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6" r:id="rId3"/>
    <p:sldId id="265" r:id="rId4"/>
    <p:sldId id="263" r:id="rId5"/>
    <p:sldId id="264" r:id="rId6"/>
    <p:sldId id="259" r:id="rId7"/>
    <p:sldId id="260" r:id="rId8"/>
  </p:sldIdLst>
  <p:sldSz cx="12192000" cy="6858000"/>
  <p:notesSz cx="6669088" cy="987266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ngeveld, M.C." initials="LM" lastIdx="1" clrIdx="0">
    <p:extLst>
      <p:ext uri="{19B8F6BF-5375-455C-9EA6-DF929625EA0E}">
        <p15:presenceInfo xmlns:p15="http://schemas.microsoft.com/office/powerpoint/2012/main" userId="Langeveld, M.C." providerId="None"/>
      </p:ext>
    </p:extLst>
  </p:cmAuthor>
  <p:cmAuthor id="2" name="Hoornweg, J.J.M." initials="HJ" lastIdx="1" clrIdx="1">
    <p:extLst>
      <p:ext uri="{19B8F6BF-5375-455C-9EA6-DF929625EA0E}">
        <p15:presenceInfo xmlns:p15="http://schemas.microsoft.com/office/powerpoint/2012/main" userId="S-1-5-21-2744877409-2516860740-3057573859-12712" providerId="AD"/>
      </p:ext>
    </p:extLst>
  </p:cmAuthor>
  <p:cmAuthor id="3" name="Schoutsen, M.M." initials="SM" lastIdx="1" clrIdx="2">
    <p:extLst>
      <p:ext uri="{19B8F6BF-5375-455C-9EA6-DF929625EA0E}">
        <p15:presenceInfo xmlns:p15="http://schemas.microsoft.com/office/powerpoint/2012/main" userId="S-1-5-21-2744877409-2516860740-3057573859-318811" providerId="AD"/>
      </p:ext>
    </p:extLst>
  </p:cmAuthor>
  <p:cmAuthor id="4" name="Linda van der Hout" initials="LvdH" lastIdx="7" clrIdx="3">
    <p:extLst>
      <p:ext uri="{19B8F6BF-5375-455C-9EA6-DF929625EA0E}">
        <p15:presenceInfo xmlns:p15="http://schemas.microsoft.com/office/powerpoint/2012/main" userId="S-1-5-21-2082945442-480271342-340043625-3649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AFB5"/>
    <a:srgbClr val="89C79B"/>
    <a:srgbClr val="D8117D"/>
    <a:srgbClr val="DE4939"/>
    <a:srgbClr val="9F62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19"/>
    <p:restoredTop sz="76145" autoAdjust="0"/>
  </p:normalViewPr>
  <p:slideViewPr>
    <p:cSldViewPr snapToGrid="0" snapToObjects="1">
      <p:cViewPr varScale="1">
        <p:scale>
          <a:sx n="88" d="100"/>
          <a:sy n="88" d="100"/>
        </p:scale>
        <p:origin x="4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05-20T09:13:37.717" idx="1">
    <p:pos x="10" y="10"/>
    <p:text>Beste docent/schoolleider,
Deze PowerPoint is gemaakt door ONZ om uw docenten goed op de hoogte te stellen van het lidmaatschap van ONZ en alle activiteiten waar docenten gebruik van kunnen maken. U kunt de PowerPoint naar eigen wensen aanpassen.</p:text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95F01-9BEC-4ACD-8E75-2F347861FB4B}" type="datetimeFigureOut">
              <a:rPr lang="nl-NL" smtClean="0"/>
              <a:t>11-7-2019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777607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867E2-0B35-4BA4-BD35-F257B1435D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559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9C8D4-C2EA-4A92-9263-235A7CBFC7EF}" type="datetimeFigureOut">
              <a:rPr lang="nl-NL" smtClean="0"/>
              <a:t>11-7-2019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1233488"/>
            <a:ext cx="5922962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51219"/>
            <a:ext cx="533527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702FE-C91B-45C7-A9E9-0084371C42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2006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702FE-C91B-45C7-A9E9-0084371C423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2624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702FE-C91B-45C7-A9E9-0084371C423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033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aseline="0" noProof="0" dirty="0" smtClean="0"/>
          </a:p>
          <a:p>
            <a:endParaRPr lang="nl-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702FE-C91B-45C7-A9E9-0084371C423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3054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702FE-C91B-45C7-A9E9-0084371C423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148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702FE-C91B-45C7-A9E9-0084371C423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0755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702FE-C91B-45C7-A9E9-0084371C423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2437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702FE-C91B-45C7-A9E9-0084371C423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267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8EC41F1D-006A-FD4C-955E-2DB2779DCA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383280" y="4774127"/>
            <a:ext cx="5737860" cy="535531"/>
          </a:xfrm>
        </p:spPr>
        <p:txBody>
          <a:bodyPr wrap="square">
            <a:spAutoFit/>
          </a:bodyPr>
          <a:lstStyle>
            <a:lvl1pPr>
              <a:defRPr sz="3200">
                <a:solidFill>
                  <a:srgbClr val="71AFB5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42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0086" y="779577"/>
            <a:ext cx="9719128" cy="2852737"/>
          </a:xfrm>
        </p:spPr>
        <p:txBody>
          <a:bodyPr anchor="b"/>
          <a:lstStyle>
            <a:lvl1pPr>
              <a:defRPr sz="6000">
                <a:solidFill>
                  <a:srgbClr val="D8117D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30086" y="3968978"/>
            <a:ext cx="971912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096104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0967" y="1110063"/>
            <a:ext cx="9532833" cy="1325563"/>
          </a:xfrm>
        </p:spPr>
        <p:txBody>
          <a:bodyPr/>
          <a:lstStyle>
            <a:lvl1pPr>
              <a:defRPr>
                <a:solidFill>
                  <a:srgbClr val="71AFB5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18602" y="2615013"/>
            <a:ext cx="9935198" cy="356195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967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0967" y="1110063"/>
            <a:ext cx="9532833" cy="1325563"/>
          </a:xfrm>
        </p:spPr>
        <p:txBody>
          <a:bodyPr/>
          <a:lstStyle>
            <a:lvl1pPr>
              <a:defRPr>
                <a:solidFill>
                  <a:srgbClr val="71AFB5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18602" y="2615013"/>
            <a:ext cx="9935198" cy="356195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12244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3515" y="1616982"/>
            <a:ext cx="9612086" cy="1325563"/>
          </a:xfrm>
        </p:spPr>
        <p:txBody>
          <a:bodyPr/>
          <a:lstStyle>
            <a:lvl1pPr>
              <a:defRPr>
                <a:solidFill>
                  <a:srgbClr val="9F6295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03515" y="3077482"/>
            <a:ext cx="4310742" cy="331243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34001" y="3077482"/>
            <a:ext cx="5181600" cy="331243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943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230086" y="1606097"/>
            <a:ext cx="10515600" cy="1325563"/>
          </a:xfrm>
        </p:spPr>
        <p:txBody>
          <a:bodyPr/>
          <a:lstStyle>
            <a:lvl1pPr>
              <a:defRPr>
                <a:solidFill>
                  <a:srgbClr val="DE4939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78588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230086" y="1606097"/>
            <a:ext cx="10515600" cy="1325563"/>
          </a:xfrm>
        </p:spPr>
        <p:txBody>
          <a:bodyPr/>
          <a:lstStyle>
            <a:lvl1pPr>
              <a:defRPr>
                <a:solidFill>
                  <a:srgbClr val="89C79B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56145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85C4-A642-044F-A1B6-59832AE90826}" type="datetimeFigureOut">
              <a:rPr lang="nl-NL" smtClean="0"/>
              <a:t>11-7-2019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21212-8591-3843-84F5-7B75A93FE2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4938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85C4-A642-044F-A1B6-59832AE90826}" type="datetimeFigureOut">
              <a:rPr lang="nl-NL" smtClean="0"/>
              <a:t>11-7-2019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21212-8591-3843-84F5-7B75A93FE2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4971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om een afbeelding toe te 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85C4-A642-044F-A1B6-59832AE90826}" type="datetimeFigureOut">
              <a:rPr lang="nl-NL" smtClean="0"/>
              <a:t>11-7-2019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21212-8591-3843-84F5-7B75A93FE2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288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85C4-A642-044F-A1B6-59832AE90826}" type="datetimeFigureOut">
              <a:rPr lang="nl-NL" smtClean="0"/>
              <a:t>11-7-2019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21212-8591-3843-84F5-7B75A93FE2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059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85C4-A642-044F-A1B6-59832AE90826}" type="datetimeFigureOut">
              <a:rPr lang="nl-NL" smtClean="0"/>
              <a:t>11-7-2019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21212-8591-3843-84F5-7B75A93FE2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6360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85C4-A642-044F-A1B6-59832AE90826}" type="datetimeFigureOut">
              <a:rPr lang="nl-NL" smtClean="0"/>
              <a:t>11-7-2019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21212-8591-3843-84F5-7B75A93FE2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2562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0" r:id="rId4"/>
    <p:sldLayoutId id="2147483652" r:id="rId5"/>
    <p:sldLayoutId id="2147483655" r:id="rId6"/>
    <p:sldLayoutId id="2147483654" r:id="rId7"/>
    <p:sldLayoutId id="2147483653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derwijsnetwerkzuidholland.nl/aanbo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derwijsnetwerkzuidholland.nl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g"/><Relationship Id="rId4" Type="http://schemas.openxmlformats.org/officeDocument/2006/relationships/hyperlink" Target="https://webform.perfectview.nl/form.aspx?xc=dd6f904c-6027-4de5-9885-04e9f60edb2e&amp;db=e93ba851-54eb-4eed-b79a-3fe06857a11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0" y="4774127"/>
            <a:ext cx="5737860" cy="535531"/>
          </a:xfrm>
        </p:spPr>
        <p:txBody>
          <a:bodyPr/>
          <a:lstStyle/>
          <a:p>
            <a:pPr algn="ctr"/>
            <a:r>
              <a:rPr lang="en-US" dirty="0" smtClean="0"/>
              <a:t>ONZ </a:t>
            </a:r>
            <a:r>
              <a:rPr lang="en-US" dirty="0" err="1" smtClean="0"/>
              <a:t>bij</a:t>
            </a:r>
            <a:r>
              <a:rPr lang="en-US" dirty="0" smtClean="0"/>
              <a:t> </a:t>
            </a:r>
            <a:r>
              <a:rPr lang="en-US" dirty="0" err="1" smtClean="0"/>
              <a:t>ons</a:t>
            </a:r>
            <a:r>
              <a:rPr lang="en-US" dirty="0" smtClean="0"/>
              <a:t> op school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386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35628" y="779578"/>
            <a:ext cx="9100458" cy="864166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Onderwijsnetwerk Zuid-Holland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30086" y="1872344"/>
            <a:ext cx="9719128" cy="4005942"/>
          </a:xfrm>
        </p:spPr>
        <p:txBody>
          <a:bodyPr>
            <a:normAutofit/>
          </a:bodyPr>
          <a:lstStyle/>
          <a:p>
            <a:r>
              <a:rPr lang="nl-NL" dirty="0" smtClean="0"/>
              <a:t>In het kort: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Groot aanbod in nascholing voor docenten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Bijeenkomsten zijn </a:t>
            </a:r>
            <a:r>
              <a:rPr lang="nl-NL" u="sng" dirty="0"/>
              <a:t>gratis</a:t>
            </a:r>
            <a:r>
              <a:rPr lang="nl-NL" dirty="0"/>
              <a:t> voor onze school omdat we lid zijn </a:t>
            </a:r>
            <a:endParaRPr lang="nl-NL" dirty="0" smtClean="0"/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Een netwerk van 60 vo-scholen, 3 universiteiten, 4 hbo’s en    verschillende maatschappelijke organisaties en bedrijven</a:t>
            </a:r>
            <a:r>
              <a:rPr lang="nl-NL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Bevorderen van: </a:t>
            </a:r>
          </a:p>
          <a:p>
            <a:pPr marL="800100" lvl="1" indent="-342900">
              <a:buFontTx/>
              <a:buChar char="-"/>
            </a:pPr>
            <a:r>
              <a:rPr lang="nl-NL" sz="2400" dirty="0"/>
              <a:t>A</a:t>
            </a:r>
            <a:r>
              <a:rPr lang="nl-NL" sz="2400" dirty="0" smtClean="0"/>
              <a:t>ansluiting vo-ho-arbeidsmarkt </a:t>
            </a:r>
          </a:p>
          <a:p>
            <a:pPr marL="800100" lvl="1" indent="-342900">
              <a:buFontTx/>
              <a:buChar char="-"/>
            </a:pPr>
            <a:r>
              <a:rPr lang="nl-NL" sz="2400" dirty="0"/>
              <a:t>U</a:t>
            </a:r>
            <a:r>
              <a:rPr lang="nl-NL" sz="2400" dirty="0" smtClean="0"/>
              <a:t>itwisseling tussen vo-scholen </a:t>
            </a:r>
          </a:p>
          <a:p>
            <a:pPr marL="800100" lvl="1" indent="-342900">
              <a:buFontTx/>
              <a:buChar char="-"/>
            </a:pPr>
            <a:r>
              <a:rPr lang="nl-NL" sz="2400" dirty="0" smtClean="0"/>
              <a:t>Vernieuwend en kwalitatief goed onderwijs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947589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35629" y="659039"/>
            <a:ext cx="9731829" cy="1325563"/>
          </a:xfrm>
        </p:spPr>
        <p:txBody>
          <a:bodyPr/>
          <a:lstStyle/>
          <a:p>
            <a:r>
              <a:rPr lang="en-US" dirty="0"/>
              <a:t>1</a:t>
            </a:r>
            <a:r>
              <a:rPr lang="en-US" dirty="0" smtClean="0"/>
              <a:t>. Groot </a:t>
            </a:r>
            <a:r>
              <a:rPr lang="en-US" dirty="0" err="1" smtClean="0"/>
              <a:t>aanbod</a:t>
            </a:r>
            <a:r>
              <a:rPr lang="en-US" dirty="0" smtClean="0"/>
              <a:t> </a:t>
            </a:r>
            <a:r>
              <a:rPr lang="en-US" dirty="0"/>
              <a:t>i</a:t>
            </a:r>
            <a:r>
              <a:rPr lang="en-US" dirty="0" smtClean="0"/>
              <a:t>n </a:t>
            </a:r>
            <a:r>
              <a:rPr lang="en-US" dirty="0" err="1" smtClean="0"/>
              <a:t>nascholing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docenten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729343" y="1984602"/>
            <a:ext cx="6453741" cy="4290332"/>
          </a:xfrm>
        </p:spPr>
        <p:txBody>
          <a:bodyPr>
            <a:normAutofit lnSpcReduction="10000"/>
          </a:bodyPr>
          <a:lstStyle/>
          <a:p>
            <a:r>
              <a:rPr lang="nl-NL" dirty="0" smtClean="0"/>
              <a:t>Vakinhoudelijke, thematische </a:t>
            </a:r>
            <a:r>
              <a:rPr lang="nl-NL" dirty="0" smtClean="0"/>
              <a:t>en vakdidactische bijeenkomsten </a:t>
            </a:r>
          </a:p>
          <a:p>
            <a:r>
              <a:rPr lang="nl-NL" dirty="0" err="1" smtClean="0"/>
              <a:t>PLG’s</a:t>
            </a:r>
            <a:r>
              <a:rPr lang="nl-NL" dirty="0" smtClean="0"/>
              <a:t>, workshops, masterclasses, lezingen, eendaagse of meerdaagse nascholing etc. </a:t>
            </a:r>
          </a:p>
          <a:p>
            <a:r>
              <a:rPr lang="nl-NL" dirty="0" smtClean="0"/>
              <a:t>Netwerkbijeenkomsten </a:t>
            </a:r>
            <a:r>
              <a:rPr lang="nl-NL" dirty="0" smtClean="0"/>
              <a:t>met andere </a:t>
            </a:r>
            <a:r>
              <a:rPr lang="nl-NL" dirty="0" smtClean="0"/>
              <a:t>onderwijsinstellingen</a:t>
            </a:r>
            <a:r>
              <a:rPr lang="nl-NL" dirty="0" smtClean="0"/>
              <a:t> </a:t>
            </a:r>
            <a:r>
              <a:rPr lang="nl-NL" dirty="0" smtClean="0"/>
              <a:t>en </a:t>
            </a:r>
            <a:r>
              <a:rPr lang="nl-NL" dirty="0" smtClean="0"/>
              <a:t>organisaties</a:t>
            </a:r>
            <a:endParaRPr lang="nl-NL" dirty="0" smtClean="0"/>
          </a:p>
          <a:p>
            <a:r>
              <a:rPr lang="nl-NL" dirty="0" smtClean="0"/>
              <a:t>Vraaggericht aanbod</a:t>
            </a:r>
          </a:p>
          <a:p>
            <a:pPr marL="0" indent="0">
              <a:buNone/>
            </a:pPr>
            <a:endParaRPr lang="nl-NL" dirty="0" smtClean="0"/>
          </a:p>
          <a:p>
            <a:pPr marL="457200" lvl="1" indent="0">
              <a:buNone/>
            </a:pPr>
            <a:r>
              <a:rPr lang="nl-NL" dirty="0" smtClean="0">
                <a:hlinkClick r:id="rId3"/>
              </a:rPr>
              <a:t>www.onderwijsnetwerkzuidholland.nl/aanbod</a:t>
            </a:r>
            <a:r>
              <a:rPr lang="nl-NL" dirty="0" smtClean="0"/>
              <a:t> </a:t>
            </a:r>
            <a:endParaRPr lang="nl-NL" dirty="0" smtClean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084" y="2518003"/>
            <a:ext cx="4170045" cy="278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9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6653" y="282749"/>
            <a:ext cx="9532833" cy="1325563"/>
          </a:xfrm>
        </p:spPr>
        <p:txBody>
          <a:bodyPr/>
          <a:lstStyle/>
          <a:p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en-US" dirty="0" err="1" smtClean="0"/>
              <a:t>Voorbeelden</a:t>
            </a:r>
            <a:r>
              <a:rPr lang="en-US" dirty="0" smtClean="0"/>
              <a:t> </a:t>
            </a:r>
            <a:r>
              <a:rPr lang="en-US" dirty="0" smtClean="0"/>
              <a:t>van </a:t>
            </a:r>
            <a:r>
              <a:rPr lang="en-US" dirty="0" err="1" smtClean="0"/>
              <a:t>bijeenkomsten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030" y="1632525"/>
            <a:ext cx="7387941" cy="4659418"/>
          </a:xfrm>
        </p:spPr>
        <p:txBody>
          <a:bodyPr>
            <a:normAutofit fontScale="85000" lnSpcReduction="20000"/>
          </a:bodyPr>
          <a:lstStyle/>
          <a:p>
            <a:r>
              <a:rPr lang="nl-NL" dirty="0" smtClean="0"/>
              <a:t>Rondleiding door CORPUS met aansluitend een lezing over DNA </a:t>
            </a:r>
            <a:endParaRPr lang="nl-NL" dirty="0" smtClean="0"/>
          </a:p>
          <a:p>
            <a:r>
              <a:rPr lang="nl-NL" dirty="0" smtClean="0"/>
              <a:t>Differentiatie </a:t>
            </a:r>
            <a:r>
              <a:rPr lang="nl-NL" dirty="0" smtClean="0"/>
              <a:t>bij Moderne vreemde talen</a:t>
            </a:r>
          </a:p>
          <a:p>
            <a:r>
              <a:rPr lang="nl-NL" dirty="0" smtClean="0"/>
              <a:t>Workshop over het lespakket ‘breinkennis voor mentoren’ </a:t>
            </a:r>
            <a:endParaRPr lang="nl-NL" dirty="0" smtClean="0"/>
          </a:p>
          <a:p>
            <a:r>
              <a:rPr lang="nl-NL" dirty="0" smtClean="0"/>
              <a:t>PTA </a:t>
            </a:r>
            <a:r>
              <a:rPr lang="nl-NL" dirty="0" smtClean="0"/>
              <a:t>geschiedenis voor nieuwe syllabus</a:t>
            </a:r>
          </a:p>
          <a:p>
            <a:r>
              <a:rPr lang="nl-NL" dirty="0" smtClean="0"/>
              <a:t>Cursus Kwantummechanica voor docenten Natuurkunde</a:t>
            </a:r>
          </a:p>
          <a:p>
            <a:r>
              <a:rPr lang="nl-NL" dirty="0" smtClean="0"/>
              <a:t>Workshop profielwerkstuk begeleiden</a:t>
            </a:r>
            <a:endParaRPr lang="nl-NL" dirty="0" smtClean="0"/>
          </a:p>
          <a:p>
            <a:r>
              <a:rPr lang="nl-NL" dirty="0" smtClean="0"/>
              <a:t>Literatuur en burgerschap voor docenten Nederlands</a:t>
            </a:r>
          </a:p>
          <a:p>
            <a:r>
              <a:rPr lang="nl-NL" dirty="0" smtClean="0"/>
              <a:t>Jaarlijkse </a:t>
            </a:r>
            <a:r>
              <a:rPr lang="nl-NL" dirty="0" smtClean="0"/>
              <a:t>symposia </a:t>
            </a:r>
            <a:endParaRPr lang="nl-NL" dirty="0" smtClean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b="1" dirty="0" smtClean="0"/>
              <a:t>Voor leraren van ONZ-</a:t>
            </a:r>
            <a:r>
              <a:rPr lang="nl-NL" b="1" dirty="0" err="1" smtClean="0"/>
              <a:t>lidscholen</a:t>
            </a:r>
            <a:r>
              <a:rPr lang="nl-NL" b="1" dirty="0" smtClean="0"/>
              <a:t> zijn bijeenkomsten </a:t>
            </a:r>
            <a:r>
              <a:rPr lang="nl-NL" b="1" u="sng" dirty="0" smtClean="0"/>
              <a:t>gratis</a:t>
            </a:r>
            <a:r>
              <a:rPr lang="nl-NL" b="1" dirty="0" smtClean="0"/>
              <a:t> te volgen</a:t>
            </a:r>
            <a:endParaRPr lang="nl-NL" b="1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685" y="2020000"/>
            <a:ext cx="3461657" cy="334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87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9424" y="382882"/>
            <a:ext cx="9532833" cy="1325563"/>
          </a:xfrm>
        </p:spPr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. Het </a:t>
            </a:r>
            <a:r>
              <a:rPr lang="en-US" dirty="0" err="1" smtClean="0"/>
              <a:t>netwerk</a:t>
            </a:r>
            <a:r>
              <a:rPr lang="en-US" dirty="0" smtClean="0"/>
              <a:t> van ONZ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030" y="1632525"/>
            <a:ext cx="9935198" cy="46594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/>
              <a:t>Onderwijsnetwerk</a:t>
            </a:r>
            <a:r>
              <a:rPr lang="en-US" sz="2400" dirty="0" smtClean="0"/>
              <a:t> Zuid-Holland (ONZ) </a:t>
            </a:r>
            <a:r>
              <a:rPr lang="en-US" sz="2400" dirty="0" smtClean="0"/>
              <a:t>is een </a:t>
            </a:r>
            <a:r>
              <a:rPr lang="nl-NL" sz="2400" dirty="0" smtClean="0"/>
              <a:t>samenwerking tussen verschillende partners uit het voortgezet en hoger onderwijs. De organisatie ligt in handen van Universiteit Leiden (ICLON) en Technische Universiteit </a:t>
            </a:r>
            <a:r>
              <a:rPr lang="en-US" sz="2400" dirty="0" smtClean="0"/>
              <a:t>Delft</a:t>
            </a:r>
            <a:r>
              <a:rPr lang="en-US" sz="2400" dirty="0" smtClean="0"/>
              <a:t>. </a:t>
            </a:r>
            <a:r>
              <a:rPr lang="en-US" sz="2400" dirty="0" err="1" smtClean="0"/>
              <a:t>Ook</a:t>
            </a:r>
            <a:r>
              <a:rPr lang="en-US" sz="2400" dirty="0" smtClean="0"/>
              <a:t> </a:t>
            </a:r>
            <a:r>
              <a:rPr lang="en-US" sz="2400" dirty="0" err="1" smtClean="0"/>
              <a:t>bedrijven</a:t>
            </a:r>
            <a:r>
              <a:rPr lang="en-US" sz="2400" dirty="0" smtClean="0"/>
              <a:t> </a:t>
            </a:r>
            <a:r>
              <a:rPr lang="en-US" sz="2400" dirty="0" err="1" smtClean="0"/>
              <a:t>en</a:t>
            </a:r>
            <a:r>
              <a:rPr lang="en-US" sz="2400" dirty="0" smtClean="0"/>
              <a:t> </a:t>
            </a:r>
            <a:r>
              <a:rPr lang="en-US" sz="2400" dirty="0" err="1" smtClean="0"/>
              <a:t>maatschappelijke</a:t>
            </a:r>
            <a:r>
              <a:rPr lang="en-US" sz="2400" dirty="0" smtClean="0"/>
              <a:t> </a:t>
            </a:r>
            <a:r>
              <a:rPr lang="en-US" sz="2400" dirty="0" err="1" smtClean="0"/>
              <a:t>instellingen</a:t>
            </a:r>
            <a:r>
              <a:rPr lang="en-US" sz="2400" dirty="0" smtClean="0"/>
              <a:t> </a:t>
            </a:r>
            <a:r>
              <a:rPr lang="en-US" sz="2400" dirty="0" err="1" smtClean="0"/>
              <a:t>haken</a:t>
            </a:r>
            <a:r>
              <a:rPr lang="en-US" sz="2400" dirty="0" smtClean="0"/>
              <a:t> </a:t>
            </a:r>
            <a:r>
              <a:rPr lang="en-US" sz="2400" dirty="0" err="1" smtClean="0"/>
              <a:t>aan</a:t>
            </a:r>
            <a:r>
              <a:rPr lang="en-US" sz="2400" dirty="0" smtClean="0"/>
              <a:t>.</a:t>
            </a:r>
            <a:endParaRPr lang="nl-NL" sz="2400" dirty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268" y="3482236"/>
            <a:ext cx="6928650" cy="2809707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262257" y="4147062"/>
            <a:ext cx="3298372" cy="1480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l-NL" dirty="0" smtClean="0"/>
              <a:t>+ 60 vo-scholen uit de regio Zuid-Holland</a:t>
            </a:r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947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55372" y="659039"/>
            <a:ext cx="9612086" cy="1325563"/>
          </a:xfrm>
        </p:spPr>
        <p:txBody>
          <a:bodyPr/>
          <a:lstStyle/>
          <a:p>
            <a:r>
              <a:rPr lang="en-US" dirty="0" smtClean="0"/>
              <a:t>4. In ONZ </a:t>
            </a:r>
            <a:r>
              <a:rPr lang="en-US" dirty="0" err="1" smtClean="0"/>
              <a:t>werken</a:t>
            </a:r>
            <a:r>
              <a:rPr lang="en-US" dirty="0" smtClean="0"/>
              <a:t> we </a:t>
            </a:r>
            <a:r>
              <a:rPr lang="en-US" dirty="0" err="1" smtClean="0"/>
              <a:t>aan</a:t>
            </a:r>
            <a:r>
              <a:rPr lang="en-US" dirty="0" smtClean="0"/>
              <a:t>: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142753" y="1762806"/>
            <a:ext cx="6879771" cy="429033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nl-NL" sz="3200" u="sng" dirty="0" smtClean="0"/>
              <a:t>Aansluitend onderwijs</a:t>
            </a:r>
            <a:r>
              <a:rPr lang="nl-NL" sz="3200" dirty="0" smtClean="0"/>
              <a:t>: samenwerking </a:t>
            </a:r>
            <a:r>
              <a:rPr lang="nl-NL" sz="3200" dirty="0" smtClean="0"/>
              <a:t>vo-ho </a:t>
            </a:r>
            <a:r>
              <a:rPr lang="nl-NL" sz="3200" dirty="0" smtClean="0"/>
              <a:t>en </a:t>
            </a:r>
            <a:r>
              <a:rPr lang="nl-NL" sz="3200" dirty="0" smtClean="0"/>
              <a:t>bedrijfsleven/maatschappelijke instellingen</a:t>
            </a:r>
          </a:p>
          <a:p>
            <a:pPr>
              <a:lnSpc>
                <a:spcPct val="100000"/>
              </a:lnSpc>
            </a:pPr>
            <a:r>
              <a:rPr lang="nl-NL" sz="3200" u="sng" dirty="0" smtClean="0"/>
              <a:t>Uitwisseling tussen scholen: </a:t>
            </a:r>
            <a:r>
              <a:rPr lang="nl-NL" sz="3200" dirty="0" smtClean="0"/>
              <a:t>ontmoeting en </a:t>
            </a:r>
            <a:r>
              <a:rPr lang="nl-NL" sz="3200" dirty="0" smtClean="0"/>
              <a:t>kennisdeling </a:t>
            </a:r>
            <a:r>
              <a:rPr lang="nl-NL" sz="3200" dirty="0" smtClean="0"/>
              <a:t>(</a:t>
            </a:r>
            <a:r>
              <a:rPr lang="nl-NL" sz="3200" dirty="0" err="1" smtClean="0"/>
              <a:t>good</a:t>
            </a:r>
            <a:r>
              <a:rPr lang="nl-NL" sz="3200" dirty="0" smtClean="0"/>
              <a:t> </a:t>
            </a:r>
            <a:r>
              <a:rPr lang="nl-NL" sz="3200" dirty="0" err="1" smtClean="0"/>
              <a:t>practices</a:t>
            </a:r>
            <a:r>
              <a:rPr lang="nl-NL" sz="3200" dirty="0" smtClean="0"/>
              <a:t>) tussen vo-scholen</a:t>
            </a:r>
          </a:p>
          <a:p>
            <a:pPr>
              <a:lnSpc>
                <a:spcPct val="100000"/>
              </a:lnSpc>
            </a:pPr>
            <a:r>
              <a:rPr lang="nl-NL" sz="3200" u="sng" dirty="0" smtClean="0"/>
              <a:t>Vernieuwend </a:t>
            </a:r>
            <a:r>
              <a:rPr lang="nl-NL" sz="3200" u="sng" dirty="0" smtClean="0"/>
              <a:t>onderwijs</a:t>
            </a:r>
            <a:r>
              <a:rPr lang="nl-NL" sz="3200" dirty="0" smtClean="0"/>
              <a:t>: </a:t>
            </a:r>
            <a:r>
              <a:rPr lang="nl-NL" sz="3200" dirty="0" smtClean="0"/>
              <a:t>trends en ontwikkelingen uit het onderwijsveld en bedrijfsleven</a:t>
            </a: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2" y="2296885"/>
            <a:ext cx="4589221" cy="283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06024" y="239206"/>
            <a:ext cx="9532833" cy="1325563"/>
          </a:xfrm>
        </p:spPr>
        <p:txBody>
          <a:bodyPr/>
          <a:lstStyle/>
          <a:p>
            <a:r>
              <a:rPr lang="en-US" dirty="0" smtClean="0"/>
              <a:t>Op de </a:t>
            </a:r>
            <a:r>
              <a:rPr lang="en-US" dirty="0" err="1" smtClean="0"/>
              <a:t>hoogte</a:t>
            </a:r>
            <a:r>
              <a:rPr lang="en-US" dirty="0" smtClean="0"/>
              <a:t> </a:t>
            </a:r>
            <a:r>
              <a:rPr lang="en-US" dirty="0" err="1" smtClean="0"/>
              <a:t>blijven</a:t>
            </a:r>
            <a:r>
              <a:rPr lang="en-US" dirty="0" smtClean="0"/>
              <a:t>?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0002" y="1542998"/>
            <a:ext cx="9935198" cy="466185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dirty="0" smtClean="0"/>
              <a:t>Het aanbod is te vinden op de website van ONZ, onze nieuwsbrief of poster in de lerarenkamer:</a:t>
            </a:r>
            <a:endParaRPr lang="nl-NL" dirty="0" smtClean="0">
              <a:hlinkClick r:id="rId3"/>
            </a:endParaRPr>
          </a:p>
          <a:p>
            <a:pPr marL="0" indent="0">
              <a:buNone/>
            </a:pPr>
            <a:endParaRPr lang="nl-NL" dirty="0" smtClean="0">
              <a:hlinkClick r:id="rId3"/>
            </a:endParaRPr>
          </a:p>
          <a:p>
            <a:pPr marL="0" indent="0">
              <a:buNone/>
            </a:pPr>
            <a:r>
              <a:rPr lang="nl-NL" dirty="0" smtClean="0">
                <a:hlinkClick r:id="rId3"/>
              </a:rPr>
              <a:t>www.onderwijsnetwerkzuidholland.nl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Geef je op voor de </a:t>
            </a:r>
            <a:r>
              <a:rPr lang="nl-NL" dirty="0" smtClean="0">
                <a:hlinkClick r:id="rId4"/>
              </a:rPr>
              <a:t>nieuwsbrief</a:t>
            </a:r>
            <a:r>
              <a:rPr lang="nl-NL" dirty="0" smtClean="0"/>
              <a:t> via de 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website</a:t>
            </a:r>
            <a:r>
              <a:rPr lang="nl-NL" dirty="0" smtClean="0"/>
              <a:t>!</a:t>
            </a:r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Voor meer informatie vraag je collega:</a:t>
            </a:r>
          </a:p>
          <a:p>
            <a:pPr>
              <a:buFontTx/>
              <a:buChar char="-"/>
            </a:pPr>
            <a:r>
              <a:rPr lang="nl-NL" dirty="0" smtClean="0"/>
              <a:t>Alfacoördinator: &lt;naam&gt;</a:t>
            </a:r>
          </a:p>
          <a:p>
            <a:pPr>
              <a:buFontTx/>
              <a:buChar char="-"/>
            </a:pPr>
            <a:r>
              <a:rPr lang="nl-NL" dirty="0" smtClean="0"/>
              <a:t>Bètacoördinator: &lt;naam&gt;</a:t>
            </a:r>
          </a:p>
          <a:p>
            <a:pPr>
              <a:buFontTx/>
              <a:buChar char="-"/>
            </a:pPr>
            <a:r>
              <a:rPr lang="nl-NL" dirty="0" smtClean="0"/>
              <a:t>Gammacoördinator: &lt;naam&gt;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476" y="2612571"/>
            <a:ext cx="4240381" cy="283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33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NZ powerpoint" id="{9BA23479-5102-6942-AC4A-18526EBB194D}" vid="{2AD5E7B5-325B-654D-A745-29A95B2F6D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Office-thema</Template>
  <TotalTime>0</TotalTime>
  <Words>312</Words>
  <Application>Microsoft Office PowerPoint</Application>
  <PresentationFormat>Breedbeeld</PresentationFormat>
  <Paragraphs>62</Paragraphs>
  <Slides>7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Office-thema</vt:lpstr>
      <vt:lpstr>ONZ bij ons op school</vt:lpstr>
      <vt:lpstr>Onderwijsnetwerk Zuid-Holland</vt:lpstr>
      <vt:lpstr>1. Groot aanbod in nascholing voor docenten</vt:lpstr>
      <vt:lpstr>2. Voorbeelden van bijeenkomsten</vt:lpstr>
      <vt:lpstr>3. Het netwerk van ONZ</vt:lpstr>
      <vt:lpstr>4. In ONZ werken we aan:</vt:lpstr>
      <vt:lpstr>Op de hoogte blijven?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Schoutsen, M.M.</cp:lastModifiedBy>
  <cp:revision>34</cp:revision>
  <cp:lastPrinted>2019-07-11T10:49:13Z</cp:lastPrinted>
  <dcterms:created xsi:type="dcterms:W3CDTF">2018-12-18T08:32:45Z</dcterms:created>
  <dcterms:modified xsi:type="dcterms:W3CDTF">2019-07-11T12:19:52Z</dcterms:modified>
</cp:coreProperties>
</file>