
<file path=[Content_Types].xml><?xml version="1.0" encoding="utf-8"?>
<Types xmlns="http://schemas.openxmlformats.org/package/2006/content-types">
  <Default Extension="bmp" ContentType="image/bmp"/>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
  </p:notesMasterIdLst>
  <p:sldIdLst>
    <p:sldId id="256" r:id="rId2"/>
    <p:sldId id="267" r:id="rId3"/>
    <p:sldId id="262" r:id="rId4"/>
    <p:sldId id="268" r:id="rId5"/>
    <p:sldId id="269" r:id="rId6"/>
    <p:sldId id="263" r:id="rId7"/>
    <p:sldId id="264" r:id="rId8"/>
    <p:sldId id="270" r:id="rId9"/>
    <p:sldId id="272" r:id="rId10"/>
    <p:sldId id="257" r:id="rId11"/>
    <p:sldId id="258" r:id="rId12"/>
    <p:sldId id="273" r:id="rId13"/>
    <p:sldId id="265" r:id="rId14"/>
    <p:sldId id="266" r:id="rId15"/>
    <p:sldId id="282" r:id="rId16"/>
    <p:sldId id="275" r:id="rId17"/>
    <p:sldId id="276" r:id="rId18"/>
    <p:sldId id="277" r:id="rId19"/>
    <p:sldId id="278" r:id="rId20"/>
    <p:sldId id="260" r:id="rId21"/>
    <p:sldId id="259" r:id="rId22"/>
    <p:sldId id="274" r:id="rId23"/>
    <p:sldId id="279" r:id="rId24"/>
    <p:sldId id="280" r:id="rId25"/>
    <p:sldId id="281" r:id="rId26"/>
    <p:sldId id="283" r:id="rId27"/>
    <p:sldId id="285" r:id="rId28"/>
    <p:sldId id="261"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 Semi, A.B. (Anna)" initials="NSA(" lastIdx="1" clrIdx="0">
    <p:extLst>
      <p:ext uri="{19B8F6BF-5375-455C-9EA6-DF929625EA0E}">
        <p15:presenceInfo xmlns:p15="http://schemas.microsoft.com/office/powerpoint/2012/main" userId="S::s2449501@vuw.leidenuniv.nl::e80525fd-1d11-414a-aab8-08b9c28b17f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85895" autoAdjust="0"/>
  </p:normalViewPr>
  <p:slideViewPr>
    <p:cSldViewPr snapToGrid="0">
      <p:cViewPr varScale="1">
        <p:scale>
          <a:sx n="63" d="100"/>
          <a:sy n="63" d="100"/>
        </p:scale>
        <p:origin x="106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BFA58D-C584-48FF-B72C-D75B75E23D50}" type="datetimeFigureOut">
              <a:rPr lang="de-DE" smtClean="0"/>
              <a:t>06.07.2021</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5274D2-F173-4EBA-8D7C-653C1CF81A0D}" type="slidenum">
              <a:rPr lang="de-DE" smtClean="0"/>
              <a:t>‹nr.›</a:t>
            </a:fld>
            <a:endParaRPr lang="de-DE"/>
          </a:p>
        </p:txBody>
      </p:sp>
    </p:spTree>
    <p:extLst>
      <p:ext uri="{BB962C8B-B14F-4D97-AF65-F5344CB8AC3E}">
        <p14:creationId xmlns:p14="http://schemas.microsoft.com/office/powerpoint/2010/main" val="1903241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senegal-online.com/senega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larousse.fr/encyclopedie/autre-region/Empire_colonial_fran%C3%A7ais/120109"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babelio.com/auteur/Mariama-Ba/374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watch?v=BwoF5-mHbQw&amp;ab_channel=DimitriJoubeaud"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30000" dirty="0"/>
              <a:t>1:</a:t>
            </a:r>
            <a:r>
              <a:rPr lang="fr-FR" sz="1800" dirty="0">
                <a:effectLst/>
                <a:latin typeface="Times New Roman" panose="02020603050405020304" pitchFamily="18" charset="0"/>
                <a:ea typeface="Times New Roman" panose="02020603050405020304" pitchFamily="18" charset="0"/>
              </a:rPr>
              <a:t>« Sénégal : Le Pays. » </a:t>
            </a:r>
            <a:r>
              <a:rPr lang="fr-FR" sz="1800" i="1" dirty="0">
                <a:effectLst/>
                <a:latin typeface="Times New Roman" panose="02020603050405020304" pitchFamily="18" charset="0"/>
                <a:ea typeface="Times New Roman" panose="02020603050405020304" pitchFamily="18" charset="0"/>
              </a:rPr>
              <a:t>Sénégal Online</a:t>
            </a:r>
            <a:r>
              <a:rPr lang="fr-FR" sz="1800" dirty="0">
                <a:effectLst/>
                <a:latin typeface="Times New Roman" panose="02020603050405020304" pitchFamily="18" charset="0"/>
                <a:ea typeface="Times New Roman" panose="02020603050405020304" pitchFamily="18" charset="0"/>
              </a:rPr>
              <a:t>, Senegal-Online.com, 13-07-2015, </a:t>
            </a:r>
            <a:r>
              <a:rPr lang="fr-FR" sz="1800" u="sng" dirty="0">
                <a:solidFill>
                  <a:srgbClr val="0563C1"/>
                </a:solidFill>
                <a:effectLst/>
                <a:latin typeface="Times New Roman" panose="02020603050405020304" pitchFamily="18" charset="0"/>
                <a:ea typeface="Times New Roman" panose="02020603050405020304" pitchFamily="18" charset="0"/>
                <a:hlinkClick r:id="rId3"/>
              </a:rPr>
              <a:t>www.senegal-online.com/senegal/</a:t>
            </a:r>
            <a:r>
              <a:rPr lang="fr-FR" sz="1800" dirty="0">
                <a:effectLst/>
                <a:latin typeface="Times New Roman" panose="02020603050405020304" pitchFamily="18" charset="0"/>
                <a:ea typeface="Times New Roman" panose="02020603050405020304" pitchFamily="18" charset="0"/>
              </a:rPr>
              <a:t>, consultation 09-03-2021.</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Times New Roman" panose="02020603050405020304" pitchFamily="18" charset="0"/>
                <a:ea typeface="Times New Roman" panose="02020603050405020304" pitchFamily="18" charset="0"/>
              </a:rPr>
              <a:t>Image: </a:t>
            </a:r>
            <a:r>
              <a:rPr lang="fr-FR" sz="1800" dirty="0" err="1">
                <a:effectLst/>
                <a:latin typeface="Times New Roman" panose="02020603050405020304" pitchFamily="18" charset="0"/>
                <a:ea typeface="Times New Roman" panose="02020603050405020304" pitchFamily="18" charset="0"/>
              </a:rPr>
              <a:t>Pixabay</a:t>
            </a:r>
            <a:endParaRPr lang="de-DE" sz="1800" dirty="0">
              <a:effectLst/>
              <a:latin typeface="Times New Roman" panose="02020603050405020304" pitchFamily="18" charset="0"/>
              <a:ea typeface="Times New Roman" panose="02020603050405020304" pitchFamily="18" charset="0"/>
            </a:endParaRPr>
          </a:p>
          <a:p>
            <a:endParaRPr lang="de-DE" baseline="30000" dirty="0"/>
          </a:p>
        </p:txBody>
      </p:sp>
      <p:sp>
        <p:nvSpPr>
          <p:cNvPr id="4" name="Foliennummernplatzhalter 3"/>
          <p:cNvSpPr>
            <a:spLocks noGrp="1"/>
          </p:cNvSpPr>
          <p:nvPr>
            <p:ph type="sldNum" sz="quarter" idx="5"/>
          </p:nvPr>
        </p:nvSpPr>
        <p:spPr/>
        <p:txBody>
          <a:bodyPr/>
          <a:lstStyle/>
          <a:p>
            <a:fld id="{0C5274D2-F173-4EBA-8D7C-653C1CF81A0D}" type="slidenum">
              <a:rPr lang="de-DE" smtClean="0"/>
              <a:t>2</a:t>
            </a:fld>
            <a:endParaRPr lang="de-DE"/>
          </a:p>
        </p:txBody>
      </p:sp>
    </p:spTree>
    <p:extLst>
      <p:ext uri="{BB962C8B-B14F-4D97-AF65-F5344CB8AC3E}">
        <p14:creationId xmlns:p14="http://schemas.microsoft.com/office/powerpoint/2010/main" val="398535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Times New Roman" panose="02020603050405020304" pitchFamily="18" charset="0"/>
                <a:ea typeface="Times New Roman" panose="02020603050405020304" pitchFamily="18" charset="0"/>
              </a:rPr>
              <a:t>IOAN, Sebastian. « </a:t>
            </a:r>
            <a:r>
              <a:rPr lang="fr-FR" sz="1800" dirty="0" err="1">
                <a:effectLst/>
                <a:latin typeface="Times New Roman" panose="02020603050405020304" pitchFamily="18" charset="0"/>
                <a:ea typeface="Times New Roman" panose="02020603050405020304" pitchFamily="18" charset="0"/>
              </a:rPr>
              <a:t>What</a:t>
            </a:r>
            <a:r>
              <a:rPr lang="fr-FR" sz="1800" dirty="0">
                <a:effectLst/>
                <a:latin typeface="Times New Roman" panose="02020603050405020304" pitchFamily="18" charset="0"/>
                <a:ea typeface="Times New Roman" panose="02020603050405020304" pitchFamily="18" charset="0"/>
              </a:rPr>
              <a:t> You </a:t>
            </a:r>
            <a:r>
              <a:rPr lang="fr-FR" sz="1800" dirty="0" err="1">
                <a:effectLst/>
                <a:latin typeface="Times New Roman" panose="02020603050405020304" pitchFamily="18" charset="0"/>
                <a:ea typeface="Times New Roman" panose="02020603050405020304" pitchFamily="18" charset="0"/>
              </a:rPr>
              <a:t>Didn't</a:t>
            </a:r>
            <a:r>
              <a:rPr lang="fr-FR" sz="1800" dirty="0">
                <a:effectLst/>
                <a:latin typeface="Times New Roman" panose="02020603050405020304" pitchFamily="18" charset="0"/>
                <a:ea typeface="Times New Roman" panose="02020603050405020304" pitchFamily="18" charset="0"/>
              </a:rPr>
              <a:t> Know about </a:t>
            </a:r>
            <a:r>
              <a:rPr lang="fr-FR" sz="1800" dirty="0" err="1">
                <a:effectLst/>
                <a:latin typeface="Times New Roman" panose="02020603050405020304" pitchFamily="18" charset="0"/>
                <a:ea typeface="Times New Roman" panose="02020603050405020304" pitchFamily="18" charset="0"/>
              </a:rPr>
              <a:t>Senegal</a:t>
            </a:r>
            <a:r>
              <a:rPr lang="fr-FR" sz="1800" dirty="0">
                <a:effectLst/>
                <a:latin typeface="Times New Roman" panose="02020603050405020304" pitchFamily="18" charset="0"/>
                <a:ea typeface="Times New Roman" panose="02020603050405020304" pitchFamily="18" charset="0"/>
              </a:rPr>
              <a:t>. » </a:t>
            </a:r>
            <a:r>
              <a:rPr lang="fr-FR" sz="1800" i="1" dirty="0">
                <a:effectLst/>
                <a:latin typeface="Times New Roman" panose="02020603050405020304" pitchFamily="18" charset="0"/>
                <a:ea typeface="Times New Roman" panose="02020603050405020304" pitchFamily="18" charset="0"/>
              </a:rPr>
              <a:t>YouTube</a:t>
            </a:r>
            <a:r>
              <a:rPr lang="fr-FR" sz="1800" dirty="0">
                <a:effectLst/>
                <a:latin typeface="Times New Roman" panose="02020603050405020304" pitchFamily="18" charset="0"/>
                <a:ea typeface="Times New Roman" panose="02020603050405020304" pitchFamily="18" charset="0"/>
              </a:rPr>
              <a:t>, YouTube, 29-04- 2017, www.youtube.com/watch?v=1FjoPx940pc&amp;ab_channel=Sebastianioan. consultation 08-03-2021.</a:t>
            </a:r>
            <a:endParaRPr lang="de-DE" sz="1800" dirty="0">
              <a:effectLst/>
              <a:latin typeface="Times New Roman" panose="02020603050405020304" pitchFamily="18" charset="0"/>
              <a:ea typeface="Times New Roman" panose="02020603050405020304" pitchFamily="18" charset="0"/>
            </a:endParaRPr>
          </a:p>
          <a:p>
            <a:endParaRPr lang="de-DE" dirty="0"/>
          </a:p>
        </p:txBody>
      </p:sp>
      <p:sp>
        <p:nvSpPr>
          <p:cNvPr id="4" name="Foliennummernplatzhalter 3"/>
          <p:cNvSpPr>
            <a:spLocks noGrp="1"/>
          </p:cNvSpPr>
          <p:nvPr>
            <p:ph type="sldNum" sz="quarter" idx="5"/>
          </p:nvPr>
        </p:nvSpPr>
        <p:spPr/>
        <p:txBody>
          <a:bodyPr/>
          <a:lstStyle/>
          <a:p>
            <a:fld id="{0C5274D2-F173-4EBA-8D7C-653C1CF81A0D}" type="slidenum">
              <a:rPr lang="de-DE" smtClean="0"/>
              <a:t>3</a:t>
            </a:fld>
            <a:endParaRPr lang="de-DE"/>
          </a:p>
        </p:txBody>
      </p:sp>
    </p:spTree>
    <p:extLst>
      <p:ext uri="{BB962C8B-B14F-4D97-AF65-F5344CB8AC3E}">
        <p14:creationId xmlns:p14="http://schemas.microsoft.com/office/powerpoint/2010/main" val="1305285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Times New Roman" panose="02020603050405020304" pitchFamily="18" charset="0"/>
                <a:ea typeface="Times New Roman" panose="02020603050405020304" pitchFamily="18" charset="0"/>
              </a:rPr>
              <a:t>« Empire Colonial Français. » </a:t>
            </a:r>
            <a:r>
              <a:rPr lang="fr-FR" sz="1800" i="1" dirty="0">
                <a:effectLst/>
                <a:latin typeface="Times New Roman" panose="02020603050405020304" pitchFamily="18" charset="0"/>
                <a:ea typeface="Times New Roman" panose="02020603050405020304" pitchFamily="18" charset="0"/>
              </a:rPr>
              <a:t>LAROUSSE</a:t>
            </a:r>
            <a:r>
              <a:rPr lang="fr-FR" sz="1800" dirty="0">
                <a:effectLst/>
                <a:latin typeface="Times New Roman" panose="02020603050405020304" pitchFamily="18" charset="0"/>
                <a:ea typeface="Times New Roman" panose="02020603050405020304" pitchFamily="18" charset="0"/>
              </a:rPr>
              <a:t>, Larousse, </a:t>
            </a:r>
            <a:br>
              <a:rPr lang="fr-FR" sz="1800" dirty="0">
                <a:effectLst/>
                <a:latin typeface="Times New Roman" panose="02020603050405020304" pitchFamily="18" charset="0"/>
                <a:ea typeface="Times New Roman" panose="02020603050405020304" pitchFamily="18" charset="0"/>
              </a:rPr>
            </a:br>
            <a:r>
              <a:rPr lang="fr-FR" sz="1800" u="sng" dirty="0">
                <a:solidFill>
                  <a:srgbClr val="0563C1"/>
                </a:solidFill>
                <a:effectLst/>
                <a:latin typeface="Times New Roman" panose="02020603050405020304" pitchFamily="18" charset="0"/>
                <a:ea typeface="Times New Roman" panose="02020603050405020304" pitchFamily="18" charset="0"/>
                <a:hlinkClick r:id="rId3"/>
              </a:rPr>
              <a:t>www.larousse.fr/encyclopedie/autre-region/Empire_colonial_fran%C3%A7ais/120109</a:t>
            </a:r>
            <a:r>
              <a:rPr lang="fr-FR" sz="1800" dirty="0">
                <a:effectLst/>
                <a:latin typeface="Times New Roman" panose="02020603050405020304" pitchFamily="18" charset="0"/>
                <a:ea typeface="Times New Roman" panose="02020603050405020304" pitchFamily="18" charset="0"/>
              </a:rPr>
              <a:t>. consultation 09-03-2021.</a:t>
            </a:r>
            <a:endParaRPr lang="de-DE" sz="1800" dirty="0">
              <a:effectLst/>
              <a:latin typeface="Times New Roman" panose="02020603050405020304" pitchFamily="18" charset="0"/>
              <a:ea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0C5274D2-F173-4EBA-8D7C-653C1CF81A0D}" type="slidenum">
              <a:rPr lang="de-DE" smtClean="0"/>
              <a:t>4</a:t>
            </a:fld>
            <a:endParaRPr lang="de-DE"/>
          </a:p>
        </p:txBody>
      </p:sp>
    </p:spTree>
    <p:extLst>
      <p:ext uri="{BB962C8B-B14F-4D97-AF65-F5344CB8AC3E}">
        <p14:creationId xmlns:p14="http://schemas.microsoft.com/office/powerpoint/2010/main" val="1430905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Times New Roman" panose="02020603050405020304" pitchFamily="18" charset="0"/>
                <a:ea typeface="Times New Roman" panose="02020603050405020304" pitchFamily="18" charset="0"/>
              </a:rPr>
              <a:t>« Mariama Bâ. » </a:t>
            </a:r>
            <a:r>
              <a:rPr lang="en-GB" sz="1800" i="1" dirty="0" err="1">
                <a:effectLst/>
                <a:latin typeface="Times New Roman" panose="02020603050405020304" pitchFamily="18" charset="0"/>
                <a:ea typeface="Times New Roman" panose="02020603050405020304" pitchFamily="18" charset="0"/>
              </a:rPr>
              <a:t>Babelio</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Babelio</a:t>
            </a:r>
            <a:r>
              <a:rPr lang="en-GB" sz="1800" dirty="0">
                <a:effectLst/>
                <a:latin typeface="Times New Roman" panose="02020603050405020304" pitchFamily="18" charset="0"/>
                <a:ea typeface="Times New Roman" panose="02020603050405020304" pitchFamily="18" charset="0"/>
              </a:rPr>
              <a:t>, </a:t>
            </a:r>
            <a:r>
              <a:rPr lang="en-GB" sz="1800" u="sng" dirty="0">
                <a:solidFill>
                  <a:srgbClr val="0563C1"/>
                </a:solidFill>
                <a:effectLst/>
                <a:latin typeface="Times New Roman" panose="02020603050405020304" pitchFamily="18" charset="0"/>
                <a:ea typeface="Times New Roman" panose="02020603050405020304" pitchFamily="18" charset="0"/>
                <a:hlinkClick r:id="rId3"/>
              </a:rPr>
              <a:t>www.babelio.com/auteur/Mariama-Ba/3740</a:t>
            </a:r>
            <a:r>
              <a:rPr lang="en-GB" sz="1800" dirty="0">
                <a:effectLst/>
                <a:latin typeface="Times New Roman" panose="02020603050405020304" pitchFamily="18" charset="0"/>
                <a:ea typeface="Times New Roman" panose="02020603050405020304" pitchFamily="18" charset="0"/>
              </a:rPr>
              <a:t>, consultation 09-03-2021.</a:t>
            </a:r>
            <a:endParaRPr lang="de-DE" sz="1800" dirty="0">
              <a:effectLst/>
              <a:latin typeface="Times New Roman" panose="02020603050405020304" pitchFamily="18" charset="0"/>
              <a:ea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0C5274D2-F173-4EBA-8D7C-653C1CF81A0D}" type="slidenum">
              <a:rPr lang="de-DE" smtClean="0"/>
              <a:t>5</a:t>
            </a:fld>
            <a:endParaRPr lang="de-DE"/>
          </a:p>
        </p:txBody>
      </p:sp>
    </p:spTree>
    <p:extLst>
      <p:ext uri="{BB962C8B-B14F-4D97-AF65-F5344CB8AC3E}">
        <p14:creationId xmlns:p14="http://schemas.microsoft.com/office/powerpoint/2010/main" val="111303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50000"/>
              </a:lnSpc>
            </a:pPr>
            <a:r>
              <a:rPr lang="fr-FR" sz="1800" dirty="0">
                <a:effectLst/>
                <a:latin typeface="Times New Roman" panose="02020603050405020304" pitchFamily="18" charset="0"/>
                <a:ea typeface="Times New Roman" panose="02020603050405020304" pitchFamily="18" charset="0"/>
              </a:rPr>
              <a:t>JOUBEAUD, Edouard. « Sur les pas de Mariama Bâ. » </a:t>
            </a:r>
            <a:r>
              <a:rPr lang="fr-FR" sz="1800" i="1" dirty="0">
                <a:effectLst/>
                <a:latin typeface="Times New Roman" panose="02020603050405020304" pitchFamily="18" charset="0"/>
                <a:ea typeface="Times New Roman" panose="02020603050405020304" pitchFamily="18" charset="0"/>
              </a:rPr>
              <a:t>YouTube, </a:t>
            </a:r>
            <a:r>
              <a:rPr lang="fr-FR" sz="1800" dirty="0">
                <a:effectLst/>
                <a:latin typeface="Times New Roman" panose="02020603050405020304" pitchFamily="18" charset="0"/>
                <a:ea typeface="Times New Roman" panose="02020603050405020304" pitchFamily="18" charset="0"/>
              </a:rPr>
              <a:t>UNESCO, 2017,</a:t>
            </a:r>
            <a:endParaRPr lang="de-DE" sz="1800" dirty="0">
              <a:effectLst/>
              <a:latin typeface="Times New Roman" panose="02020603050405020304" pitchFamily="18" charset="0"/>
              <a:ea typeface="Times New Roman" panose="02020603050405020304" pitchFamily="18" charset="0"/>
            </a:endParaRPr>
          </a:p>
          <a:p>
            <a:pPr>
              <a:lnSpc>
                <a:spcPct val="150000"/>
              </a:lnSpc>
            </a:pPr>
            <a:r>
              <a:rPr lang="fr-FR" sz="1800" u="sng" dirty="0">
                <a:solidFill>
                  <a:srgbClr val="0563C1"/>
                </a:solidFill>
                <a:effectLst/>
                <a:latin typeface="Times New Roman" panose="02020603050405020304" pitchFamily="18" charset="0"/>
                <a:ea typeface="Times New Roman" panose="02020603050405020304" pitchFamily="18" charset="0"/>
                <a:hlinkClick r:id="rId3"/>
              </a:rPr>
              <a:t>https://www.youtube.com/watch?v=BwoF5-mHbQw&amp;ab_channel=DimitriJoubeaud</a:t>
            </a:r>
            <a:r>
              <a:rPr lang="fr-FR" sz="1800" dirty="0">
                <a:effectLst/>
                <a:latin typeface="Times New Roman" panose="02020603050405020304" pitchFamily="18" charset="0"/>
                <a:ea typeface="Times New Roman" panose="02020603050405020304" pitchFamily="18" charset="0"/>
              </a:rPr>
              <a:t>, consultation 05-03-2021.</a:t>
            </a:r>
            <a:endParaRPr lang="de-DE" sz="1800" dirty="0">
              <a:effectLst/>
              <a:latin typeface="Times New Roman" panose="02020603050405020304" pitchFamily="18" charset="0"/>
              <a:ea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0C5274D2-F173-4EBA-8D7C-653C1CF81A0D}" type="slidenum">
              <a:rPr lang="de-DE" smtClean="0"/>
              <a:t>6</a:t>
            </a:fld>
            <a:endParaRPr lang="de-DE"/>
          </a:p>
        </p:txBody>
      </p:sp>
    </p:spTree>
    <p:extLst>
      <p:ext uri="{BB962C8B-B14F-4D97-AF65-F5344CB8AC3E}">
        <p14:creationId xmlns:p14="http://schemas.microsoft.com/office/powerpoint/2010/main" val="3044611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BÂ, Mariama.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Une Si Longue Lettre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Les Nouvelles Éditions Africaines, 1981.</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0C5274D2-F173-4EBA-8D7C-653C1CF81A0D}" type="slidenum">
              <a:rPr lang="de-DE" smtClean="0"/>
              <a:t>8</a:t>
            </a:fld>
            <a:endParaRPr lang="de-DE"/>
          </a:p>
        </p:txBody>
      </p:sp>
    </p:spTree>
    <p:extLst>
      <p:ext uri="{BB962C8B-B14F-4D97-AF65-F5344CB8AC3E}">
        <p14:creationId xmlns:p14="http://schemas.microsoft.com/office/powerpoint/2010/main" val="2469634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Times New Roman" panose="02020603050405020304" pitchFamily="18" charset="0"/>
                <a:ea typeface="Times New Roman" panose="02020603050405020304" pitchFamily="18" charset="0"/>
              </a:rPr>
              <a:t>*Le format de la lettre a été préparé par Anna N SEMI.</a:t>
            </a:r>
            <a:endParaRPr lang="de-DE" sz="1800" dirty="0">
              <a:effectLst/>
              <a:latin typeface="Times New Roman" panose="02020603050405020304" pitchFamily="18" charset="0"/>
              <a:ea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0C5274D2-F173-4EBA-8D7C-653C1CF81A0D}" type="slidenum">
              <a:rPr lang="de-DE" smtClean="0"/>
              <a:t>13</a:t>
            </a:fld>
            <a:endParaRPr lang="de-DE"/>
          </a:p>
        </p:txBody>
      </p:sp>
    </p:spTree>
    <p:extLst>
      <p:ext uri="{BB962C8B-B14F-4D97-AF65-F5344CB8AC3E}">
        <p14:creationId xmlns:p14="http://schemas.microsoft.com/office/powerpoint/2010/main" val="1165832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Times New Roman" panose="02020603050405020304" pitchFamily="18" charset="0"/>
                <a:ea typeface="Times New Roman" panose="02020603050405020304" pitchFamily="18" charset="0"/>
              </a:rPr>
              <a:t>GOTTLIEB, Evan. « What Is an Epistolary Novel? » </a:t>
            </a:r>
            <a:r>
              <a:rPr lang="en-GB" sz="1800" i="1" dirty="0">
                <a:effectLst/>
                <a:latin typeface="Times New Roman" panose="02020603050405020304" pitchFamily="18" charset="0"/>
                <a:ea typeface="Times New Roman" panose="02020603050405020304" pitchFamily="18" charset="0"/>
              </a:rPr>
              <a:t>College of Liberal Arts » School of Writing, Literature, and Film</a:t>
            </a:r>
            <a:r>
              <a:rPr lang="en-GB" sz="1800" dirty="0">
                <a:effectLst/>
                <a:latin typeface="Times New Roman" panose="02020603050405020304" pitchFamily="18" charset="0"/>
                <a:ea typeface="Times New Roman" panose="02020603050405020304" pitchFamily="18" charset="0"/>
              </a:rPr>
              <a:t>, Oregon State University, 22-10-2020, liberalarts.oregonstate.edu/</a:t>
            </a:r>
            <a:r>
              <a:rPr lang="en-GB" sz="1800" dirty="0" err="1">
                <a:effectLst/>
                <a:latin typeface="Times New Roman" panose="02020603050405020304" pitchFamily="18" charset="0"/>
                <a:ea typeface="Times New Roman" panose="02020603050405020304" pitchFamily="18" charset="0"/>
              </a:rPr>
              <a:t>wlf</a:t>
            </a:r>
            <a:r>
              <a:rPr lang="en-GB" sz="1800" dirty="0">
                <a:effectLst/>
                <a:latin typeface="Times New Roman" panose="02020603050405020304" pitchFamily="18" charset="0"/>
                <a:ea typeface="Times New Roman" panose="02020603050405020304" pitchFamily="18" charset="0"/>
              </a:rPr>
              <a:t>/what-epistolary-novel, consultation 09-03-2021.</a:t>
            </a:r>
            <a:endParaRPr lang="de-DE" sz="1800" dirty="0">
              <a:effectLst/>
              <a:latin typeface="Times New Roman" panose="02020603050405020304" pitchFamily="18" charset="0"/>
              <a:ea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0C5274D2-F173-4EBA-8D7C-653C1CF81A0D}" type="slidenum">
              <a:rPr lang="de-DE" smtClean="0"/>
              <a:t>17</a:t>
            </a:fld>
            <a:endParaRPr lang="de-DE"/>
          </a:p>
        </p:txBody>
      </p:sp>
    </p:spTree>
    <p:extLst>
      <p:ext uri="{BB962C8B-B14F-4D97-AF65-F5344CB8AC3E}">
        <p14:creationId xmlns:p14="http://schemas.microsoft.com/office/powerpoint/2010/main" val="3616861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Images: P</a:t>
            </a:r>
            <a:r>
              <a:rPr lang="en-GB"/>
              <a:t>ixabay</a:t>
            </a:r>
            <a:endParaRPr lang="de-DE" dirty="0"/>
          </a:p>
        </p:txBody>
      </p:sp>
      <p:sp>
        <p:nvSpPr>
          <p:cNvPr id="4" name="Foliennummernplatzhalter 3"/>
          <p:cNvSpPr>
            <a:spLocks noGrp="1"/>
          </p:cNvSpPr>
          <p:nvPr>
            <p:ph type="sldNum" sz="quarter" idx="5"/>
          </p:nvPr>
        </p:nvSpPr>
        <p:spPr/>
        <p:txBody>
          <a:bodyPr/>
          <a:lstStyle/>
          <a:p>
            <a:fld id="{0C5274D2-F173-4EBA-8D7C-653C1CF81A0D}" type="slidenum">
              <a:rPr lang="de-DE" smtClean="0"/>
              <a:t>28</a:t>
            </a:fld>
            <a:endParaRPr lang="de-DE"/>
          </a:p>
        </p:txBody>
      </p:sp>
    </p:spTree>
    <p:extLst>
      <p:ext uri="{BB962C8B-B14F-4D97-AF65-F5344CB8AC3E}">
        <p14:creationId xmlns:p14="http://schemas.microsoft.com/office/powerpoint/2010/main" val="27529212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11" name="Rectangle 10"/>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de-DE"/>
              <a:t>Mastertitelformat bearbeiten</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82AE9E68-DC59-4A6C-9E8D-62E266247CDC}" type="datetimeFigureOut">
              <a:rPr lang="de-DE" smtClean="0"/>
              <a:t>06.07.2021</a:t>
            </a:fld>
            <a:endParaRPr lang="de-DE"/>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2"/>
                </a:solidFill>
              </a:defRPr>
            </a:lvl1pPr>
          </a:lstStyle>
          <a:p>
            <a:endParaRPr lang="de-DE"/>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2"/>
                </a:solidFill>
              </a:defRPr>
            </a:lvl1pPr>
          </a:lstStyle>
          <a:p>
            <a:fld id="{2A8E313E-A668-44BC-A76F-EA4B85FB5AE7}" type="slidenum">
              <a:rPr lang="de-DE" smtClean="0"/>
              <a:t>‹nr.›</a:t>
            </a:fld>
            <a:endParaRPr lang="de-DE"/>
          </a:p>
        </p:txBody>
      </p:sp>
    </p:spTree>
    <p:extLst>
      <p:ext uri="{BB962C8B-B14F-4D97-AF65-F5344CB8AC3E}">
        <p14:creationId xmlns:p14="http://schemas.microsoft.com/office/powerpoint/2010/main" val="2458359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lvl1pPr>
              <a:defRPr sz="180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82AE9E68-DC59-4A6C-9E8D-62E266247CDC}" type="datetimeFigureOut">
              <a:rPr lang="de-DE" smtClean="0"/>
              <a:t>06.07.2021</a:t>
            </a:fld>
            <a:endParaRPr lang="de-DE"/>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de-DE"/>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2A8E313E-A668-44BC-A76F-EA4B85FB5AE7}" type="slidenum">
              <a:rPr lang="de-DE" smtClean="0"/>
              <a:t>‹nr.›</a:t>
            </a:fld>
            <a:endParaRPr lang="de-DE"/>
          </a:p>
        </p:txBody>
      </p:sp>
    </p:spTree>
    <p:extLst>
      <p:ext uri="{BB962C8B-B14F-4D97-AF65-F5344CB8AC3E}">
        <p14:creationId xmlns:p14="http://schemas.microsoft.com/office/powerpoint/2010/main" val="2361737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de-DE"/>
              <a:t>Mastertitelformat bearbeiten</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82AE9E68-DC59-4A6C-9E8D-62E266247CDC}" type="datetimeFigureOut">
              <a:rPr lang="de-DE" smtClean="0"/>
              <a:t>06.07.2021</a:t>
            </a:fld>
            <a:endParaRPr lang="de-DE"/>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tx2"/>
                </a:solidFill>
              </a:defRPr>
            </a:lvl1pPr>
          </a:lstStyle>
          <a:p>
            <a:endParaRPr lang="de-DE"/>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tx2"/>
                </a:solidFill>
              </a:defRPr>
            </a:lvl1pPr>
          </a:lstStyle>
          <a:p>
            <a:fld id="{2A8E313E-A668-44BC-A76F-EA4B85FB5AE7}" type="slidenum">
              <a:rPr lang="de-DE" smtClean="0"/>
              <a:t>‹nr.›</a:t>
            </a:fld>
            <a:endParaRPr lang="de-DE"/>
          </a:p>
        </p:txBody>
      </p:sp>
    </p:spTree>
    <p:extLst>
      <p:ext uri="{BB962C8B-B14F-4D97-AF65-F5344CB8AC3E}">
        <p14:creationId xmlns:p14="http://schemas.microsoft.com/office/powerpoint/2010/main" val="3628043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82AE9E68-DC59-4A6C-9E8D-62E266247CDC}" type="datetimeFigureOut">
              <a:rPr lang="de-DE" smtClean="0"/>
              <a:t>06.07.2021</a:t>
            </a:fld>
            <a:endParaRPr lang="de-DE"/>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de-DE"/>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A8E313E-A668-44BC-A76F-EA4B85FB5AE7}" type="slidenum">
              <a:rPr lang="de-DE" smtClean="0"/>
              <a:t>‹nr.›</a:t>
            </a:fld>
            <a:endParaRPr lang="de-DE"/>
          </a:p>
        </p:txBody>
      </p:sp>
    </p:spTree>
    <p:extLst>
      <p:ext uri="{BB962C8B-B14F-4D97-AF65-F5344CB8AC3E}">
        <p14:creationId xmlns:p14="http://schemas.microsoft.com/office/powerpoint/2010/main" val="4158780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lvl1pPr>
              <a:defRPr>
                <a:solidFill>
                  <a:schemeClr val="tx2"/>
                </a:solidFill>
              </a:defRPr>
            </a:lvl1pPr>
          </a:lstStyle>
          <a:p>
            <a:fld id="{82AE9E68-DC59-4A6C-9E8D-62E266247CDC}" type="datetimeFigureOut">
              <a:rPr lang="de-DE" smtClean="0"/>
              <a:t>06.07.2021</a:t>
            </a:fld>
            <a:endParaRPr lang="de-DE"/>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de-DE"/>
          </a:p>
        </p:txBody>
      </p:sp>
      <p:sp>
        <p:nvSpPr>
          <p:cNvPr id="9" name="Slide Number Placeholder 8"/>
          <p:cNvSpPr>
            <a:spLocks noGrp="1"/>
          </p:cNvSpPr>
          <p:nvPr>
            <p:ph type="sldNum" sz="quarter" idx="12"/>
          </p:nvPr>
        </p:nvSpPr>
        <p:spPr/>
        <p:txBody>
          <a:bodyPr/>
          <a:lstStyle>
            <a:lvl1pPr>
              <a:defRPr>
                <a:solidFill>
                  <a:schemeClr val="tx2"/>
                </a:solidFill>
              </a:defRPr>
            </a:lvl1pPr>
          </a:lstStyle>
          <a:p>
            <a:fld id="{2A8E313E-A668-44BC-A76F-EA4B85FB5AE7}" type="slidenum">
              <a:rPr lang="de-DE" smtClean="0"/>
              <a:t>‹nr.›</a:t>
            </a:fld>
            <a:endParaRPr lang="de-DE"/>
          </a:p>
        </p:txBody>
      </p:sp>
    </p:spTree>
    <p:extLst>
      <p:ext uri="{BB962C8B-B14F-4D97-AF65-F5344CB8AC3E}">
        <p14:creationId xmlns:p14="http://schemas.microsoft.com/office/powerpoint/2010/main" val="2699424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82AE9E68-DC59-4A6C-9E8D-62E266247CDC}" type="datetimeFigureOut">
              <a:rPr lang="de-DE" smtClean="0"/>
              <a:t>06.07.2021</a:t>
            </a:fld>
            <a:endParaRPr lang="de-DE"/>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de-DE"/>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2A8E313E-A668-44BC-A76F-EA4B85FB5AE7}" type="slidenum">
              <a:rPr lang="de-DE" smtClean="0"/>
              <a:t>‹nr.›</a:t>
            </a:fld>
            <a:endParaRPr lang="de-DE"/>
          </a:p>
        </p:txBody>
      </p:sp>
    </p:spTree>
    <p:extLst>
      <p:ext uri="{BB962C8B-B14F-4D97-AF65-F5344CB8AC3E}">
        <p14:creationId xmlns:p14="http://schemas.microsoft.com/office/powerpoint/2010/main" val="600254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82AE9E68-DC59-4A6C-9E8D-62E266247CDC}" type="datetimeFigureOut">
              <a:rPr lang="de-DE" smtClean="0"/>
              <a:t>06.07.2021</a:t>
            </a:fld>
            <a:endParaRPr lang="de-DE"/>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de-DE"/>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2A8E313E-A668-44BC-A76F-EA4B85FB5AE7}" type="slidenum">
              <a:rPr lang="de-DE" smtClean="0"/>
              <a:t>‹nr.›</a:t>
            </a:fld>
            <a:endParaRPr lang="de-DE"/>
          </a:p>
        </p:txBody>
      </p:sp>
    </p:spTree>
    <p:extLst>
      <p:ext uri="{BB962C8B-B14F-4D97-AF65-F5344CB8AC3E}">
        <p14:creationId xmlns:p14="http://schemas.microsoft.com/office/powerpoint/2010/main" val="938706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sp>
        <p:nvSpPr>
          <p:cNvPr id="14" name="Rectangle 13"/>
          <p:cNvSpPr/>
          <p:nvPr/>
        </p:nvSpPr>
        <p:spPr>
          <a:xfrm>
            <a:off x="234693" y="237744"/>
            <a:ext cx="8633081"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16" name="Rectangle 15"/>
          <p:cNvSpPr/>
          <p:nvPr/>
        </p:nvSpPr>
        <p:spPr>
          <a:xfrm>
            <a:off x="371856" y="374904"/>
            <a:ext cx="8353044" cy="6108192"/>
          </a:xfrm>
          <a:prstGeom prst="rect">
            <a:avLst/>
          </a:prstGeom>
          <a:solidFill>
            <a:schemeClr val="bg2"/>
          </a:solidFill>
          <a:ln w="6350" cap="sq" cmpd="sng" algn="ctr">
            <a:noFill/>
            <a:prstDash val="solid"/>
            <a:miter lim="800000"/>
          </a:ln>
          <a:effectLst/>
        </p:spPr>
      </p:sp>
      <p:sp>
        <p:nvSpPr>
          <p:cNvPr id="15" name="Rectangle 14"/>
          <p:cNvSpPr/>
          <p:nvPr/>
        </p:nvSpPr>
        <p:spPr>
          <a:xfrm>
            <a:off x="9020386" y="237744"/>
            <a:ext cx="2926080" cy="63825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bg1"/>
                </a:solidFill>
                <a:effectLst/>
                <a:latin typeface="+mj-lt"/>
                <a:ea typeface="+mn-ea"/>
                <a:cs typeface="+mn-cs"/>
              </a:defRPr>
            </a:lvl1pPr>
          </a:lstStyle>
          <a:p>
            <a:r>
              <a:rPr lang="de-DE"/>
              <a:t>Mastertitelformat bearbeiten</a:t>
            </a:r>
            <a:endParaRPr lang="en-US" dirty="0"/>
          </a:p>
        </p:txBody>
      </p:sp>
      <p:sp>
        <p:nvSpPr>
          <p:cNvPr id="3" name="Content Placeholder 2"/>
          <p:cNvSpPr>
            <a:spLocks noGrp="1"/>
          </p:cNvSpPr>
          <p:nvPr>
            <p:ph idx="1"/>
          </p:nvPr>
        </p:nvSpPr>
        <p:spPr>
          <a:xfrm>
            <a:off x="790575" y="704850"/>
            <a:ext cx="7562850" cy="51435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lvl1pPr>
              <a:defRPr>
                <a:solidFill>
                  <a:schemeClr val="tx2"/>
                </a:solidFill>
              </a:defRPr>
            </a:lvl1pPr>
          </a:lstStyle>
          <a:p>
            <a:fld id="{82AE9E68-DC59-4A6C-9E8D-62E266247CDC}" type="datetimeFigureOut">
              <a:rPr lang="de-DE" smtClean="0"/>
              <a:t>06.07.2021</a:t>
            </a:fld>
            <a:endParaRPr lang="de-DE"/>
          </a:p>
        </p:txBody>
      </p:sp>
      <p:sp>
        <p:nvSpPr>
          <p:cNvPr id="6" name="Footer Placeholder 5"/>
          <p:cNvSpPr>
            <a:spLocks noGrp="1"/>
          </p:cNvSpPr>
          <p:nvPr>
            <p:ph type="ftr" sz="quarter" idx="11"/>
          </p:nvPr>
        </p:nvSpPr>
        <p:spPr>
          <a:xfrm>
            <a:off x="3439158" y="6214535"/>
            <a:ext cx="5184648" cy="256032"/>
          </a:xfrm>
        </p:spPr>
        <p:txBody>
          <a:bodyPr/>
          <a:lstStyle>
            <a:lvl1pPr algn="r">
              <a:defRPr>
                <a:solidFill>
                  <a:schemeClr val="tx2"/>
                </a:solidFill>
              </a:defRPr>
            </a:lvl1pPr>
          </a:lstStyle>
          <a:p>
            <a:endParaRPr lang="de-DE"/>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2A8E313E-A668-44BC-A76F-EA4B85FB5AE7}" type="slidenum">
              <a:rPr lang="de-DE" smtClean="0"/>
              <a:t>‹nr.›</a:t>
            </a:fld>
            <a:endParaRPr lang="de-DE"/>
          </a:p>
        </p:txBody>
      </p:sp>
      <p:sp>
        <p:nvSpPr>
          <p:cNvPr id="11" name="Rectangle 10"/>
          <p:cNvSpPr/>
          <p:nvPr/>
        </p:nvSpPr>
        <p:spPr>
          <a:xfrm>
            <a:off x="9157546" y="374904"/>
            <a:ext cx="2651760"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461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tx1"/>
          </a:solidFill>
          <a:ln w="6350" cap="sq">
            <a:solidFill>
              <a:schemeClr val="tx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157546" y="374904"/>
            <a:ext cx="2651760" cy="6108192"/>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de-DE"/>
              <a:t>Mastertitelformat bearbeiten</a:t>
            </a:r>
            <a:endParaRPr lang="en-US" dirty="0"/>
          </a:p>
        </p:txBody>
      </p:sp>
      <p:sp>
        <p:nvSpPr>
          <p:cNvPr id="3" name="Picture Placeholder 2"/>
          <p:cNvSpPr>
            <a:spLocks noGrp="1" noChangeAspect="1"/>
          </p:cNvSpPr>
          <p:nvPr>
            <p:ph type="pic" idx="1"/>
          </p:nvPr>
        </p:nvSpPr>
        <p:spPr>
          <a:xfrm>
            <a:off x="228599" y="237744"/>
            <a:ext cx="8601076" cy="6382512"/>
          </a:xfrm>
          <a:solidFill>
            <a:srgbClr val="808080"/>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82AE9E68-DC59-4A6C-9E8D-62E266247CDC}" type="datetimeFigureOut">
              <a:rPr lang="de-DE" smtClean="0"/>
              <a:t>06.07.2021</a:t>
            </a:fld>
            <a:endParaRPr lang="de-DE"/>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de-DE"/>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A8E313E-A668-44BC-A76F-EA4B85FB5AE7}" type="slidenum">
              <a:rPr lang="de-DE" smtClean="0"/>
              <a:t>‹nr.›</a:t>
            </a:fld>
            <a:endParaRPr lang="de-DE"/>
          </a:p>
        </p:txBody>
      </p:sp>
    </p:spTree>
    <p:extLst>
      <p:ext uri="{BB962C8B-B14F-4D97-AF65-F5344CB8AC3E}">
        <p14:creationId xmlns:p14="http://schemas.microsoft.com/office/powerpoint/2010/main" val="3909396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82AE9E68-DC59-4A6C-9E8D-62E266247CDC}" type="datetimeFigureOut">
              <a:rPr lang="de-DE" smtClean="0"/>
              <a:t>06.07.2021</a:t>
            </a:fld>
            <a:endParaRPr lang="de-DE"/>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de-DE"/>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2A8E313E-A668-44BC-A76F-EA4B85FB5AE7}" type="slidenum">
              <a:rPr lang="de-DE" smtClean="0"/>
              <a:t>‹nr.›</a:t>
            </a:fld>
            <a:endParaRPr lang="de-DE"/>
          </a:p>
        </p:txBody>
      </p:sp>
    </p:spTree>
    <p:extLst>
      <p:ext uri="{BB962C8B-B14F-4D97-AF65-F5344CB8AC3E}">
        <p14:creationId xmlns:p14="http://schemas.microsoft.com/office/powerpoint/2010/main" val="501661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82AE9E68-DC59-4A6C-9E8D-62E266247CDC}" type="datetimeFigureOut">
              <a:rPr lang="de-DE" smtClean="0"/>
              <a:t>06.07.2021</a:t>
            </a:fld>
            <a:endParaRPr lang="de-DE"/>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de-DE"/>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2A8E313E-A668-44BC-A76F-EA4B85FB5AE7}" type="slidenum">
              <a:rPr lang="de-DE" smtClean="0"/>
              <a:t>‹nr.›</a:t>
            </a:fld>
            <a:endParaRPr lang="de-DE"/>
          </a:p>
        </p:txBody>
      </p:sp>
    </p:spTree>
    <p:extLst>
      <p:ext uri="{BB962C8B-B14F-4D97-AF65-F5344CB8AC3E}">
        <p14:creationId xmlns:p14="http://schemas.microsoft.com/office/powerpoint/2010/main" val="3590319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8" name="Rectangle 7"/>
          <p:cNvSpPr/>
          <p:nvPr/>
        </p:nvSpPr>
        <p:spPr>
          <a:xfrm>
            <a:off x="371856" y="374904"/>
            <a:ext cx="11448288" cy="6108192"/>
          </a:xfrm>
          <a:prstGeom prst="rect">
            <a:avLst/>
          </a:prstGeom>
          <a:solidFill>
            <a:schemeClr val="bg2"/>
          </a:solidFill>
          <a:ln w="6350" cap="sq" cmpd="sng" algn="ctr">
            <a:no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bg2"/>
                </a:solidFill>
              </a:defRPr>
            </a:lvl1pPr>
          </a:lstStyle>
          <a:p>
            <a:fld id="{82AE9E68-DC59-4A6C-9E8D-62E266247CDC}" type="datetimeFigureOut">
              <a:rPr lang="de-DE" smtClean="0"/>
              <a:t>06.07.2021</a:t>
            </a:fld>
            <a:endParaRPr lang="de-DE"/>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bg2"/>
                </a:solidFill>
              </a:defRPr>
            </a:lvl1pPr>
          </a:lstStyle>
          <a:p>
            <a:endParaRPr lang="de-DE"/>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bg2"/>
                </a:solidFill>
              </a:defRPr>
            </a:lvl1pPr>
          </a:lstStyle>
          <a:p>
            <a:fld id="{2A8E313E-A668-44BC-A76F-EA4B85FB5AE7}" type="slidenum">
              <a:rPr lang="de-DE" smtClean="0"/>
              <a:t>‹nr.›</a:t>
            </a:fld>
            <a:endParaRPr lang="de-DE"/>
          </a:p>
        </p:txBody>
      </p:sp>
    </p:spTree>
    <p:extLst>
      <p:ext uri="{BB962C8B-B14F-4D97-AF65-F5344CB8AC3E}">
        <p14:creationId xmlns:p14="http://schemas.microsoft.com/office/powerpoint/2010/main" val="3046710845"/>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1FjoPx940pc?feature=oembed"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BwoF5-mHbQw?feature=oembed" TargetMode="Externa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F57AD9-4988-4670-84B8-8C4091A81153}"/>
              </a:ext>
            </a:extLst>
          </p:cNvPr>
          <p:cNvSpPr>
            <a:spLocks noGrp="1"/>
          </p:cNvSpPr>
          <p:nvPr>
            <p:ph type="ctrTitle"/>
          </p:nvPr>
        </p:nvSpPr>
        <p:spPr/>
        <p:txBody>
          <a:bodyPr/>
          <a:lstStyle/>
          <a:p>
            <a:r>
              <a:rPr lang="en-GB" sz="6000" i="1" dirty="0"/>
              <a:t>Une Si Longue </a:t>
            </a:r>
            <a:r>
              <a:rPr lang="en-GB" sz="6000" i="1" dirty="0" err="1"/>
              <a:t>Lettre</a:t>
            </a:r>
            <a:br>
              <a:rPr lang="en-GB" sz="6000" dirty="0"/>
            </a:br>
            <a:r>
              <a:rPr lang="de-DE" sz="4000" b="0" i="0" dirty="0" err="1">
                <a:effectLst/>
              </a:rPr>
              <a:t>Mariama</a:t>
            </a:r>
            <a:r>
              <a:rPr lang="de-DE" sz="4000" b="0" i="0" dirty="0">
                <a:effectLst/>
              </a:rPr>
              <a:t> </a:t>
            </a:r>
            <a:r>
              <a:rPr lang="de-DE" sz="4000" b="0" i="0" dirty="0" err="1">
                <a:effectLst/>
              </a:rPr>
              <a:t>Bâ</a:t>
            </a:r>
            <a:endParaRPr lang="de-DE" sz="4000" dirty="0"/>
          </a:p>
        </p:txBody>
      </p:sp>
      <p:sp>
        <p:nvSpPr>
          <p:cNvPr id="3" name="Untertitel 2">
            <a:extLst>
              <a:ext uri="{FF2B5EF4-FFF2-40B4-BE49-F238E27FC236}">
                <a16:creationId xmlns:a16="http://schemas.microsoft.com/office/drawing/2014/main" id="{787C0D65-8867-4810-B136-AAB2AF32F0F0}"/>
              </a:ext>
            </a:extLst>
          </p:cNvPr>
          <p:cNvSpPr>
            <a:spLocks noGrp="1"/>
          </p:cNvSpPr>
          <p:nvPr>
            <p:ph type="subTitle" idx="1"/>
          </p:nvPr>
        </p:nvSpPr>
        <p:spPr/>
        <p:txBody>
          <a:bodyPr/>
          <a:lstStyle/>
          <a:p>
            <a:r>
              <a:rPr lang="en-GB" dirty="0"/>
              <a:t>COURS 1</a:t>
            </a:r>
            <a:endParaRPr lang="de-DE" dirty="0"/>
          </a:p>
        </p:txBody>
      </p:sp>
    </p:spTree>
    <p:extLst>
      <p:ext uri="{BB962C8B-B14F-4D97-AF65-F5344CB8AC3E}">
        <p14:creationId xmlns:p14="http://schemas.microsoft.com/office/powerpoint/2010/main" val="1703601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BF5AAF-0F3D-4B9C-AC36-F11EA96CF151}"/>
              </a:ext>
            </a:extLst>
          </p:cNvPr>
          <p:cNvSpPr>
            <a:spLocks noGrp="1"/>
          </p:cNvSpPr>
          <p:nvPr>
            <p:ph type="title"/>
          </p:nvPr>
        </p:nvSpPr>
        <p:spPr>
          <a:xfrm>
            <a:off x="6252269" y="850682"/>
            <a:ext cx="4810815" cy="1371600"/>
          </a:xfrm>
        </p:spPr>
        <p:txBody>
          <a:bodyPr>
            <a:normAutofit/>
          </a:bodyPr>
          <a:lstStyle/>
          <a:p>
            <a:r>
              <a:rPr lang="fr-FR" dirty="0"/>
              <a:t>Sénégal</a:t>
            </a:r>
          </a:p>
        </p:txBody>
      </p:sp>
      <p:sp>
        <p:nvSpPr>
          <p:cNvPr id="9" name="Rectangle 8">
            <a:extLst>
              <a:ext uri="{FF2B5EF4-FFF2-40B4-BE49-F238E27FC236}">
                <a16:creationId xmlns:a16="http://schemas.microsoft.com/office/drawing/2014/main" id="{9BC3E364-5A48-4567-B65D-0880753EE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5217" y="892220"/>
            <a:ext cx="5054517" cy="5097085"/>
          </a:xfrm>
          <a:prstGeom prst="rect">
            <a:avLst/>
          </a:prstGeom>
          <a:solidFill>
            <a:schemeClr val="tx2"/>
          </a:solidFill>
          <a:ln w="6350" cap="sq" cmpd="sng" algn="ctr">
            <a:noFill/>
            <a:prstDash val="solid"/>
            <a:miter lim="800000"/>
          </a:ln>
          <a:effectLst/>
        </p:spPr>
      </p:sp>
      <p:sp>
        <p:nvSpPr>
          <p:cNvPr id="11" name="Rectangle 10">
            <a:extLst>
              <a:ext uri="{FF2B5EF4-FFF2-40B4-BE49-F238E27FC236}">
                <a16:creationId xmlns:a16="http://schemas.microsoft.com/office/drawing/2014/main" id="{0B80BFB4-DA7E-4E98-BE01-534889F41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2175" y="1005675"/>
            <a:ext cx="4800601" cy="4870174"/>
          </a:xfrm>
          <a:prstGeom prst="rect">
            <a:avLst/>
          </a:prstGeom>
          <a:solidFill>
            <a:schemeClr val="tx1"/>
          </a:solidFill>
          <a:ln w="6350" cap="sq" cmpd="sng" algn="ctr">
            <a:noFill/>
            <a:prstDash val="solid"/>
            <a:miter lim="800000"/>
          </a:ln>
          <a:effectLst/>
        </p:spPr>
      </p:sp>
      <p:pic>
        <p:nvPicPr>
          <p:cNvPr id="4" name="Picture 4" descr="Senegal, Flag, National, Country, Symbol, Nation">
            <a:extLst>
              <a:ext uri="{FF2B5EF4-FFF2-40B4-BE49-F238E27FC236}">
                <a16:creationId xmlns:a16="http://schemas.microsoft.com/office/drawing/2014/main" id="{C0E20B64-2C33-4E04-8C63-B443845DDBE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04515" y="2222282"/>
            <a:ext cx="4188221" cy="2439638"/>
          </a:xfrm>
          <a:prstGeom prst="rect">
            <a:avLst/>
          </a:prstGeom>
          <a:noFill/>
          <a:extLst>
            <a:ext uri="{909E8E84-426E-40DD-AFC4-6F175D3DCCD1}">
              <a14:hiddenFill xmlns:a14="http://schemas.microsoft.com/office/drawing/2010/main">
                <a:solidFill>
                  <a:srgbClr val="FFFFFF"/>
                </a:solidFill>
              </a14:hiddenFill>
            </a:ext>
          </a:extLst>
        </p:spPr>
      </p:pic>
      <p:sp>
        <p:nvSpPr>
          <p:cNvPr id="3" name="Inhaltsplatzhalter 2">
            <a:extLst>
              <a:ext uri="{FF2B5EF4-FFF2-40B4-BE49-F238E27FC236}">
                <a16:creationId xmlns:a16="http://schemas.microsoft.com/office/drawing/2014/main" id="{00439FF4-72EB-4308-A787-D06CA1FFC569}"/>
              </a:ext>
            </a:extLst>
          </p:cNvPr>
          <p:cNvSpPr>
            <a:spLocks noGrp="1"/>
          </p:cNvSpPr>
          <p:nvPr>
            <p:ph idx="1"/>
          </p:nvPr>
        </p:nvSpPr>
        <p:spPr>
          <a:xfrm>
            <a:off x="6252268" y="1861850"/>
            <a:ext cx="5054515" cy="4145467"/>
          </a:xfrm>
        </p:spPr>
        <p:txBody>
          <a:bodyPr>
            <a:normAutofit lnSpcReduction="10000"/>
          </a:bodyPr>
          <a:lstStyle/>
          <a:p>
            <a:pPr>
              <a:lnSpc>
                <a:spcPct val="90000"/>
              </a:lnSpc>
            </a:pPr>
            <a:r>
              <a:rPr lang="fr-FR" sz="1400" dirty="0">
                <a:latin typeface="+mj-lt"/>
              </a:rPr>
              <a:t>5 grandes périodes:</a:t>
            </a:r>
          </a:p>
          <a:p>
            <a:pPr lvl="1">
              <a:lnSpc>
                <a:spcPct val="90000"/>
              </a:lnSpc>
            </a:pPr>
            <a:r>
              <a:rPr lang="fr-FR" sz="1400" b="0" i="0" dirty="0">
                <a:effectLst/>
                <a:latin typeface="+mj-lt"/>
              </a:rPr>
              <a:t>« Préhistoire et protohistoire  » ;</a:t>
            </a:r>
          </a:p>
          <a:p>
            <a:pPr lvl="1">
              <a:lnSpc>
                <a:spcPct val="90000"/>
              </a:lnSpc>
            </a:pPr>
            <a:r>
              <a:rPr lang="fr-FR" sz="1400" b="0" i="0" dirty="0">
                <a:effectLst/>
                <a:latin typeface="+mj-lt"/>
              </a:rPr>
              <a:t>« Les empires et royaumes + / - islamisés : XI-XIV s. » ;</a:t>
            </a:r>
            <a:endParaRPr lang="de-DE" sz="1400" dirty="0">
              <a:latin typeface="+mj-lt"/>
            </a:endParaRPr>
          </a:p>
          <a:p>
            <a:pPr lvl="1">
              <a:lnSpc>
                <a:spcPct val="90000"/>
              </a:lnSpc>
            </a:pPr>
            <a:r>
              <a:rPr lang="fr-FR" sz="1400" b="0" i="0" dirty="0">
                <a:effectLst/>
                <a:latin typeface="+mj-lt"/>
              </a:rPr>
              <a:t>« L’arrivée des puissances européennes et leurs rivalités (Portugal, Pays-Bas et Grande-Bretagne) : au milieu du XVe s. » ;</a:t>
            </a:r>
          </a:p>
          <a:p>
            <a:pPr lvl="1">
              <a:lnSpc>
                <a:spcPct val="90000"/>
              </a:lnSpc>
            </a:pPr>
            <a:r>
              <a:rPr lang="fr-FR" sz="1400" b="0" i="0" dirty="0">
                <a:effectLst/>
                <a:latin typeface="+mj-lt"/>
              </a:rPr>
              <a:t>« La colonisation française </a:t>
            </a:r>
            <a:r>
              <a:rPr lang="fr-FR" sz="1400" dirty="0">
                <a:latin typeface="+mj-lt"/>
              </a:rPr>
              <a:t>:</a:t>
            </a:r>
            <a:r>
              <a:rPr lang="fr-FR" sz="1400" b="0" i="0" dirty="0">
                <a:effectLst/>
                <a:latin typeface="+mj-lt"/>
              </a:rPr>
              <a:t> des années 1850 à 1960</a:t>
            </a:r>
            <a:r>
              <a:rPr lang="fr-FR" sz="1400" dirty="0">
                <a:latin typeface="+mj-lt"/>
              </a:rPr>
              <a:t> </a:t>
            </a:r>
            <a:r>
              <a:rPr lang="fr-FR" sz="1400" b="0" i="0" dirty="0">
                <a:effectLst/>
                <a:latin typeface="+mj-lt"/>
              </a:rPr>
              <a:t>» ;</a:t>
            </a:r>
          </a:p>
          <a:p>
            <a:pPr lvl="1">
              <a:lnSpc>
                <a:spcPct val="90000"/>
              </a:lnSpc>
            </a:pPr>
            <a:r>
              <a:rPr lang="fr-FR" sz="1400" b="0" i="0" dirty="0">
                <a:effectLst/>
                <a:latin typeface="+mj-lt"/>
              </a:rPr>
              <a:t>« Le Sénégal et son développement depuis l’indépendance acquise : en août 1960 ».</a:t>
            </a:r>
            <a:r>
              <a:rPr lang="fr-FR" sz="1400" b="0" i="0" baseline="30000" dirty="0">
                <a:effectLst/>
                <a:latin typeface="+mj-lt"/>
              </a:rPr>
              <a:t>1</a:t>
            </a:r>
          </a:p>
          <a:p>
            <a:pPr marL="274320" lvl="1" indent="0">
              <a:lnSpc>
                <a:spcPct val="90000"/>
              </a:lnSpc>
              <a:buNone/>
            </a:pPr>
            <a:endParaRPr lang="fr-FR" sz="1400" baseline="30000" dirty="0">
              <a:latin typeface="Open Sans"/>
            </a:endParaRPr>
          </a:p>
          <a:p>
            <a:pPr>
              <a:lnSpc>
                <a:spcPct val="90000"/>
              </a:lnSpc>
            </a:pPr>
            <a:r>
              <a:rPr lang="fr-FR" sz="1400" b="0" i="0" dirty="0">
                <a:effectLst/>
                <a:latin typeface="+mj-lt"/>
              </a:rPr>
              <a:t>De nos jours</a:t>
            </a:r>
            <a:r>
              <a:rPr lang="fr-FR" sz="1400" dirty="0">
                <a:latin typeface="+mj-lt"/>
              </a:rPr>
              <a:t>: </a:t>
            </a:r>
            <a:r>
              <a:rPr lang="fr-FR" sz="1400" b="0" i="0" dirty="0">
                <a:effectLst/>
                <a:latin typeface="+mj-lt"/>
              </a:rPr>
              <a:t> </a:t>
            </a:r>
          </a:p>
          <a:p>
            <a:pPr lvl="1">
              <a:lnSpc>
                <a:spcPct val="90000"/>
              </a:lnSpc>
            </a:pPr>
            <a:r>
              <a:rPr lang="fr-FR" sz="1400" dirty="0">
                <a:latin typeface="+mj-lt"/>
              </a:rPr>
              <a:t>République du Sénégal, président: Macky </a:t>
            </a:r>
            <a:r>
              <a:rPr lang="fr-FR" sz="1400" dirty="0" err="1">
                <a:latin typeface="+mj-lt"/>
              </a:rPr>
              <a:t>Sall</a:t>
            </a:r>
            <a:r>
              <a:rPr lang="fr-FR" sz="1400" dirty="0">
                <a:latin typeface="+mj-lt"/>
              </a:rPr>
              <a:t> (</a:t>
            </a:r>
            <a:r>
              <a:rPr lang="fr-FR" sz="1400" dirty="0" err="1">
                <a:latin typeface="+mj-lt"/>
              </a:rPr>
              <a:t>dep</a:t>
            </a:r>
            <a:r>
              <a:rPr lang="fr-FR" sz="1400" dirty="0">
                <a:latin typeface="+mj-lt"/>
              </a:rPr>
              <a:t>. 2012) ;</a:t>
            </a:r>
          </a:p>
          <a:p>
            <a:pPr lvl="1">
              <a:lnSpc>
                <a:spcPct val="90000"/>
              </a:lnSpc>
            </a:pPr>
            <a:r>
              <a:rPr lang="fr-FR" sz="1400" dirty="0">
                <a:latin typeface="+mj-lt"/>
              </a:rPr>
              <a:t>Population : environ 16 millions d'habitants ;</a:t>
            </a:r>
          </a:p>
          <a:p>
            <a:pPr lvl="1">
              <a:lnSpc>
                <a:spcPct val="90000"/>
              </a:lnSpc>
            </a:pPr>
            <a:r>
              <a:rPr lang="fr-FR" sz="1400" dirty="0">
                <a:latin typeface="+mj-lt"/>
              </a:rPr>
              <a:t>Capitale : Dakar ;</a:t>
            </a:r>
          </a:p>
          <a:p>
            <a:pPr lvl="1">
              <a:lnSpc>
                <a:spcPct val="90000"/>
              </a:lnSpc>
            </a:pPr>
            <a:r>
              <a:rPr lang="fr-FR" sz="1400" dirty="0">
                <a:latin typeface="+mj-lt"/>
              </a:rPr>
              <a:t>Langue officielle : français;</a:t>
            </a:r>
          </a:p>
          <a:p>
            <a:pPr lvl="1">
              <a:lnSpc>
                <a:spcPct val="90000"/>
              </a:lnSpc>
            </a:pPr>
            <a:r>
              <a:rPr lang="fr-FR" sz="1400" dirty="0">
                <a:latin typeface="+mj-lt"/>
              </a:rPr>
              <a:t>Religion : majorité musulmane.</a:t>
            </a:r>
            <a:r>
              <a:rPr lang="fr-FR" sz="1400" b="0" i="0" baseline="30000" dirty="0">
                <a:effectLst/>
                <a:latin typeface="Open Sans"/>
              </a:rPr>
              <a:t>1</a:t>
            </a:r>
          </a:p>
        </p:txBody>
      </p:sp>
    </p:spTree>
    <p:extLst>
      <p:ext uri="{BB962C8B-B14F-4D97-AF65-F5344CB8AC3E}">
        <p14:creationId xmlns:p14="http://schemas.microsoft.com/office/powerpoint/2010/main" val="4185381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B77F3E-31D8-4DCC-B584-44A68989F0C5}"/>
              </a:ext>
            </a:extLst>
          </p:cNvPr>
          <p:cNvSpPr>
            <a:spLocks noGrp="1"/>
          </p:cNvSpPr>
          <p:nvPr>
            <p:ph type="title"/>
          </p:nvPr>
        </p:nvSpPr>
        <p:spPr/>
        <p:txBody>
          <a:bodyPr/>
          <a:lstStyle/>
          <a:p>
            <a:r>
              <a:rPr lang="fr-FR" dirty="0"/>
              <a:t>Sénégal</a:t>
            </a:r>
          </a:p>
        </p:txBody>
      </p:sp>
      <p:pic>
        <p:nvPicPr>
          <p:cNvPr id="4" name="Onlinemedien 3" title="What you didn't know about Senegal">
            <a:hlinkClick r:id="" action="ppaction://media"/>
            <a:extLst>
              <a:ext uri="{FF2B5EF4-FFF2-40B4-BE49-F238E27FC236}">
                <a16:creationId xmlns:a16="http://schemas.microsoft.com/office/drawing/2014/main" id="{EAB85001-F790-4140-A967-A6FBEC38DC98}"/>
              </a:ext>
            </a:extLst>
          </p:cNvPr>
          <p:cNvPicPr>
            <a:picLocks noGrp="1" noRot="1" noChangeAspect="1"/>
          </p:cNvPicPr>
          <p:nvPr>
            <p:ph idx="1"/>
            <a:videoFile r:link="rId1"/>
          </p:nvPr>
        </p:nvPicPr>
        <p:blipFill>
          <a:blip r:embed="rId4"/>
          <a:stretch>
            <a:fillRect/>
          </a:stretch>
        </p:blipFill>
        <p:spPr>
          <a:xfrm>
            <a:off x="2616200" y="2103438"/>
            <a:ext cx="6959600" cy="3932237"/>
          </a:xfrm>
          <a:prstGeom prst="rect">
            <a:avLst/>
          </a:prstGeom>
        </p:spPr>
      </p:pic>
    </p:spTree>
    <p:extLst>
      <p:ext uri="{BB962C8B-B14F-4D97-AF65-F5344CB8AC3E}">
        <p14:creationId xmlns:p14="http://schemas.microsoft.com/office/powerpoint/2010/main" val="4255433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C5B3FB-6C3A-4450-A93C-CB07E54EE6A8}"/>
              </a:ext>
            </a:extLst>
          </p:cNvPr>
          <p:cNvSpPr>
            <a:spLocks noGrp="1"/>
          </p:cNvSpPr>
          <p:nvPr>
            <p:ph type="title"/>
          </p:nvPr>
        </p:nvSpPr>
        <p:spPr/>
        <p:txBody>
          <a:bodyPr/>
          <a:lstStyle/>
          <a:p>
            <a:r>
              <a:rPr lang="fr-FR" dirty="0"/>
              <a:t>L'empire colonial français</a:t>
            </a:r>
          </a:p>
        </p:txBody>
      </p:sp>
      <p:sp>
        <p:nvSpPr>
          <p:cNvPr id="3" name="Inhaltsplatzhalter 2">
            <a:extLst>
              <a:ext uri="{FF2B5EF4-FFF2-40B4-BE49-F238E27FC236}">
                <a16:creationId xmlns:a16="http://schemas.microsoft.com/office/drawing/2014/main" id="{EE1425D3-E7C9-4B9C-8437-2BBBB62652D3}"/>
              </a:ext>
            </a:extLst>
          </p:cNvPr>
          <p:cNvSpPr>
            <a:spLocks noGrp="1"/>
          </p:cNvSpPr>
          <p:nvPr>
            <p:ph idx="1"/>
          </p:nvPr>
        </p:nvSpPr>
        <p:spPr/>
        <p:txBody>
          <a:bodyPr/>
          <a:lstStyle/>
          <a:p>
            <a:r>
              <a:rPr lang="fr-FR" sz="2000" dirty="0"/>
              <a:t>XIXème s. : principale période d'expansion coloniale (IIIe République)</a:t>
            </a:r>
          </a:p>
          <a:p>
            <a:r>
              <a:rPr lang="fr-FR" sz="2000" dirty="0"/>
              <a:t>Missions civilisatrices à travers le monde</a:t>
            </a:r>
          </a:p>
          <a:p>
            <a:pPr lvl="1"/>
            <a:r>
              <a:rPr lang="fr-FR" sz="1800" dirty="0"/>
              <a:t>En Amérique, ex. : Canada, Haïti, Brésil, etc.</a:t>
            </a:r>
          </a:p>
          <a:p>
            <a:pPr lvl="1"/>
            <a:r>
              <a:rPr lang="fr-FR" sz="1800" dirty="0"/>
              <a:t>En Afrique, ex. : Côte d'Ivoire, Sénégal, Madagascar, etc.</a:t>
            </a:r>
          </a:p>
          <a:p>
            <a:pPr lvl="1"/>
            <a:r>
              <a:rPr lang="fr-FR" sz="1800" dirty="0"/>
              <a:t>En Asie ex. : Indochine française, Inde française, Syrie française, etc.</a:t>
            </a:r>
          </a:p>
          <a:p>
            <a:pPr lvl="1"/>
            <a:r>
              <a:rPr lang="fr-FR" sz="1800" dirty="0"/>
              <a:t>En Océanie : ex. : Polynésie française, Vanuatu, Papouasie-Nouvelle-Guinée, etc.</a:t>
            </a:r>
          </a:p>
          <a:p>
            <a:r>
              <a:rPr lang="fr-FR" sz="2000" dirty="0"/>
              <a:t>À partir des années 1960 : période de décolonisation</a:t>
            </a:r>
          </a:p>
          <a:p>
            <a:r>
              <a:rPr lang="fr-FR" sz="2000" dirty="0"/>
              <a:t>Qu'en est-il des autres empires coloniaux?</a:t>
            </a:r>
          </a:p>
        </p:txBody>
      </p:sp>
    </p:spTree>
    <p:extLst>
      <p:ext uri="{BB962C8B-B14F-4D97-AF65-F5344CB8AC3E}">
        <p14:creationId xmlns:p14="http://schemas.microsoft.com/office/powerpoint/2010/main" val="526089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CAF2C0-BA33-42E3-9A30-2303C768AFC5}"/>
              </a:ext>
            </a:extLst>
          </p:cNvPr>
          <p:cNvSpPr>
            <a:spLocks noGrp="1"/>
          </p:cNvSpPr>
          <p:nvPr>
            <p:ph type="title"/>
          </p:nvPr>
        </p:nvSpPr>
        <p:spPr/>
        <p:txBody>
          <a:bodyPr>
            <a:normAutofit/>
          </a:bodyPr>
          <a:lstStyle/>
          <a:p>
            <a:r>
              <a:rPr lang="fr-FR" b="0" i="0" u="none" strike="noStrike" baseline="0" dirty="0"/>
              <a:t>Mariama Bâ </a:t>
            </a:r>
            <a:endParaRPr lang="fr-FR" dirty="0"/>
          </a:p>
        </p:txBody>
      </p:sp>
      <p:sp>
        <p:nvSpPr>
          <p:cNvPr id="3" name="Inhaltsplatzhalter 2">
            <a:extLst>
              <a:ext uri="{FF2B5EF4-FFF2-40B4-BE49-F238E27FC236}">
                <a16:creationId xmlns:a16="http://schemas.microsoft.com/office/drawing/2014/main" id="{A67B1A94-C341-4274-8D70-3D87B28AE319}"/>
              </a:ext>
            </a:extLst>
          </p:cNvPr>
          <p:cNvSpPr>
            <a:spLocks noGrp="1"/>
          </p:cNvSpPr>
          <p:nvPr>
            <p:ph idx="1"/>
          </p:nvPr>
        </p:nvSpPr>
        <p:spPr/>
        <p:txBody>
          <a:bodyPr/>
          <a:lstStyle/>
          <a:p>
            <a:r>
              <a:rPr lang="fr-FR" dirty="0"/>
              <a:t>Née : 1929 ;</a:t>
            </a:r>
          </a:p>
          <a:p>
            <a:r>
              <a:rPr lang="fr-FR" dirty="0"/>
              <a:t>Décédée : 1981 ;</a:t>
            </a:r>
          </a:p>
          <a:p>
            <a:r>
              <a:rPr lang="fr-FR" dirty="0">
                <a:latin typeface="+mj-lt"/>
              </a:rPr>
              <a:t>U</a:t>
            </a:r>
            <a:r>
              <a:rPr lang="fr-FR" b="0" i="0" dirty="0">
                <a:effectLst/>
                <a:latin typeface="+mj-lt"/>
              </a:rPr>
              <a:t>ne écrivaine sénégalaise féministe, élevée</a:t>
            </a:r>
            <a:r>
              <a:rPr lang="fr-FR" dirty="0"/>
              <a:t> par sa grand-mère traditionnelle et musulmane ;</a:t>
            </a:r>
          </a:p>
          <a:p>
            <a:r>
              <a:rPr lang="fr-FR" dirty="0">
                <a:latin typeface="+mj-lt"/>
              </a:rPr>
              <a:t>194 7: </a:t>
            </a:r>
            <a:r>
              <a:rPr lang="fr-FR" b="0" i="0" dirty="0">
                <a:effectLst/>
                <a:latin typeface="+mj-lt"/>
              </a:rPr>
              <a:t>diplôme d’enseignement de</a:t>
            </a:r>
            <a:r>
              <a:rPr lang="fr-FR" dirty="0">
                <a:latin typeface="+mj-lt"/>
              </a:rPr>
              <a:t> </a:t>
            </a:r>
            <a:r>
              <a:rPr lang="fr-FR" b="0" i="0" dirty="0">
                <a:effectLst/>
                <a:latin typeface="+mj-lt"/>
              </a:rPr>
              <a:t>l’École Normale de Rufisque ;</a:t>
            </a:r>
          </a:p>
          <a:p>
            <a:r>
              <a:rPr lang="fr-FR" dirty="0">
                <a:latin typeface="+mj-lt"/>
              </a:rPr>
              <a:t>1947-59 : enseignante;</a:t>
            </a:r>
            <a:endParaRPr lang="fr-FR" b="0" i="0" dirty="0">
              <a:effectLst/>
              <a:latin typeface="+mj-lt"/>
            </a:endParaRPr>
          </a:p>
          <a:p>
            <a:r>
              <a:rPr lang="fr-FR" dirty="0">
                <a:latin typeface="+mj-lt"/>
              </a:rPr>
              <a:t>Mari : </a:t>
            </a:r>
            <a:r>
              <a:rPr lang="fr-FR" b="0" i="0" dirty="0" err="1">
                <a:effectLst/>
                <a:latin typeface="+mj-lt"/>
              </a:rPr>
              <a:t>Obéye</a:t>
            </a:r>
            <a:r>
              <a:rPr lang="fr-FR" b="0" i="0" dirty="0">
                <a:effectLst/>
                <a:latin typeface="+mj-lt"/>
              </a:rPr>
              <a:t> Diop : 9 enfant s;</a:t>
            </a:r>
          </a:p>
          <a:p>
            <a:r>
              <a:rPr lang="fr-FR" dirty="0">
                <a:latin typeface="+mj-lt"/>
              </a:rPr>
              <a:t>Quelques œuvres : </a:t>
            </a:r>
            <a:r>
              <a:rPr lang="fr-FR" i="1" dirty="0">
                <a:latin typeface="+mj-lt"/>
              </a:rPr>
              <a:t>Une si longue lettre </a:t>
            </a:r>
            <a:r>
              <a:rPr lang="fr-FR" dirty="0">
                <a:latin typeface="+mj-lt"/>
              </a:rPr>
              <a:t>(1979) : Prix </a:t>
            </a:r>
            <a:r>
              <a:rPr lang="fr-FR" dirty="0" err="1">
                <a:latin typeface="+mj-lt"/>
              </a:rPr>
              <a:t>Noma</a:t>
            </a:r>
            <a:r>
              <a:rPr lang="fr-FR" i="1" dirty="0">
                <a:latin typeface="+mj-lt"/>
              </a:rPr>
              <a:t>, Un chant </a:t>
            </a:r>
            <a:r>
              <a:rPr lang="fr-FR" b="0" i="1" dirty="0">
                <a:effectLst/>
                <a:latin typeface="+mj-lt"/>
              </a:rPr>
              <a:t>écarlate </a:t>
            </a:r>
            <a:r>
              <a:rPr lang="de-DE" b="0" i="0" dirty="0">
                <a:effectLst/>
                <a:latin typeface="+mj-lt"/>
              </a:rPr>
              <a:t>(1981) ;</a:t>
            </a:r>
          </a:p>
          <a:p>
            <a:r>
              <a:rPr lang="fr-FR" b="0" i="0" dirty="0">
                <a:effectLst/>
                <a:latin typeface="+mj-lt"/>
              </a:rPr>
              <a:t>Lycée de Dakar : La Maison d’Éducation Mariama Bâ.</a:t>
            </a:r>
            <a:endParaRPr lang="de-DE" b="0" i="0" dirty="0">
              <a:effectLst/>
              <a:latin typeface="+mj-lt"/>
            </a:endParaRPr>
          </a:p>
          <a:p>
            <a:endParaRPr lang="fr-FR" dirty="0">
              <a:latin typeface="+mj-lt"/>
            </a:endParaRPr>
          </a:p>
        </p:txBody>
      </p:sp>
    </p:spTree>
    <p:extLst>
      <p:ext uri="{BB962C8B-B14F-4D97-AF65-F5344CB8AC3E}">
        <p14:creationId xmlns:p14="http://schemas.microsoft.com/office/powerpoint/2010/main" val="1156144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1B6AAE-827A-4B8D-BBE9-C3A94B620B20}"/>
              </a:ext>
            </a:extLst>
          </p:cNvPr>
          <p:cNvSpPr>
            <a:spLocks noGrp="1"/>
          </p:cNvSpPr>
          <p:nvPr>
            <p:ph type="title"/>
          </p:nvPr>
        </p:nvSpPr>
        <p:spPr/>
        <p:txBody>
          <a:bodyPr/>
          <a:lstStyle/>
          <a:p>
            <a:r>
              <a:rPr lang="fr-FR" b="0" i="0" u="none" strike="noStrike" baseline="0" dirty="0"/>
              <a:t>Mariama Bâ </a:t>
            </a:r>
            <a:endParaRPr lang="de-DE" dirty="0"/>
          </a:p>
        </p:txBody>
      </p:sp>
      <p:pic>
        <p:nvPicPr>
          <p:cNvPr id="4" name="Onlinemedien 3" title="Film on Mariama Ba Women in African History">
            <a:hlinkClick r:id="" action="ppaction://media"/>
            <a:extLst>
              <a:ext uri="{FF2B5EF4-FFF2-40B4-BE49-F238E27FC236}">
                <a16:creationId xmlns:a16="http://schemas.microsoft.com/office/drawing/2014/main" id="{DE0939A8-F8B9-4E2F-8283-83A0053301A5}"/>
              </a:ext>
            </a:extLst>
          </p:cNvPr>
          <p:cNvPicPr>
            <a:picLocks noGrp="1" noRot="1" noChangeAspect="1"/>
          </p:cNvPicPr>
          <p:nvPr>
            <p:ph idx="1"/>
            <a:videoFile r:link="rId1"/>
          </p:nvPr>
        </p:nvPicPr>
        <p:blipFill>
          <a:blip r:embed="rId4"/>
          <a:stretch>
            <a:fillRect/>
          </a:stretch>
        </p:blipFill>
        <p:spPr>
          <a:xfrm>
            <a:off x="2616200" y="2103438"/>
            <a:ext cx="6959600" cy="3932237"/>
          </a:xfrm>
          <a:prstGeom prst="rect">
            <a:avLst/>
          </a:prstGeom>
        </p:spPr>
      </p:pic>
    </p:spTree>
    <p:extLst>
      <p:ext uri="{BB962C8B-B14F-4D97-AF65-F5344CB8AC3E}">
        <p14:creationId xmlns:p14="http://schemas.microsoft.com/office/powerpoint/2010/main" val="3556748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316D3F-BB90-4EF9-B8DB-3DABB9C7AD7C}"/>
              </a:ext>
            </a:extLst>
          </p:cNvPr>
          <p:cNvSpPr>
            <a:spLocks noGrp="1"/>
          </p:cNvSpPr>
          <p:nvPr>
            <p:ph type="title"/>
          </p:nvPr>
        </p:nvSpPr>
        <p:spPr/>
        <p:txBody>
          <a:bodyPr/>
          <a:lstStyle/>
          <a:p>
            <a:r>
              <a:rPr lang="de-DE" dirty="0" err="1"/>
              <a:t>Discussion</a:t>
            </a:r>
            <a:endParaRPr lang="de-DE" dirty="0"/>
          </a:p>
        </p:txBody>
      </p:sp>
      <p:sp>
        <p:nvSpPr>
          <p:cNvPr id="3" name="Inhaltsplatzhalter 2">
            <a:extLst>
              <a:ext uri="{FF2B5EF4-FFF2-40B4-BE49-F238E27FC236}">
                <a16:creationId xmlns:a16="http://schemas.microsoft.com/office/drawing/2014/main" id="{379F3A44-AA52-4D6C-A549-B54288D307D9}"/>
              </a:ext>
            </a:extLst>
          </p:cNvPr>
          <p:cNvSpPr>
            <a:spLocks noGrp="1"/>
          </p:cNvSpPr>
          <p:nvPr>
            <p:ph idx="1"/>
          </p:nvPr>
        </p:nvSpPr>
        <p:spPr/>
        <p:txBody>
          <a:bodyPr/>
          <a:lstStyle/>
          <a:p>
            <a:r>
              <a:rPr lang="de-DE" sz="2000" dirty="0">
                <a:latin typeface="+mj-lt"/>
              </a:rPr>
              <a:t>Questions de </a:t>
            </a:r>
            <a:r>
              <a:rPr lang="de-DE" sz="2000" dirty="0" err="1">
                <a:latin typeface="+mj-lt"/>
              </a:rPr>
              <a:t>discussion</a:t>
            </a:r>
            <a:r>
              <a:rPr lang="de-DE" sz="2000" dirty="0">
                <a:latin typeface="+mj-lt"/>
              </a:rPr>
              <a:t> :</a:t>
            </a:r>
          </a:p>
          <a:p>
            <a:pPr lvl="1"/>
            <a:r>
              <a:rPr lang="fr-FR" sz="1800" dirty="0">
                <a:latin typeface="+mj-lt"/>
              </a:rPr>
              <a:t>Quelle est l'importance de Mariama B</a:t>
            </a:r>
            <a:r>
              <a:rPr lang="de-DE" sz="1800" b="0" i="0" dirty="0">
                <a:effectLst/>
                <a:latin typeface="+mj-lt"/>
              </a:rPr>
              <a:t>â</a:t>
            </a:r>
            <a:r>
              <a:rPr lang="fr-FR" sz="1800" dirty="0">
                <a:latin typeface="+mj-lt"/>
              </a:rPr>
              <a:t> par rapport aux autres auteurs que vous connaissez ?</a:t>
            </a:r>
          </a:p>
          <a:p>
            <a:pPr lvl="1"/>
            <a:r>
              <a:rPr lang="fr-FR" sz="1800" dirty="0">
                <a:latin typeface="+mj-lt"/>
              </a:rPr>
              <a:t>Quelle est sa position ? Quel est son impact sur la littérature ?</a:t>
            </a:r>
          </a:p>
          <a:p>
            <a:pPr lvl="1"/>
            <a:r>
              <a:rPr lang="fr-FR" sz="1800" dirty="0">
                <a:latin typeface="+mj-lt"/>
              </a:rPr>
              <a:t>Quels autres auteurs connaissez-vous qui ont traité de problèmes similaires ?</a:t>
            </a:r>
            <a:endParaRPr lang="de-DE" sz="1800" dirty="0">
              <a:latin typeface="+mj-lt"/>
            </a:endParaRPr>
          </a:p>
        </p:txBody>
      </p:sp>
    </p:spTree>
    <p:extLst>
      <p:ext uri="{BB962C8B-B14F-4D97-AF65-F5344CB8AC3E}">
        <p14:creationId xmlns:p14="http://schemas.microsoft.com/office/powerpoint/2010/main" val="83319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04DF6B-2AF2-4925-8834-DD00C45CD9D3}"/>
              </a:ext>
            </a:extLst>
          </p:cNvPr>
          <p:cNvSpPr>
            <a:spLocks noGrp="1"/>
          </p:cNvSpPr>
          <p:nvPr>
            <p:ph type="title"/>
          </p:nvPr>
        </p:nvSpPr>
        <p:spPr/>
        <p:txBody>
          <a:bodyPr/>
          <a:lstStyle/>
          <a:p>
            <a:r>
              <a:rPr lang="fr-FR" i="1" dirty="0"/>
              <a:t>Une si longue lettre</a:t>
            </a:r>
          </a:p>
        </p:txBody>
      </p:sp>
      <p:sp>
        <p:nvSpPr>
          <p:cNvPr id="3" name="Inhaltsplatzhalter 2">
            <a:extLst>
              <a:ext uri="{FF2B5EF4-FFF2-40B4-BE49-F238E27FC236}">
                <a16:creationId xmlns:a16="http://schemas.microsoft.com/office/drawing/2014/main" id="{8E788096-06EB-4CC1-BDC5-C0D039736AEB}"/>
              </a:ext>
            </a:extLst>
          </p:cNvPr>
          <p:cNvSpPr>
            <a:spLocks noGrp="1"/>
          </p:cNvSpPr>
          <p:nvPr>
            <p:ph idx="1"/>
          </p:nvPr>
        </p:nvSpPr>
        <p:spPr/>
        <p:txBody>
          <a:bodyPr>
            <a:normAutofit/>
          </a:bodyPr>
          <a:lstStyle/>
          <a:p>
            <a:pPr lvl="0">
              <a:lnSpc>
                <a:spcPct val="100000"/>
              </a:lnSpc>
            </a:pPr>
            <a:r>
              <a:rPr lang="fr-FR" dirty="0">
                <a:latin typeface="+mj-lt"/>
              </a:rPr>
              <a:t>Auteur : Mariama B</a:t>
            </a:r>
            <a:r>
              <a:rPr lang="de-DE" b="0" i="0" dirty="0">
                <a:effectLst/>
                <a:latin typeface="+mj-lt"/>
              </a:rPr>
              <a:t>â;</a:t>
            </a:r>
            <a:endParaRPr lang="en-US" b="0" i="0" dirty="0">
              <a:effectLst/>
              <a:latin typeface="+mj-lt"/>
            </a:endParaRPr>
          </a:p>
          <a:p>
            <a:pPr lvl="0">
              <a:lnSpc>
                <a:spcPct val="100000"/>
              </a:lnSpc>
            </a:pPr>
            <a:r>
              <a:rPr lang="fr-FR" dirty="0">
                <a:latin typeface="+mj-lt"/>
              </a:rPr>
              <a:t>Date de parution : 1979 ;</a:t>
            </a:r>
            <a:endParaRPr lang="de-DE" dirty="0">
              <a:latin typeface="+mj-lt"/>
            </a:endParaRPr>
          </a:p>
          <a:p>
            <a:r>
              <a:rPr lang="fr-FR" b="0" i="0" dirty="0">
                <a:effectLst/>
                <a:latin typeface="+mj-lt"/>
              </a:rPr>
              <a:t>Accueil</a:t>
            </a:r>
            <a:r>
              <a:rPr lang="fr-FR" dirty="0">
                <a:latin typeface="+mj-lt"/>
              </a:rPr>
              <a:t>: réel succès public, Prix </a:t>
            </a:r>
            <a:r>
              <a:rPr lang="fr-FR" dirty="0" err="1">
                <a:latin typeface="+mj-lt"/>
              </a:rPr>
              <a:t>Noma</a:t>
            </a:r>
            <a:r>
              <a:rPr lang="fr-FR" dirty="0">
                <a:latin typeface="+mj-lt"/>
              </a:rPr>
              <a:t>, un classique de la littérature africaine;</a:t>
            </a:r>
          </a:p>
          <a:p>
            <a:r>
              <a:rPr lang="fr-FR" dirty="0"/>
              <a:t>Personnage s: Ramatoulaye et </a:t>
            </a:r>
            <a:r>
              <a:rPr lang="fr-FR" dirty="0" err="1"/>
              <a:t>Modou</a:t>
            </a:r>
            <a:r>
              <a:rPr lang="fr-FR" dirty="0"/>
              <a:t> </a:t>
            </a:r>
            <a:r>
              <a:rPr lang="fr-FR" dirty="0" err="1"/>
              <a:t>Fall</a:t>
            </a:r>
            <a:r>
              <a:rPr lang="fr-FR" dirty="0"/>
              <a:t>, </a:t>
            </a:r>
            <a:r>
              <a:rPr lang="fr-FR" dirty="0" err="1"/>
              <a:t>Binetou</a:t>
            </a:r>
            <a:r>
              <a:rPr lang="fr-FR" dirty="0"/>
              <a:t>, </a:t>
            </a:r>
            <a:r>
              <a:rPr lang="de-DE" b="0" i="0" dirty="0" err="1">
                <a:effectLst/>
                <a:latin typeface="+mj-lt"/>
              </a:rPr>
              <a:t>Aïssatou</a:t>
            </a:r>
            <a:r>
              <a:rPr lang="de-DE" b="0" i="0" dirty="0">
                <a:effectLst/>
                <a:latin typeface="+mj-lt"/>
              </a:rPr>
              <a:t> et </a:t>
            </a:r>
            <a:r>
              <a:rPr lang="de-DE" b="0" i="0" dirty="0" err="1">
                <a:effectLst/>
                <a:latin typeface="+mj-lt"/>
              </a:rPr>
              <a:t>Mawdo</a:t>
            </a:r>
            <a:r>
              <a:rPr lang="de-DE" b="0" i="0" dirty="0">
                <a:effectLst/>
                <a:latin typeface="+mj-lt"/>
              </a:rPr>
              <a:t> </a:t>
            </a:r>
            <a:r>
              <a:rPr lang="fr-FR" dirty="0">
                <a:latin typeface="+mj-lt"/>
              </a:rPr>
              <a:t>B</a:t>
            </a:r>
            <a:r>
              <a:rPr lang="de-DE" b="0" i="0" dirty="0">
                <a:effectLst/>
                <a:latin typeface="+mj-lt"/>
              </a:rPr>
              <a:t>â, </a:t>
            </a:r>
            <a:r>
              <a:rPr lang="de-DE" b="0" i="0" dirty="0" err="1">
                <a:effectLst/>
                <a:latin typeface="+mj-lt"/>
              </a:rPr>
              <a:t>Nabou</a:t>
            </a:r>
            <a:r>
              <a:rPr lang="de-DE" b="0" i="0" dirty="0">
                <a:effectLst/>
                <a:latin typeface="+mj-lt"/>
              </a:rPr>
              <a:t>, la </a:t>
            </a:r>
            <a:r>
              <a:rPr lang="de-DE" b="0" i="0" dirty="0" err="1">
                <a:effectLst/>
                <a:latin typeface="+mj-lt"/>
              </a:rPr>
              <a:t>famille</a:t>
            </a:r>
            <a:r>
              <a:rPr lang="de-DE" b="0" i="0" dirty="0">
                <a:effectLst/>
                <a:latin typeface="+mj-lt"/>
              </a:rPr>
              <a:t> Fall, la </a:t>
            </a:r>
            <a:r>
              <a:rPr lang="de-DE" b="0" i="0" dirty="0" err="1">
                <a:effectLst/>
                <a:latin typeface="+mj-lt"/>
              </a:rPr>
              <a:t>famille</a:t>
            </a:r>
            <a:r>
              <a:rPr lang="de-DE" b="0" i="0" dirty="0">
                <a:effectLst/>
                <a:latin typeface="+mj-lt"/>
              </a:rPr>
              <a:t> </a:t>
            </a:r>
            <a:r>
              <a:rPr lang="fr-FR" dirty="0">
                <a:latin typeface="+mj-lt"/>
              </a:rPr>
              <a:t>B</a:t>
            </a:r>
            <a:r>
              <a:rPr lang="de-DE" b="0" i="0" dirty="0">
                <a:effectLst/>
                <a:latin typeface="+mj-lt"/>
              </a:rPr>
              <a:t>â, et </a:t>
            </a:r>
            <a:r>
              <a:rPr lang="de-DE" b="0" i="0" dirty="0" err="1">
                <a:effectLst/>
                <a:latin typeface="+mj-lt"/>
              </a:rPr>
              <a:t>d‘autres</a:t>
            </a:r>
            <a:r>
              <a:rPr lang="de-DE" b="0" i="0" dirty="0">
                <a:effectLst/>
                <a:latin typeface="+mj-lt"/>
              </a:rPr>
              <a:t> </a:t>
            </a:r>
            <a:r>
              <a:rPr lang="de-DE" b="0" i="0" dirty="0" err="1">
                <a:effectLst/>
                <a:latin typeface="+mj-lt"/>
              </a:rPr>
              <a:t>personnages</a:t>
            </a:r>
            <a:r>
              <a:rPr lang="de-DE" b="0" i="0" dirty="0">
                <a:effectLst/>
                <a:latin typeface="+mj-lt"/>
              </a:rPr>
              <a:t> </a:t>
            </a:r>
            <a:r>
              <a:rPr lang="de-DE" b="0" i="0" dirty="0" err="1">
                <a:effectLst/>
                <a:latin typeface="+mj-lt"/>
              </a:rPr>
              <a:t>secondaires</a:t>
            </a:r>
            <a:r>
              <a:rPr lang="de-DE" b="0" i="0" dirty="0">
                <a:effectLst/>
                <a:latin typeface="+mj-lt"/>
              </a:rPr>
              <a:t> ;</a:t>
            </a:r>
            <a:endParaRPr lang="fr-FR" dirty="0"/>
          </a:p>
          <a:p>
            <a:r>
              <a:rPr lang="fr-FR" dirty="0"/>
              <a:t>Intrigue : Une série de lettres écrites par Ramatoulaye </a:t>
            </a:r>
            <a:r>
              <a:rPr lang="fr-FR" dirty="0" err="1"/>
              <a:t>Fall</a:t>
            </a:r>
            <a:r>
              <a:rPr lang="fr-FR" dirty="0"/>
              <a:t> à sa meilleure amie d'enfance, </a:t>
            </a:r>
            <a:r>
              <a:rPr lang="de-DE" b="0" i="0" dirty="0" err="1">
                <a:effectLst/>
                <a:latin typeface="+mj-lt"/>
              </a:rPr>
              <a:t>Aïssatou</a:t>
            </a:r>
            <a:r>
              <a:rPr lang="de-DE" b="0" i="0" dirty="0">
                <a:effectLst/>
                <a:latin typeface="+mj-lt"/>
              </a:rPr>
              <a:t> </a:t>
            </a:r>
            <a:r>
              <a:rPr lang="fr-FR" dirty="0">
                <a:latin typeface="+mj-lt"/>
              </a:rPr>
              <a:t>B</a:t>
            </a:r>
            <a:r>
              <a:rPr lang="de-DE" b="0" i="0" dirty="0">
                <a:effectLst/>
                <a:latin typeface="+mj-lt"/>
              </a:rPr>
              <a:t>â</a:t>
            </a:r>
            <a:r>
              <a:rPr lang="en-US" dirty="0">
                <a:latin typeface="+mj-lt"/>
              </a:rPr>
              <a:t>,</a:t>
            </a:r>
            <a:r>
              <a:rPr lang="de-DE" b="0" i="0" dirty="0">
                <a:effectLst/>
                <a:latin typeface="+mj-lt"/>
              </a:rPr>
              <a:t> </a:t>
            </a:r>
            <a:r>
              <a:rPr lang="fr-FR" dirty="0"/>
              <a:t>relatant le processus de deuil et de veuvage de Ramatoulaye, son expérience passée et ses émotions pendant son mariage, la trahison de son mari, sa jeunesse ainsi que ses aspirations pour l'avenir.</a:t>
            </a:r>
          </a:p>
        </p:txBody>
      </p:sp>
    </p:spTree>
    <p:extLst>
      <p:ext uri="{BB962C8B-B14F-4D97-AF65-F5344CB8AC3E}">
        <p14:creationId xmlns:p14="http://schemas.microsoft.com/office/powerpoint/2010/main" val="978477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7DC5A3-924D-4359-A229-C7AAC873F568}"/>
              </a:ext>
            </a:extLst>
          </p:cNvPr>
          <p:cNvSpPr>
            <a:spLocks noGrp="1"/>
          </p:cNvSpPr>
          <p:nvPr>
            <p:ph type="title"/>
          </p:nvPr>
        </p:nvSpPr>
        <p:spPr>
          <a:xfrm>
            <a:off x="6495968" y="1346651"/>
            <a:ext cx="4810815" cy="1371600"/>
          </a:xfrm>
        </p:spPr>
        <p:txBody>
          <a:bodyPr>
            <a:normAutofit/>
          </a:bodyPr>
          <a:lstStyle/>
          <a:p>
            <a:pPr algn="ctr"/>
            <a:r>
              <a:rPr lang="fr-FR" dirty="0"/>
              <a:t>Exercice</a:t>
            </a:r>
          </a:p>
        </p:txBody>
      </p:sp>
      <p:sp>
        <p:nvSpPr>
          <p:cNvPr id="12" name="Rectangle 11">
            <a:extLst>
              <a:ext uri="{FF2B5EF4-FFF2-40B4-BE49-F238E27FC236}">
                <a16:creationId xmlns:a16="http://schemas.microsoft.com/office/drawing/2014/main" id="{9BC3E364-5A48-4567-B65D-0880753EE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5217" y="892220"/>
            <a:ext cx="5054517" cy="5097085"/>
          </a:xfrm>
          <a:prstGeom prst="rect">
            <a:avLst/>
          </a:prstGeom>
          <a:solidFill>
            <a:schemeClr val="tx2"/>
          </a:solidFill>
          <a:ln w="6350" cap="sq" cmpd="sng" algn="ctr">
            <a:noFill/>
            <a:prstDash val="solid"/>
            <a:miter lim="800000"/>
          </a:ln>
          <a:effectLst/>
        </p:spPr>
      </p:sp>
      <p:sp>
        <p:nvSpPr>
          <p:cNvPr id="14" name="Rectangle 13">
            <a:extLst>
              <a:ext uri="{FF2B5EF4-FFF2-40B4-BE49-F238E27FC236}">
                <a16:creationId xmlns:a16="http://schemas.microsoft.com/office/drawing/2014/main" id="{0B80BFB4-DA7E-4E98-BE01-534889F41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2175" y="1005675"/>
            <a:ext cx="4800601" cy="4870174"/>
          </a:xfrm>
          <a:prstGeom prst="rect">
            <a:avLst/>
          </a:prstGeom>
          <a:solidFill>
            <a:schemeClr val="tx1"/>
          </a:solidFill>
          <a:ln w="6350" cap="sq" cmpd="sng" algn="ctr">
            <a:noFill/>
            <a:prstDash val="solid"/>
            <a:miter lim="800000"/>
          </a:ln>
          <a:effectLst/>
        </p:spPr>
      </p:sp>
      <p:pic>
        <p:nvPicPr>
          <p:cNvPr id="7" name="Grafik 6" descr="Venn-Diagramm Silhouette">
            <a:extLst>
              <a:ext uri="{FF2B5EF4-FFF2-40B4-BE49-F238E27FC236}">
                <a16:creationId xmlns:a16="http://schemas.microsoft.com/office/drawing/2014/main" id="{1EC58AAE-7682-4CB2-8FB7-64D43BE4C65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18364" y="1346651"/>
            <a:ext cx="4188221" cy="4188221"/>
          </a:xfrm>
          <a:prstGeom prst="rect">
            <a:avLst/>
          </a:prstGeom>
        </p:spPr>
      </p:pic>
      <p:sp>
        <p:nvSpPr>
          <p:cNvPr id="3" name="Inhaltsplatzhalter 2">
            <a:extLst>
              <a:ext uri="{FF2B5EF4-FFF2-40B4-BE49-F238E27FC236}">
                <a16:creationId xmlns:a16="http://schemas.microsoft.com/office/drawing/2014/main" id="{B0C2B7FA-9E30-4BBD-A277-1ECE3916373D}"/>
              </a:ext>
            </a:extLst>
          </p:cNvPr>
          <p:cNvSpPr>
            <a:spLocks noGrp="1"/>
          </p:cNvSpPr>
          <p:nvPr>
            <p:ph idx="1"/>
          </p:nvPr>
        </p:nvSpPr>
        <p:spPr>
          <a:xfrm>
            <a:off x="6314383" y="2531745"/>
            <a:ext cx="4810816" cy="3931920"/>
          </a:xfrm>
        </p:spPr>
        <p:txBody>
          <a:bodyPr>
            <a:normAutofit/>
          </a:bodyPr>
          <a:lstStyle/>
          <a:p>
            <a:pPr marL="0" indent="0" algn="ctr">
              <a:buNone/>
            </a:pPr>
            <a:r>
              <a:rPr lang="fr-FR" dirty="0"/>
              <a:t>Dessinez un diagramme de </a:t>
            </a:r>
            <a:r>
              <a:rPr lang="fr-FR" dirty="0" err="1"/>
              <a:t>Venn</a:t>
            </a:r>
            <a:r>
              <a:rPr lang="fr-FR" dirty="0"/>
              <a:t> sur les thèmes présentés ci-dessus :</a:t>
            </a:r>
          </a:p>
          <a:p>
            <a:pPr lvl="1" algn="ctr">
              <a:spcBef>
                <a:spcPts val="1200"/>
              </a:spcBef>
            </a:pPr>
            <a:r>
              <a:rPr lang="fr-FR" sz="1800" dirty="0"/>
              <a:t>Quels thèmes coïncident ?</a:t>
            </a:r>
          </a:p>
          <a:p>
            <a:pPr lvl="1" algn="ctr"/>
            <a:r>
              <a:rPr lang="fr-FR" sz="1800" dirty="0"/>
              <a:t>Quel sujet est de la plus haute importance?</a:t>
            </a:r>
          </a:p>
          <a:p>
            <a:pPr lvl="1" algn="ctr"/>
            <a:r>
              <a:rPr lang="fr-FR" sz="1800" dirty="0"/>
              <a:t>Quel problème n'existerait pas sans l'autre?</a:t>
            </a:r>
            <a:endParaRPr lang="de-DE" sz="1800" dirty="0"/>
          </a:p>
        </p:txBody>
      </p:sp>
    </p:spTree>
    <p:extLst>
      <p:ext uri="{BB962C8B-B14F-4D97-AF65-F5344CB8AC3E}">
        <p14:creationId xmlns:p14="http://schemas.microsoft.com/office/powerpoint/2010/main" val="1522662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9EAD40-D4F8-41F1-97B6-66DDA41C43C1}"/>
              </a:ext>
            </a:extLst>
          </p:cNvPr>
          <p:cNvSpPr>
            <a:spLocks noGrp="1"/>
          </p:cNvSpPr>
          <p:nvPr>
            <p:ph type="title"/>
          </p:nvPr>
        </p:nvSpPr>
        <p:spPr/>
        <p:txBody>
          <a:bodyPr/>
          <a:lstStyle/>
          <a:p>
            <a:r>
              <a:rPr lang="fr-FR" dirty="0"/>
              <a:t>A faire pour le prochain cours</a:t>
            </a:r>
            <a:endParaRPr lang="de-DE" dirty="0"/>
          </a:p>
        </p:txBody>
      </p:sp>
      <p:sp>
        <p:nvSpPr>
          <p:cNvPr id="3" name="Inhaltsplatzhalter 2">
            <a:extLst>
              <a:ext uri="{FF2B5EF4-FFF2-40B4-BE49-F238E27FC236}">
                <a16:creationId xmlns:a16="http://schemas.microsoft.com/office/drawing/2014/main" id="{3213D109-429F-4D3B-A482-3979F0B57C85}"/>
              </a:ext>
            </a:extLst>
          </p:cNvPr>
          <p:cNvSpPr>
            <a:spLocks noGrp="1"/>
          </p:cNvSpPr>
          <p:nvPr>
            <p:ph idx="1"/>
          </p:nvPr>
        </p:nvSpPr>
        <p:spPr/>
        <p:txBody>
          <a:bodyPr/>
          <a:lstStyle/>
          <a:p>
            <a:r>
              <a:rPr lang="fr-FR" sz="2000" dirty="0"/>
              <a:t>Lire: </a:t>
            </a:r>
            <a:r>
              <a:rPr lang="fr-FR" sz="2000" i="1" dirty="0"/>
              <a:t>Une si longue lettre, </a:t>
            </a:r>
            <a:r>
              <a:rPr lang="fr-FR" sz="2000" dirty="0"/>
              <a:t>ch. 11-17</a:t>
            </a:r>
          </a:p>
          <a:p>
            <a:pPr lvl="1"/>
            <a:r>
              <a:rPr lang="fr-FR" sz="1800" dirty="0"/>
              <a:t>Questions de réflexion :</a:t>
            </a:r>
          </a:p>
          <a:p>
            <a:pPr lvl="2"/>
            <a:r>
              <a:rPr lang="fr-FR" sz="1600" dirty="0"/>
              <a:t>Quelles sont les qualités déterminantes d'une «bonne» femme / homme ?</a:t>
            </a:r>
          </a:p>
          <a:p>
            <a:pPr lvl="2"/>
            <a:r>
              <a:rPr lang="fr-FR" sz="1600" dirty="0"/>
              <a:t>Quel rôle joue la religion dans le roman ?</a:t>
            </a:r>
          </a:p>
          <a:p>
            <a:pPr lvl="2"/>
            <a:r>
              <a:rPr lang="fr-FR" sz="1600" dirty="0"/>
              <a:t>Quels objets représentent la modernité dans la vie de Ramatoulaye ?</a:t>
            </a:r>
          </a:p>
          <a:p>
            <a:pPr marL="548640" lvl="2" indent="0">
              <a:buNone/>
            </a:pPr>
            <a:endParaRPr lang="fr-FR" dirty="0"/>
          </a:p>
          <a:p>
            <a:r>
              <a:rPr lang="fr-FR" sz="2000" dirty="0"/>
              <a:t>Faire: Rassemblez trois textes / films / chansons du XXIe siècle qui traitent des mêmes thèmes que le roman pour comprendre sa pertinence aujourd'hui.</a:t>
            </a:r>
          </a:p>
          <a:p>
            <a:pPr marL="0" indent="0">
              <a:buNone/>
            </a:pPr>
            <a:endParaRPr lang="fr-FR" dirty="0"/>
          </a:p>
        </p:txBody>
      </p:sp>
    </p:spTree>
    <p:extLst>
      <p:ext uri="{BB962C8B-B14F-4D97-AF65-F5344CB8AC3E}">
        <p14:creationId xmlns:p14="http://schemas.microsoft.com/office/powerpoint/2010/main" val="3137045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F57AD9-4988-4670-84B8-8C4091A81153}"/>
              </a:ext>
            </a:extLst>
          </p:cNvPr>
          <p:cNvSpPr>
            <a:spLocks noGrp="1"/>
          </p:cNvSpPr>
          <p:nvPr>
            <p:ph type="ctrTitle"/>
          </p:nvPr>
        </p:nvSpPr>
        <p:spPr/>
        <p:txBody>
          <a:bodyPr/>
          <a:lstStyle/>
          <a:p>
            <a:r>
              <a:rPr lang="en-GB" sz="6000" i="1" dirty="0"/>
              <a:t>Une Si Longue </a:t>
            </a:r>
            <a:r>
              <a:rPr lang="en-GB" sz="6000" i="1" dirty="0" err="1"/>
              <a:t>Lettre</a:t>
            </a:r>
            <a:br>
              <a:rPr lang="en-GB" sz="6000" dirty="0"/>
            </a:br>
            <a:r>
              <a:rPr lang="de-DE" sz="4000" b="0" i="0" dirty="0" err="1">
                <a:effectLst/>
              </a:rPr>
              <a:t>Mariama</a:t>
            </a:r>
            <a:r>
              <a:rPr lang="de-DE" sz="4000" b="0" i="0" dirty="0">
                <a:effectLst/>
              </a:rPr>
              <a:t> </a:t>
            </a:r>
            <a:r>
              <a:rPr lang="de-DE" sz="4000" b="0" i="0" dirty="0" err="1">
                <a:effectLst/>
              </a:rPr>
              <a:t>Bâ</a:t>
            </a:r>
            <a:endParaRPr lang="de-DE" sz="4000" dirty="0"/>
          </a:p>
        </p:txBody>
      </p:sp>
      <p:sp>
        <p:nvSpPr>
          <p:cNvPr id="3" name="Untertitel 2">
            <a:extLst>
              <a:ext uri="{FF2B5EF4-FFF2-40B4-BE49-F238E27FC236}">
                <a16:creationId xmlns:a16="http://schemas.microsoft.com/office/drawing/2014/main" id="{787C0D65-8867-4810-B136-AAB2AF32F0F0}"/>
              </a:ext>
            </a:extLst>
          </p:cNvPr>
          <p:cNvSpPr>
            <a:spLocks noGrp="1"/>
          </p:cNvSpPr>
          <p:nvPr>
            <p:ph type="subTitle" idx="1"/>
          </p:nvPr>
        </p:nvSpPr>
        <p:spPr/>
        <p:txBody>
          <a:bodyPr/>
          <a:lstStyle/>
          <a:p>
            <a:r>
              <a:rPr lang="en-GB" dirty="0"/>
              <a:t>COURS 2</a:t>
            </a:r>
            <a:endParaRPr lang="de-DE" dirty="0"/>
          </a:p>
        </p:txBody>
      </p:sp>
    </p:spTree>
    <p:extLst>
      <p:ext uri="{BB962C8B-B14F-4D97-AF65-F5344CB8AC3E}">
        <p14:creationId xmlns:p14="http://schemas.microsoft.com/office/powerpoint/2010/main" val="4245338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A988CFFF-4D48-4681-9D6D-0F73351CCBCE}"/>
              </a:ext>
            </a:extLst>
          </p:cNvPr>
          <p:cNvSpPr>
            <a:spLocks noGrp="1"/>
          </p:cNvSpPr>
          <p:nvPr>
            <p:ph idx="1"/>
          </p:nvPr>
        </p:nvSpPr>
        <p:spPr/>
        <p:txBody>
          <a:bodyPr/>
          <a:lstStyle/>
          <a:p>
            <a:r>
              <a:rPr lang="fr-FR" dirty="0"/>
              <a:t>S</a:t>
            </a:r>
            <a:r>
              <a:rPr lang="fr-FR" sz="1800" dirty="0"/>
              <a:t>é</a:t>
            </a:r>
            <a:r>
              <a:rPr lang="fr-FR" dirty="0"/>
              <a:t>n</a:t>
            </a:r>
            <a:r>
              <a:rPr lang="fr-FR" sz="1800" dirty="0"/>
              <a:t>é</a:t>
            </a:r>
            <a:r>
              <a:rPr lang="fr-FR" dirty="0"/>
              <a:t>gal</a:t>
            </a:r>
          </a:p>
          <a:p>
            <a:r>
              <a:rPr lang="fr-FR" dirty="0"/>
              <a:t>L’empire colonial français</a:t>
            </a:r>
          </a:p>
          <a:p>
            <a:r>
              <a:rPr lang="fr-FR" sz="1800" dirty="0">
                <a:latin typeface="+mj-lt"/>
              </a:rPr>
              <a:t>Mariama B</a:t>
            </a:r>
            <a:r>
              <a:rPr lang="de-DE" sz="1800" b="0" i="0" dirty="0">
                <a:effectLst/>
                <a:latin typeface="+mj-lt"/>
              </a:rPr>
              <a:t>â </a:t>
            </a:r>
            <a:r>
              <a:rPr lang="fr-FR" sz="1800" b="0" i="0" dirty="0">
                <a:effectLst/>
                <a:latin typeface="+mj-lt"/>
              </a:rPr>
              <a:t>et sa place dans le canon littéraire</a:t>
            </a:r>
          </a:p>
          <a:p>
            <a:r>
              <a:rPr lang="fr-FR" i="1" dirty="0"/>
              <a:t>Une si longue lettre, </a:t>
            </a:r>
            <a:r>
              <a:rPr lang="fr-FR" dirty="0"/>
              <a:t>ch. 11-17</a:t>
            </a:r>
          </a:p>
          <a:p>
            <a:pPr lvl="1"/>
            <a:r>
              <a:rPr lang="fr-FR" dirty="0"/>
              <a:t>Questions de réflexion:</a:t>
            </a:r>
          </a:p>
          <a:p>
            <a:pPr lvl="2"/>
            <a:r>
              <a:rPr lang="fr-FR" dirty="0"/>
              <a:t>Quelles sont les qualités déterminantes d'une «bonne» femme / homme ?</a:t>
            </a:r>
          </a:p>
          <a:p>
            <a:pPr lvl="2"/>
            <a:r>
              <a:rPr lang="fr-FR" dirty="0"/>
              <a:t>Quel rôle joue la religion dans le roman ?</a:t>
            </a:r>
          </a:p>
          <a:p>
            <a:pPr lvl="2"/>
            <a:r>
              <a:rPr lang="fr-FR" dirty="0"/>
              <a:t>Quels objets représentent la modernité dans la vie de Ramatoulaye ?</a:t>
            </a:r>
          </a:p>
          <a:p>
            <a:endParaRPr lang="de-DE" dirty="0"/>
          </a:p>
        </p:txBody>
      </p:sp>
      <p:sp>
        <p:nvSpPr>
          <p:cNvPr id="6" name="Titel 5">
            <a:extLst>
              <a:ext uri="{FF2B5EF4-FFF2-40B4-BE49-F238E27FC236}">
                <a16:creationId xmlns:a16="http://schemas.microsoft.com/office/drawing/2014/main" id="{3339D227-9C26-4958-9700-51D81BEF0BD6}"/>
              </a:ext>
            </a:extLst>
          </p:cNvPr>
          <p:cNvSpPr>
            <a:spLocks noGrp="1"/>
          </p:cNvSpPr>
          <p:nvPr>
            <p:ph type="title"/>
          </p:nvPr>
        </p:nvSpPr>
        <p:spPr/>
        <p:txBody>
          <a:bodyPr/>
          <a:lstStyle/>
          <a:p>
            <a:r>
              <a:rPr lang="fr-FR" dirty="0"/>
              <a:t>Révisions</a:t>
            </a:r>
          </a:p>
        </p:txBody>
      </p:sp>
    </p:spTree>
    <p:extLst>
      <p:ext uri="{BB962C8B-B14F-4D97-AF65-F5344CB8AC3E}">
        <p14:creationId xmlns:p14="http://schemas.microsoft.com/office/powerpoint/2010/main" val="2263853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361281-D4D6-405C-B1A0-AF61A923A0A2}"/>
              </a:ext>
            </a:extLst>
          </p:cNvPr>
          <p:cNvSpPr>
            <a:spLocks noGrp="1"/>
          </p:cNvSpPr>
          <p:nvPr>
            <p:ph type="title"/>
          </p:nvPr>
        </p:nvSpPr>
        <p:spPr/>
        <p:txBody>
          <a:bodyPr/>
          <a:lstStyle/>
          <a:p>
            <a:r>
              <a:rPr lang="fr-FR" dirty="0"/>
              <a:t>La lettre - éléments clés</a:t>
            </a:r>
          </a:p>
        </p:txBody>
      </p:sp>
      <p:pic>
        <p:nvPicPr>
          <p:cNvPr id="5" name="Inhaltsplatzhalter 4">
            <a:extLst>
              <a:ext uri="{FF2B5EF4-FFF2-40B4-BE49-F238E27FC236}">
                <a16:creationId xmlns:a16="http://schemas.microsoft.com/office/drawing/2014/main" id="{1770C570-C033-45BF-89CD-B6F859176F67}"/>
              </a:ext>
            </a:extLst>
          </p:cNvPr>
          <p:cNvPicPr>
            <a:picLocks noGrp="1" noChangeAspect="1"/>
          </p:cNvPicPr>
          <p:nvPr>
            <p:ph idx="1"/>
          </p:nvPr>
        </p:nvPicPr>
        <p:blipFill rotWithShape="1">
          <a:blip r:embed="rId3"/>
          <a:srcRect l="33141" t="29002" r="5091" b="9042"/>
          <a:stretch/>
        </p:blipFill>
        <p:spPr>
          <a:xfrm>
            <a:off x="2557528" y="2143760"/>
            <a:ext cx="7076943" cy="3992880"/>
          </a:xfrm>
        </p:spPr>
      </p:pic>
    </p:spTree>
    <p:extLst>
      <p:ext uri="{BB962C8B-B14F-4D97-AF65-F5344CB8AC3E}">
        <p14:creationId xmlns:p14="http://schemas.microsoft.com/office/powerpoint/2010/main" val="2156333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C5B330-21F0-47C7-B5F2-CCCDE276DC4E}"/>
              </a:ext>
            </a:extLst>
          </p:cNvPr>
          <p:cNvSpPr>
            <a:spLocks noGrp="1"/>
          </p:cNvSpPr>
          <p:nvPr>
            <p:ph type="title"/>
          </p:nvPr>
        </p:nvSpPr>
        <p:spPr/>
        <p:txBody>
          <a:bodyPr/>
          <a:lstStyle/>
          <a:p>
            <a:r>
              <a:rPr lang="fr-FR" dirty="0"/>
              <a:t>L'enveloppe - éléments clés</a:t>
            </a:r>
          </a:p>
        </p:txBody>
      </p:sp>
      <p:pic>
        <p:nvPicPr>
          <p:cNvPr id="5" name="Inhaltsplatzhalter 4" descr="Umschlag Silhouette">
            <a:extLst>
              <a:ext uri="{FF2B5EF4-FFF2-40B4-BE49-F238E27FC236}">
                <a16:creationId xmlns:a16="http://schemas.microsoft.com/office/drawing/2014/main" id="{8843365A-13F6-4E26-A5F0-629EBB164F10}"/>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000" y="1702276"/>
            <a:ext cx="5069840" cy="5069840"/>
          </a:xfrm>
        </p:spPr>
      </p:pic>
      <p:sp>
        <p:nvSpPr>
          <p:cNvPr id="6" name="Textfeld 5">
            <a:extLst>
              <a:ext uri="{FF2B5EF4-FFF2-40B4-BE49-F238E27FC236}">
                <a16:creationId xmlns:a16="http://schemas.microsoft.com/office/drawing/2014/main" id="{30BCB460-96B1-4C6A-B4B8-1C26AC1C764F}"/>
              </a:ext>
            </a:extLst>
          </p:cNvPr>
          <p:cNvSpPr txBox="1"/>
          <p:nvPr/>
        </p:nvSpPr>
        <p:spPr>
          <a:xfrm>
            <a:off x="1125220" y="3059566"/>
            <a:ext cx="4343400" cy="1177630"/>
          </a:xfrm>
          <a:prstGeom prst="rect">
            <a:avLst/>
          </a:prstGeom>
          <a:noFill/>
        </p:spPr>
        <p:txBody>
          <a:bodyPr wrap="square" rtlCol="0">
            <a:spAutoFit/>
          </a:bodyPr>
          <a:lstStyle/>
          <a:p>
            <a:pPr algn="ctr">
              <a:lnSpc>
                <a:spcPct val="107000"/>
              </a:lnSpc>
              <a:spcAft>
                <a:spcPts val="800"/>
              </a:spcAft>
            </a:pPr>
            <a:r>
              <a:rPr lang="fr-FR" sz="1200" dirty="0">
                <a:effectLst/>
                <a:latin typeface="+mj-lt"/>
                <a:ea typeface="Calibri" panose="020F0502020204030204" pitchFamily="34" charset="0"/>
                <a:cs typeface="Times New Roman" panose="02020603050405020304" pitchFamily="18" charset="0"/>
              </a:rPr>
              <a:t>Votre nom</a:t>
            </a:r>
            <a:endParaRPr lang="de-DE" sz="1200" dirty="0">
              <a:effectLst/>
              <a:latin typeface="+mj-lt"/>
              <a:ea typeface="Calibri" panose="020F0502020204030204" pitchFamily="34" charset="0"/>
              <a:cs typeface="Times New Roman" panose="02020603050405020304" pitchFamily="18" charset="0"/>
            </a:endParaRPr>
          </a:p>
          <a:p>
            <a:pPr algn="ctr">
              <a:lnSpc>
                <a:spcPct val="107000"/>
              </a:lnSpc>
              <a:spcAft>
                <a:spcPts val="800"/>
              </a:spcAft>
            </a:pPr>
            <a:r>
              <a:rPr lang="fr-FR" sz="1200" dirty="0">
                <a:effectLst/>
                <a:latin typeface="+mj-lt"/>
                <a:ea typeface="Calibri" panose="020F0502020204030204" pitchFamily="34" charset="0"/>
                <a:cs typeface="Times New Roman" panose="02020603050405020304" pitchFamily="18" charset="0"/>
              </a:rPr>
              <a:t>Votre numéro de maison et votre rue</a:t>
            </a:r>
            <a:endParaRPr lang="de-DE" sz="1200" dirty="0">
              <a:effectLst/>
              <a:latin typeface="+mj-lt"/>
              <a:ea typeface="Calibri" panose="020F0502020204030204" pitchFamily="34" charset="0"/>
              <a:cs typeface="Times New Roman" panose="02020603050405020304" pitchFamily="18" charset="0"/>
            </a:endParaRPr>
          </a:p>
          <a:p>
            <a:pPr algn="ctr">
              <a:lnSpc>
                <a:spcPct val="107000"/>
              </a:lnSpc>
              <a:spcAft>
                <a:spcPts val="800"/>
              </a:spcAft>
            </a:pPr>
            <a:r>
              <a:rPr lang="fr-FR" sz="1200" dirty="0">
                <a:effectLst/>
                <a:latin typeface="+mj-lt"/>
                <a:ea typeface="Calibri" panose="020F0502020204030204" pitchFamily="34" charset="0"/>
                <a:cs typeface="Times New Roman" panose="02020603050405020304" pitchFamily="18" charset="0"/>
              </a:rPr>
              <a:t>Votre code postal et votre ville</a:t>
            </a:r>
            <a:endParaRPr lang="de-DE" sz="1200" dirty="0">
              <a:effectLst/>
              <a:latin typeface="+mj-lt"/>
              <a:ea typeface="Calibri" panose="020F0502020204030204" pitchFamily="34" charset="0"/>
              <a:cs typeface="Times New Roman" panose="02020603050405020304" pitchFamily="18" charset="0"/>
            </a:endParaRPr>
          </a:p>
          <a:p>
            <a:pPr algn="ctr"/>
            <a:r>
              <a:rPr lang="fr-FR" sz="1200" dirty="0">
                <a:effectLst/>
                <a:latin typeface="+mj-lt"/>
                <a:ea typeface="Calibri" panose="020F0502020204030204" pitchFamily="34" charset="0"/>
              </a:rPr>
              <a:t>Votre pays</a:t>
            </a:r>
            <a:endParaRPr lang="de-DE" sz="1200" dirty="0">
              <a:latin typeface="+mj-lt"/>
            </a:endParaRPr>
          </a:p>
        </p:txBody>
      </p:sp>
      <p:sp>
        <p:nvSpPr>
          <p:cNvPr id="7" name="Rechteck 6">
            <a:extLst>
              <a:ext uri="{FF2B5EF4-FFF2-40B4-BE49-F238E27FC236}">
                <a16:creationId xmlns:a16="http://schemas.microsoft.com/office/drawing/2014/main" id="{645CF273-4D9D-483F-8288-AE8249540933}"/>
              </a:ext>
            </a:extLst>
          </p:cNvPr>
          <p:cNvSpPr/>
          <p:nvPr/>
        </p:nvSpPr>
        <p:spPr>
          <a:xfrm>
            <a:off x="6439854" y="2853571"/>
            <a:ext cx="4046855" cy="2767250"/>
          </a:xfrm>
          <a:prstGeom prst="rect">
            <a:avLst/>
          </a:prstGeom>
          <a:noFill/>
          <a:ln w="101600">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8" name="Textfeld 7">
            <a:extLst>
              <a:ext uri="{FF2B5EF4-FFF2-40B4-BE49-F238E27FC236}">
                <a16:creationId xmlns:a16="http://schemas.microsoft.com/office/drawing/2014/main" id="{CAB0BB0D-E3DA-499B-9004-7357C3E9ED10}"/>
              </a:ext>
            </a:extLst>
          </p:cNvPr>
          <p:cNvSpPr txBox="1"/>
          <p:nvPr/>
        </p:nvSpPr>
        <p:spPr>
          <a:xfrm>
            <a:off x="6360162" y="3648381"/>
            <a:ext cx="4206240" cy="1177630"/>
          </a:xfrm>
          <a:prstGeom prst="rect">
            <a:avLst/>
          </a:prstGeom>
          <a:noFill/>
        </p:spPr>
        <p:txBody>
          <a:bodyPr wrap="square" rtlCol="0">
            <a:spAutoFit/>
          </a:bodyPr>
          <a:lstStyle/>
          <a:p>
            <a:pPr algn="ctr">
              <a:lnSpc>
                <a:spcPct val="107000"/>
              </a:lnSpc>
              <a:spcAft>
                <a:spcPts val="800"/>
              </a:spcAft>
            </a:pPr>
            <a:r>
              <a:rPr lang="fr-FR" sz="1200" dirty="0">
                <a:effectLst/>
                <a:latin typeface="+mj-lt"/>
                <a:ea typeface="Calibri" panose="020F0502020204030204" pitchFamily="34" charset="0"/>
                <a:cs typeface="Times New Roman" panose="02020603050405020304" pitchFamily="18" charset="0"/>
              </a:rPr>
              <a:t>Nom du destinataire (nom de famille en majuscule)</a:t>
            </a:r>
            <a:endParaRPr lang="de-DE" sz="1200" dirty="0">
              <a:effectLst/>
              <a:latin typeface="+mj-lt"/>
              <a:ea typeface="Calibri" panose="020F0502020204030204" pitchFamily="34" charset="0"/>
              <a:cs typeface="Times New Roman" panose="02020603050405020304" pitchFamily="18" charset="0"/>
            </a:endParaRPr>
          </a:p>
          <a:p>
            <a:pPr algn="ctr">
              <a:lnSpc>
                <a:spcPct val="107000"/>
              </a:lnSpc>
              <a:spcAft>
                <a:spcPts val="800"/>
              </a:spcAft>
            </a:pPr>
            <a:r>
              <a:rPr lang="fr-FR" sz="1200" dirty="0">
                <a:effectLst/>
                <a:latin typeface="+mj-lt"/>
                <a:ea typeface="Calibri" panose="020F0502020204030204" pitchFamily="34" charset="0"/>
                <a:cs typeface="Times New Roman" panose="02020603050405020304" pitchFamily="18" charset="0"/>
              </a:rPr>
              <a:t>Numéro de maison et rue du destinataire</a:t>
            </a:r>
            <a:endParaRPr lang="de-DE" sz="1200" dirty="0">
              <a:effectLst/>
              <a:latin typeface="+mj-lt"/>
              <a:ea typeface="Calibri" panose="020F0502020204030204" pitchFamily="34" charset="0"/>
              <a:cs typeface="Times New Roman" panose="02020603050405020304" pitchFamily="18" charset="0"/>
            </a:endParaRPr>
          </a:p>
          <a:p>
            <a:pPr algn="ctr">
              <a:lnSpc>
                <a:spcPct val="107000"/>
              </a:lnSpc>
              <a:spcAft>
                <a:spcPts val="800"/>
              </a:spcAft>
            </a:pPr>
            <a:r>
              <a:rPr lang="fr-FR" sz="1200" dirty="0">
                <a:effectLst/>
                <a:latin typeface="+mj-lt"/>
                <a:ea typeface="Calibri" panose="020F0502020204030204" pitchFamily="34" charset="0"/>
                <a:cs typeface="Times New Roman" panose="02020603050405020304" pitchFamily="18" charset="0"/>
              </a:rPr>
              <a:t>Code postal et ville du destinataire</a:t>
            </a:r>
            <a:endParaRPr lang="de-DE" sz="1200" dirty="0">
              <a:effectLst/>
              <a:latin typeface="+mj-lt"/>
              <a:ea typeface="Calibri" panose="020F0502020204030204" pitchFamily="34" charset="0"/>
              <a:cs typeface="Times New Roman" panose="02020603050405020304" pitchFamily="18" charset="0"/>
            </a:endParaRPr>
          </a:p>
          <a:p>
            <a:pPr algn="ctr"/>
            <a:r>
              <a:rPr lang="fr-FR" sz="1200" dirty="0">
                <a:effectLst/>
                <a:latin typeface="+mj-lt"/>
                <a:ea typeface="Calibri" panose="020F0502020204030204" pitchFamily="34" charset="0"/>
              </a:rPr>
              <a:t>Pays du destinataire</a:t>
            </a:r>
            <a:endParaRPr lang="de-DE" sz="1200" dirty="0">
              <a:latin typeface="+mj-lt"/>
            </a:endParaRPr>
          </a:p>
        </p:txBody>
      </p:sp>
      <p:pic>
        <p:nvPicPr>
          <p:cNvPr id="10" name="Grafik 9" descr="Briefmarke mit einfarbiger Füllung">
            <a:extLst>
              <a:ext uri="{FF2B5EF4-FFF2-40B4-BE49-F238E27FC236}">
                <a16:creationId xmlns:a16="http://schemas.microsoft.com/office/drawing/2014/main" id="{E67A288D-7847-4FAE-A425-9F29BD498F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97881" y="2930077"/>
            <a:ext cx="718304" cy="718304"/>
          </a:xfrm>
          <a:prstGeom prst="rect">
            <a:avLst/>
          </a:prstGeom>
        </p:spPr>
      </p:pic>
    </p:spTree>
    <p:extLst>
      <p:ext uri="{BB962C8B-B14F-4D97-AF65-F5344CB8AC3E}">
        <p14:creationId xmlns:p14="http://schemas.microsoft.com/office/powerpoint/2010/main" val="2087498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5B0B9B-0276-4A1F-AB6B-26F9579CBE7C}"/>
              </a:ext>
            </a:extLst>
          </p:cNvPr>
          <p:cNvSpPr>
            <a:spLocks noGrp="1"/>
          </p:cNvSpPr>
          <p:nvPr>
            <p:ph type="title"/>
          </p:nvPr>
        </p:nvSpPr>
        <p:spPr>
          <a:xfrm>
            <a:off x="6369010" y="1786141"/>
            <a:ext cx="4810815" cy="1371600"/>
          </a:xfrm>
        </p:spPr>
        <p:txBody>
          <a:bodyPr>
            <a:normAutofit/>
          </a:bodyPr>
          <a:lstStyle/>
          <a:p>
            <a:pPr algn="ctr"/>
            <a:r>
              <a:rPr lang="fr-FR" sz="4400" dirty="0"/>
              <a:t>Exercice d'écriture</a:t>
            </a:r>
          </a:p>
        </p:txBody>
      </p:sp>
      <p:sp>
        <p:nvSpPr>
          <p:cNvPr id="12" name="Rectangle 11">
            <a:extLst>
              <a:ext uri="{FF2B5EF4-FFF2-40B4-BE49-F238E27FC236}">
                <a16:creationId xmlns:a16="http://schemas.microsoft.com/office/drawing/2014/main" id="{9BC3E364-5A48-4567-B65D-0880753EE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5217" y="892220"/>
            <a:ext cx="5054517" cy="5097085"/>
          </a:xfrm>
          <a:prstGeom prst="rect">
            <a:avLst/>
          </a:prstGeom>
          <a:solidFill>
            <a:schemeClr val="tx2"/>
          </a:solidFill>
          <a:ln w="6350" cap="sq" cmpd="sng" algn="ctr">
            <a:noFill/>
            <a:prstDash val="solid"/>
            <a:miter lim="800000"/>
          </a:ln>
          <a:effectLst/>
        </p:spPr>
      </p:sp>
      <p:sp>
        <p:nvSpPr>
          <p:cNvPr id="14" name="Rectangle 13">
            <a:extLst>
              <a:ext uri="{FF2B5EF4-FFF2-40B4-BE49-F238E27FC236}">
                <a16:creationId xmlns:a16="http://schemas.microsoft.com/office/drawing/2014/main" id="{0B80BFB4-DA7E-4E98-BE01-534889F41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2175" y="1005675"/>
            <a:ext cx="4800601" cy="4870174"/>
          </a:xfrm>
          <a:prstGeom prst="rect">
            <a:avLst/>
          </a:prstGeom>
          <a:solidFill>
            <a:schemeClr val="tx1"/>
          </a:solidFill>
          <a:ln w="6350" cap="sq" cmpd="sng" algn="ctr">
            <a:noFill/>
            <a:prstDash val="solid"/>
            <a:miter lim="800000"/>
          </a:ln>
          <a:effectLst/>
        </p:spPr>
      </p:sp>
      <p:pic>
        <p:nvPicPr>
          <p:cNvPr id="5" name="Inhaltsplatzhalter 4" descr="Feder mit einfarbiger Füllung">
            <a:extLst>
              <a:ext uri="{FF2B5EF4-FFF2-40B4-BE49-F238E27FC236}">
                <a16:creationId xmlns:a16="http://schemas.microsoft.com/office/drawing/2014/main" id="{F8EC62D8-7B0D-4428-8B62-072C9783234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04515" y="1347991"/>
            <a:ext cx="4188221" cy="4188221"/>
          </a:xfrm>
          <a:prstGeom prst="rect">
            <a:avLst/>
          </a:prstGeom>
        </p:spPr>
      </p:pic>
      <p:sp>
        <p:nvSpPr>
          <p:cNvPr id="9" name="Content Placeholder 8">
            <a:extLst>
              <a:ext uri="{FF2B5EF4-FFF2-40B4-BE49-F238E27FC236}">
                <a16:creationId xmlns:a16="http://schemas.microsoft.com/office/drawing/2014/main" id="{ED7E60A2-C026-414C-9A93-90291991A697}"/>
              </a:ext>
            </a:extLst>
          </p:cNvPr>
          <p:cNvSpPr>
            <a:spLocks noGrp="1"/>
          </p:cNvSpPr>
          <p:nvPr>
            <p:ph idx="1"/>
          </p:nvPr>
        </p:nvSpPr>
        <p:spPr>
          <a:xfrm>
            <a:off x="6314385" y="3157741"/>
            <a:ext cx="4810816" cy="3931920"/>
          </a:xfrm>
        </p:spPr>
        <p:txBody>
          <a:bodyPr>
            <a:normAutofit/>
          </a:bodyPr>
          <a:lstStyle/>
          <a:p>
            <a:pPr marL="0" indent="0" algn="ctr">
              <a:buNone/>
            </a:pPr>
            <a:r>
              <a:rPr lang="fr-FR" dirty="0"/>
              <a:t>Écrivez une lettre à votre meilleur ami / confident concernant un problème auquel vous êtes actuellement confronté.</a:t>
            </a:r>
            <a:endParaRPr lang="en-US" dirty="0"/>
          </a:p>
        </p:txBody>
      </p:sp>
    </p:spTree>
    <p:extLst>
      <p:ext uri="{BB962C8B-B14F-4D97-AF65-F5344CB8AC3E}">
        <p14:creationId xmlns:p14="http://schemas.microsoft.com/office/powerpoint/2010/main" val="1908736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316D3F-BB90-4EF9-B8DB-3DABB9C7AD7C}"/>
              </a:ext>
            </a:extLst>
          </p:cNvPr>
          <p:cNvSpPr>
            <a:spLocks noGrp="1"/>
          </p:cNvSpPr>
          <p:nvPr>
            <p:ph type="title"/>
          </p:nvPr>
        </p:nvSpPr>
        <p:spPr/>
        <p:txBody>
          <a:bodyPr/>
          <a:lstStyle/>
          <a:p>
            <a:r>
              <a:rPr lang="fr-FR" dirty="0"/>
              <a:t>Discussion</a:t>
            </a:r>
          </a:p>
        </p:txBody>
      </p:sp>
      <p:sp>
        <p:nvSpPr>
          <p:cNvPr id="3" name="Inhaltsplatzhalter 2">
            <a:extLst>
              <a:ext uri="{FF2B5EF4-FFF2-40B4-BE49-F238E27FC236}">
                <a16:creationId xmlns:a16="http://schemas.microsoft.com/office/drawing/2014/main" id="{379F3A44-AA52-4D6C-A549-B54288D307D9}"/>
              </a:ext>
            </a:extLst>
          </p:cNvPr>
          <p:cNvSpPr>
            <a:spLocks noGrp="1"/>
          </p:cNvSpPr>
          <p:nvPr>
            <p:ph idx="1"/>
          </p:nvPr>
        </p:nvSpPr>
        <p:spPr/>
        <p:txBody>
          <a:bodyPr/>
          <a:lstStyle/>
          <a:p>
            <a:r>
              <a:rPr lang="fr-FR" dirty="0">
                <a:latin typeface="+mj-lt"/>
              </a:rPr>
              <a:t>Questions de discussion:</a:t>
            </a:r>
          </a:p>
          <a:p>
            <a:pPr lvl="1"/>
            <a:r>
              <a:rPr lang="fr-FR" dirty="0">
                <a:latin typeface="+mj-lt"/>
              </a:rPr>
              <a:t>À qui avez-vous adressé votre lettre et pourquoi ?</a:t>
            </a:r>
            <a:endParaRPr lang="de-DE" dirty="0">
              <a:latin typeface="+mj-lt"/>
            </a:endParaRPr>
          </a:p>
          <a:p>
            <a:pPr lvl="1"/>
            <a:r>
              <a:rPr lang="fr-FR" dirty="0">
                <a:effectLst/>
                <a:latin typeface="+mj-lt"/>
              </a:rPr>
              <a:t>Qu'est-ce qui a été difficile en écrivant</a:t>
            </a:r>
            <a:r>
              <a:rPr lang="de-DE" dirty="0">
                <a:effectLst/>
                <a:latin typeface="+mj-lt"/>
              </a:rPr>
              <a:t> la </a:t>
            </a:r>
            <a:r>
              <a:rPr lang="fr-FR" dirty="0">
                <a:effectLst/>
                <a:latin typeface="+mj-lt"/>
              </a:rPr>
              <a:t>lettre </a:t>
            </a:r>
            <a:r>
              <a:rPr lang="de-DE" dirty="0">
                <a:effectLst/>
                <a:latin typeface="+mj-lt"/>
              </a:rPr>
              <a:t>?</a:t>
            </a:r>
            <a:endParaRPr lang="de-DE" dirty="0">
              <a:latin typeface="+mj-lt"/>
            </a:endParaRPr>
          </a:p>
          <a:p>
            <a:pPr lvl="1"/>
            <a:r>
              <a:rPr lang="fr-FR" dirty="0"/>
              <a:t>Quels sont les avantages et les inconvénients de la rédaction d’une lettre ?</a:t>
            </a:r>
            <a:endParaRPr lang="de-DE" dirty="0"/>
          </a:p>
        </p:txBody>
      </p:sp>
    </p:spTree>
    <p:extLst>
      <p:ext uri="{BB962C8B-B14F-4D97-AF65-F5344CB8AC3E}">
        <p14:creationId xmlns:p14="http://schemas.microsoft.com/office/powerpoint/2010/main" val="544506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1220A5-EEF8-4256-86F6-3FCBF80E5B75}"/>
              </a:ext>
            </a:extLst>
          </p:cNvPr>
          <p:cNvSpPr>
            <a:spLocks noGrp="1"/>
          </p:cNvSpPr>
          <p:nvPr>
            <p:ph type="title"/>
          </p:nvPr>
        </p:nvSpPr>
        <p:spPr/>
        <p:txBody>
          <a:bodyPr/>
          <a:lstStyle/>
          <a:p>
            <a:r>
              <a:rPr lang="fr-FR" dirty="0"/>
              <a:t>Le roman épistolaire</a:t>
            </a:r>
          </a:p>
        </p:txBody>
      </p:sp>
      <p:sp>
        <p:nvSpPr>
          <p:cNvPr id="3" name="Inhaltsplatzhalter 2">
            <a:extLst>
              <a:ext uri="{FF2B5EF4-FFF2-40B4-BE49-F238E27FC236}">
                <a16:creationId xmlns:a16="http://schemas.microsoft.com/office/drawing/2014/main" id="{82C11AED-E793-4DB2-A19D-54F317E2DE9D}"/>
              </a:ext>
            </a:extLst>
          </p:cNvPr>
          <p:cNvSpPr>
            <a:spLocks noGrp="1"/>
          </p:cNvSpPr>
          <p:nvPr>
            <p:ph idx="1"/>
          </p:nvPr>
        </p:nvSpPr>
        <p:spPr>
          <a:xfrm>
            <a:off x="828675" y="1800225"/>
            <a:ext cx="10553700" cy="4415181"/>
          </a:xfrm>
        </p:spPr>
        <p:txBody>
          <a:bodyPr>
            <a:normAutofit/>
          </a:bodyPr>
          <a:lstStyle/>
          <a:p>
            <a:r>
              <a:rPr lang="fr-FR" dirty="0">
                <a:latin typeface="+mj-lt"/>
              </a:rPr>
              <a:t>Etymologie : </a:t>
            </a:r>
            <a:r>
              <a:rPr lang="fr-FR" b="0" i="1" dirty="0" err="1">
                <a:effectLst/>
                <a:latin typeface="+mj-lt"/>
              </a:rPr>
              <a:t>epistolē</a:t>
            </a:r>
            <a:r>
              <a:rPr lang="fr-FR" i="1" dirty="0">
                <a:latin typeface="+mj-lt"/>
              </a:rPr>
              <a:t>: </a:t>
            </a:r>
            <a:r>
              <a:rPr lang="fr-FR" dirty="0">
                <a:latin typeface="+mj-lt"/>
              </a:rPr>
              <a:t>mot grec qui signifie lettre;</a:t>
            </a:r>
          </a:p>
          <a:p>
            <a:r>
              <a:rPr lang="fr-FR" dirty="0">
                <a:latin typeface="+mj-lt"/>
              </a:rPr>
              <a:t>Définition : les œuvres de fiction sous forme de lettres (ou parfois de coupures de journaux, d'entrées de journaux, etc.) écrites par un ou plusieurs personnage(s), en se concentrant sur le point de vue du narrateur.</a:t>
            </a:r>
          </a:p>
          <a:p>
            <a:r>
              <a:rPr lang="fr-FR" dirty="0">
                <a:latin typeface="+mj-lt"/>
              </a:rPr>
              <a:t>Chronologie :</a:t>
            </a:r>
          </a:p>
          <a:p>
            <a:pPr lvl="1"/>
            <a:r>
              <a:rPr lang="fr-FR" dirty="0">
                <a:latin typeface="+mj-lt"/>
              </a:rPr>
              <a:t>XVIIème s. : les lettres font partie du roman, font partie du récit ;</a:t>
            </a:r>
          </a:p>
          <a:p>
            <a:pPr lvl="1"/>
            <a:r>
              <a:rPr lang="fr-FR" dirty="0">
                <a:latin typeface="+mj-lt"/>
              </a:rPr>
              <a:t>Fin du XVIIe s., milieu du XVIIIe s. : apparition et popularisation de romans entièrement écrits sous forme de lettres ex. : </a:t>
            </a:r>
            <a:r>
              <a:rPr lang="fr-FR" i="1" dirty="0">
                <a:latin typeface="+mj-lt"/>
              </a:rPr>
              <a:t>Pamela – </a:t>
            </a:r>
            <a:r>
              <a:rPr lang="fr-FR" dirty="0">
                <a:latin typeface="+mj-lt"/>
              </a:rPr>
              <a:t>Samuel Richardson;</a:t>
            </a:r>
          </a:p>
          <a:p>
            <a:pPr lvl="1"/>
            <a:r>
              <a:rPr lang="fr-FR" dirty="0">
                <a:latin typeface="+mj-lt"/>
              </a:rPr>
              <a:t>XIXème s. : lente diminution de la popularité des romans épistolaires, mais quelques grands ouvrages sont écrits à cette époque : </a:t>
            </a:r>
            <a:r>
              <a:rPr lang="fr-FR" i="1" dirty="0">
                <a:latin typeface="+mj-lt"/>
              </a:rPr>
              <a:t>Frankenstein – </a:t>
            </a:r>
            <a:r>
              <a:rPr lang="fr-FR" dirty="0">
                <a:latin typeface="+mj-lt"/>
              </a:rPr>
              <a:t>Mary Shelley, </a:t>
            </a:r>
            <a:r>
              <a:rPr lang="fr-FR" i="1" dirty="0">
                <a:latin typeface="+mj-lt"/>
              </a:rPr>
              <a:t>Dracula – </a:t>
            </a:r>
            <a:r>
              <a:rPr lang="fr-FR" dirty="0">
                <a:latin typeface="+mj-lt"/>
              </a:rPr>
              <a:t>Bram Stoker;</a:t>
            </a:r>
          </a:p>
          <a:p>
            <a:pPr lvl="1"/>
            <a:r>
              <a:rPr lang="fr-FR" dirty="0">
                <a:latin typeface="+mj-lt"/>
              </a:rPr>
              <a:t>XXème s. : </a:t>
            </a:r>
            <a:r>
              <a:rPr lang="fr-FR" i="1" dirty="0">
                <a:latin typeface="+mj-lt"/>
              </a:rPr>
              <a:t>Le Journal de Bridget Jones </a:t>
            </a:r>
            <a:r>
              <a:rPr lang="fr-FR" dirty="0">
                <a:latin typeface="+mj-lt"/>
              </a:rPr>
              <a:t>– Helen Fielding;</a:t>
            </a:r>
          </a:p>
          <a:p>
            <a:pPr lvl="1"/>
            <a:r>
              <a:rPr lang="fr-FR" dirty="0">
                <a:latin typeface="+mj-lt"/>
              </a:rPr>
              <a:t>Nos jours : la forme épistolaire a également trouvé sa place dans le cinéma: </a:t>
            </a:r>
            <a:r>
              <a:rPr lang="de-DE" b="0" i="1" dirty="0">
                <a:effectLst/>
                <a:latin typeface="+mj-lt"/>
              </a:rPr>
              <a:t>Le </a:t>
            </a:r>
            <a:r>
              <a:rPr lang="de-DE" b="0" i="1" dirty="0" err="1">
                <a:effectLst/>
                <a:latin typeface="+mj-lt"/>
              </a:rPr>
              <a:t>Projet</a:t>
            </a:r>
            <a:r>
              <a:rPr lang="de-DE" b="0" i="1" dirty="0">
                <a:effectLst/>
                <a:latin typeface="+mj-lt"/>
              </a:rPr>
              <a:t> Blair </a:t>
            </a:r>
            <a:r>
              <a:rPr lang="de-DE" b="0" i="1" dirty="0" err="1">
                <a:effectLst/>
                <a:latin typeface="+mj-lt"/>
              </a:rPr>
              <a:t>Witch</a:t>
            </a:r>
            <a:r>
              <a:rPr lang="de-DE" b="0" i="1" dirty="0">
                <a:effectLst/>
                <a:latin typeface="+mj-lt"/>
              </a:rPr>
              <a:t> - </a:t>
            </a:r>
            <a:r>
              <a:rPr lang="de-DE" b="0" i="0" dirty="0">
                <a:effectLst/>
                <a:latin typeface="+mj-lt"/>
              </a:rPr>
              <a:t>Daniel </a:t>
            </a:r>
            <a:r>
              <a:rPr lang="de-DE" b="0" i="0" dirty="0" err="1">
                <a:effectLst/>
                <a:latin typeface="+mj-lt"/>
              </a:rPr>
              <a:t>Myrick</a:t>
            </a:r>
            <a:r>
              <a:rPr lang="de-DE" dirty="0">
                <a:latin typeface="+mj-lt"/>
              </a:rPr>
              <a:t> et </a:t>
            </a:r>
            <a:r>
              <a:rPr lang="de-DE" b="0" i="0" dirty="0">
                <a:effectLst/>
                <a:latin typeface="+mj-lt"/>
              </a:rPr>
              <a:t>Eduardo Sánchez, </a:t>
            </a:r>
            <a:r>
              <a:rPr lang="de-DE" b="0" i="1" dirty="0" err="1">
                <a:effectLst/>
                <a:latin typeface="+mj-lt"/>
              </a:rPr>
              <a:t>Activite</a:t>
            </a:r>
            <a:r>
              <a:rPr lang="de-DE" b="0" i="1" dirty="0">
                <a:effectLst/>
                <a:latin typeface="+mj-lt"/>
              </a:rPr>
              <a:t> paranormale </a:t>
            </a:r>
            <a:r>
              <a:rPr lang="de-DE" b="0" i="0" dirty="0">
                <a:effectLst/>
                <a:latin typeface="+mj-lt"/>
              </a:rPr>
              <a:t>– Oren </a:t>
            </a:r>
            <a:r>
              <a:rPr lang="de-DE" b="0" i="0" dirty="0" err="1">
                <a:effectLst/>
                <a:latin typeface="+mj-lt"/>
              </a:rPr>
              <a:t>Peli</a:t>
            </a:r>
            <a:r>
              <a:rPr lang="de-DE" b="0" i="0" dirty="0">
                <a:effectLst/>
                <a:latin typeface="+mj-lt"/>
              </a:rPr>
              <a:t>.</a:t>
            </a:r>
          </a:p>
          <a:p>
            <a:pPr lvl="1"/>
            <a:endParaRPr lang="fr-FR" dirty="0">
              <a:latin typeface="+mj-lt"/>
            </a:endParaRPr>
          </a:p>
        </p:txBody>
      </p:sp>
    </p:spTree>
    <p:extLst>
      <p:ext uri="{BB962C8B-B14F-4D97-AF65-F5344CB8AC3E}">
        <p14:creationId xmlns:p14="http://schemas.microsoft.com/office/powerpoint/2010/main" val="3695317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B1A59D-AE12-4809-9970-8CB91E2F46FC}"/>
              </a:ext>
            </a:extLst>
          </p:cNvPr>
          <p:cNvSpPr>
            <a:spLocks noGrp="1"/>
          </p:cNvSpPr>
          <p:nvPr>
            <p:ph type="title"/>
          </p:nvPr>
        </p:nvSpPr>
        <p:spPr/>
        <p:txBody>
          <a:bodyPr>
            <a:normAutofit/>
          </a:bodyPr>
          <a:lstStyle/>
          <a:p>
            <a:r>
              <a:rPr lang="fr-FR" sz="3600" i="1" dirty="0"/>
              <a:t>Une si longue lettre </a:t>
            </a:r>
            <a:r>
              <a:rPr lang="en-GB" sz="3600" dirty="0"/>
              <a:t>– un roman </a:t>
            </a:r>
            <a:r>
              <a:rPr lang="fr-FR" sz="3600" dirty="0"/>
              <a:t>épistolaire</a:t>
            </a:r>
            <a:endParaRPr lang="de-DE" sz="3600" dirty="0"/>
          </a:p>
        </p:txBody>
      </p:sp>
      <p:sp>
        <p:nvSpPr>
          <p:cNvPr id="3" name="Inhaltsplatzhalter 2">
            <a:extLst>
              <a:ext uri="{FF2B5EF4-FFF2-40B4-BE49-F238E27FC236}">
                <a16:creationId xmlns:a16="http://schemas.microsoft.com/office/drawing/2014/main" id="{06F2D82C-8A3D-44B0-840B-627C0CB8BFF2}"/>
              </a:ext>
            </a:extLst>
          </p:cNvPr>
          <p:cNvSpPr>
            <a:spLocks noGrp="1"/>
          </p:cNvSpPr>
          <p:nvPr>
            <p:ph idx="1"/>
          </p:nvPr>
        </p:nvSpPr>
        <p:spPr/>
        <p:txBody>
          <a:bodyPr/>
          <a:lstStyle/>
          <a:p>
            <a:r>
              <a:rPr lang="fr-FR" dirty="0"/>
              <a:t>Un roman épistolaire composé de 27 chapitres ;</a:t>
            </a:r>
          </a:p>
          <a:p>
            <a:pPr lvl="1"/>
            <a:r>
              <a:rPr lang="fr-FR" dirty="0"/>
              <a:t>La lettre - il semble être déjà une réponse à A</a:t>
            </a:r>
            <a:r>
              <a:rPr lang="de-DE" b="0" i="0" dirty="0">
                <a:effectLst/>
                <a:latin typeface="+mj-lt"/>
              </a:rPr>
              <a:t>ï</a:t>
            </a:r>
            <a:r>
              <a:rPr lang="fr-FR" dirty="0" err="1"/>
              <a:t>ssatou</a:t>
            </a:r>
            <a:r>
              <a:rPr lang="fr-FR" dirty="0"/>
              <a:t>: « J’ai reçu ton mot. En guise de réponse, j’ouvre ce cahier … » (p. 1)</a:t>
            </a:r>
          </a:p>
          <a:p>
            <a:r>
              <a:rPr lang="fr-FR" dirty="0"/>
              <a:t>L‘expéditeur : Ramatoulaye </a:t>
            </a:r>
            <a:r>
              <a:rPr lang="fr-FR" dirty="0" err="1"/>
              <a:t>Fall</a:t>
            </a:r>
            <a:r>
              <a:rPr lang="fr-FR" dirty="0"/>
              <a:t>;</a:t>
            </a:r>
          </a:p>
          <a:p>
            <a:r>
              <a:rPr lang="fr-FR" dirty="0">
                <a:latin typeface="+mj-lt"/>
              </a:rPr>
              <a:t>Le destinataire : </a:t>
            </a:r>
            <a:r>
              <a:rPr lang="de-DE" b="0" i="0" dirty="0" err="1">
                <a:effectLst/>
                <a:latin typeface="+mj-lt"/>
              </a:rPr>
              <a:t>Aïssatou</a:t>
            </a:r>
            <a:r>
              <a:rPr lang="de-DE" b="0" i="0" dirty="0">
                <a:effectLst/>
                <a:latin typeface="+mj-lt"/>
              </a:rPr>
              <a:t> </a:t>
            </a:r>
            <a:r>
              <a:rPr lang="de-DE" b="0" i="0" dirty="0" err="1">
                <a:effectLst/>
                <a:latin typeface="+mj-lt"/>
              </a:rPr>
              <a:t>B</a:t>
            </a:r>
            <a:r>
              <a:rPr lang="de-DE" sz="1800" b="0" i="0" dirty="0" err="1">
                <a:effectLst/>
                <a:latin typeface="+mj-lt"/>
              </a:rPr>
              <a:t>â</a:t>
            </a:r>
            <a:r>
              <a:rPr lang="fr-FR" b="0" i="0" dirty="0">
                <a:effectLst/>
                <a:latin typeface="+mj-lt"/>
              </a:rPr>
              <a:t>, amie d’enfance de Ramatoulaye;</a:t>
            </a:r>
            <a:endParaRPr lang="fr-FR" dirty="0">
              <a:latin typeface="+mj-lt"/>
            </a:endParaRPr>
          </a:p>
          <a:p>
            <a:r>
              <a:rPr lang="de-DE" dirty="0" err="1"/>
              <a:t>Suje</a:t>
            </a:r>
            <a:r>
              <a:rPr lang="de-DE" dirty="0"/>
              <a:t> t: </a:t>
            </a:r>
            <a:r>
              <a:rPr lang="fr-FR" dirty="0"/>
              <a:t>la vie de la narratrice et de son amie, leurs luttes, sa difficulté après la mort de son mari et ses aspirations pour l'avenir, etc.</a:t>
            </a:r>
            <a:endParaRPr lang="de-DE" dirty="0"/>
          </a:p>
        </p:txBody>
      </p:sp>
    </p:spTree>
    <p:extLst>
      <p:ext uri="{BB962C8B-B14F-4D97-AF65-F5344CB8AC3E}">
        <p14:creationId xmlns:p14="http://schemas.microsoft.com/office/powerpoint/2010/main" val="408691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43E88C-4216-432B-A3AF-ED199FB99EFC}"/>
              </a:ext>
            </a:extLst>
          </p:cNvPr>
          <p:cNvSpPr>
            <a:spLocks noGrp="1"/>
          </p:cNvSpPr>
          <p:nvPr>
            <p:ph type="title"/>
          </p:nvPr>
        </p:nvSpPr>
        <p:spPr/>
        <p:txBody>
          <a:bodyPr/>
          <a:lstStyle/>
          <a:p>
            <a:r>
              <a:rPr lang="fr-FR" dirty="0"/>
              <a:t>Discussion</a:t>
            </a:r>
            <a:endParaRPr lang="de-DE" dirty="0"/>
          </a:p>
        </p:txBody>
      </p:sp>
      <p:sp>
        <p:nvSpPr>
          <p:cNvPr id="3" name="Inhaltsplatzhalter 2">
            <a:extLst>
              <a:ext uri="{FF2B5EF4-FFF2-40B4-BE49-F238E27FC236}">
                <a16:creationId xmlns:a16="http://schemas.microsoft.com/office/drawing/2014/main" id="{C8A84FD6-75D9-4E50-AD84-0A82C92C2C49}"/>
              </a:ext>
            </a:extLst>
          </p:cNvPr>
          <p:cNvSpPr>
            <a:spLocks noGrp="1"/>
          </p:cNvSpPr>
          <p:nvPr>
            <p:ph idx="1"/>
          </p:nvPr>
        </p:nvSpPr>
        <p:spPr/>
        <p:txBody>
          <a:bodyPr/>
          <a:lstStyle/>
          <a:p>
            <a:r>
              <a:rPr lang="fr-FR" dirty="0"/>
              <a:t>Questions de discussion :</a:t>
            </a:r>
          </a:p>
          <a:p>
            <a:pPr lvl="1"/>
            <a:r>
              <a:rPr lang="fr-FR" dirty="0"/>
              <a:t>Quels éléments devriez-vous ajouter pour faire de vos lettres un roman épistolaire ?</a:t>
            </a:r>
          </a:p>
          <a:p>
            <a:pPr lvl="1"/>
            <a:r>
              <a:rPr lang="fr-FR" dirty="0"/>
              <a:t>Quelle est l'importance de la confiance et de l'amitié ?</a:t>
            </a:r>
          </a:p>
          <a:p>
            <a:pPr lvl="1"/>
            <a:r>
              <a:rPr lang="fr-FR" dirty="0"/>
              <a:t>Quel est l'effet narratif du roman structuré comme une lettre ?</a:t>
            </a:r>
            <a:endParaRPr lang="de-DE" dirty="0"/>
          </a:p>
        </p:txBody>
      </p:sp>
    </p:spTree>
    <p:extLst>
      <p:ext uri="{BB962C8B-B14F-4D97-AF65-F5344CB8AC3E}">
        <p14:creationId xmlns:p14="http://schemas.microsoft.com/office/powerpoint/2010/main" val="2762871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9EAD40-D4F8-41F1-97B6-66DDA41C43C1}"/>
              </a:ext>
            </a:extLst>
          </p:cNvPr>
          <p:cNvSpPr>
            <a:spLocks noGrp="1"/>
          </p:cNvSpPr>
          <p:nvPr>
            <p:ph type="title"/>
          </p:nvPr>
        </p:nvSpPr>
        <p:spPr/>
        <p:txBody>
          <a:bodyPr/>
          <a:lstStyle/>
          <a:p>
            <a:r>
              <a:rPr lang="fr-FR" dirty="0"/>
              <a:t>A faire pour le prochain cours</a:t>
            </a:r>
            <a:endParaRPr lang="de-DE" dirty="0"/>
          </a:p>
        </p:txBody>
      </p:sp>
      <p:sp>
        <p:nvSpPr>
          <p:cNvPr id="3" name="Inhaltsplatzhalter 2">
            <a:extLst>
              <a:ext uri="{FF2B5EF4-FFF2-40B4-BE49-F238E27FC236}">
                <a16:creationId xmlns:a16="http://schemas.microsoft.com/office/drawing/2014/main" id="{3213D109-429F-4D3B-A482-3979F0B57C85}"/>
              </a:ext>
            </a:extLst>
          </p:cNvPr>
          <p:cNvSpPr>
            <a:spLocks noGrp="1"/>
          </p:cNvSpPr>
          <p:nvPr>
            <p:ph idx="1"/>
          </p:nvPr>
        </p:nvSpPr>
        <p:spPr/>
        <p:txBody>
          <a:bodyPr/>
          <a:lstStyle/>
          <a:p>
            <a:r>
              <a:rPr lang="fr-FR" sz="2000" dirty="0"/>
              <a:t>Lire: </a:t>
            </a:r>
            <a:r>
              <a:rPr lang="fr-FR" sz="2000" i="1" dirty="0"/>
              <a:t>Une si longue lettre, </a:t>
            </a:r>
            <a:r>
              <a:rPr lang="fr-FR" sz="2000" dirty="0"/>
              <a:t>ch. 18-27</a:t>
            </a:r>
          </a:p>
          <a:p>
            <a:pPr lvl="1"/>
            <a:r>
              <a:rPr lang="fr-FR" sz="1800" dirty="0"/>
              <a:t>Questions de réflexion :</a:t>
            </a:r>
          </a:p>
          <a:p>
            <a:pPr lvl="2"/>
            <a:r>
              <a:rPr lang="fr-FR" sz="1600" dirty="0"/>
              <a:t>Quels sont les actes de vengeance / de défi dans le roman ? Pourquoi sont-ils importants ?</a:t>
            </a:r>
          </a:p>
          <a:p>
            <a:pPr lvl="2"/>
            <a:r>
              <a:rPr lang="fr-FR" sz="1600" dirty="0"/>
              <a:t>Quelle est la différence entre la femme moderne et la femme traditionnelle ?</a:t>
            </a:r>
          </a:p>
          <a:p>
            <a:pPr lvl="2"/>
            <a:r>
              <a:rPr lang="fr-FR" sz="1600" dirty="0"/>
              <a:t>Quel est l'avenir des personnages du roman ? Qu'est-ce que le bonheur pour le narratrice ?</a:t>
            </a:r>
          </a:p>
        </p:txBody>
      </p:sp>
    </p:spTree>
    <p:extLst>
      <p:ext uri="{BB962C8B-B14F-4D97-AF65-F5344CB8AC3E}">
        <p14:creationId xmlns:p14="http://schemas.microsoft.com/office/powerpoint/2010/main" val="281315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F57AD9-4988-4670-84B8-8C4091A81153}"/>
              </a:ext>
            </a:extLst>
          </p:cNvPr>
          <p:cNvSpPr>
            <a:spLocks noGrp="1"/>
          </p:cNvSpPr>
          <p:nvPr>
            <p:ph type="ctrTitle"/>
          </p:nvPr>
        </p:nvSpPr>
        <p:spPr/>
        <p:txBody>
          <a:bodyPr/>
          <a:lstStyle/>
          <a:p>
            <a:r>
              <a:rPr lang="en-GB" sz="6000" i="1" dirty="0"/>
              <a:t>Une Si Longue </a:t>
            </a:r>
            <a:r>
              <a:rPr lang="en-GB" sz="6000" i="1" dirty="0" err="1"/>
              <a:t>Lettre</a:t>
            </a:r>
            <a:br>
              <a:rPr lang="en-GB" sz="6000" dirty="0"/>
            </a:br>
            <a:r>
              <a:rPr lang="de-DE" sz="4000" b="0" i="0" dirty="0" err="1">
                <a:effectLst/>
              </a:rPr>
              <a:t>Mariama</a:t>
            </a:r>
            <a:r>
              <a:rPr lang="de-DE" sz="4000" b="0" i="0" dirty="0">
                <a:effectLst/>
              </a:rPr>
              <a:t> </a:t>
            </a:r>
            <a:r>
              <a:rPr lang="de-DE" sz="4000" b="0" i="0" dirty="0" err="1">
                <a:effectLst/>
              </a:rPr>
              <a:t>Bâ</a:t>
            </a:r>
            <a:endParaRPr lang="de-DE" sz="4000" dirty="0"/>
          </a:p>
        </p:txBody>
      </p:sp>
      <p:sp>
        <p:nvSpPr>
          <p:cNvPr id="3" name="Untertitel 2">
            <a:extLst>
              <a:ext uri="{FF2B5EF4-FFF2-40B4-BE49-F238E27FC236}">
                <a16:creationId xmlns:a16="http://schemas.microsoft.com/office/drawing/2014/main" id="{787C0D65-8867-4810-B136-AAB2AF32F0F0}"/>
              </a:ext>
            </a:extLst>
          </p:cNvPr>
          <p:cNvSpPr>
            <a:spLocks noGrp="1"/>
          </p:cNvSpPr>
          <p:nvPr>
            <p:ph type="subTitle" idx="1"/>
          </p:nvPr>
        </p:nvSpPr>
        <p:spPr/>
        <p:txBody>
          <a:bodyPr/>
          <a:lstStyle/>
          <a:p>
            <a:r>
              <a:rPr lang="en-GB" dirty="0"/>
              <a:t>COURS 3</a:t>
            </a:r>
            <a:endParaRPr lang="de-DE" dirty="0"/>
          </a:p>
        </p:txBody>
      </p:sp>
    </p:spTree>
    <p:extLst>
      <p:ext uri="{BB962C8B-B14F-4D97-AF65-F5344CB8AC3E}">
        <p14:creationId xmlns:p14="http://schemas.microsoft.com/office/powerpoint/2010/main" val="2450076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2D027A-E1D9-4C35-BC17-991B94A93926}"/>
              </a:ext>
            </a:extLst>
          </p:cNvPr>
          <p:cNvSpPr>
            <a:spLocks noGrp="1"/>
          </p:cNvSpPr>
          <p:nvPr>
            <p:ph type="title"/>
          </p:nvPr>
        </p:nvSpPr>
        <p:spPr/>
        <p:txBody>
          <a:bodyPr/>
          <a:lstStyle/>
          <a:p>
            <a:r>
              <a:rPr lang="de-DE" dirty="0" err="1"/>
              <a:t>Révisions</a:t>
            </a:r>
            <a:endParaRPr lang="de-DE" dirty="0"/>
          </a:p>
        </p:txBody>
      </p:sp>
      <p:sp>
        <p:nvSpPr>
          <p:cNvPr id="3" name="Inhaltsplatzhalter 2">
            <a:extLst>
              <a:ext uri="{FF2B5EF4-FFF2-40B4-BE49-F238E27FC236}">
                <a16:creationId xmlns:a16="http://schemas.microsoft.com/office/drawing/2014/main" id="{2DE798DA-C4AE-46A4-831C-BB685B3D39C5}"/>
              </a:ext>
            </a:extLst>
          </p:cNvPr>
          <p:cNvSpPr>
            <a:spLocks noGrp="1"/>
          </p:cNvSpPr>
          <p:nvPr>
            <p:ph idx="1"/>
          </p:nvPr>
        </p:nvSpPr>
        <p:spPr/>
        <p:txBody>
          <a:bodyPr/>
          <a:lstStyle/>
          <a:p>
            <a:r>
              <a:rPr lang="fr-FR" dirty="0"/>
              <a:t>La lettre</a:t>
            </a:r>
          </a:p>
          <a:p>
            <a:r>
              <a:rPr lang="fr-FR" dirty="0"/>
              <a:t>L'enveloppe</a:t>
            </a:r>
          </a:p>
          <a:p>
            <a:r>
              <a:rPr lang="fr-FR" dirty="0"/>
              <a:t>L'importance du destinataire et son effet sur le contenu de la lettre</a:t>
            </a:r>
          </a:p>
          <a:p>
            <a:r>
              <a:rPr lang="fr-FR" dirty="0"/>
              <a:t>Le roman épistolaire</a:t>
            </a:r>
          </a:p>
          <a:p>
            <a:r>
              <a:rPr lang="fr-FR" i="1" dirty="0"/>
              <a:t>Une si longue lettre </a:t>
            </a:r>
            <a:r>
              <a:rPr lang="fr-FR" dirty="0"/>
              <a:t>comme roman épistolaire</a:t>
            </a:r>
          </a:p>
          <a:p>
            <a:r>
              <a:rPr lang="fr-FR" i="1" dirty="0"/>
              <a:t>Une si longue lettre, </a:t>
            </a:r>
            <a:r>
              <a:rPr lang="fr-FR" dirty="0"/>
              <a:t>ch. 18-27</a:t>
            </a:r>
          </a:p>
          <a:p>
            <a:pPr lvl="1"/>
            <a:r>
              <a:rPr lang="fr-FR" dirty="0"/>
              <a:t>Questions de réflexion:</a:t>
            </a:r>
          </a:p>
          <a:p>
            <a:pPr lvl="2"/>
            <a:r>
              <a:rPr lang="fr-FR" dirty="0"/>
              <a:t>Quels sont les actes de vengeance / de défi dans le roman? Pourquoi sont-ils importants ?</a:t>
            </a:r>
          </a:p>
          <a:p>
            <a:pPr lvl="2"/>
            <a:r>
              <a:rPr lang="fr-FR" dirty="0"/>
              <a:t>Quelle est la différence entre la femme moderne et la femme traditionnelle ?</a:t>
            </a:r>
          </a:p>
          <a:p>
            <a:pPr lvl="2"/>
            <a:r>
              <a:rPr lang="fr-FR" dirty="0"/>
              <a:t>Quel est l'avenir des personnages du roman ? Qu'est-ce que le bonheur pour le narratrice ?</a:t>
            </a:r>
          </a:p>
          <a:p>
            <a:endParaRPr lang="de-DE" dirty="0"/>
          </a:p>
        </p:txBody>
      </p:sp>
    </p:spTree>
    <p:extLst>
      <p:ext uri="{BB962C8B-B14F-4D97-AF65-F5344CB8AC3E}">
        <p14:creationId xmlns:p14="http://schemas.microsoft.com/office/powerpoint/2010/main" val="1540340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9C2B88-FB4F-4A46-A579-EFC93C64B676}"/>
              </a:ext>
            </a:extLst>
          </p:cNvPr>
          <p:cNvSpPr>
            <a:spLocks noGrp="1"/>
          </p:cNvSpPr>
          <p:nvPr>
            <p:ph type="title"/>
          </p:nvPr>
        </p:nvSpPr>
        <p:spPr>
          <a:xfrm>
            <a:off x="6369010" y="2190750"/>
            <a:ext cx="4810815" cy="1371600"/>
          </a:xfrm>
        </p:spPr>
        <p:txBody>
          <a:bodyPr>
            <a:normAutofit/>
          </a:bodyPr>
          <a:lstStyle/>
          <a:p>
            <a:pPr algn="ctr"/>
            <a:r>
              <a:rPr lang="fr-FR" sz="4400" dirty="0"/>
              <a:t>Exercice au tableau</a:t>
            </a:r>
          </a:p>
        </p:txBody>
      </p:sp>
      <p:sp>
        <p:nvSpPr>
          <p:cNvPr id="11" name="Rectangle 10">
            <a:extLst>
              <a:ext uri="{FF2B5EF4-FFF2-40B4-BE49-F238E27FC236}">
                <a16:creationId xmlns:a16="http://schemas.microsoft.com/office/drawing/2014/main" id="{9BC3E364-5A48-4567-B65D-0880753EE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5217" y="892220"/>
            <a:ext cx="5054517" cy="5097085"/>
          </a:xfrm>
          <a:prstGeom prst="rect">
            <a:avLst/>
          </a:prstGeom>
          <a:solidFill>
            <a:schemeClr val="tx2"/>
          </a:solidFill>
          <a:ln w="6350" cap="sq" cmpd="sng" algn="ctr">
            <a:noFill/>
            <a:prstDash val="solid"/>
            <a:miter lim="800000"/>
          </a:ln>
          <a:effectLst/>
        </p:spPr>
      </p:sp>
      <p:sp>
        <p:nvSpPr>
          <p:cNvPr id="13" name="Rectangle 12">
            <a:extLst>
              <a:ext uri="{FF2B5EF4-FFF2-40B4-BE49-F238E27FC236}">
                <a16:creationId xmlns:a16="http://schemas.microsoft.com/office/drawing/2014/main" id="{0B80BFB4-DA7E-4E98-BE01-534889F41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2175" y="1005675"/>
            <a:ext cx="4800601" cy="4870174"/>
          </a:xfrm>
          <a:prstGeom prst="rect">
            <a:avLst/>
          </a:prstGeom>
          <a:solidFill>
            <a:schemeClr val="tx1"/>
          </a:solidFill>
          <a:ln w="6350" cap="sq" cmpd="sng" algn="ctr">
            <a:noFill/>
            <a:prstDash val="solid"/>
            <a:miter lim="800000"/>
          </a:ln>
          <a:effectLst/>
        </p:spPr>
      </p:sp>
      <p:pic>
        <p:nvPicPr>
          <p:cNvPr id="6" name="Grafik 5" descr="Tafel mit einfarbiger Füllung">
            <a:extLst>
              <a:ext uri="{FF2B5EF4-FFF2-40B4-BE49-F238E27FC236}">
                <a16:creationId xmlns:a16="http://schemas.microsoft.com/office/drawing/2014/main" id="{FAE9913A-E470-48E3-B3DF-4C4C8CB144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04515" y="1347991"/>
            <a:ext cx="4188221" cy="4188221"/>
          </a:xfrm>
          <a:prstGeom prst="rect">
            <a:avLst/>
          </a:prstGeom>
        </p:spPr>
      </p:pic>
      <p:sp>
        <p:nvSpPr>
          <p:cNvPr id="3" name="Inhaltsplatzhalter 2">
            <a:extLst>
              <a:ext uri="{FF2B5EF4-FFF2-40B4-BE49-F238E27FC236}">
                <a16:creationId xmlns:a16="http://schemas.microsoft.com/office/drawing/2014/main" id="{7F892910-E20D-4FDF-8CB3-A7BACC6DABB9}"/>
              </a:ext>
            </a:extLst>
          </p:cNvPr>
          <p:cNvSpPr>
            <a:spLocks noGrp="1"/>
          </p:cNvSpPr>
          <p:nvPr>
            <p:ph idx="1"/>
          </p:nvPr>
        </p:nvSpPr>
        <p:spPr>
          <a:xfrm>
            <a:off x="6495967" y="3570252"/>
            <a:ext cx="4810816" cy="3931920"/>
          </a:xfrm>
        </p:spPr>
        <p:txBody>
          <a:bodyPr>
            <a:normAutofit/>
          </a:bodyPr>
          <a:lstStyle/>
          <a:p>
            <a:pPr marL="0" indent="0" algn="ctr">
              <a:buNone/>
            </a:pPr>
            <a:r>
              <a:rPr lang="fr-FR" dirty="0"/>
              <a:t>Notez les thèmes clés abordés dans le roman.</a:t>
            </a:r>
            <a:endParaRPr lang="de-DE" dirty="0"/>
          </a:p>
        </p:txBody>
      </p:sp>
    </p:spTree>
    <p:extLst>
      <p:ext uri="{BB962C8B-B14F-4D97-AF65-F5344CB8AC3E}">
        <p14:creationId xmlns:p14="http://schemas.microsoft.com/office/powerpoint/2010/main" val="2135363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6EF55F-1EAA-444C-A212-3EFC0F0FB133}"/>
              </a:ext>
            </a:extLst>
          </p:cNvPr>
          <p:cNvSpPr>
            <a:spLocks noGrp="1"/>
          </p:cNvSpPr>
          <p:nvPr>
            <p:ph type="title"/>
          </p:nvPr>
        </p:nvSpPr>
        <p:spPr/>
        <p:txBody>
          <a:bodyPr/>
          <a:lstStyle/>
          <a:p>
            <a:r>
              <a:rPr lang="fr-FR" dirty="0"/>
              <a:t>Les thèmes clés</a:t>
            </a:r>
            <a:endParaRPr lang="de-DE" dirty="0"/>
          </a:p>
        </p:txBody>
      </p:sp>
      <p:sp>
        <p:nvSpPr>
          <p:cNvPr id="3" name="Inhaltsplatzhalter 2">
            <a:extLst>
              <a:ext uri="{FF2B5EF4-FFF2-40B4-BE49-F238E27FC236}">
                <a16:creationId xmlns:a16="http://schemas.microsoft.com/office/drawing/2014/main" id="{34B0949C-FD87-4A0C-B7E4-225A7B39FE62}"/>
              </a:ext>
            </a:extLst>
          </p:cNvPr>
          <p:cNvSpPr>
            <a:spLocks noGrp="1"/>
          </p:cNvSpPr>
          <p:nvPr>
            <p:ph idx="1"/>
          </p:nvPr>
        </p:nvSpPr>
        <p:spPr/>
        <p:txBody>
          <a:bodyPr/>
          <a:lstStyle/>
          <a:p>
            <a:r>
              <a:rPr lang="fr-FR" dirty="0"/>
              <a:t>L’égalité,</a:t>
            </a:r>
          </a:p>
          <a:p>
            <a:r>
              <a:rPr lang="fr-FR" dirty="0"/>
              <a:t>Le féminisme,</a:t>
            </a:r>
          </a:p>
          <a:p>
            <a:r>
              <a:rPr lang="fr-FR" dirty="0"/>
              <a:t>L’éducation,</a:t>
            </a:r>
          </a:p>
          <a:p>
            <a:r>
              <a:rPr lang="fr-FR" dirty="0"/>
              <a:t>La modernité / le progrès vs la tradition,</a:t>
            </a:r>
          </a:p>
          <a:p>
            <a:r>
              <a:rPr lang="fr-FR" dirty="0"/>
              <a:t>La religion,</a:t>
            </a:r>
          </a:p>
          <a:p>
            <a:r>
              <a:rPr lang="fr-FR" dirty="0"/>
              <a:t>La famille,</a:t>
            </a:r>
          </a:p>
          <a:p>
            <a:r>
              <a:rPr lang="fr-FR" dirty="0"/>
              <a:t>L’amitié,</a:t>
            </a:r>
          </a:p>
          <a:p>
            <a:r>
              <a:rPr lang="fr-FR" dirty="0"/>
              <a:t>L'amour,</a:t>
            </a:r>
          </a:p>
          <a:p>
            <a:r>
              <a:rPr lang="fr-FR" dirty="0"/>
              <a:t>La trahison,</a:t>
            </a:r>
          </a:p>
          <a:p>
            <a:r>
              <a:rPr lang="fr-FR" dirty="0"/>
              <a:t>La vengeance, etc.</a:t>
            </a:r>
            <a:endParaRPr lang="de-DE" dirty="0"/>
          </a:p>
        </p:txBody>
      </p:sp>
    </p:spTree>
    <p:extLst>
      <p:ext uri="{BB962C8B-B14F-4D97-AF65-F5344CB8AC3E}">
        <p14:creationId xmlns:p14="http://schemas.microsoft.com/office/powerpoint/2010/main" val="28965118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4B30CD-543A-41D3-8622-7AB539BEF409}"/>
              </a:ext>
            </a:extLst>
          </p:cNvPr>
          <p:cNvSpPr>
            <a:spLocks noGrp="1"/>
          </p:cNvSpPr>
          <p:nvPr>
            <p:ph type="title"/>
          </p:nvPr>
        </p:nvSpPr>
        <p:spPr>
          <a:xfrm>
            <a:off x="6314385" y="1814169"/>
            <a:ext cx="4810815" cy="1371600"/>
          </a:xfrm>
        </p:spPr>
        <p:txBody>
          <a:bodyPr>
            <a:normAutofit/>
          </a:bodyPr>
          <a:lstStyle/>
          <a:p>
            <a:pPr algn="ctr"/>
            <a:r>
              <a:rPr lang="fr-FR" sz="4400" dirty="0"/>
              <a:t>Exercice de recherche</a:t>
            </a:r>
          </a:p>
        </p:txBody>
      </p:sp>
      <p:sp>
        <p:nvSpPr>
          <p:cNvPr id="12" name="Rectangle 11">
            <a:extLst>
              <a:ext uri="{FF2B5EF4-FFF2-40B4-BE49-F238E27FC236}">
                <a16:creationId xmlns:a16="http://schemas.microsoft.com/office/drawing/2014/main" id="{9BC3E364-5A48-4567-B65D-0880753EE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5217" y="892220"/>
            <a:ext cx="5054517" cy="5097085"/>
          </a:xfrm>
          <a:prstGeom prst="rect">
            <a:avLst/>
          </a:prstGeom>
          <a:solidFill>
            <a:schemeClr val="tx2"/>
          </a:solidFill>
          <a:ln w="6350" cap="sq" cmpd="sng" algn="ctr">
            <a:noFill/>
            <a:prstDash val="solid"/>
            <a:miter lim="800000"/>
          </a:ln>
          <a:effectLst/>
        </p:spPr>
      </p:sp>
      <p:sp>
        <p:nvSpPr>
          <p:cNvPr id="14" name="Rectangle 13">
            <a:extLst>
              <a:ext uri="{FF2B5EF4-FFF2-40B4-BE49-F238E27FC236}">
                <a16:creationId xmlns:a16="http://schemas.microsoft.com/office/drawing/2014/main" id="{0B80BFB4-DA7E-4E98-BE01-534889F41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2175" y="1005675"/>
            <a:ext cx="4800601" cy="4870174"/>
          </a:xfrm>
          <a:prstGeom prst="rect">
            <a:avLst/>
          </a:prstGeom>
          <a:solidFill>
            <a:schemeClr val="tx1"/>
          </a:solidFill>
          <a:ln w="6350" cap="sq" cmpd="sng" algn="ctr">
            <a:noFill/>
            <a:prstDash val="solid"/>
            <a:miter lim="800000"/>
          </a:ln>
          <a:effectLst/>
        </p:spPr>
      </p:sp>
      <p:pic>
        <p:nvPicPr>
          <p:cNvPr id="5" name="Inhaltsplatzhalter 4" descr="Lupe mit einfarbiger Füllung">
            <a:extLst>
              <a:ext uri="{FF2B5EF4-FFF2-40B4-BE49-F238E27FC236}">
                <a16:creationId xmlns:a16="http://schemas.microsoft.com/office/drawing/2014/main" id="{EA003A0B-5C28-446E-8FC0-B6EB4F1CC67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04515" y="1347991"/>
            <a:ext cx="4188221" cy="4188221"/>
          </a:xfrm>
          <a:prstGeom prst="rect">
            <a:avLst/>
          </a:prstGeom>
        </p:spPr>
      </p:pic>
      <p:sp>
        <p:nvSpPr>
          <p:cNvPr id="9" name="Content Placeholder 8">
            <a:extLst>
              <a:ext uri="{FF2B5EF4-FFF2-40B4-BE49-F238E27FC236}">
                <a16:creationId xmlns:a16="http://schemas.microsoft.com/office/drawing/2014/main" id="{BF3E1E47-D4F6-4A74-9E4B-975A19EA6B44}"/>
              </a:ext>
            </a:extLst>
          </p:cNvPr>
          <p:cNvSpPr>
            <a:spLocks noGrp="1"/>
          </p:cNvSpPr>
          <p:nvPr>
            <p:ph idx="1"/>
          </p:nvPr>
        </p:nvSpPr>
        <p:spPr>
          <a:xfrm>
            <a:off x="6369009" y="3185769"/>
            <a:ext cx="4810816" cy="3931920"/>
          </a:xfrm>
        </p:spPr>
        <p:txBody>
          <a:bodyPr>
            <a:normAutofit/>
          </a:bodyPr>
          <a:lstStyle/>
          <a:p>
            <a:pPr marL="0" indent="0" algn="ctr">
              <a:buNone/>
            </a:pPr>
            <a:r>
              <a:rPr lang="fr-FR" dirty="0"/>
              <a:t>Trouvez des citations du roman qui expriment les idées mentionnées ci-dessus.</a:t>
            </a:r>
            <a:endParaRPr lang="en-US" dirty="0"/>
          </a:p>
        </p:txBody>
      </p:sp>
    </p:spTree>
    <p:extLst>
      <p:ext uri="{BB962C8B-B14F-4D97-AF65-F5344CB8AC3E}">
        <p14:creationId xmlns:p14="http://schemas.microsoft.com/office/powerpoint/2010/main" val="1065022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0DAF0D-CE56-4F74-B0FD-513FD54D1A72}"/>
              </a:ext>
            </a:extLst>
          </p:cNvPr>
          <p:cNvSpPr>
            <a:spLocks noGrp="1"/>
          </p:cNvSpPr>
          <p:nvPr>
            <p:ph type="title"/>
          </p:nvPr>
        </p:nvSpPr>
        <p:spPr/>
        <p:txBody>
          <a:bodyPr/>
          <a:lstStyle/>
          <a:p>
            <a:r>
              <a:rPr lang="en-GB" dirty="0"/>
              <a:t>Discussion</a:t>
            </a:r>
            <a:endParaRPr lang="de-DE" dirty="0"/>
          </a:p>
        </p:txBody>
      </p:sp>
      <p:sp>
        <p:nvSpPr>
          <p:cNvPr id="3" name="Inhaltsplatzhalter 2">
            <a:extLst>
              <a:ext uri="{FF2B5EF4-FFF2-40B4-BE49-F238E27FC236}">
                <a16:creationId xmlns:a16="http://schemas.microsoft.com/office/drawing/2014/main" id="{2B039E5A-2247-4444-9DFC-98CEF5497D49}"/>
              </a:ext>
            </a:extLst>
          </p:cNvPr>
          <p:cNvSpPr>
            <a:spLocks noGrp="1"/>
          </p:cNvSpPr>
          <p:nvPr>
            <p:ph idx="1"/>
          </p:nvPr>
        </p:nvSpPr>
        <p:spPr/>
        <p:txBody>
          <a:bodyPr/>
          <a:lstStyle/>
          <a:p>
            <a:r>
              <a:rPr lang="en-GB" sz="2000" dirty="0"/>
              <a:t>Questions de discussion:</a:t>
            </a:r>
          </a:p>
          <a:p>
            <a:pPr lvl="1"/>
            <a:r>
              <a:rPr lang="fr-FR" sz="1800" dirty="0"/>
              <a:t>Comment ces thèmes se reflètent-ils à la fin du roman où Ramatoulaye parle de ses enfants, la génération suivante ?</a:t>
            </a:r>
          </a:p>
          <a:p>
            <a:pPr lvl="2"/>
            <a:r>
              <a:rPr lang="fr-FR" sz="1600" dirty="0"/>
              <a:t>Est-ce qu'ils apprécient les mêmes choses ?</a:t>
            </a:r>
          </a:p>
          <a:p>
            <a:pPr lvl="2"/>
            <a:r>
              <a:rPr lang="fr-FR" sz="1600" dirty="0"/>
              <a:t>En quoi leur boussole morale diffère-t-elle ?</a:t>
            </a:r>
            <a:endParaRPr lang="en-GB" sz="1600" dirty="0"/>
          </a:p>
          <a:p>
            <a:pPr lvl="1"/>
            <a:endParaRPr lang="de-DE" dirty="0"/>
          </a:p>
        </p:txBody>
      </p:sp>
    </p:spTree>
    <p:extLst>
      <p:ext uri="{BB962C8B-B14F-4D97-AF65-F5344CB8AC3E}">
        <p14:creationId xmlns:p14="http://schemas.microsoft.com/office/powerpoint/2010/main" val="997136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5B0B9B-0276-4A1F-AB6B-26F9579CBE7C}"/>
              </a:ext>
            </a:extLst>
          </p:cNvPr>
          <p:cNvSpPr>
            <a:spLocks noGrp="1"/>
          </p:cNvSpPr>
          <p:nvPr>
            <p:ph type="title"/>
          </p:nvPr>
        </p:nvSpPr>
        <p:spPr>
          <a:xfrm>
            <a:off x="6369009" y="1347991"/>
            <a:ext cx="4810815" cy="1371600"/>
          </a:xfrm>
        </p:spPr>
        <p:txBody>
          <a:bodyPr>
            <a:normAutofit/>
          </a:bodyPr>
          <a:lstStyle/>
          <a:p>
            <a:pPr algn="ctr"/>
            <a:r>
              <a:rPr lang="fr-FR" sz="4400" dirty="0"/>
              <a:t>Exercice d'écriture</a:t>
            </a:r>
          </a:p>
        </p:txBody>
      </p:sp>
      <p:sp>
        <p:nvSpPr>
          <p:cNvPr id="11" name="Rectangle 10">
            <a:extLst>
              <a:ext uri="{FF2B5EF4-FFF2-40B4-BE49-F238E27FC236}">
                <a16:creationId xmlns:a16="http://schemas.microsoft.com/office/drawing/2014/main" id="{9BC3E364-5A48-4567-B65D-0880753EE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5217" y="892220"/>
            <a:ext cx="5054517" cy="5097085"/>
          </a:xfrm>
          <a:prstGeom prst="rect">
            <a:avLst/>
          </a:prstGeom>
          <a:solidFill>
            <a:schemeClr val="tx2"/>
          </a:solidFill>
          <a:ln w="6350" cap="sq" cmpd="sng" algn="ctr">
            <a:noFill/>
            <a:prstDash val="solid"/>
            <a:miter lim="800000"/>
          </a:ln>
          <a:effectLst/>
        </p:spPr>
      </p:sp>
      <p:sp>
        <p:nvSpPr>
          <p:cNvPr id="13" name="Rectangle 12">
            <a:extLst>
              <a:ext uri="{FF2B5EF4-FFF2-40B4-BE49-F238E27FC236}">
                <a16:creationId xmlns:a16="http://schemas.microsoft.com/office/drawing/2014/main" id="{0B80BFB4-DA7E-4E98-BE01-534889F41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2175" y="1005675"/>
            <a:ext cx="4800601" cy="4870174"/>
          </a:xfrm>
          <a:prstGeom prst="rect">
            <a:avLst/>
          </a:prstGeom>
          <a:solidFill>
            <a:schemeClr val="tx1"/>
          </a:solidFill>
          <a:ln w="6350" cap="sq" cmpd="sng" algn="ctr">
            <a:noFill/>
            <a:prstDash val="solid"/>
            <a:miter lim="800000"/>
          </a:ln>
          <a:effectLst/>
        </p:spPr>
      </p:sp>
      <p:pic>
        <p:nvPicPr>
          <p:cNvPr id="4" name="Inhaltsplatzhalter 3" descr="Feder mit einfarbiger Füllung">
            <a:extLst>
              <a:ext uri="{FF2B5EF4-FFF2-40B4-BE49-F238E27FC236}">
                <a16:creationId xmlns:a16="http://schemas.microsoft.com/office/drawing/2014/main" id="{1B53C10E-0E94-4C86-94FB-E8E94E45669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04515" y="1347991"/>
            <a:ext cx="4188221" cy="4188221"/>
          </a:xfrm>
          <a:prstGeom prst="rect">
            <a:avLst/>
          </a:prstGeom>
        </p:spPr>
      </p:pic>
      <p:sp>
        <p:nvSpPr>
          <p:cNvPr id="8" name="Content Placeholder 7">
            <a:extLst>
              <a:ext uri="{FF2B5EF4-FFF2-40B4-BE49-F238E27FC236}">
                <a16:creationId xmlns:a16="http://schemas.microsoft.com/office/drawing/2014/main" id="{428464FA-E42E-46CC-957B-A3A12D21C6D2}"/>
              </a:ext>
            </a:extLst>
          </p:cNvPr>
          <p:cNvSpPr>
            <a:spLocks noGrp="1"/>
          </p:cNvSpPr>
          <p:nvPr>
            <p:ph idx="1"/>
          </p:nvPr>
        </p:nvSpPr>
        <p:spPr>
          <a:xfrm>
            <a:off x="6369009" y="2751327"/>
            <a:ext cx="4810816" cy="3931920"/>
          </a:xfrm>
        </p:spPr>
        <p:txBody>
          <a:bodyPr>
            <a:normAutofit/>
          </a:bodyPr>
          <a:lstStyle/>
          <a:p>
            <a:pPr marL="0" indent="0" algn="ctr">
              <a:buNone/>
            </a:pPr>
            <a:r>
              <a:rPr lang="fr-FR" dirty="0"/>
              <a:t>Écrivez une courte réponse d'</a:t>
            </a:r>
            <a:r>
              <a:rPr lang="de-DE" b="0" i="0" dirty="0" err="1">
                <a:effectLst/>
                <a:latin typeface="+mj-lt"/>
              </a:rPr>
              <a:t>Aïssatou</a:t>
            </a:r>
            <a:r>
              <a:rPr lang="fr-FR" dirty="0"/>
              <a:t> à Ramatoulaye :</a:t>
            </a:r>
          </a:p>
          <a:p>
            <a:pPr algn="ctr"/>
            <a:r>
              <a:rPr lang="fr-FR" dirty="0"/>
              <a:t>Quelle serait sa réponse à Ramatoulaye (qui est plus traditionnelle) ?</a:t>
            </a:r>
          </a:p>
          <a:p>
            <a:pPr algn="ctr"/>
            <a:r>
              <a:rPr lang="fr-FR" dirty="0"/>
              <a:t>Quel serait l’impact de la culture américaine sur son écriture et sur sa façon de penser ?</a:t>
            </a:r>
            <a:endParaRPr lang="en-US" dirty="0"/>
          </a:p>
        </p:txBody>
      </p:sp>
    </p:spTree>
    <p:extLst>
      <p:ext uri="{BB962C8B-B14F-4D97-AF65-F5344CB8AC3E}">
        <p14:creationId xmlns:p14="http://schemas.microsoft.com/office/powerpoint/2010/main" val="1610166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D4726D3E-0AA9-4CC2-AEA8-0FF2D01E0D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52614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E978DEDB-320D-471E-BE0E-B8B44C93BA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59558" y="237744"/>
            <a:ext cx="6697746"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88" name="Rectangle 87">
            <a:extLst>
              <a:ext uri="{FF2B5EF4-FFF2-40B4-BE49-F238E27FC236}">
                <a16:creationId xmlns:a16="http://schemas.microsoft.com/office/drawing/2014/main" id="{4BEA8DCF-D41E-4E5A-A383-6F01C7639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94036" y="374904"/>
            <a:ext cx="6426108" cy="6108192"/>
          </a:xfrm>
          <a:prstGeom prst="rect">
            <a:avLst/>
          </a:prstGeom>
          <a:solidFill>
            <a:schemeClr val="bg2"/>
          </a:solidFill>
          <a:ln w="6350" cap="sq" cmpd="sng" algn="ctr">
            <a:noFill/>
            <a:prstDash val="solid"/>
            <a:miter lim="800000"/>
          </a:ln>
          <a:effectLst/>
        </p:spPr>
      </p:sp>
      <p:sp>
        <p:nvSpPr>
          <p:cNvPr id="2" name="Titel 1">
            <a:extLst>
              <a:ext uri="{FF2B5EF4-FFF2-40B4-BE49-F238E27FC236}">
                <a16:creationId xmlns:a16="http://schemas.microsoft.com/office/drawing/2014/main" id="{BB9EAD40-D4F8-41F1-97B6-66DDA41C43C1}"/>
              </a:ext>
            </a:extLst>
          </p:cNvPr>
          <p:cNvSpPr>
            <a:spLocks noGrp="1"/>
          </p:cNvSpPr>
          <p:nvPr>
            <p:ph type="title"/>
          </p:nvPr>
        </p:nvSpPr>
        <p:spPr>
          <a:xfrm>
            <a:off x="5867874" y="892120"/>
            <a:ext cx="5447250" cy="1645920"/>
          </a:xfrm>
        </p:spPr>
        <p:txBody>
          <a:bodyPr>
            <a:normAutofit/>
          </a:bodyPr>
          <a:lstStyle/>
          <a:p>
            <a:r>
              <a:rPr lang="fr-FR"/>
              <a:t>A faire pour le prochain cours</a:t>
            </a:r>
            <a:endParaRPr lang="de-DE" dirty="0"/>
          </a:p>
        </p:txBody>
      </p:sp>
      <p:sp>
        <p:nvSpPr>
          <p:cNvPr id="90" name="Rectangle 89">
            <a:extLst>
              <a:ext uri="{FF2B5EF4-FFF2-40B4-BE49-F238E27FC236}">
                <a16:creationId xmlns:a16="http://schemas.microsoft.com/office/drawing/2014/main" id="{1953C608-B8CB-4691-9D43-56623BD10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8" y="643464"/>
            <a:ext cx="3969458" cy="5571072"/>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92" name="Rectangle 91">
            <a:extLst>
              <a:ext uri="{FF2B5EF4-FFF2-40B4-BE49-F238E27FC236}">
                <a16:creationId xmlns:a16="http://schemas.microsoft.com/office/drawing/2014/main" id="{E7F23CB4-776A-474D-8586-91E1865CC8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883" y="805445"/>
            <a:ext cx="3616369" cy="5244498"/>
          </a:xfrm>
          <a:prstGeom prst="rect">
            <a:avLst/>
          </a:prstGeom>
          <a:solidFill>
            <a:schemeClr val="tx1"/>
          </a:solidFill>
          <a:ln w="6350" cap="sq" cmpd="sng" algn="ctr">
            <a:solidFill>
              <a:schemeClr val="tx1">
                <a:lumMod val="75000"/>
                <a:lumOff val="25000"/>
              </a:schemeClr>
            </a:solidFill>
            <a:prstDash val="solid"/>
            <a:miter lim="800000"/>
          </a:ln>
          <a:effectLst/>
        </p:spPr>
      </p:sp>
      <p:pic>
        <p:nvPicPr>
          <p:cNvPr id="1026" name="Picture 2" descr="Family Tree, Family, Ancestors, Tree">
            <a:extLst>
              <a:ext uri="{FF2B5EF4-FFF2-40B4-BE49-F238E27FC236}">
                <a16:creationId xmlns:a16="http://schemas.microsoft.com/office/drawing/2014/main" id="{B857502D-E212-4998-80F9-97C9CA57EF8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86090" y="1125485"/>
            <a:ext cx="2077359" cy="22217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ree, Family, Education, Frame, Dna">
            <a:extLst>
              <a:ext uri="{FF2B5EF4-FFF2-40B4-BE49-F238E27FC236}">
                <a16:creationId xmlns:a16="http://schemas.microsoft.com/office/drawing/2014/main" id="{16511BCF-C570-469C-B15D-6A5F022459E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417283" y="3508127"/>
            <a:ext cx="2414973" cy="2221776"/>
          </a:xfrm>
          <a:prstGeom prst="rect">
            <a:avLst/>
          </a:prstGeom>
          <a:noFill/>
          <a:extLst>
            <a:ext uri="{909E8E84-426E-40DD-AFC4-6F175D3DCCD1}">
              <a14:hiddenFill xmlns:a14="http://schemas.microsoft.com/office/drawing/2010/main">
                <a:solidFill>
                  <a:srgbClr val="FFFFFF"/>
                </a:solidFill>
              </a14:hiddenFill>
            </a:ext>
          </a:extLst>
        </p:spPr>
      </p:pic>
      <p:sp>
        <p:nvSpPr>
          <p:cNvPr id="3" name="Inhaltsplatzhalter 2">
            <a:extLst>
              <a:ext uri="{FF2B5EF4-FFF2-40B4-BE49-F238E27FC236}">
                <a16:creationId xmlns:a16="http://schemas.microsoft.com/office/drawing/2014/main" id="{3213D109-429F-4D3B-A482-3979F0B57C85}"/>
              </a:ext>
            </a:extLst>
          </p:cNvPr>
          <p:cNvSpPr>
            <a:spLocks noGrp="1"/>
          </p:cNvSpPr>
          <p:nvPr>
            <p:ph idx="1"/>
          </p:nvPr>
        </p:nvSpPr>
        <p:spPr>
          <a:xfrm>
            <a:off x="5867873" y="2679192"/>
            <a:ext cx="5447251" cy="3291840"/>
          </a:xfrm>
        </p:spPr>
        <p:txBody>
          <a:bodyPr>
            <a:normAutofit/>
          </a:bodyPr>
          <a:lstStyle/>
          <a:p>
            <a:r>
              <a:rPr lang="fr-FR" dirty="0"/>
              <a:t>Exercice bonus :</a:t>
            </a:r>
          </a:p>
          <a:p>
            <a:pPr lvl="1"/>
            <a:r>
              <a:rPr lang="fr-FR" dirty="0"/>
              <a:t>Dessinez un arbre généalogique des personnages du roman, avec 1 caractéristique mentionnée sous chaque nom (par exemple: </a:t>
            </a:r>
            <a:r>
              <a:rPr lang="de-DE" b="0" i="0" dirty="0" err="1">
                <a:effectLst/>
                <a:latin typeface="+mj-lt"/>
              </a:rPr>
              <a:t>Aïssatou</a:t>
            </a:r>
            <a:r>
              <a:rPr lang="fr-FR" dirty="0"/>
              <a:t> - moderne). </a:t>
            </a:r>
          </a:p>
        </p:txBody>
      </p:sp>
    </p:spTree>
    <p:extLst>
      <p:ext uri="{BB962C8B-B14F-4D97-AF65-F5344CB8AC3E}">
        <p14:creationId xmlns:p14="http://schemas.microsoft.com/office/powerpoint/2010/main" val="33587123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Gelb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6728D11B-929E-4324-91B0-4A4DA4CAC3D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11</TotalTime>
  <Words>1682</Words>
  <Application>Microsoft Office PowerPoint</Application>
  <PresentationFormat>Breedbeeld</PresentationFormat>
  <Paragraphs>174</Paragraphs>
  <Slides>28</Slides>
  <Notes>9</Notes>
  <HiddenSlides>0</HiddenSlides>
  <MMClips>2</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28</vt:i4>
      </vt:variant>
    </vt:vector>
  </HeadingPairs>
  <TitlesOfParts>
    <vt:vector size="34" baseType="lpstr">
      <vt:lpstr>Arial</vt:lpstr>
      <vt:lpstr>Calibri</vt:lpstr>
      <vt:lpstr>Century Gothic</vt:lpstr>
      <vt:lpstr>Open Sans</vt:lpstr>
      <vt:lpstr>Times New Roman</vt:lpstr>
      <vt:lpstr>Savon</vt:lpstr>
      <vt:lpstr>Une Si Longue Lettre Mariama Bâ</vt:lpstr>
      <vt:lpstr>Sénégal</vt:lpstr>
      <vt:lpstr>Sénégal</vt:lpstr>
      <vt:lpstr>L'empire colonial français</vt:lpstr>
      <vt:lpstr>Mariama Bâ </vt:lpstr>
      <vt:lpstr>Mariama Bâ </vt:lpstr>
      <vt:lpstr>Discussion</vt:lpstr>
      <vt:lpstr>Une si longue lettre</vt:lpstr>
      <vt:lpstr>Exercice</vt:lpstr>
      <vt:lpstr>A faire pour le prochain cours</vt:lpstr>
      <vt:lpstr>Une Si Longue Lettre Mariama Bâ</vt:lpstr>
      <vt:lpstr>Révisions</vt:lpstr>
      <vt:lpstr>La lettre - éléments clés</vt:lpstr>
      <vt:lpstr>L'enveloppe - éléments clés</vt:lpstr>
      <vt:lpstr>Exercice d'écriture</vt:lpstr>
      <vt:lpstr>Discussion</vt:lpstr>
      <vt:lpstr>Le roman épistolaire</vt:lpstr>
      <vt:lpstr>Une si longue lettre – un roman épistolaire</vt:lpstr>
      <vt:lpstr>Discussion</vt:lpstr>
      <vt:lpstr>A faire pour le prochain cours</vt:lpstr>
      <vt:lpstr>Une Si Longue Lettre Mariama Bâ</vt:lpstr>
      <vt:lpstr>Révisions</vt:lpstr>
      <vt:lpstr>Exercice au tableau</vt:lpstr>
      <vt:lpstr>Les thèmes clés</vt:lpstr>
      <vt:lpstr>Exercice de recherche</vt:lpstr>
      <vt:lpstr>Discussion</vt:lpstr>
      <vt:lpstr>Exercice d'écriture</vt:lpstr>
      <vt:lpstr>A faire pour le prochain cours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N Semi, A.B. (Anna)</dc:creator>
  <cp:lastModifiedBy>Auteur</cp:lastModifiedBy>
  <cp:revision>107</cp:revision>
  <dcterms:created xsi:type="dcterms:W3CDTF">2021-03-09T02:43:45Z</dcterms:created>
  <dcterms:modified xsi:type="dcterms:W3CDTF">2021-07-06T13:08:18Z</dcterms:modified>
</cp:coreProperties>
</file>