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8" r:id="rId3"/>
    <p:sldId id="263" r:id="rId4"/>
    <p:sldId id="260" r:id="rId5"/>
    <p:sldId id="261" r:id="rId6"/>
    <p:sldId id="296" r:id="rId7"/>
    <p:sldId id="295" r:id="rId8"/>
    <p:sldId id="294" r:id="rId9"/>
    <p:sldId id="259" r:id="rId10"/>
    <p:sldId id="297" r:id="rId11"/>
    <p:sldId id="298" r:id="rId12"/>
    <p:sldId id="262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265" r:id="rId23"/>
    <p:sldId id="311" r:id="rId24"/>
    <p:sldId id="267" r:id="rId25"/>
    <p:sldId id="309" r:id="rId26"/>
    <p:sldId id="310" r:id="rId27"/>
    <p:sldId id="308" r:id="rId28"/>
    <p:sldId id="268" r:id="rId29"/>
    <p:sldId id="313" r:id="rId30"/>
    <p:sldId id="312" r:id="rId31"/>
  </p:sldIdLst>
  <p:sldSz cx="9144000" cy="5143500" type="screen16x9"/>
  <p:notesSz cx="6858000" cy="9144000"/>
  <p:embeddedFontLst>
    <p:embeddedFont>
      <p:font typeface="Frank Ruhl Libre Light" panose="00000400000000000000" pitchFamily="2" charset="-79"/>
      <p:regular r:id="rId33"/>
      <p:bold r:id="rId34"/>
    </p:embeddedFont>
    <p:embeddedFont>
      <p:font typeface="Montserrat" panose="020B0604020202020204" charset="0"/>
      <p:regular r:id="rId35"/>
      <p:bold r:id="rId36"/>
      <p:italic r:id="rId37"/>
      <p:boldItalic r:id="rId38"/>
    </p:embeddedFont>
    <p:embeddedFont>
      <p:font typeface="Montserrat Light" panose="020B060402020202020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5C742C8-E9FB-44DE-9CBD-6C38F41AFAF8}">
  <a:tblStyle styleId="{05C742C8-E9FB-44DE-9CBD-6C38F41AFA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2FD9CDE-CD98-4A3D-8BBD-CC91CFA4EDD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23"/>
    <p:restoredTop sz="77034" autoAdjust="0"/>
  </p:normalViewPr>
  <p:slideViewPr>
    <p:cSldViewPr snapToGrid="0" snapToObjects="1">
      <p:cViewPr varScale="1">
        <p:scale>
          <a:sx n="75" d="100"/>
          <a:sy n="75" d="100"/>
        </p:scale>
        <p:origin x="720" y="6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Portrait</a:t>
            </a:r>
            <a:r>
              <a:rPr lang="nl-NL" dirty="0"/>
              <a:t> of Baudelaire, </a:t>
            </a:r>
            <a:r>
              <a:rPr lang="nl-NL" dirty="0" err="1"/>
              <a:t>painted</a:t>
            </a:r>
            <a:r>
              <a:rPr lang="nl-NL" dirty="0"/>
              <a:t> in 1844 </a:t>
            </a:r>
            <a:r>
              <a:rPr lang="nl-NL" dirty="0" err="1"/>
              <a:t>by</a:t>
            </a:r>
            <a:r>
              <a:rPr lang="nl-NL" dirty="0"/>
              <a:t> Emile </a:t>
            </a:r>
            <a:r>
              <a:rPr lang="nl-NL" dirty="0" err="1"/>
              <a:t>Deroy</a:t>
            </a:r>
            <a:r>
              <a:rPr lang="nl-NL" dirty="0"/>
              <a:t> (1820–1846)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Émile</a:t>
            </a:r>
            <a:r>
              <a:rPr lang="nl-NL" dirty="0"/>
              <a:t> </a:t>
            </a:r>
            <a:r>
              <a:rPr lang="nl-NL" dirty="0" err="1"/>
              <a:t>Deroy</a:t>
            </a:r>
            <a:r>
              <a:rPr lang="nl-NL" dirty="0"/>
              <a:t> - </a:t>
            </a:r>
            <a:r>
              <a:rPr lang="nl-NL" dirty="0" err="1"/>
              <a:t>Joconde</a:t>
            </a:r>
            <a:r>
              <a:rPr lang="nl-NL" dirty="0"/>
              <a:t> database: entry 000PE011123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Portrait</a:t>
            </a:r>
            <a:r>
              <a:rPr lang="nl-NL" dirty="0"/>
              <a:t> de Charles Baudelaire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Public Domain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File:Baudelaire</a:t>
            </a:r>
            <a:r>
              <a:rPr lang="nl-NL" dirty="0"/>
              <a:t> 1844 </a:t>
            </a:r>
            <a:r>
              <a:rPr lang="nl-NL" dirty="0" err="1"/>
              <a:t>cropped.jpg</a:t>
            </a: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The first </a:t>
            </a:r>
            <a:r>
              <a:rPr lang="nl-NL" dirty="0" err="1"/>
              <a:t>edition</a:t>
            </a:r>
            <a:r>
              <a:rPr lang="nl-NL" dirty="0"/>
              <a:t> of Les </a:t>
            </a:r>
            <a:r>
              <a:rPr lang="nl-NL" dirty="0" err="1"/>
              <a:t>Fleurs</a:t>
            </a:r>
            <a:r>
              <a:rPr lang="nl-NL" dirty="0"/>
              <a:t> du mal 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author's</a:t>
            </a:r>
            <a:r>
              <a:rPr lang="nl-NL" dirty="0"/>
              <a:t> </a:t>
            </a:r>
            <a:r>
              <a:rPr lang="nl-NL" dirty="0" err="1"/>
              <a:t>notes</a:t>
            </a: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Charles Baudelaire - </a:t>
            </a:r>
            <a:r>
              <a:rPr lang="nl-NL" dirty="0" err="1"/>
              <a:t>This</a:t>
            </a:r>
            <a:r>
              <a:rPr lang="nl-NL" dirty="0"/>
              <a:t> file </a:t>
            </a:r>
            <a:r>
              <a:rPr lang="nl-NL" dirty="0" err="1"/>
              <a:t>comes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 </a:t>
            </a:r>
            <a:r>
              <a:rPr lang="nl-NL" dirty="0" err="1"/>
              <a:t>Gallica</a:t>
            </a:r>
            <a:r>
              <a:rPr lang="nl-NL" dirty="0"/>
              <a:t> Digital Library </a:t>
            </a:r>
            <a:r>
              <a:rPr lang="nl-NL" dirty="0" err="1"/>
              <a:t>and</a:t>
            </a:r>
            <a:r>
              <a:rPr lang="nl-NL" dirty="0"/>
              <a:t> is </a:t>
            </a:r>
            <a:r>
              <a:rPr lang="nl-NL" dirty="0" err="1"/>
              <a:t>available</a:t>
            </a:r>
            <a:r>
              <a:rPr lang="nl-NL" dirty="0"/>
              <a:t> </a:t>
            </a:r>
            <a:r>
              <a:rPr lang="nl-NL" dirty="0" err="1"/>
              <a:t>under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digital ID btv1b86108314/f23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Frontispice de </a:t>
            </a:r>
            <a:r>
              <a:rPr lang="nl-NL" dirty="0" err="1"/>
              <a:t>l'épreuve</a:t>
            </a:r>
            <a:r>
              <a:rPr lang="nl-NL" dirty="0"/>
              <a:t> de 1857 des </a:t>
            </a:r>
            <a:r>
              <a:rPr lang="nl-NL" dirty="0" err="1"/>
              <a:t>Fleurs</a:t>
            </a:r>
            <a:r>
              <a:rPr lang="nl-NL" dirty="0"/>
              <a:t> du mal </a:t>
            </a:r>
            <a:r>
              <a:rPr lang="nl-NL" dirty="0" err="1"/>
              <a:t>annotée</a:t>
            </a:r>
            <a:r>
              <a:rPr lang="nl-NL" dirty="0"/>
              <a:t> de la </a:t>
            </a:r>
            <a:r>
              <a:rPr lang="nl-NL" dirty="0" err="1"/>
              <a:t>main</a:t>
            </a:r>
            <a:r>
              <a:rPr lang="nl-NL" dirty="0"/>
              <a:t> de Charles Baudelaire.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dirty="0"/>
              <a:t>Public Domain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7237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Title</a:t>
            </a:r>
            <a:r>
              <a:rPr lang="nl-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page </a:t>
            </a:r>
            <a:r>
              <a:rPr lang="nl-NL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lang="nl-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nl-NL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Paradis</a:t>
            </a:r>
            <a:r>
              <a:rPr lang="nl-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Artificiels</a:t>
            </a:r>
            <a:r>
              <a:rPr lang="nl-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by</a:t>
            </a:r>
            <a:r>
              <a:rPr lang="nl-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Charles Baudelaire (1860)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Public Domain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File:Les</a:t>
            </a:r>
            <a:r>
              <a:rPr lang="nl-NL" dirty="0"/>
              <a:t> </a:t>
            </a:r>
            <a:r>
              <a:rPr lang="nl-NL" dirty="0" err="1"/>
              <a:t>Paradis</a:t>
            </a:r>
            <a:r>
              <a:rPr lang="nl-NL" dirty="0"/>
              <a:t> </a:t>
            </a:r>
            <a:r>
              <a:rPr lang="nl-NL" dirty="0" err="1"/>
              <a:t>Artificiels</a:t>
            </a:r>
            <a:r>
              <a:rPr lang="nl-NL" dirty="0"/>
              <a:t> -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Page.jpg</a:t>
            </a: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4608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dirty="0"/>
              <a:t>Links: Napoleon III </a:t>
            </a:r>
            <a:r>
              <a:rPr lang="nl-NL" dirty="0" err="1"/>
              <a:t>instructed</a:t>
            </a:r>
            <a:r>
              <a:rPr lang="nl-NL" dirty="0"/>
              <a:t> </a:t>
            </a:r>
            <a:r>
              <a:rPr lang="nl-NL" dirty="0" err="1"/>
              <a:t>Haussmann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bring</a:t>
            </a:r>
            <a:r>
              <a:rPr lang="nl-NL" dirty="0"/>
              <a:t> air </a:t>
            </a:r>
            <a:r>
              <a:rPr lang="nl-NL" dirty="0" err="1"/>
              <a:t>and</a:t>
            </a:r>
            <a:r>
              <a:rPr lang="nl-NL" dirty="0"/>
              <a:t> light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centre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city</a:t>
            </a:r>
            <a:r>
              <a:rPr lang="nl-NL" dirty="0"/>
              <a:t>,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unify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different </a:t>
            </a:r>
            <a:r>
              <a:rPr lang="nl-NL" dirty="0" err="1"/>
              <a:t>neighbourhoods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 boulevards,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make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city</a:t>
            </a:r>
            <a:r>
              <a:rPr lang="nl-NL" dirty="0"/>
              <a:t> more </a:t>
            </a:r>
            <a:r>
              <a:rPr lang="nl-NL" dirty="0" err="1"/>
              <a:t>beautiful</a:t>
            </a:r>
            <a:r>
              <a:rPr lang="nl-NL" dirty="0"/>
              <a:t>. The Avenue de </a:t>
            </a:r>
            <a:r>
              <a:rPr lang="nl-NL" dirty="0" err="1"/>
              <a:t>l'Opéra</a:t>
            </a:r>
            <a:r>
              <a:rPr lang="nl-NL" dirty="0"/>
              <a:t>, </a:t>
            </a:r>
            <a:r>
              <a:rPr lang="nl-NL" dirty="0" err="1"/>
              <a:t>created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Haussmann</a:t>
            </a:r>
            <a:r>
              <a:rPr lang="nl-NL" dirty="0"/>
              <a:t>, </a:t>
            </a:r>
            <a:r>
              <a:rPr lang="nl-NL" dirty="0" err="1"/>
              <a:t>painted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 Camille Pissarro (1898).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dirty="0"/>
              <a:t>Camille Pissarro - The Yorck Project (2002) 10.000 </a:t>
            </a:r>
            <a:r>
              <a:rPr lang="nl-NL" dirty="0" err="1"/>
              <a:t>Meisterwerke</a:t>
            </a:r>
            <a:r>
              <a:rPr lang="nl-NL" dirty="0"/>
              <a:t> der </a:t>
            </a:r>
            <a:r>
              <a:rPr lang="nl-NL" dirty="0" err="1"/>
              <a:t>Malerei</a:t>
            </a:r>
            <a:r>
              <a:rPr lang="nl-NL" dirty="0"/>
              <a:t> (DVD-ROM), </a:t>
            </a:r>
            <a:r>
              <a:rPr lang="nl-NL" dirty="0" err="1"/>
              <a:t>distributed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 DIRECTMEDIA Publishing GmbH. ISBN: 3936122202.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dirty="0"/>
              <a:t>Public Domain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dirty="0"/>
              <a:t>Recht: Pexels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4251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003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5961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Place</a:t>
            </a:r>
            <a:r>
              <a:rPr lang="nl-NL" dirty="0"/>
              <a:t> de la Concorde, 1875, </a:t>
            </a:r>
            <a:r>
              <a:rPr lang="nl-NL" dirty="0" err="1"/>
              <a:t>oil</a:t>
            </a:r>
            <a:r>
              <a:rPr lang="nl-NL" dirty="0"/>
              <a:t> on canvas, Hermitage Museum, St. Petersburg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Edgar </a:t>
            </a:r>
            <a:r>
              <a:rPr lang="nl-NL" dirty="0" err="1"/>
              <a:t>Degas</a:t>
            </a:r>
            <a:r>
              <a:rPr lang="nl-NL" dirty="0"/>
              <a:t> - </a:t>
            </a:r>
            <a:r>
              <a:rPr lang="nl-NL" dirty="0" err="1"/>
              <a:t>studyblue.com</a:t>
            </a: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Info at Hermitage Museum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Public Domain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dirty="0"/>
              <a:t>Paul Gavarni, The Flâneur, 1842, public domain </a:t>
            </a: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5737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sz="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Gavarni, The Flâneur, 1842, public domain </a:t>
            </a:r>
          </a:p>
          <a:p>
            <a:pPr marL="457200" indent="-31750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42828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sz="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Gavarni, The Flâneur, 1842, public domain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40812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sz="11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Gavarni, The Flâneur, 1842, public domain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72325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4209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6765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61802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Links: </a:t>
            </a:r>
            <a:r>
              <a:rPr lang="nl-NL" dirty="0" err="1"/>
              <a:t>Portrait</a:t>
            </a:r>
            <a:r>
              <a:rPr lang="nl-NL" dirty="0"/>
              <a:t> of Baudelaire, </a:t>
            </a:r>
            <a:r>
              <a:rPr lang="nl-NL" dirty="0" err="1"/>
              <a:t>painted</a:t>
            </a:r>
            <a:r>
              <a:rPr lang="nl-NL" dirty="0"/>
              <a:t> in 1844 </a:t>
            </a:r>
            <a:r>
              <a:rPr lang="nl-NL" dirty="0" err="1"/>
              <a:t>by</a:t>
            </a:r>
            <a:r>
              <a:rPr lang="nl-NL" dirty="0"/>
              <a:t> Emile </a:t>
            </a:r>
            <a:r>
              <a:rPr lang="nl-NL" dirty="0" err="1"/>
              <a:t>Deroy</a:t>
            </a:r>
            <a:r>
              <a:rPr lang="nl-NL" dirty="0"/>
              <a:t> (1820–1846)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Émile</a:t>
            </a:r>
            <a:r>
              <a:rPr lang="nl-NL" dirty="0"/>
              <a:t> </a:t>
            </a:r>
            <a:r>
              <a:rPr lang="nl-NL" dirty="0" err="1"/>
              <a:t>Deroy</a:t>
            </a:r>
            <a:r>
              <a:rPr lang="nl-NL" dirty="0"/>
              <a:t> - </a:t>
            </a:r>
            <a:r>
              <a:rPr lang="nl-NL" dirty="0" err="1"/>
              <a:t>Joconde</a:t>
            </a:r>
            <a:r>
              <a:rPr lang="nl-NL" dirty="0"/>
              <a:t> database: entry 000PE011123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Portrait</a:t>
            </a:r>
            <a:r>
              <a:rPr lang="nl-NL" dirty="0"/>
              <a:t> de Charles Baudelaire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Public Domain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File:Baudelaire</a:t>
            </a:r>
            <a:r>
              <a:rPr lang="nl-NL" dirty="0"/>
              <a:t> 1844 </a:t>
            </a:r>
            <a:r>
              <a:rPr lang="nl-NL" dirty="0" err="1"/>
              <a:t>cropped.jpg</a:t>
            </a: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Rechts: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Paul Gavarni, Le Flâneur, 1842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Paul Gavarni - Paul Gavarni, Le Flâneur, 1842.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dirty="0"/>
              <a:t>Public Domain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06534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9250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pexels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95592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14586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51816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13669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35857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83440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Image: </a:t>
            </a:r>
            <a:r>
              <a:rPr lang="nl-NL" dirty="0" err="1"/>
              <a:t>pixabay</a:t>
            </a: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dirty="0"/>
              <a:t>Paul Gavarni, The Flâneur, 1842, public domain </a:t>
            </a: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247876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6270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551200" y="1023700"/>
            <a:ext cx="4041600" cy="3096000"/>
          </a:xfrm>
          <a:prstGeom prst="rect">
            <a:avLst/>
          </a:prstGeom>
          <a:solidFill>
            <a:srgbClr val="F5F6F0">
              <a:alpha val="87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644575" y="1115800"/>
            <a:ext cx="3840600" cy="2902200"/>
          </a:xfrm>
          <a:prstGeom prst="frame">
            <a:avLst>
              <a:gd name="adj1" fmla="val 449"/>
            </a:avLst>
          </a:prstGeom>
          <a:gradFill>
            <a:gsLst>
              <a:gs pos="0">
                <a:schemeClr val="accent4">
                  <a:alpha val="79890"/>
                </a:schemeClr>
              </a:gs>
              <a:gs pos="20000">
                <a:schemeClr val="accent5">
                  <a:alpha val="79890"/>
                </a:schemeClr>
              </a:gs>
              <a:gs pos="30000">
                <a:schemeClr val="accent6">
                  <a:alpha val="79890"/>
                </a:schemeClr>
              </a:gs>
              <a:gs pos="39000">
                <a:schemeClr val="accent5">
                  <a:alpha val="79890"/>
                </a:schemeClr>
              </a:gs>
              <a:gs pos="54000">
                <a:schemeClr val="accent4">
                  <a:alpha val="79890"/>
                </a:schemeClr>
              </a:gs>
              <a:gs pos="71000">
                <a:schemeClr val="accent5">
                  <a:alpha val="79890"/>
                </a:schemeClr>
              </a:gs>
              <a:gs pos="87000">
                <a:schemeClr val="accent4">
                  <a:alpha val="79890"/>
                </a:schemeClr>
              </a:gs>
              <a:gs pos="100000">
                <a:schemeClr val="accent6">
                  <a:alpha val="79890"/>
                </a:scheme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854250" y="1115800"/>
            <a:ext cx="3435600" cy="29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551200" y="1023700"/>
            <a:ext cx="4041600" cy="3096000"/>
          </a:xfrm>
          <a:prstGeom prst="rect">
            <a:avLst/>
          </a:prstGeom>
          <a:solidFill>
            <a:srgbClr val="F5F6F0">
              <a:alpha val="87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2644575" y="1115800"/>
            <a:ext cx="3840600" cy="2902200"/>
          </a:xfrm>
          <a:prstGeom prst="frame">
            <a:avLst>
              <a:gd name="adj1" fmla="val 449"/>
            </a:avLst>
          </a:prstGeom>
          <a:gradFill>
            <a:gsLst>
              <a:gs pos="0">
                <a:schemeClr val="accent4">
                  <a:alpha val="79890"/>
                </a:schemeClr>
              </a:gs>
              <a:gs pos="20000">
                <a:schemeClr val="accent5">
                  <a:alpha val="79890"/>
                </a:schemeClr>
              </a:gs>
              <a:gs pos="30000">
                <a:schemeClr val="accent6">
                  <a:alpha val="79890"/>
                </a:schemeClr>
              </a:gs>
              <a:gs pos="39000">
                <a:schemeClr val="accent5">
                  <a:alpha val="79890"/>
                </a:schemeClr>
              </a:gs>
              <a:gs pos="54000">
                <a:schemeClr val="accent4">
                  <a:alpha val="79890"/>
                </a:schemeClr>
              </a:gs>
              <a:gs pos="71000">
                <a:schemeClr val="accent5">
                  <a:alpha val="79890"/>
                </a:schemeClr>
              </a:gs>
              <a:gs pos="87000">
                <a:schemeClr val="accent4">
                  <a:alpha val="79890"/>
                </a:schemeClr>
              </a:gs>
              <a:gs pos="100000">
                <a:schemeClr val="accent6">
                  <a:alpha val="79890"/>
                </a:scheme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828225" y="1834888"/>
            <a:ext cx="3487500" cy="831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2828225" y="2686913"/>
            <a:ext cx="3487500" cy="30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2272975" y="272725"/>
            <a:ext cx="4598100" cy="4598100"/>
          </a:xfrm>
          <a:prstGeom prst="ellipse">
            <a:avLst/>
          </a:prstGeom>
          <a:solidFill>
            <a:srgbClr val="F5F6F0">
              <a:alpha val="87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2364625" y="364375"/>
            <a:ext cx="4414800" cy="4414800"/>
          </a:xfrm>
          <a:prstGeom prst="donut">
            <a:avLst>
              <a:gd name="adj" fmla="val 673"/>
            </a:avLst>
          </a:prstGeom>
          <a:gradFill>
            <a:gsLst>
              <a:gs pos="0">
                <a:schemeClr val="accent4"/>
              </a:gs>
              <a:gs pos="20000">
                <a:schemeClr val="accent5"/>
              </a:gs>
              <a:gs pos="30000">
                <a:schemeClr val="accent6"/>
              </a:gs>
              <a:gs pos="39000">
                <a:schemeClr val="accent5"/>
              </a:gs>
              <a:gs pos="54000">
                <a:schemeClr val="accent4"/>
              </a:gs>
              <a:gs pos="71000">
                <a:schemeClr val="accent5"/>
              </a:gs>
              <a:gs pos="87000">
                <a:schemeClr val="accent4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2776175" y="1075800"/>
            <a:ext cx="3591600" cy="299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▫"/>
              <a:defRPr i="1"/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⬝"/>
              <a:defRPr i="1"/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⬝"/>
              <a:defRPr i="1"/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i="1"/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i="1"/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i="1"/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i="1"/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i="1"/>
            </a:lvl8pPr>
            <a:lvl9pPr marL="4114800" lvl="8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i="1"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4405437" y="669500"/>
            <a:ext cx="333125" cy="2761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gradFill>
                  <a:gsLst>
                    <a:gs pos="0">
                      <a:schemeClr val="accent4"/>
                    </a:gs>
                    <a:gs pos="20000">
                      <a:schemeClr val="accent5"/>
                    </a:gs>
                    <a:gs pos="30000">
                      <a:schemeClr val="accent6"/>
                    </a:gs>
                    <a:gs pos="39000">
                      <a:schemeClr val="accent5"/>
                    </a:gs>
                    <a:gs pos="54000">
                      <a:schemeClr val="accent4"/>
                    </a:gs>
                    <a:gs pos="71000">
                      <a:schemeClr val="accent5"/>
                    </a:gs>
                    <a:gs pos="87000">
                      <a:schemeClr val="accent4"/>
                    </a:gs>
                    <a:gs pos="100000">
                      <a:schemeClr val="accent6"/>
                    </a:gs>
                  </a:gsLst>
                  <a:lin ang="2700006" scaled="0"/>
                </a:gradFill>
                <a:latin typeface="Montserrat;600"/>
              </a:rPr>
              <a:t>“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557400" y="548700"/>
            <a:ext cx="8029200" cy="4046100"/>
          </a:xfrm>
          <a:prstGeom prst="rect">
            <a:avLst/>
          </a:prstGeom>
          <a:solidFill>
            <a:srgbClr val="F5F6F0">
              <a:alpha val="87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646500" y="637500"/>
            <a:ext cx="7851000" cy="3868500"/>
          </a:xfrm>
          <a:prstGeom prst="frame">
            <a:avLst>
              <a:gd name="adj1" fmla="val 449"/>
            </a:avLst>
          </a:prstGeom>
          <a:gradFill>
            <a:gsLst>
              <a:gs pos="0">
                <a:schemeClr val="accent4">
                  <a:alpha val="79890"/>
                </a:schemeClr>
              </a:gs>
              <a:gs pos="20000">
                <a:schemeClr val="accent5">
                  <a:alpha val="79890"/>
                </a:schemeClr>
              </a:gs>
              <a:gs pos="30000">
                <a:schemeClr val="accent6">
                  <a:alpha val="79890"/>
                </a:schemeClr>
              </a:gs>
              <a:gs pos="39000">
                <a:schemeClr val="accent5">
                  <a:alpha val="79890"/>
                </a:schemeClr>
              </a:gs>
              <a:gs pos="54000">
                <a:schemeClr val="accent4">
                  <a:alpha val="79890"/>
                </a:schemeClr>
              </a:gs>
              <a:gs pos="71000">
                <a:schemeClr val="accent5">
                  <a:alpha val="79890"/>
                </a:schemeClr>
              </a:gs>
              <a:gs pos="87000">
                <a:schemeClr val="accent4">
                  <a:alpha val="79890"/>
                </a:schemeClr>
              </a:gs>
              <a:gs pos="100000">
                <a:schemeClr val="accent6">
                  <a:alpha val="79890"/>
                </a:scheme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1041150" y="643725"/>
            <a:ext cx="7061700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1041075" y="1342825"/>
            <a:ext cx="7061700" cy="282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▫"/>
              <a:defRPr/>
            </a:lvl1pPr>
            <a:lvl2pPr marL="914400" lvl="1" indent="-368300" rtl="0">
              <a:spcBef>
                <a:spcPts val="800"/>
              </a:spcBef>
              <a:spcAft>
                <a:spcPts val="0"/>
              </a:spcAft>
              <a:buSzPts val="2200"/>
              <a:buChar char="⬝"/>
              <a:defRPr/>
            </a:lvl2pPr>
            <a:lvl3pPr marL="1371600" lvl="2" indent="-368300" rtl="0">
              <a:spcBef>
                <a:spcPts val="800"/>
              </a:spcBef>
              <a:spcAft>
                <a:spcPts val="0"/>
              </a:spcAft>
              <a:buSzPts val="2200"/>
              <a:buChar char="⬝"/>
              <a:defRPr/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rtl="0">
              <a:spcBef>
                <a:spcPts val="80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80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80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80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800"/>
              </a:spcBef>
              <a:spcAft>
                <a:spcPts val="80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/>
          <p:nvPr/>
        </p:nvSpPr>
        <p:spPr>
          <a:xfrm>
            <a:off x="557400" y="548700"/>
            <a:ext cx="8029200" cy="4046100"/>
          </a:xfrm>
          <a:prstGeom prst="rect">
            <a:avLst/>
          </a:prstGeom>
          <a:solidFill>
            <a:srgbClr val="F5F6F0">
              <a:alpha val="87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6"/>
          <p:cNvSpPr/>
          <p:nvPr/>
        </p:nvSpPr>
        <p:spPr>
          <a:xfrm>
            <a:off x="646500" y="637500"/>
            <a:ext cx="7851000" cy="3868500"/>
          </a:xfrm>
          <a:prstGeom prst="frame">
            <a:avLst>
              <a:gd name="adj1" fmla="val 449"/>
            </a:avLst>
          </a:prstGeom>
          <a:gradFill>
            <a:gsLst>
              <a:gs pos="0">
                <a:schemeClr val="accent4">
                  <a:alpha val="79890"/>
                </a:schemeClr>
              </a:gs>
              <a:gs pos="20000">
                <a:schemeClr val="accent5">
                  <a:alpha val="79890"/>
                </a:schemeClr>
              </a:gs>
              <a:gs pos="30000">
                <a:schemeClr val="accent6">
                  <a:alpha val="79890"/>
                </a:schemeClr>
              </a:gs>
              <a:gs pos="39000">
                <a:schemeClr val="accent5">
                  <a:alpha val="79890"/>
                </a:schemeClr>
              </a:gs>
              <a:gs pos="54000">
                <a:schemeClr val="accent4">
                  <a:alpha val="79890"/>
                </a:schemeClr>
              </a:gs>
              <a:gs pos="71000">
                <a:schemeClr val="accent5">
                  <a:alpha val="79890"/>
                </a:schemeClr>
              </a:gs>
              <a:gs pos="87000">
                <a:schemeClr val="accent4">
                  <a:alpha val="79890"/>
                </a:schemeClr>
              </a:gs>
              <a:gs pos="100000">
                <a:schemeClr val="accent6">
                  <a:alpha val="79890"/>
                </a:scheme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1041075" y="643725"/>
            <a:ext cx="7061700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1041125" y="1342725"/>
            <a:ext cx="3299400" cy="279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1pPr>
            <a:lvl2pPr marL="914400" lvl="1" indent="-355600" rtl="0">
              <a:spcBef>
                <a:spcPts val="800"/>
              </a:spcBef>
              <a:spcAft>
                <a:spcPts val="0"/>
              </a:spcAft>
              <a:buSzPts val="2000"/>
              <a:buChar char="⬝"/>
              <a:defRPr sz="2000"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⬝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2"/>
          </p:nvPr>
        </p:nvSpPr>
        <p:spPr>
          <a:xfrm>
            <a:off x="4803420" y="1342725"/>
            <a:ext cx="3299400" cy="279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1pPr>
            <a:lvl2pPr marL="914400" lvl="1" indent="-355600" rtl="0">
              <a:spcBef>
                <a:spcPts val="800"/>
              </a:spcBef>
              <a:spcAft>
                <a:spcPts val="0"/>
              </a:spcAft>
              <a:buSzPts val="2000"/>
              <a:buChar char="⬝"/>
              <a:defRPr sz="2000"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⬝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/>
          <p:nvPr/>
        </p:nvSpPr>
        <p:spPr>
          <a:xfrm>
            <a:off x="557400" y="548700"/>
            <a:ext cx="8029200" cy="4046100"/>
          </a:xfrm>
          <a:prstGeom prst="rect">
            <a:avLst/>
          </a:prstGeom>
          <a:solidFill>
            <a:srgbClr val="F5F6F0">
              <a:alpha val="87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8"/>
          <p:cNvSpPr/>
          <p:nvPr/>
        </p:nvSpPr>
        <p:spPr>
          <a:xfrm>
            <a:off x="646500" y="637500"/>
            <a:ext cx="7851000" cy="3868500"/>
          </a:xfrm>
          <a:prstGeom prst="frame">
            <a:avLst>
              <a:gd name="adj1" fmla="val 449"/>
            </a:avLst>
          </a:prstGeom>
          <a:gradFill>
            <a:gsLst>
              <a:gs pos="0">
                <a:schemeClr val="accent4">
                  <a:alpha val="79890"/>
                </a:schemeClr>
              </a:gs>
              <a:gs pos="20000">
                <a:schemeClr val="accent5">
                  <a:alpha val="79890"/>
                </a:schemeClr>
              </a:gs>
              <a:gs pos="30000">
                <a:schemeClr val="accent6">
                  <a:alpha val="79890"/>
                </a:schemeClr>
              </a:gs>
              <a:gs pos="39000">
                <a:schemeClr val="accent5">
                  <a:alpha val="79890"/>
                </a:schemeClr>
              </a:gs>
              <a:gs pos="54000">
                <a:schemeClr val="accent4">
                  <a:alpha val="79890"/>
                </a:schemeClr>
              </a:gs>
              <a:gs pos="71000">
                <a:schemeClr val="accent5">
                  <a:alpha val="79890"/>
                </a:schemeClr>
              </a:gs>
              <a:gs pos="87000">
                <a:schemeClr val="accent4">
                  <a:alpha val="79890"/>
                </a:schemeClr>
              </a:gs>
              <a:gs pos="100000">
                <a:schemeClr val="accent6">
                  <a:alpha val="79890"/>
                </a:scheme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1041075" y="643725"/>
            <a:ext cx="7061700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Light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57" name="Google Shape;57;p10"/>
          <p:cNvSpPr/>
          <p:nvPr/>
        </p:nvSpPr>
        <p:spPr>
          <a:xfrm>
            <a:off x="557400" y="548700"/>
            <a:ext cx="8029200" cy="4046100"/>
          </a:xfrm>
          <a:prstGeom prst="rect">
            <a:avLst/>
          </a:prstGeom>
          <a:solidFill>
            <a:srgbClr val="F5F6F0">
              <a:alpha val="87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0"/>
          <p:cNvSpPr/>
          <p:nvPr/>
        </p:nvSpPr>
        <p:spPr>
          <a:xfrm>
            <a:off x="646500" y="637500"/>
            <a:ext cx="7851000" cy="3868500"/>
          </a:xfrm>
          <a:prstGeom prst="frame">
            <a:avLst>
              <a:gd name="adj1" fmla="val 449"/>
            </a:avLst>
          </a:prstGeom>
          <a:gradFill>
            <a:gsLst>
              <a:gs pos="0">
                <a:schemeClr val="accent4">
                  <a:alpha val="79890"/>
                </a:schemeClr>
              </a:gs>
              <a:gs pos="20000">
                <a:schemeClr val="accent5">
                  <a:alpha val="79890"/>
                </a:schemeClr>
              </a:gs>
              <a:gs pos="30000">
                <a:schemeClr val="accent6">
                  <a:alpha val="79890"/>
                </a:schemeClr>
              </a:gs>
              <a:gs pos="39000">
                <a:schemeClr val="accent5">
                  <a:alpha val="79890"/>
                </a:schemeClr>
              </a:gs>
              <a:gs pos="54000">
                <a:schemeClr val="accent4">
                  <a:alpha val="79890"/>
                </a:schemeClr>
              </a:gs>
              <a:gs pos="71000">
                <a:schemeClr val="accent5">
                  <a:alpha val="79890"/>
                </a:schemeClr>
              </a:gs>
              <a:gs pos="87000">
                <a:schemeClr val="accent4">
                  <a:alpha val="79890"/>
                </a:schemeClr>
              </a:gs>
              <a:gs pos="100000">
                <a:schemeClr val="accent6">
                  <a:alpha val="79890"/>
                </a:scheme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61" name="Google Shape;61;p11"/>
          <p:cNvSpPr/>
          <p:nvPr/>
        </p:nvSpPr>
        <p:spPr>
          <a:xfrm>
            <a:off x="557400" y="548700"/>
            <a:ext cx="8029200" cy="4046100"/>
          </a:xfrm>
          <a:prstGeom prst="rect">
            <a:avLst/>
          </a:prstGeom>
          <a:solidFill>
            <a:srgbClr val="001721">
              <a:alpha val="703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1"/>
          <p:cNvSpPr/>
          <p:nvPr/>
        </p:nvSpPr>
        <p:spPr>
          <a:xfrm>
            <a:off x="646500" y="637500"/>
            <a:ext cx="7851000" cy="3868500"/>
          </a:xfrm>
          <a:prstGeom prst="frame">
            <a:avLst>
              <a:gd name="adj1" fmla="val 449"/>
            </a:avLst>
          </a:prstGeom>
          <a:gradFill>
            <a:gsLst>
              <a:gs pos="0">
                <a:schemeClr val="accent4">
                  <a:alpha val="79890"/>
                </a:schemeClr>
              </a:gs>
              <a:gs pos="20000">
                <a:schemeClr val="accent5">
                  <a:alpha val="79890"/>
                </a:schemeClr>
              </a:gs>
              <a:gs pos="30000">
                <a:schemeClr val="accent6">
                  <a:alpha val="79890"/>
                </a:schemeClr>
              </a:gs>
              <a:gs pos="39000">
                <a:schemeClr val="accent5">
                  <a:alpha val="79890"/>
                </a:schemeClr>
              </a:gs>
              <a:gs pos="54000">
                <a:schemeClr val="accent4">
                  <a:alpha val="79890"/>
                </a:schemeClr>
              </a:gs>
              <a:gs pos="71000">
                <a:schemeClr val="accent5">
                  <a:alpha val="79890"/>
                </a:schemeClr>
              </a:gs>
              <a:gs pos="87000">
                <a:schemeClr val="accent4">
                  <a:alpha val="79890"/>
                </a:schemeClr>
              </a:gs>
              <a:gs pos="100000">
                <a:schemeClr val="accent6">
                  <a:alpha val="79890"/>
                </a:scheme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41075" y="643725"/>
            <a:ext cx="7061700" cy="6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Montserrat"/>
              <a:buNone/>
              <a:defRPr sz="16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Montserrat"/>
              <a:buNone/>
              <a:defRPr sz="16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Montserrat"/>
              <a:buNone/>
              <a:defRPr sz="16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Montserrat"/>
              <a:buNone/>
              <a:defRPr sz="16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Montserrat"/>
              <a:buNone/>
              <a:defRPr sz="16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Montserrat"/>
              <a:buNone/>
              <a:defRPr sz="16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Montserrat"/>
              <a:buNone/>
              <a:defRPr sz="16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Montserrat"/>
              <a:buNone/>
              <a:defRPr sz="16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Montserrat"/>
              <a:buNone/>
              <a:defRPr sz="16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41075" y="1342825"/>
            <a:ext cx="7061700" cy="28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▫"/>
              <a:defRPr sz="2200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1pPr>
            <a:lvl2pPr marL="914400" lvl="1" indent="-3683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⬝"/>
              <a:defRPr sz="2200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2pPr>
            <a:lvl3pPr marL="1371600" lvl="2" indent="-3683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⬝"/>
              <a:defRPr sz="2200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3pPr>
            <a:lvl4pPr marL="1828800" lvl="3" indent="-3683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●"/>
              <a:defRPr sz="2200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4pPr>
            <a:lvl5pPr marL="2286000" lvl="4" indent="-3683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○"/>
              <a:defRPr sz="2200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5pPr>
            <a:lvl6pPr marL="2743200" lvl="5" indent="-3683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■"/>
              <a:defRPr sz="2200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6pPr>
            <a:lvl7pPr marL="3200400" lvl="6" indent="-3683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●"/>
              <a:defRPr sz="2200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7pPr>
            <a:lvl8pPr marL="3657600" lvl="7" indent="-3683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○"/>
              <a:defRPr sz="2200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8pPr>
            <a:lvl9pPr marL="4114800" lvl="8" indent="-3683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200"/>
              <a:buFont typeface="Frank Ruhl Libre Light"/>
              <a:buChar char="■"/>
              <a:defRPr sz="2200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buNone/>
              <a:defRPr sz="13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buNone/>
              <a:defRPr sz="13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buNone/>
              <a:defRPr sz="13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buNone/>
              <a:defRPr sz="13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buNone/>
              <a:defRPr sz="13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buNone/>
              <a:defRPr sz="13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buNone/>
              <a:defRPr sz="13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buNone/>
              <a:defRPr sz="13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6" r:id="rId7"/>
    <p:sldLayoutId id="2147483657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tif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y1xQSiLx8U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tif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youtube.com/watch?v=GgnClrx8N2k&amp;feature=youtu.be&amp;ab_channel=ABKCOVEVO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microsoft.com/office/2007/relationships/hdphoto" Target="../media/hdphoto6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>
            <a:spLocks noGrp="1"/>
          </p:cNvSpPr>
          <p:nvPr>
            <p:ph type="ctrTitle"/>
          </p:nvPr>
        </p:nvSpPr>
        <p:spPr>
          <a:xfrm>
            <a:off x="2854250" y="1115800"/>
            <a:ext cx="3435600" cy="29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Bonjour la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classe </a:t>
            </a:r>
            <a:r>
              <a:rPr lang="e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subTitle" idx="4294967295"/>
          </p:nvPr>
        </p:nvSpPr>
        <p:spPr>
          <a:xfrm>
            <a:off x="1359900" y="2855599"/>
            <a:ext cx="6424200" cy="128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Charles Baudelaire </a:t>
            </a:r>
            <a:endParaRPr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Clr>
                <a:schemeClr val="dk1"/>
              </a:buClr>
              <a:buSzPts val="1100"/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L'un des poètes les plus importants de la littérature française du XIXe siècle</a:t>
            </a:r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Google Shape;88;p15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Google Shape;521;p44">
            <a:extLst>
              <a:ext uri="{FF2B5EF4-FFF2-40B4-BE49-F238E27FC236}">
                <a16:creationId xmlns:a16="http://schemas.microsoft.com/office/drawing/2014/main" id="{E0CDE488-6605-C742-B6D1-9EC834DE6DFE}"/>
              </a:ext>
            </a:extLst>
          </p:cNvPr>
          <p:cNvCxnSpPr/>
          <p:nvPr/>
        </p:nvCxnSpPr>
        <p:spPr>
          <a:xfrm>
            <a:off x="3500267" y="2695669"/>
            <a:ext cx="18669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0" name="Rechthoek 9">
            <a:extLst>
              <a:ext uri="{FF2B5EF4-FFF2-40B4-BE49-F238E27FC236}">
                <a16:creationId xmlns:a16="http://schemas.microsoft.com/office/drawing/2014/main" id="{B0300AA0-3771-294A-8B46-FFEF23735D66}"/>
              </a:ext>
            </a:extLst>
          </p:cNvPr>
          <p:cNvSpPr/>
          <p:nvPr/>
        </p:nvSpPr>
        <p:spPr>
          <a:xfrm>
            <a:off x="3912580" y="4059122"/>
            <a:ext cx="10422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dirty="0">
                <a:solidFill>
                  <a:srgbClr val="334147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rank Ruhl Libre Light"/>
              </a:rPr>
              <a:t>3 cours</a:t>
            </a:r>
            <a:r>
              <a:rPr lang="nl-NL" dirty="0">
                <a:solidFill>
                  <a:srgbClr val="334147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rank Ruhl Libre Light"/>
              </a:rPr>
              <a:t> </a:t>
            </a:r>
            <a:endParaRPr lang="nl-NL" sz="1000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DCEAD2A-AAA4-1B4E-9696-5F71862C7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669" y="711071"/>
            <a:ext cx="1668094" cy="1966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D56F785C-6A52-0548-BE29-8DC6560CC1F3}"/>
              </a:ext>
            </a:extLst>
          </p:cNvPr>
          <p:cNvSpPr/>
          <p:nvPr/>
        </p:nvSpPr>
        <p:spPr>
          <a:xfrm>
            <a:off x="3687346" y="2685364"/>
            <a:ext cx="15804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Émile Deroy  - Portrait de  Baudelaire – 1844 Public Domain</a:t>
            </a:r>
            <a:endParaRPr lang="fr-FR" sz="600" dirty="0">
              <a:solidFill>
                <a:schemeClr val="bg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>
            <a:spLocks noGrp="1"/>
          </p:cNvSpPr>
          <p:nvPr>
            <p:ph type="body" idx="1"/>
          </p:nvPr>
        </p:nvSpPr>
        <p:spPr>
          <a:xfrm>
            <a:off x="1041125" y="1342725"/>
            <a:ext cx="3299400" cy="279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Néerlandais</a:t>
            </a:r>
            <a:r>
              <a:rPr lang="e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b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1041075" y="643725"/>
            <a:ext cx="7306766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VOTRE MOT PRÉFÉRÉ EN NÉERLANDAIS &amp; FRANÇAIS ?</a:t>
            </a:r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Google Shape;133;p20"/>
          <p:cNvSpPr txBox="1">
            <a:spLocks noGrp="1"/>
          </p:cNvSpPr>
          <p:nvPr>
            <p:ph type="body" idx="2"/>
          </p:nvPr>
        </p:nvSpPr>
        <p:spPr>
          <a:xfrm>
            <a:off x="4803420" y="1342725"/>
            <a:ext cx="3299400" cy="279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Français</a:t>
            </a:r>
            <a:r>
              <a:rPr lang="e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Google Shape;134;p20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2776175" y="1075800"/>
            <a:ext cx="3591600" cy="299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Flaneren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nl-N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Flâner</a:t>
            </a:r>
            <a:r>
              <a:rPr lang="nl-N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Google Shape;100;p17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1041150" y="643725"/>
            <a:ext cx="7061700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CHARLES BAUDELAIRE  (1821 - 1867)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1041075" y="1342825"/>
            <a:ext cx="7061700" cy="282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naissance du </a:t>
            </a:r>
            <a:r>
              <a:rPr lang="fr-FR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flâneur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est souvent </a:t>
            </a:r>
            <a:b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attribuée à </a:t>
            </a:r>
            <a:r>
              <a:rPr lang="fr-FR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Baudelaire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900" indent="0">
              <a:buClr>
                <a:schemeClr val="accent3">
                  <a:lumMod val="50000"/>
                </a:schemeClr>
              </a:buClr>
              <a:buNone/>
            </a:pP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Les fleurs du mal</a:t>
            </a:r>
            <a:b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spleen de Paris</a:t>
            </a:r>
            <a:b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sz="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fr-FR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Spleen et Idéal </a:t>
            </a:r>
          </a:p>
        </p:txBody>
      </p:sp>
      <p:sp>
        <p:nvSpPr>
          <p:cNvPr id="107" name="Google Shape;107;p18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F131F1B-737B-4348-89D1-EFBAF43CA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049" y="1152388"/>
            <a:ext cx="1757155" cy="2912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D3756086-039F-044B-83CD-205644487D12}"/>
              </a:ext>
            </a:extLst>
          </p:cNvPr>
          <p:cNvSpPr txBox="1"/>
          <p:nvPr/>
        </p:nvSpPr>
        <p:spPr>
          <a:xfrm>
            <a:off x="6620049" y="3953645"/>
            <a:ext cx="1973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edition of Les Fleurs du mal with author's notes</a:t>
            </a:r>
          </a:p>
          <a:p>
            <a:pPr lvl="0"/>
            <a:r>
              <a:rPr lang="en-AU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Charles Baudelaire - </a:t>
            </a:r>
            <a:br>
              <a:rPr lang="en-AU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Frontispice de l'épreuve de 1857 des Fleurs du mal annotée de la main de Charles Baudelaire.</a:t>
            </a:r>
          </a:p>
          <a:p>
            <a:pPr lvl="0">
              <a:buSzPts val="1400"/>
              <a:defRPr/>
            </a:pPr>
            <a:r>
              <a:rPr lang="en-AU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</a:p>
          <a:p>
            <a:endParaRPr lang="en-AU" sz="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1041150" y="643725"/>
            <a:ext cx="7061700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CHARLES BAUDELAIRE  (1821 - 1867)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1041075" y="1342825"/>
            <a:ext cx="7061700" cy="282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Thèmes: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endParaRPr lang="fr-FR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03300" lvl="2" indent="0">
              <a:buClr>
                <a:schemeClr val="accent3">
                  <a:lumMod val="50000"/>
                </a:schemeClr>
              </a:buClr>
              <a:buNone/>
            </a:pP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L’amour, le voyage, le vin, le spleen, l’idéal,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Paris, le dandy, l’art, la mort, le poète maudit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Google Shape;107;p18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88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1041150" y="643725"/>
            <a:ext cx="7061700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CHARLES BAUDELAIRE  (1821 - 1867)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1041075" y="1342825"/>
            <a:ext cx="7061700" cy="282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Poète maudit </a:t>
            </a:r>
          </a:p>
          <a:p>
            <a:pPr marL="88900" indent="0">
              <a:buClr>
                <a:schemeClr val="accent3">
                  <a:lumMod val="50000"/>
                </a:schemeClr>
              </a:buClr>
              <a:buNone/>
            </a:pPr>
            <a:endParaRPr lang="fr-FR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900" indent="0">
              <a:buClr>
                <a:schemeClr val="accent3">
                  <a:lumMod val="50000"/>
                </a:schemeClr>
              </a:buClr>
              <a:buNone/>
            </a:pP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paradis artificiels: </a:t>
            </a:r>
          </a:p>
          <a:p>
            <a:pPr marL="546100" lvl="1" indent="0">
              <a:buClr>
                <a:schemeClr val="accent3">
                  <a:lumMod val="50000"/>
                </a:schemeClr>
              </a:buClr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Le vin, l’opium, le haschisch</a:t>
            </a:r>
          </a:p>
          <a:p>
            <a:pPr marL="546100" lvl="1" indent="0">
              <a:buClr>
                <a:schemeClr val="accent3">
                  <a:lumMod val="50000"/>
                </a:schemeClr>
              </a:buClr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Stimuler l’imagination </a:t>
            </a:r>
          </a:p>
          <a:p>
            <a:pPr marL="546100" lvl="1" indent="0">
              <a:buClr>
                <a:schemeClr val="accent3">
                  <a:lumMod val="50000"/>
                </a:schemeClr>
              </a:buClr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Rêves, visions</a:t>
            </a:r>
          </a:p>
        </p:txBody>
      </p:sp>
      <p:sp>
        <p:nvSpPr>
          <p:cNvPr id="107" name="Google Shape;107;p18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4237AE9-035C-524B-B844-D158F62AB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708" y="1093063"/>
            <a:ext cx="1993417" cy="3149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91CE93E-B550-B44D-B0CB-B351E3C70F7C}"/>
              </a:ext>
            </a:extLst>
          </p:cNvPr>
          <p:cNvSpPr txBox="1"/>
          <p:nvPr/>
        </p:nvSpPr>
        <p:spPr>
          <a:xfrm>
            <a:off x="6237483" y="4242662"/>
            <a:ext cx="2319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page from </a:t>
            </a:r>
            <a:r>
              <a:rPr lang="fr-FR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Paradis Artificiel</a:t>
            </a:r>
            <a: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AU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Charles Baudelaire (1860)</a:t>
            </a:r>
          </a:p>
          <a:p>
            <a: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4102628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1041150" y="643725"/>
            <a:ext cx="7061700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CHARLES BAUDELAIRE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1041075" y="1342825"/>
            <a:ext cx="7061700" cy="282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Paris: une transformation majeure de la ville 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Haussmann - Urbanisation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Désorienté</a:t>
            </a:r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Google Shape;107;p18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DA0A39F-1B72-DB4A-9BF1-456ACC221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784" y="1542025"/>
            <a:ext cx="1752600" cy="2628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29B5299-0389-7445-AD83-B772FB164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399" y="2240777"/>
            <a:ext cx="2612861" cy="2061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956B2DD1-F154-234E-AC9C-0C74A8C197BA}"/>
              </a:ext>
            </a:extLst>
          </p:cNvPr>
          <p:cNvSpPr txBox="1"/>
          <p:nvPr/>
        </p:nvSpPr>
        <p:spPr>
          <a:xfrm>
            <a:off x="3283590" y="4071655"/>
            <a:ext cx="2028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nl-NL" sz="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Camille Pissarro - The Yorck Project (2002) Public Domain</a:t>
            </a:r>
          </a:p>
          <a:p>
            <a:endParaRPr lang="nl-NL" sz="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AE719F9-1D04-234C-A1AD-454001EBD517}"/>
              </a:ext>
            </a:extLst>
          </p:cNvPr>
          <p:cNvSpPr txBox="1"/>
          <p:nvPr/>
        </p:nvSpPr>
        <p:spPr>
          <a:xfrm>
            <a:off x="6516709" y="4071655"/>
            <a:ext cx="84670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Pexels free stock foto</a:t>
            </a:r>
          </a:p>
        </p:txBody>
      </p:sp>
    </p:spTree>
    <p:extLst>
      <p:ext uri="{BB962C8B-B14F-4D97-AF65-F5344CB8AC3E}">
        <p14:creationId xmlns:p14="http://schemas.microsoft.com/office/powerpoint/2010/main" val="1647055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ctrTitle"/>
          </p:nvPr>
        </p:nvSpPr>
        <p:spPr>
          <a:xfrm>
            <a:off x="2828225" y="1834888"/>
            <a:ext cx="3487500" cy="831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L’ALBATROS </a:t>
            </a:r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1"/>
          </p:nvPr>
        </p:nvSpPr>
        <p:spPr>
          <a:xfrm>
            <a:off x="2828225" y="2686913"/>
            <a:ext cx="3487500" cy="30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spcAft>
                <a:spcPts val="800"/>
              </a:spcAft>
            </a:pPr>
            <a:r>
              <a:rPr lang="fr-FR" dirty="0"/>
              <a:t>Le poème </a:t>
            </a:r>
            <a:r>
              <a:rPr lang="fr-FR" i="1" dirty="0"/>
              <a:t>L'Albatros</a:t>
            </a:r>
            <a:r>
              <a:rPr lang="fr-FR" dirty="0"/>
              <a:t> est extrait de « </a:t>
            </a:r>
            <a:r>
              <a:rPr lang="fr-FR" b="1" dirty="0"/>
              <a:t>Spleen et idéal</a:t>
            </a:r>
            <a:r>
              <a:rPr lang="fr-FR" dirty="0"/>
              <a:t> », la deuxième partie du recueil « Les Fleurs du mal ».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839C6F8-9E30-7642-8E22-08F274FE9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37" b="89831" l="2258" r="96129">
                        <a14:foregroundMark x1="13387" y1="68039" x2="2419" y2="80145"/>
                        <a14:foregroundMark x1="79194" y1="11622" x2="96129" y2="1937"/>
                        <a14:backgroundMark x1="23871" y1="72881" x2="35645" y2="566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4044" y="491496"/>
            <a:ext cx="3526370" cy="234901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1041150" y="643725"/>
            <a:ext cx="7061700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’ALBATROS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Google Shape;107;p18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Google Shape;131;p20">
            <a:extLst>
              <a:ext uri="{FF2B5EF4-FFF2-40B4-BE49-F238E27FC236}">
                <a16:creationId xmlns:a16="http://schemas.microsoft.com/office/drawing/2014/main" id="{3F9737C6-C80B-B64E-B432-804062F52B15}"/>
              </a:ext>
            </a:extLst>
          </p:cNvPr>
          <p:cNvSpPr txBox="1">
            <a:spLocks/>
          </p:cNvSpPr>
          <p:nvPr/>
        </p:nvSpPr>
        <p:spPr>
          <a:xfrm>
            <a:off x="740978" y="1342725"/>
            <a:ext cx="3641835" cy="27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▫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⬝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⬝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●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○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■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●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○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200"/>
              <a:buFont typeface="Frank Ruhl Libre Light"/>
              <a:buChar char="■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9pPr>
          </a:lstStyle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Souvent, pour s'amuser, les hommes d'équipage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Prennent des albatros, vastes oiseaux des mers,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 suivent, indolents compagnons de voyage,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navire glissant sur les gouffres amers.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peine les ont-ils déposés sur les planches,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ces rois de l'azur, maladroits et honteux,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Laissent piteusement leurs grandes ailes blanches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 des avirons traîner à côté d'eux.</a:t>
            </a:r>
          </a:p>
        </p:txBody>
      </p:sp>
      <p:sp>
        <p:nvSpPr>
          <p:cNvPr id="13" name="Google Shape;131;p20">
            <a:extLst>
              <a:ext uri="{FF2B5EF4-FFF2-40B4-BE49-F238E27FC236}">
                <a16:creationId xmlns:a16="http://schemas.microsoft.com/office/drawing/2014/main" id="{028626CA-6E15-C34F-9D72-B2D5C8673A1F}"/>
              </a:ext>
            </a:extLst>
          </p:cNvPr>
          <p:cNvSpPr txBox="1">
            <a:spLocks/>
          </p:cNvSpPr>
          <p:nvPr/>
        </p:nvSpPr>
        <p:spPr>
          <a:xfrm>
            <a:off x="4640696" y="1342725"/>
            <a:ext cx="3599546" cy="27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▫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⬝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⬝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●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○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■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●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○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200"/>
              <a:buFont typeface="Frank Ruhl Libre Light"/>
              <a:buChar char="■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9pPr>
          </a:lstStyle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voyageur ailé, comme il est gauche et veule!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Lui, naguère si beau, qu'il est comique et laid!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L'un agace son bec avec un brûle-gueule,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L'autre mime, en boitant, l'infirme qui volait!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Poète est semblable au prince des nuées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 hante la tempête et se rit de l'archer;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Exilé sur le sol au milieu des huées,</a:t>
            </a:r>
          </a:p>
          <a:p>
            <a:pPr marL="88900" indent="0"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 ailes de géant l'empêchent de marcher.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26086C-56FD-F94D-9A00-0B6C89FE30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37" b="89831" l="2258" r="96129">
                        <a14:foregroundMark x1="13387" y1="68039" x2="2419" y2="80145"/>
                        <a14:foregroundMark x1="79194" y1="11622" x2="96129" y2="1937"/>
                        <a14:backgroundMark x1="23871" y1="72881" x2="35645" y2="566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082" y="23668"/>
            <a:ext cx="2911019" cy="193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530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1041150" y="643725"/>
            <a:ext cx="7061700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’ALBATROS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Google Shape;107;p18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Google Shape;131;p20">
            <a:extLst>
              <a:ext uri="{FF2B5EF4-FFF2-40B4-BE49-F238E27FC236}">
                <a16:creationId xmlns:a16="http://schemas.microsoft.com/office/drawing/2014/main" id="{3F9737C6-C80B-B64E-B432-804062F52B15}"/>
              </a:ext>
            </a:extLst>
          </p:cNvPr>
          <p:cNvSpPr txBox="1">
            <a:spLocks/>
          </p:cNvSpPr>
          <p:nvPr/>
        </p:nvSpPr>
        <p:spPr>
          <a:xfrm>
            <a:off x="1041150" y="1655379"/>
            <a:ext cx="7196333" cy="2482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▫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⬝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ank Ruhl Libre Light"/>
              <a:buChar char="⬝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●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○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■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●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Frank Ruhl Libre Light"/>
              <a:buChar char="○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200"/>
              <a:buFont typeface="Frank Ruhl Libre Light"/>
              <a:buChar char="■"/>
              <a:defRPr sz="2200" b="0" i="0" u="none" strike="noStrike" cap="none">
                <a:solidFill>
                  <a:schemeClr val="dk1"/>
                </a:solidFill>
                <a:latin typeface="Frank Ruhl Libre Light"/>
                <a:ea typeface="Frank Ruhl Libre Light"/>
                <a:cs typeface="Frank Ruhl Libre Light"/>
                <a:sym typeface="Frank Ruhl Libre Light"/>
              </a:defRPr>
            </a:lvl9pPr>
          </a:lstStyle>
          <a:p>
            <a:pPr marL="88900" indent="0">
              <a:buNone/>
            </a:pPr>
            <a:r>
              <a:rPr lang="fr-FR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Baudelaire comparé à un albatros: </a:t>
            </a:r>
          </a:p>
          <a:p>
            <a:pPr marL="88900" indent="0">
              <a:buNone/>
            </a:pPr>
            <a:endParaRPr lang="fr-FR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900" indent="0">
              <a:buNone/>
            </a:pPr>
            <a:r>
              <a:rPr lang="fr-FR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majestueux dans le ciel, son élément, mais ridicule sur terre et au contact des hommes</a:t>
            </a:r>
          </a:p>
          <a:p>
            <a:pPr marL="88900" indent="0">
              <a:buNone/>
            </a:pPr>
            <a:endParaRPr lang="fr-FR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900" indent="0">
              <a:buNone/>
            </a:pPr>
            <a:r>
              <a:rPr lang="fr-FR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thème du poète maudit, incompris et solitaire</a:t>
            </a:r>
            <a:endParaRPr lang="fr-FR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26086C-56FD-F94D-9A00-0B6C89FE30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37" b="89831" l="2258" r="96129">
                        <a14:foregroundMark x1="13387" y1="68039" x2="2419" y2="80145"/>
                        <a14:foregroundMark x1="79194" y1="11622" x2="96129" y2="1937"/>
                        <a14:backgroundMark x1="23871" y1="72881" x2="35645" y2="566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082" y="23668"/>
            <a:ext cx="2911019" cy="193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01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>
            <a:spLocks noGrp="1"/>
          </p:cNvSpPr>
          <p:nvPr>
            <p:ph type="ctrTitle" idx="4294967295"/>
          </p:nvPr>
        </p:nvSpPr>
        <p:spPr>
          <a:xfrm>
            <a:off x="1860699" y="3789954"/>
            <a:ext cx="5422500" cy="71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dirty="0">
                <a:solidFill>
                  <a:schemeClr val="accent5"/>
                </a:solidFill>
                <a:latin typeface="Times New Roman" panose="02020603050405020304" pitchFamily="18" charset="0"/>
                <a:ea typeface="Montserrat ExtraLight"/>
                <a:cs typeface="Times New Roman" panose="02020603050405020304" pitchFamily="18" charset="0"/>
                <a:sym typeface="Montserrat ExtraLight"/>
              </a:rPr>
              <a:t>Le flâneur </a:t>
            </a:r>
          </a:p>
        </p:txBody>
      </p:sp>
      <p:sp>
        <p:nvSpPr>
          <p:cNvPr id="122" name="Google Shape;122;p19"/>
          <p:cNvSpPr/>
          <p:nvPr/>
        </p:nvSpPr>
        <p:spPr>
          <a:xfrm>
            <a:off x="804989" y="861617"/>
            <a:ext cx="183741" cy="175443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Google Shape;123;p19"/>
          <p:cNvSpPr/>
          <p:nvPr/>
        </p:nvSpPr>
        <p:spPr>
          <a:xfrm rot="2697368">
            <a:off x="7817954" y="728460"/>
            <a:ext cx="278910" cy="266314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Google Shape;124;p19"/>
          <p:cNvSpPr/>
          <p:nvPr/>
        </p:nvSpPr>
        <p:spPr>
          <a:xfrm>
            <a:off x="8219902" y="861617"/>
            <a:ext cx="111710" cy="106701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Google Shape;125;p19"/>
          <p:cNvSpPr/>
          <p:nvPr/>
        </p:nvSpPr>
        <p:spPr>
          <a:xfrm rot="1279603">
            <a:off x="749142" y="738250"/>
            <a:ext cx="111695" cy="106710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Google Shape;126;p19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Afbeelding 16" descr="Place de la Concorde">
            <a:extLst>
              <a:ext uri="{FF2B5EF4-FFF2-40B4-BE49-F238E27FC236}">
                <a16:creationId xmlns:a16="http://schemas.microsoft.com/office/drawing/2014/main" id="{C2F51A35-5AF1-9A4B-8C6B-D901D59F3DE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312" y="791605"/>
            <a:ext cx="4521275" cy="2911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C3F140B5-88A8-BD48-838F-2B3FDCB537C3}"/>
              </a:ext>
            </a:extLst>
          </p:cNvPr>
          <p:cNvSpPr/>
          <p:nvPr/>
        </p:nvSpPr>
        <p:spPr>
          <a:xfrm>
            <a:off x="6235753" y="4004852"/>
            <a:ext cx="2321469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0" indent="0" algn="ctr">
              <a:spcAft>
                <a:spcPts val="800"/>
              </a:spcAft>
              <a:buNone/>
            </a:pPr>
            <a:r>
              <a:rPr lang="fr-FR" sz="1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Place de la Concorde, Edgar Degas, 1875</a:t>
            </a:r>
          </a:p>
          <a:p>
            <a:pPr marL="0" lvl="0" indent="0">
              <a:spcAft>
                <a:spcPts val="800"/>
              </a:spcAft>
              <a:buNone/>
            </a:pPr>
            <a:r>
              <a:rPr lang="fr-FR" sz="1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domain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2EB9B70-19FF-1C44-9791-82DFA4FBF5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t>13</a:t>
            </a:fld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CC12EDC-D6BA-B548-A75E-02EAA800EFBA}"/>
              </a:ext>
            </a:extLst>
          </p:cNvPr>
          <p:cNvSpPr/>
          <p:nvPr/>
        </p:nvSpPr>
        <p:spPr>
          <a:xfrm>
            <a:off x="2743378" y="748088"/>
            <a:ext cx="31085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L</a:t>
            </a:r>
            <a:r>
              <a:rPr lang="en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E FLÂNEUR </a:t>
            </a:r>
            <a:endParaRPr lang="nl-NL" sz="2400" dirty="0">
              <a:solidFill>
                <a:schemeClr val="accent4">
                  <a:lumMod val="90000"/>
                </a:scheme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7927517-5D52-B442-BBDF-51CA93152215}"/>
              </a:ext>
            </a:extLst>
          </p:cNvPr>
          <p:cNvSpPr txBox="1"/>
          <p:nvPr/>
        </p:nvSpPr>
        <p:spPr>
          <a:xfrm>
            <a:off x="1304012" y="1677725"/>
            <a:ext cx="489268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manteau noir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chapeau haut de forme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cigare dans la bouche 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Avec un parapluie ou une canne à la main </a:t>
            </a:r>
          </a:p>
          <a:p>
            <a:endParaRPr lang="nl-NL" sz="2000" dirty="0">
              <a:solidFill>
                <a:schemeClr val="accent4"/>
              </a:solidFill>
            </a:endParaRPr>
          </a:p>
        </p:txBody>
      </p:sp>
      <p:pic>
        <p:nvPicPr>
          <p:cNvPr id="7" name="Afbeelding 6" descr="https://upload.wikimedia.org/wikipedia/commons/4/42/Rosler-LeFlaneur.jpg">
            <a:extLst>
              <a:ext uri="{FF2B5EF4-FFF2-40B4-BE49-F238E27FC236}">
                <a16:creationId xmlns:a16="http://schemas.microsoft.com/office/drawing/2014/main" id="{18D68691-1544-954E-8AA4-439A88EC174D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42" b="97558" l="9865" r="89942">
                        <a14:foregroundMark x1="48743" y1="12454" x2="52031" y2="10501"/>
                        <a14:foregroundMark x1="44487" y1="41636" x2="55513" y2="38950"/>
                        <a14:backgroundMark x1="67892" y1="88034" x2="74081" y2="87057"/>
                        <a14:backgroundMark x1="63830" y1="89866" x2="66151" y2="91697"/>
                        <a14:backgroundMark x1="59768" y1="90598" x2="64603" y2="91209"/>
                        <a14:backgroundMark x1="63443" y1="89011" x2="72921" y2="89133"/>
                        <a14:backgroundMark x1="70793" y1="78022" x2="70793" y2="78022"/>
                      </a14:backgroundRemoval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698" y="748089"/>
            <a:ext cx="1951982" cy="341512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D34BED4-F9E2-7F44-BC95-849912D49C24}"/>
              </a:ext>
            </a:extLst>
          </p:cNvPr>
          <p:cNvSpPr txBox="1"/>
          <p:nvPr/>
        </p:nvSpPr>
        <p:spPr>
          <a:xfrm>
            <a:off x="6462000" y="4163211"/>
            <a:ext cx="168668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Gavarni, The Flâneur, 1842, public domain 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8175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2EB9B70-19FF-1C44-9791-82DFA4FBF5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t>14</a:t>
            </a:fld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CC12EDC-D6BA-B548-A75E-02EAA800EFBA}"/>
              </a:ext>
            </a:extLst>
          </p:cNvPr>
          <p:cNvSpPr/>
          <p:nvPr/>
        </p:nvSpPr>
        <p:spPr>
          <a:xfrm>
            <a:off x="2743378" y="748088"/>
            <a:ext cx="31085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L</a:t>
            </a:r>
            <a:r>
              <a:rPr lang="en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E FLÂNEUR </a:t>
            </a:r>
            <a:endParaRPr lang="nl-NL" sz="2400" dirty="0">
              <a:solidFill>
                <a:schemeClr val="accent4">
                  <a:lumMod val="90000"/>
                </a:scheme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7927517-5D52-B442-BBDF-51CA93152215}"/>
              </a:ext>
            </a:extLst>
          </p:cNvPr>
          <p:cNvSpPr txBox="1"/>
          <p:nvPr/>
        </p:nvSpPr>
        <p:spPr>
          <a:xfrm>
            <a:off x="1304012" y="1677725"/>
            <a:ext cx="61334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ville: Paris! 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bars, les boulevards, les parcs et les restaurants 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endParaRPr lang="fr-FR" sz="20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4"/>
              </a:buClr>
            </a:pPr>
            <a:r>
              <a:rPr lang="fr-FR" sz="2000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le flâneur, Paris est devenu le musée pour marcher. </a:t>
            </a:r>
          </a:p>
        </p:txBody>
      </p:sp>
      <p:pic>
        <p:nvPicPr>
          <p:cNvPr id="7" name="Afbeelding 6" descr="https://upload.wikimedia.org/wikipedia/commons/4/42/Rosler-LeFlaneur.jpg">
            <a:extLst>
              <a:ext uri="{FF2B5EF4-FFF2-40B4-BE49-F238E27FC236}">
                <a16:creationId xmlns:a16="http://schemas.microsoft.com/office/drawing/2014/main" id="{9A5BF222-8964-774E-A97B-B3405F666D41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42" b="97558" l="9865" r="89942">
                        <a14:foregroundMark x1="48743" y1="12454" x2="52031" y2="10501"/>
                        <a14:foregroundMark x1="44487" y1="41636" x2="55513" y2="38950"/>
                        <a14:backgroundMark x1="67892" y1="88034" x2="74081" y2="87057"/>
                        <a14:backgroundMark x1="63830" y1="89866" x2="66151" y2="91697"/>
                        <a14:backgroundMark x1="59768" y1="90598" x2="64603" y2="91209"/>
                        <a14:backgroundMark x1="63443" y1="89011" x2="72921" y2="89133"/>
                        <a14:backgroundMark x1="70793" y1="78022" x2="70793" y2="78022"/>
                      </a14:backgroundRemoval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770" y="817295"/>
            <a:ext cx="1853076" cy="33297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E4EED83D-43F1-F84F-949F-47EB6AB63F42}"/>
              </a:ext>
            </a:extLst>
          </p:cNvPr>
          <p:cNvSpPr/>
          <p:nvPr/>
        </p:nvSpPr>
        <p:spPr>
          <a:xfrm>
            <a:off x="6699279" y="4147026"/>
            <a:ext cx="168668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Gavarni, The Flâneur, 1842, public domain </a:t>
            </a:r>
          </a:p>
        </p:txBody>
      </p:sp>
    </p:spTree>
    <p:extLst>
      <p:ext uri="{BB962C8B-B14F-4D97-AF65-F5344CB8AC3E}">
        <p14:creationId xmlns:p14="http://schemas.microsoft.com/office/powerpoint/2010/main" val="718284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2EB9B70-19FF-1C44-9791-82DFA4FBF5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t>15</a:t>
            </a:fld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CC12EDC-D6BA-B548-A75E-02EAA800EFBA}"/>
              </a:ext>
            </a:extLst>
          </p:cNvPr>
          <p:cNvSpPr/>
          <p:nvPr/>
        </p:nvSpPr>
        <p:spPr>
          <a:xfrm>
            <a:off x="2743378" y="748088"/>
            <a:ext cx="31085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L</a:t>
            </a:r>
            <a:r>
              <a:rPr lang="en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E FLÂNEUR </a:t>
            </a:r>
            <a:endParaRPr lang="nl-NL" sz="2400" dirty="0">
              <a:solidFill>
                <a:schemeClr val="accent4">
                  <a:lumMod val="90000"/>
                </a:schemeClr>
              </a:solidFill>
            </a:endParaRPr>
          </a:p>
        </p:txBody>
      </p:sp>
      <p:pic>
        <p:nvPicPr>
          <p:cNvPr id="7" name="Afbeelding 6" descr="https://upload.wikimedia.org/wikipedia/commons/4/42/Rosler-LeFlaneur.jpg">
            <a:extLst>
              <a:ext uri="{FF2B5EF4-FFF2-40B4-BE49-F238E27FC236}">
                <a16:creationId xmlns:a16="http://schemas.microsoft.com/office/drawing/2014/main" id="{D6345E95-1927-784E-A3F9-73D23C61367C}"/>
              </a:ext>
            </a:extLst>
          </p:cNvPr>
          <p:cNvPicPr/>
          <p:nvPr/>
        </p:nvPicPr>
        <p:blipFill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42" b="97558" l="9865" r="89942">
                        <a14:foregroundMark x1="48743" y1="12454" x2="52031" y2="10501"/>
                        <a14:foregroundMark x1="44487" y1="41636" x2="55513" y2="38950"/>
                        <a14:backgroundMark x1="67892" y1="88034" x2="74081" y2="87057"/>
                        <a14:backgroundMark x1="63830" y1="89866" x2="66151" y2="91697"/>
                        <a14:backgroundMark x1="59768" y1="90598" x2="64603" y2="91209"/>
                        <a14:backgroundMark x1="63443" y1="89011" x2="72921" y2="89133"/>
                        <a14:backgroundMark x1="70793" y1="78022" x2="70793" y2="78022"/>
                      </a14:backgroundRemoval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433" y="1071253"/>
            <a:ext cx="1853076" cy="33297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7927517-5D52-B442-BBDF-51CA93152215}"/>
              </a:ext>
            </a:extLst>
          </p:cNvPr>
          <p:cNvSpPr txBox="1"/>
          <p:nvPr/>
        </p:nvSpPr>
        <p:spPr>
          <a:xfrm>
            <a:off x="1304012" y="1677725"/>
            <a:ext cx="663995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Flâneur au Salon ou M. Bonhomme (1806)</a:t>
            </a:r>
            <a:endParaRPr lang="fr-FR" sz="2000" i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4"/>
              </a:buClr>
            </a:pPr>
            <a:endParaRPr lang="fr-FR" sz="2000" i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4"/>
              </a:buClr>
            </a:pPr>
            <a:r>
              <a:rPr lang="fr-FR" sz="2000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Le flâneur, peut naitre partout ; il ne sait vivre qu’à Paris. » 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endParaRPr lang="fr-FR" sz="2000" i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 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Flâneur balzacien: </a:t>
            </a:r>
          </a:p>
          <a:p>
            <a:pPr>
              <a:buClr>
                <a:schemeClr val="accent4"/>
              </a:buClr>
            </a:pPr>
            <a:r>
              <a:rPr lang="fr-F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connaît toutes les adresses connues, </a:t>
            </a:r>
          </a:p>
          <a:p>
            <a:pPr>
              <a:buClr>
                <a:schemeClr val="accent4"/>
              </a:buClr>
            </a:pPr>
            <a:r>
              <a:rPr lang="fr-F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appartient à l'élite, le flâneur connaît Paris 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endParaRPr lang="fr-FR" sz="20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B527F16C-4F6D-8F45-9F37-6A483C7792F9}"/>
              </a:ext>
            </a:extLst>
          </p:cNvPr>
          <p:cNvSpPr/>
          <p:nvPr/>
        </p:nvSpPr>
        <p:spPr>
          <a:xfrm>
            <a:off x="6579496" y="4290425"/>
            <a:ext cx="182774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lvl="0">
              <a:buSzPts val="1400"/>
              <a:defRPr/>
            </a:pPr>
            <a: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Gavarni, The Flâneur, 1842, public domain </a:t>
            </a:r>
          </a:p>
        </p:txBody>
      </p:sp>
    </p:spTree>
    <p:extLst>
      <p:ext uri="{BB962C8B-B14F-4D97-AF65-F5344CB8AC3E}">
        <p14:creationId xmlns:p14="http://schemas.microsoft.com/office/powerpoint/2010/main" val="1471042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2EB9B70-19FF-1C44-9791-82DFA4FBF5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t>16</a:t>
            </a:fld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CC12EDC-D6BA-B548-A75E-02EAA800EFBA}"/>
              </a:ext>
            </a:extLst>
          </p:cNvPr>
          <p:cNvSpPr/>
          <p:nvPr/>
        </p:nvSpPr>
        <p:spPr>
          <a:xfrm>
            <a:off x="2377618" y="748088"/>
            <a:ext cx="4608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Le </a:t>
            </a:r>
            <a:r>
              <a:rPr lang="nl-NL" sz="3600" dirty="0" err="1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flâneur</a:t>
            </a:r>
            <a:r>
              <a:rPr lang="nl-NL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 </a:t>
            </a:r>
            <a:r>
              <a:rPr lang="nl-NL" sz="3600" dirty="0" err="1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baudelairien</a:t>
            </a:r>
            <a:r>
              <a:rPr lang="nl-NL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 </a:t>
            </a:r>
            <a:endParaRPr lang="nl-NL" sz="2400" dirty="0">
              <a:solidFill>
                <a:schemeClr val="accent4">
                  <a:lumMod val="90000"/>
                </a:schemeClr>
              </a:solidFill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A7458E1-2402-1245-A8BA-ED7818B95295}"/>
              </a:ext>
            </a:extLst>
          </p:cNvPr>
          <p:cNvSpPr/>
          <p:nvPr/>
        </p:nvSpPr>
        <p:spPr>
          <a:xfrm>
            <a:off x="1319917" y="1448366"/>
            <a:ext cx="553808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flâneur est une réaction à et un résultat de la modernité. 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Curiosité</a:t>
            </a:r>
            <a:r>
              <a:rPr lang="fr-FR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Solitude 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 avec la ville 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endParaRPr lang="fr-FR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endParaRPr lang="fr-FR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Chez Baudelaire, ce personnage se </a:t>
            </a:r>
            <a:r>
              <a:rPr lang="fr-FR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transforme</a:t>
            </a: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</a:t>
            </a:r>
          </a:p>
          <a:p>
            <a:pPr>
              <a:buClr>
                <a:schemeClr val="accent4"/>
              </a:buClr>
            </a:pP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personnage </a:t>
            </a:r>
            <a:r>
              <a:rPr lang="fr-FR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détaché, étranger</a:t>
            </a: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qui est en voyage de</a:t>
            </a:r>
          </a:p>
          <a:p>
            <a:pPr>
              <a:buClr>
                <a:schemeClr val="accent4"/>
              </a:buClr>
            </a:pP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découverte dans sa propre ville. L'urbanisation a fait que </a:t>
            </a:r>
          </a:p>
          <a:p>
            <a:pPr>
              <a:buClr>
                <a:schemeClr val="accent4"/>
              </a:buClr>
            </a:pP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Baudelaire se sentait </a:t>
            </a:r>
            <a:r>
              <a:rPr lang="fr-FR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aliéné</a:t>
            </a: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dans sa propre ville, ce qui a </a:t>
            </a:r>
          </a:p>
          <a:p>
            <a:pPr>
              <a:buClr>
                <a:schemeClr val="accent4"/>
              </a:buClr>
            </a:pPr>
            <a:r>
              <a:rPr lang="fr-FR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conduit à ce </a:t>
            </a:r>
            <a:r>
              <a:rPr lang="fr-FR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changement de flâneur </a:t>
            </a:r>
          </a:p>
        </p:txBody>
      </p:sp>
      <p:pic>
        <p:nvPicPr>
          <p:cNvPr id="8" name="Afbeelding 7" descr="https://upload.wikimedia.org/wikipedia/commons/4/42/Rosler-LeFlaneur.jpg">
            <a:extLst>
              <a:ext uri="{FF2B5EF4-FFF2-40B4-BE49-F238E27FC236}">
                <a16:creationId xmlns:a16="http://schemas.microsoft.com/office/drawing/2014/main" id="{3D3B5AC4-9970-F144-998F-6274D86D30B3}"/>
              </a:ext>
            </a:extLst>
          </p:cNvPr>
          <p:cNvPicPr/>
          <p:nvPr/>
        </p:nvPicPr>
        <p:blipFill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42" b="97558" l="9865" r="89942">
                        <a14:foregroundMark x1="48743" y1="12454" x2="52031" y2="10501"/>
                        <a14:foregroundMark x1="44487" y1="41636" x2="55513" y2="38950"/>
                        <a14:backgroundMark x1="67892" y1="88034" x2="74081" y2="87057"/>
                        <a14:backgroundMark x1="63830" y1="89866" x2="66151" y2="91697"/>
                        <a14:backgroundMark x1="59768" y1="90598" x2="64603" y2="91209"/>
                        <a14:backgroundMark x1="63443" y1="89011" x2="72921" y2="89133"/>
                        <a14:backgroundMark x1="70793" y1="78022" x2="70793" y2="78022"/>
                      </a14:backgroundRemoval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819" y="836584"/>
            <a:ext cx="1853076" cy="33297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F4864F29-DEE1-3B4E-83D4-4DD914DD5D14}"/>
              </a:ext>
            </a:extLst>
          </p:cNvPr>
          <p:cNvSpPr/>
          <p:nvPr/>
        </p:nvSpPr>
        <p:spPr>
          <a:xfrm>
            <a:off x="6422928" y="4160356"/>
            <a:ext cx="182774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lvl="0">
              <a:buSzPts val="1400"/>
              <a:defRPr/>
            </a:pPr>
            <a: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Gavarni, The Flâneur, 1842, public domain </a:t>
            </a:r>
          </a:p>
        </p:txBody>
      </p:sp>
    </p:spTree>
    <p:extLst>
      <p:ext uri="{BB962C8B-B14F-4D97-AF65-F5344CB8AC3E}">
        <p14:creationId xmlns:p14="http://schemas.microsoft.com/office/powerpoint/2010/main" val="1556215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2418366" y="1075800"/>
            <a:ext cx="4038093" cy="299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 vous !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fr-FR" sz="2800" dirty="0"/>
              <a:t>Dessinez un flâneur du </a:t>
            </a:r>
          </a:p>
          <a:p>
            <a:pPr>
              <a:lnSpc>
                <a:spcPct val="100000"/>
              </a:lnSpc>
            </a:pPr>
            <a:r>
              <a:rPr lang="fr-FR" sz="2800" dirty="0"/>
              <a:t>19ème siècle et pensez aux détails! 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0" name="Google Shape;100;p17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762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>
            <a:spLocks noGrp="1"/>
          </p:cNvSpPr>
          <p:nvPr>
            <p:ph type="ctrTitle"/>
          </p:nvPr>
        </p:nvSpPr>
        <p:spPr>
          <a:xfrm>
            <a:off x="2854250" y="1115800"/>
            <a:ext cx="3435600" cy="29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Merci la classe !</a:t>
            </a:r>
            <a:b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la prochaine </a:t>
            </a:r>
          </a:p>
        </p:txBody>
      </p:sp>
    </p:spTree>
    <p:extLst>
      <p:ext uri="{BB962C8B-B14F-4D97-AF65-F5344CB8AC3E}">
        <p14:creationId xmlns:p14="http://schemas.microsoft.com/office/powerpoint/2010/main" val="886909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>
            <a:spLocks noGrp="1"/>
          </p:cNvSpPr>
          <p:nvPr>
            <p:ph type="ctrTitle"/>
          </p:nvPr>
        </p:nvSpPr>
        <p:spPr>
          <a:xfrm>
            <a:off x="2854250" y="1115800"/>
            <a:ext cx="3435600" cy="29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Bonjour la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classe </a:t>
            </a:r>
            <a:r>
              <a:rPr lang="e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38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subTitle" idx="4294967295"/>
          </p:nvPr>
        </p:nvSpPr>
        <p:spPr>
          <a:xfrm>
            <a:off x="764626" y="2775722"/>
            <a:ext cx="2620893" cy="128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Baudelaire </a:t>
            </a:r>
            <a:endParaRPr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Google Shape;88;p15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Google Shape;521;p44">
            <a:extLst>
              <a:ext uri="{FF2B5EF4-FFF2-40B4-BE49-F238E27FC236}">
                <a16:creationId xmlns:a16="http://schemas.microsoft.com/office/drawing/2014/main" id="{E0CDE488-6605-C742-B6D1-9EC834DE6DFE}"/>
              </a:ext>
            </a:extLst>
          </p:cNvPr>
          <p:cNvCxnSpPr/>
          <p:nvPr/>
        </p:nvCxnSpPr>
        <p:spPr>
          <a:xfrm>
            <a:off x="1048728" y="2695669"/>
            <a:ext cx="18669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0" name="Rechthoek 9">
            <a:extLst>
              <a:ext uri="{FF2B5EF4-FFF2-40B4-BE49-F238E27FC236}">
                <a16:creationId xmlns:a16="http://schemas.microsoft.com/office/drawing/2014/main" id="{B0300AA0-3771-294A-8B46-FFEF23735D66}"/>
              </a:ext>
            </a:extLst>
          </p:cNvPr>
          <p:cNvSpPr/>
          <p:nvPr/>
        </p:nvSpPr>
        <p:spPr>
          <a:xfrm>
            <a:off x="3912580" y="4059122"/>
            <a:ext cx="9124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nl-NL" dirty="0">
                <a:solidFill>
                  <a:srgbClr val="334147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rank Ruhl Libre Light"/>
              </a:rPr>
              <a:t>Les 2 </a:t>
            </a:r>
            <a:endParaRPr lang="nl-NL" sz="1000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DCEAD2A-AAA4-1B4E-9696-5F71862C7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131" y="728921"/>
            <a:ext cx="1668094" cy="1966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EB5AAEBD-666C-4145-890B-DABD0E0C0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493" y="839015"/>
            <a:ext cx="2087454" cy="3306817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9BC9A156-1013-CB4C-B962-82EF3DB95654}"/>
              </a:ext>
            </a:extLst>
          </p:cNvPr>
          <p:cNvSpPr/>
          <p:nvPr/>
        </p:nvSpPr>
        <p:spPr>
          <a:xfrm>
            <a:off x="4368794" y="1712295"/>
            <a:ext cx="153279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flaneur </a:t>
            </a:r>
            <a:endParaRPr lang="nl-NL" sz="2200" dirty="0"/>
          </a:p>
        </p:txBody>
      </p:sp>
      <p:cxnSp>
        <p:nvCxnSpPr>
          <p:cNvPr id="9" name="Google Shape;521;p44">
            <a:extLst>
              <a:ext uri="{FF2B5EF4-FFF2-40B4-BE49-F238E27FC236}">
                <a16:creationId xmlns:a16="http://schemas.microsoft.com/office/drawing/2014/main" id="{2EBE62AF-31FF-0647-98AD-E6915CC37FF5}"/>
              </a:ext>
            </a:extLst>
          </p:cNvPr>
          <p:cNvCxnSpPr>
            <a:cxnSpLocks/>
          </p:cNvCxnSpPr>
          <p:nvPr/>
        </p:nvCxnSpPr>
        <p:spPr>
          <a:xfrm flipV="1">
            <a:off x="5959366" y="839015"/>
            <a:ext cx="0" cy="3306817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" name="Rechthoek 4">
            <a:extLst>
              <a:ext uri="{FF2B5EF4-FFF2-40B4-BE49-F238E27FC236}">
                <a16:creationId xmlns:a16="http://schemas.microsoft.com/office/drawing/2014/main" id="{5D23850B-D805-7B47-864A-0F157C00F4E3}"/>
              </a:ext>
            </a:extLst>
          </p:cNvPr>
          <p:cNvSpPr/>
          <p:nvPr/>
        </p:nvSpPr>
        <p:spPr>
          <a:xfrm>
            <a:off x="1031421" y="2667999"/>
            <a:ext cx="212590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Émile Deroy  - Portrait de  Baudelaire 1844 -  Public Domain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C5C3165-6005-624D-8CAE-9E1E51B97E93}"/>
              </a:ext>
            </a:extLst>
          </p:cNvPr>
          <p:cNvSpPr/>
          <p:nvPr/>
        </p:nvSpPr>
        <p:spPr>
          <a:xfrm>
            <a:off x="6153348" y="4182233"/>
            <a:ext cx="182774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lvl="0">
              <a:buSzPts val="1400"/>
              <a:defRPr/>
            </a:pPr>
            <a: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Gavarni, The Flâneur, 1842, public domain </a:t>
            </a:r>
          </a:p>
        </p:txBody>
      </p:sp>
    </p:spTree>
    <p:extLst>
      <p:ext uri="{BB962C8B-B14F-4D97-AF65-F5344CB8AC3E}">
        <p14:creationId xmlns:p14="http://schemas.microsoft.com/office/powerpoint/2010/main" val="3415431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2776175" y="1075800"/>
            <a:ext cx="3591600" cy="299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Les foules »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Spleen de Paris </a:t>
            </a:r>
          </a:p>
        </p:txBody>
      </p:sp>
      <p:sp>
        <p:nvSpPr>
          <p:cNvPr id="100" name="Google Shape;100;p17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641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970168" y="808862"/>
            <a:ext cx="3531000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Angèle</a:t>
            </a:r>
            <a:r>
              <a:rPr lang="e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Google Shape;149;p22"/>
          <p:cNvSpPr txBox="1">
            <a:spLocks noGrp="1"/>
          </p:cNvSpPr>
          <p:nvPr>
            <p:ph type="body" idx="1"/>
          </p:nvPr>
        </p:nvSpPr>
        <p:spPr>
          <a:xfrm>
            <a:off x="1041075" y="1963700"/>
            <a:ext cx="3531000" cy="191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>
              <a:spcAft>
                <a:spcPts val="800"/>
              </a:spcAft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 ton quoi</a:t>
            </a:r>
          </a:p>
          <a:p>
            <a:pPr marL="342900" indent="-342900">
              <a:spcAft>
                <a:spcPts val="800"/>
              </a:spcAft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Tout oublier</a:t>
            </a:r>
          </a:p>
          <a:p>
            <a:pPr marL="342900" indent="-342900">
              <a:spcAft>
                <a:spcPts val="800"/>
              </a:spcAft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Fever (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https://youtu.be/Fy1xQSiLx8U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1" name="Google Shape;151;p22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F3F71AC-72DA-794A-8716-CA5728447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50" y="810777"/>
            <a:ext cx="4021571" cy="2825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3C399B6B-094F-D740-A5E8-1BD0275D1C45}"/>
              </a:ext>
            </a:extLst>
          </p:cNvPr>
          <p:cNvSpPr/>
          <p:nvPr/>
        </p:nvSpPr>
        <p:spPr>
          <a:xfrm>
            <a:off x="4842987" y="3542379"/>
            <a:ext cx="106792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Pexels free stock foto</a:t>
            </a:r>
          </a:p>
        </p:txBody>
      </p:sp>
    </p:spTree>
    <p:extLst>
      <p:ext uri="{BB962C8B-B14F-4D97-AF65-F5344CB8AC3E}">
        <p14:creationId xmlns:p14="http://schemas.microsoft.com/office/powerpoint/2010/main" val="1811485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2552953" y="1083683"/>
            <a:ext cx="4038093" cy="299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>
              <a:buNone/>
            </a:pPr>
            <a:r>
              <a:rPr lang="fr-FR" dirty="0"/>
              <a:t>Le </a:t>
            </a:r>
            <a:r>
              <a:rPr lang="fr-FR" b="1" dirty="0"/>
              <a:t>spleen</a:t>
            </a:r>
            <a:r>
              <a:rPr lang="fr-FR" dirty="0"/>
              <a:t> n'est plus à la mode, c'est pas compliqué d'être heureux</a:t>
            </a:r>
            <a:br>
              <a:rPr lang="fr-FR" dirty="0"/>
            </a:br>
            <a:r>
              <a:rPr lang="fr-FR" dirty="0"/>
              <a:t>Le spleen n'est plus à la mode, c'est pas compliqué</a:t>
            </a:r>
            <a:endParaRPr lang="fr-F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Google Shape;100;p17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175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A349398-A52B-FB45-81F8-79002CD06E28}"/>
              </a:ext>
            </a:extLst>
          </p:cNvPr>
          <p:cNvSpPr/>
          <p:nvPr/>
        </p:nvSpPr>
        <p:spPr>
          <a:xfrm>
            <a:off x="2285925" y="1440455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 le spleen est une mélancolie sans cause précise » (définition du Larousse).</a:t>
            </a:r>
          </a:p>
          <a:p>
            <a:endParaRPr lang="fr-FR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spleen baudelairien désigne une profonde tristesse née du mal de vivre, que le poète français Charles Baudelaire (1821-1867) exprime dans plusieurs poèmes de son recueil </a:t>
            </a:r>
            <a:r>
              <a:rPr lang="fr-FR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Fleurs du mal.</a:t>
            </a:r>
          </a:p>
          <a:p>
            <a:endParaRPr lang="fr-FR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 tout début du clip, on voit une </a:t>
            </a:r>
            <a:r>
              <a:rPr lang="fr-F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</a:t>
            </a:r>
            <a:r>
              <a:rPr lang="fr-F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Baudelaire</a:t>
            </a:r>
            <a:r>
              <a:rPr lang="fr-F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sur l’étagère. </a:t>
            </a:r>
          </a:p>
        </p:txBody>
      </p:sp>
    </p:spTree>
    <p:extLst>
      <p:ext uri="{BB962C8B-B14F-4D97-AF65-F5344CB8AC3E}">
        <p14:creationId xmlns:p14="http://schemas.microsoft.com/office/powerpoint/2010/main" val="15040295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>
            <a:spLocks noGrp="1"/>
          </p:cNvSpPr>
          <p:nvPr>
            <p:ph type="ctrTitle"/>
          </p:nvPr>
        </p:nvSpPr>
        <p:spPr>
          <a:xfrm>
            <a:off x="2854250" y="1115800"/>
            <a:ext cx="3435600" cy="29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Merci la classe !</a:t>
            </a:r>
            <a:b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la prochaine </a:t>
            </a:r>
          </a:p>
        </p:txBody>
      </p:sp>
    </p:spTree>
    <p:extLst>
      <p:ext uri="{BB962C8B-B14F-4D97-AF65-F5344CB8AC3E}">
        <p14:creationId xmlns:p14="http://schemas.microsoft.com/office/powerpoint/2010/main" val="1702380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>
            <a:spLocks noGrp="1"/>
          </p:cNvSpPr>
          <p:nvPr>
            <p:ph type="ctrTitle"/>
          </p:nvPr>
        </p:nvSpPr>
        <p:spPr>
          <a:xfrm>
            <a:off x="2854250" y="1115800"/>
            <a:ext cx="3435600" cy="29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Bonjour la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classe </a:t>
            </a:r>
            <a:r>
              <a:rPr lang="e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772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2418366" y="1075800"/>
            <a:ext cx="4038093" cy="299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 vous !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fr-FR" sz="2800" dirty="0"/>
              <a:t>Vous êtes maintenant les flâneurs! écris un essai: dis ce que tu vois</a:t>
            </a:r>
            <a:endParaRPr lang="fr-F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Google Shape;100;p17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625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title"/>
          </p:nvPr>
        </p:nvSpPr>
        <p:spPr>
          <a:xfrm>
            <a:off x="1041075" y="643725"/>
            <a:ext cx="7061700" cy="69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ROLLING STONES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Google Shape;183;p25"/>
          <p:cNvSpPr txBox="1">
            <a:spLocks noGrp="1"/>
          </p:cNvSpPr>
          <p:nvPr>
            <p:ph type="sldNum" idx="12"/>
          </p:nvPr>
        </p:nvSpPr>
        <p:spPr>
          <a:xfrm>
            <a:off x="4297650" y="4594800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fld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Rolling Stones, Vliegtuig, Schiphol, Muziek, Luchtvaart">
            <a:extLst>
              <a:ext uri="{FF2B5EF4-FFF2-40B4-BE49-F238E27FC236}">
                <a16:creationId xmlns:a16="http://schemas.microsoft.com/office/drawing/2014/main" id="{C7C63AB0-147C-8B49-8AB4-9A41DCBB6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350" y="1119350"/>
            <a:ext cx="3647747" cy="2431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5FB2CCE-6811-5A4A-B907-D77AE7957A6F}"/>
              </a:ext>
            </a:extLst>
          </p:cNvPr>
          <p:cNvSpPr txBox="1"/>
          <p:nvPr/>
        </p:nvSpPr>
        <p:spPr>
          <a:xfrm>
            <a:off x="1041075" y="3842843"/>
            <a:ext cx="4846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https://www.youtube.com/watch?v=GgnClrx8N2k&amp;feature=youtu.be&amp;ab_channel=ABKCOVEVO</a:t>
            </a:r>
            <a:r>
              <a:rPr lang="nl-N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nl-N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A2D68D7-1C19-B843-96CF-A740712F8F07}"/>
              </a:ext>
            </a:extLst>
          </p:cNvPr>
          <p:cNvSpPr txBox="1"/>
          <p:nvPr/>
        </p:nvSpPr>
        <p:spPr>
          <a:xfrm>
            <a:off x="930166" y="1269125"/>
            <a:ext cx="43670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Mick Jagger en 1995 : “I think that was taken from</a:t>
            </a:r>
          </a:p>
          <a:p>
            <a:r>
              <a:rPr lang="en-A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old idea of [Charles] Baudelaire’s, I think, but I </a:t>
            </a:r>
          </a:p>
          <a:p>
            <a:r>
              <a:rPr lang="en-A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 be wrong”</a:t>
            </a:r>
          </a:p>
          <a:p>
            <a:endParaRPr lang="en-A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“Sometimes when I look at my Baudelaire books,</a:t>
            </a:r>
          </a:p>
          <a:p>
            <a:r>
              <a:rPr lang="en-A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can’t see it in there. But it was an idea I got </a:t>
            </a:r>
          </a:p>
          <a:p>
            <a:r>
              <a:rPr lang="en-A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French writing. And I just took a couple of </a:t>
            </a:r>
          </a:p>
          <a:p>
            <a:r>
              <a:rPr lang="en-A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lines and expanded on it.”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5C57DCE-9BAA-FC4B-AC2B-DE24B19BD33E}"/>
              </a:ext>
            </a:extLst>
          </p:cNvPr>
          <p:cNvSpPr txBox="1"/>
          <p:nvPr/>
        </p:nvSpPr>
        <p:spPr>
          <a:xfrm>
            <a:off x="6105004" y="3551181"/>
            <a:ext cx="11304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Pixabay free stock foto</a:t>
            </a:r>
          </a:p>
          <a:p>
            <a:endParaRPr lang="nl-NL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2EB9B70-19FF-1C44-9791-82DFA4FBF5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t>29</a:t>
            </a:fld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CC12EDC-D6BA-B548-A75E-02EAA800EFBA}"/>
              </a:ext>
            </a:extLst>
          </p:cNvPr>
          <p:cNvSpPr/>
          <p:nvPr/>
        </p:nvSpPr>
        <p:spPr>
          <a:xfrm>
            <a:off x="2743378" y="748088"/>
            <a:ext cx="18902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À </a:t>
            </a:r>
            <a:r>
              <a:rPr lang="fr-FR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vous </a:t>
            </a:r>
            <a:r>
              <a:rPr lang="nl-NL" sz="3600" dirty="0">
                <a:solidFill>
                  <a:schemeClr val="accent4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! </a:t>
            </a:r>
            <a:endParaRPr lang="nl-NL" sz="2400" dirty="0">
              <a:solidFill>
                <a:schemeClr val="accent4">
                  <a:lumMod val="90000"/>
                </a:scheme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7927517-5D52-B442-BBDF-51CA93152215}"/>
              </a:ext>
            </a:extLst>
          </p:cNvPr>
          <p:cNvSpPr txBox="1"/>
          <p:nvPr/>
        </p:nvSpPr>
        <p:spPr>
          <a:xfrm>
            <a:off x="1166448" y="1831474"/>
            <a:ext cx="512031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sz="28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Artiste influencé par Baudelaire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Ø"/>
            </a:pPr>
            <a:r>
              <a:rPr lang="fr-FR" sz="28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Flâner </a:t>
            </a:r>
          </a:p>
          <a:p>
            <a:endParaRPr lang="nl-NL" sz="2800" dirty="0">
              <a:solidFill>
                <a:schemeClr val="accent4"/>
              </a:solidFill>
            </a:endParaRPr>
          </a:p>
        </p:txBody>
      </p:sp>
      <p:pic>
        <p:nvPicPr>
          <p:cNvPr id="7" name="Afbeelding 6" descr="https://upload.wikimedia.org/wikipedia/commons/4/42/Rosler-LeFlaneur.jpg">
            <a:extLst>
              <a:ext uri="{FF2B5EF4-FFF2-40B4-BE49-F238E27FC236}">
                <a16:creationId xmlns:a16="http://schemas.microsoft.com/office/drawing/2014/main" id="{18D68691-1544-954E-8AA4-439A88EC174D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42" b="97558" l="9865" r="89942">
                        <a14:foregroundMark x1="48743" y1="12454" x2="52031" y2="10501"/>
                        <a14:foregroundMark x1="44487" y1="41636" x2="55513" y2="38950"/>
                        <a14:backgroundMark x1="67892" y1="88034" x2="74081" y2="87057"/>
                        <a14:backgroundMark x1="63830" y1="89866" x2="66151" y2="91697"/>
                        <a14:backgroundMark x1="59768" y1="90598" x2="64603" y2="91209"/>
                        <a14:backgroundMark x1="63443" y1="89011" x2="72921" y2="89133"/>
                        <a14:backgroundMark x1="70793" y1="78022" x2="70793" y2="78022"/>
                      </a14:backgroundRemoval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698" y="748089"/>
            <a:ext cx="1951982" cy="341512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D34BED4-F9E2-7F44-BC95-849912D49C24}"/>
              </a:ext>
            </a:extLst>
          </p:cNvPr>
          <p:cNvSpPr txBox="1"/>
          <p:nvPr/>
        </p:nvSpPr>
        <p:spPr>
          <a:xfrm>
            <a:off x="6462000" y="4163211"/>
            <a:ext cx="168668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Gavarni, The Flâneur, 1842, public domain 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89732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>
            <a:spLocks noGrp="1"/>
          </p:cNvSpPr>
          <p:nvPr>
            <p:ph type="ctrTitle"/>
          </p:nvPr>
        </p:nvSpPr>
        <p:spPr>
          <a:xfrm>
            <a:off x="2854250" y="1115800"/>
            <a:ext cx="3435600" cy="29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Merci la classe !</a:t>
            </a:r>
            <a:b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la prochaine </a:t>
            </a:r>
          </a:p>
        </p:txBody>
      </p:sp>
    </p:spTree>
    <p:extLst>
      <p:ext uri="{BB962C8B-B14F-4D97-AF65-F5344CB8AC3E}">
        <p14:creationId xmlns:p14="http://schemas.microsoft.com/office/powerpoint/2010/main" val="1065952009"/>
      </p:ext>
    </p:extLst>
  </p:cSld>
  <p:clrMapOvr>
    <a:masterClrMapping/>
  </p:clrMapOvr>
</p:sld>
</file>

<file path=ppt/theme/theme1.xml><?xml version="1.0" encoding="utf-8"?>
<a:theme xmlns:a="http://schemas.openxmlformats.org/drawingml/2006/main" name="Norfolk template">
  <a:themeElements>
    <a:clrScheme name="Custom 347">
      <a:dk1>
        <a:srgbClr val="334147"/>
      </a:dk1>
      <a:lt1>
        <a:srgbClr val="FFFFFF"/>
      </a:lt1>
      <a:dk2>
        <a:srgbClr val="89918C"/>
      </a:dk2>
      <a:lt2>
        <a:srgbClr val="F5F6F0"/>
      </a:lt2>
      <a:accent1>
        <a:srgbClr val="6EA7BB"/>
      </a:accent1>
      <a:accent2>
        <a:srgbClr val="4988A7"/>
      </a:accent2>
      <a:accent3>
        <a:srgbClr val="025766"/>
      </a:accent3>
      <a:accent4>
        <a:srgbClr val="F6D2A2"/>
      </a:accent4>
      <a:accent5>
        <a:srgbClr val="C59F72"/>
      </a:accent5>
      <a:accent6>
        <a:srgbClr val="997545"/>
      </a:accent6>
      <a:hlink>
        <a:srgbClr val="02576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1366</Words>
  <Application>Microsoft Office PowerPoint</Application>
  <PresentationFormat>Diavoorstelling (16:9)</PresentationFormat>
  <Paragraphs>215</Paragraphs>
  <Slides>30</Slides>
  <Notes>30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8" baseType="lpstr">
      <vt:lpstr>Times New Roman</vt:lpstr>
      <vt:lpstr>Montserrat</vt:lpstr>
      <vt:lpstr>Arial</vt:lpstr>
      <vt:lpstr>Montserrat;600</vt:lpstr>
      <vt:lpstr>Frank Ruhl Libre Light</vt:lpstr>
      <vt:lpstr>Montserrat Light</vt:lpstr>
      <vt:lpstr>Wingdings</vt:lpstr>
      <vt:lpstr>Norfolk template</vt:lpstr>
      <vt:lpstr>Bonjour la classe !</vt:lpstr>
      <vt:lpstr>PowerPoint-presentatie</vt:lpstr>
      <vt:lpstr>   QUEL EST VOTRE MOT PRÉFÉRÉ EN NÉERLANDAIS &amp; FRANÇAIS ?   </vt:lpstr>
      <vt:lpstr>PowerPoint-presentatie</vt:lpstr>
      <vt:lpstr>CHARLES BAUDELAIRE  (1821 - 1867)</vt:lpstr>
      <vt:lpstr>CHARLES BAUDELAIRE  (1821 - 1867)</vt:lpstr>
      <vt:lpstr>CHARLES BAUDELAIRE  (1821 - 1867)</vt:lpstr>
      <vt:lpstr>CHARLES BAUDELAIRE </vt:lpstr>
      <vt:lpstr>L’ALBATROS </vt:lpstr>
      <vt:lpstr>L’ALBATROS </vt:lpstr>
      <vt:lpstr>L’ALBATROS </vt:lpstr>
      <vt:lpstr>Le flâneur </vt:lpstr>
      <vt:lpstr>PowerPoint-presentatie</vt:lpstr>
      <vt:lpstr>PowerPoint-presentatie</vt:lpstr>
      <vt:lpstr>PowerPoint-presentatie</vt:lpstr>
      <vt:lpstr>PowerPoint-presentatie</vt:lpstr>
      <vt:lpstr>PowerPoint-presentatie</vt:lpstr>
      <vt:lpstr>Merci la classe ! À la prochaine </vt:lpstr>
      <vt:lpstr>Bonjour la classe !</vt:lpstr>
      <vt:lpstr>PowerPoint-presentatie</vt:lpstr>
      <vt:lpstr>PowerPoint-presentatie</vt:lpstr>
      <vt:lpstr>Angèle </vt:lpstr>
      <vt:lpstr>PowerPoint-presentatie</vt:lpstr>
      <vt:lpstr>PowerPoint-presentatie</vt:lpstr>
      <vt:lpstr>Merci la classe ! À la prochaine </vt:lpstr>
      <vt:lpstr>Bonjour la classe !</vt:lpstr>
      <vt:lpstr>PowerPoint-presentatie</vt:lpstr>
      <vt:lpstr>THE ROLLING STONES </vt:lpstr>
      <vt:lpstr>PowerPoint-presentatie</vt:lpstr>
      <vt:lpstr>Merci la classe ! À la prochaine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Bonjour classe!</dc:title>
  <dc:creator>Alisa</dc:creator>
  <cp:lastModifiedBy>Auteur</cp:lastModifiedBy>
  <cp:revision>52</cp:revision>
  <dcterms:modified xsi:type="dcterms:W3CDTF">2021-07-07T07:18:06Z</dcterms:modified>
</cp:coreProperties>
</file>