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tags/tag2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tags/tag26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tags/tag33.xml" ContentType="application/vnd.openxmlformats-officedocument.presentationml.tags+xml"/>
  <Default Extension="tiff" ContentType="image/tiff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tags/tag18.xml" ContentType="application/vnd.openxmlformats-officedocument.presentationml.tags+xml"/>
  <Override PartName="/ppt/charts/chart11.xml" ContentType="application/vnd.openxmlformats-officedocument.drawingml.chart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2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79" r:id="rId2"/>
    <p:sldId id="392" r:id="rId3"/>
    <p:sldId id="424" r:id="rId4"/>
    <p:sldId id="429" r:id="rId5"/>
    <p:sldId id="394" r:id="rId6"/>
    <p:sldId id="430" r:id="rId7"/>
    <p:sldId id="432" r:id="rId8"/>
    <p:sldId id="433" r:id="rId9"/>
    <p:sldId id="408" r:id="rId10"/>
    <p:sldId id="404" r:id="rId11"/>
    <p:sldId id="407" r:id="rId12"/>
    <p:sldId id="406" r:id="rId13"/>
    <p:sldId id="405" r:id="rId14"/>
    <p:sldId id="415" r:id="rId15"/>
    <p:sldId id="410" r:id="rId16"/>
    <p:sldId id="414" r:id="rId17"/>
    <p:sldId id="409" r:id="rId18"/>
    <p:sldId id="428" r:id="rId19"/>
    <p:sldId id="418" r:id="rId20"/>
    <p:sldId id="419" r:id="rId21"/>
    <p:sldId id="383" r:id="rId22"/>
    <p:sldId id="284" r:id="rId23"/>
    <p:sldId id="421" r:id="rId24"/>
    <p:sldId id="401" r:id="rId25"/>
    <p:sldId id="402" r:id="rId26"/>
    <p:sldId id="399" r:id="rId27"/>
    <p:sldId id="358" r:id="rId28"/>
    <p:sldId id="277" r:id="rId29"/>
    <p:sldId id="278" r:id="rId30"/>
    <p:sldId id="417" r:id="rId31"/>
  </p:sldIdLst>
  <p:sldSz cx="9144000" cy="6858000" type="screen4x3"/>
  <p:notesSz cx="6864350" cy="9998075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y Sherborne" initials="AS" lastIdx="75" clrIdx="0">
    <p:extLst/>
  </p:cmAuthor>
  <p:cmAuthor id="2" name="Gemma Young" initials="GY" lastIdx="71" clrIdx="1"/>
  <p:cmAuthor id="3" name="Linda" initials="L" lastIdx="3" clrIdx="2"/>
  <p:cmAuthor id="4" name="Philippa Gardom Hulme" initials="PGH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B0F0"/>
    <a:srgbClr val="D4F276"/>
    <a:srgbClr val="FFFFE5"/>
    <a:srgbClr val="FFFF99"/>
    <a:srgbClr val="009900"/>
    <a:srgbClr val="4081D0"/>
    <a:srgbClr val="E6AB18"/>
    <a:srgbClr val="B58713"/>
    <a:srgbClr val="FAC360"/>
    <a:srgbClr val="FFB3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9" autoAdjust="0"/>
    <p:restoredTop sz="91935" autoAdjust="0"/>
  </p:normalViewPr>
  <p:slideViewPr>
    <p:cSldViewPr>
      <p:cViewPr varScale="1">
        <p:scale>
          <a:sx n="63" d="100"/>
          <a:sy n="63" d="100"/>
        </p:scale>
        <p:origin x="-16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102"/>
    </p:cViewPr>
  </p:notesTextViewPr>
  <p:sorterViewPr>
    <p:cViewPr>
      <p:scale>
        <a:sx n="90" d="100"/>
        <a:sy n="90" d="100"/>
      </p:scale>
      <p:origin x="0" y="19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students</c:v>
                </c:pt>
              </c:strCache>
            </c:strRef>
          </c:tx>
          <c:spPr>
            <a:solidFill>
              <a:srgbClr val="FFFF66"/>
            </a:solidFill>
          </c:spPr>
          <c:dPt>
            <c:idx val="0"/>
            <c:spPr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9E4-46F6-8D5A-89311CA9882A}"/>
              </c:ext>
            </c:extLst>
          </c:dPt>
          <c:dPt>
            <c:idx val="1"/>
            <c:spPr>
              <a:solidFill>
                <a:srgbClr val="6633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7E6-4225-AA54-86E8BB74C994}"/>
              </c:ext>
            </c:extLst>
          </c:dPt>
          <c:dPt>
            <c:idx val="2"/>
            <c:spPr>
              <a:solidFill>
                <a:srgbClr val="FF66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7E6-4225-AA54-86E8BB74C994}"/>
              </c:ext>
            </c:extLst>
          </c:dPt>
          <c:cat>
            <c:strRef>
              <c:f>Sheet1!$A$2:$A$4</c:f>
              <c:strCache>
                <c:ptCount val="3"/>
                <c:pt idx="0">
                  <c:v>Vanilla</c:v>
                </c:pt>
                <c:pt idx="1">
                  <c:v>Chocolate</c:v>
                </c:pt>
                <c:pt idx="2">
                  <c:v>Strawberry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7E6-4225-AA54-86E8BB74C994}"/>
            </c:ext>
          </c:extLst>
        </c:ser>
        <c:axId val="151437696"/>
        <c:axId val="151439232"/>
      </c:barChart>
      <c:catAx>
        <c:axId val="151437696"/>
        <c:scaling>
          <c:orientation val="minMax"/>
        </c:scaling>
        <c:delete val="1"/>
        <c:axPos val="b"/>
        <c:numFmt formatCode="General" sourceLinked="1"/>
        <c:tickLblPos val="none"/>
        <c:crossAx val="151439232"/>
        <c:crosses val="autoZero"/>
        <c:auto val="1"/>
        <c:lblAlgn val="ctr"/>
        <c:lblOffset val="100"/>
      </c:catAx>
      <c:valAx>
        <c:axId val="151439232"/>
        <c:scaling>
          <c:orientation val="minMax"/>
        </c:scaling>
        <c:axPos val="l"/>
        <c:majorGridlines>
          <c:spPr>
            <a:ln w="19050"/>
          </c:spPr>
        </c:majorGridlines>
        <c:numFmt formatCode="General" sourceLinked="1"/>
        <c:tickLblPos val="nextTo"/>
        <c:txPr>
          <a:bodyPr/>
          <a:lstStyle/>
          <a:p>
            <a:pPr>
              <a:defRPr sz="1600" b="1">
                <a:solidFill>
                  <a:schemeClr val="accent6">
                    <a:lumMod val="75000"/>
                  </a:schemeClr>
                </a:solidFill>
              </a:defRPr>
            </a:pPr>
            <a:endParaRPr lang="en-US"/>
          </a:p>
        </c:txPr>
        <c:crossAx val="151437696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students</c:v>
                </c:pt>
              </c:strCache>
            </c:strRef>
          </c:tx>
          <c:spPr>
            <a:solidFill>
              <a:srgbClr val="FFFF66"/>
            </a:solidFill>
          </c:spPr>
          <c:dPt>
            <c:idx val="0"/>
            <c:spPr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9E4-46F6-8D5A-89311CA9882A}"/>
              </c:ext>
            </c:extLst>
          </c:dPt>
          <c:dPt>
            <c:idx val="1"/>
            <c:spPr>
              <a:solidFill>
                <a:srgbClr val="6633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7E6-4225-AA54-86E8BB74C994}"/>
              </c:ext>
            </c:extLst>
          </c:dPt>
          <c:dPt>
            <c:idx val="2"/>
            <c:spPr>
              <a:solidFill>
                <a:srgbClr val="FF66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7E6-4225-AA54-86E8BB74C994}"/>
              </c:ext>
            </c:extLst>
          </c:dPt>
          <c:cat>
            <c:strRef>
              <c:f>Sheet1!$A$2:$A$4</c:f>
              <c:strCache>
                <c:ptCount val="3"/>
                <c:pt idx="0">
                  <c:v>Vanilla</c:v>
                </c:pt>
                <c:pt idx="1">
                  <c:v>Chocolate</c:v>
                </c:pt>
                <c:pt idx="2">
                  <c:v>Strawberry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7E6-4225-AA54-86E8BB74C994}"/>
            </c:ext>
          </c:extLst>
        </c:ser>
        <c:axId val="151770240"/>
        <c:axId val="151771776"/>
      </c:barChart>
      <c:catAx>
        <c:axId val="151770240"/>
        <c:scaling>
          <c:orientation val="minMax"/>
        </c:scaling>
        <c:delete val="1"/>
        <c:axPos val="b"/>
        <c:numFmt formatCode="General" sourceLinked="1"/>
        <c:tickLblPos val="none"/>
        <c:crossAx val="151771776"/>
        <c:crosses val="autoZero"/>
        <c:auto val="1"/>
        <c:lblAlgn val="ctr"/>
        <c:lblOffset val="100"/>
      </c:catAx>
      <c:valAx>
        <c:axId val="151771776"/>
        <c:scaling>
          <c:orientation val="minMax"/>
        </c:scaling>
        <c:axPos val="l"/>
        <c:majorGridlines>
          <c:spPr>
            <a:ln w="19050"/>
          </c:spPr>
        </c:majorGridlines>
        <c:numFmt formatCode="General" sourceLinked="1"/>
        <c:tickLblPos val="nextTo"/>
        <c:txPr>
          <a:bodyPr/>
          <a:lstStyle/>
          <a:p>
            <a:pPr>
              <a:defRPr sz="1600" b="1">
                <a:solidFill>
                  <a:schemeClr val="accent6">
                    <a:lumMod val="75000"/>
                  </a:schemeClr>
                </a:solidFill>
              </a:defRPr>
            </a:pPr>
            <a:endParaRPr lang="en-US"/>
          </a:p>
        </c:txPr>
        <c:crossAx val="151770240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'Sheet1'!$B$1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>
              <a:noFill/>
            </a:ln>
          </c:spPr>
          <c:marker>
            <c:spPr>
              <a:noFill/>
              <a:ln>
                <a:noFill/>
              </a:ln>
            </c:spPr>
          </c:marker>
          <c:trendline>
            <c:spPr>
              <a:ln w="38100">
                <a:solidFill>
                  <a:srgbClr val="00B0F0"/>
                </a:solidFill>
              </a:ln>
            </c:spPr>
            <c:trendlineType val="linear"/>
          </c:trendline>
          <c:xVal>
            <c:numRef>
              <c:f>'Sheet1'!$A$2:$A$13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16</c:v>
                </c:pt>
                <c:pt idx="5">
                  <c:v>22</c:v>
                </c:pt>
                <c:pt idx="6">
                  <c:v>23</c:v>
                </c:pt>
                <c:pt idx="7">
                  <c:v>22</c:v>
                </c:pt>
                <c:pt idx="8">
                  <c:v>19</c:v>
                </c:pt>
                <c:pt idx="9">
                  <c:v>12</c:v>
                </c:pt>
                <c:pt idx="10">
                  <c:v>6</c:v>
                </c:pt>
                <c:pt idx="11">
                  <c:v>1</c:v>
                </c:pt>
              </c:numCache>
            </c:numRef>
          </c:xVal>
          <c:yVal>
            <c:numRef>
              <c:f>'Sheet1'!$B$2:$B$13</c:f>
              <c:numCache>
                <c:formatCode>General</c:formatCode>
                <c:ptCount val="12"/>
                <c:pt idx="0">
                  <c:v>620</c:v>
                </c:pt>
                <c:pt idx="1">
                  <c:v>621</c:v>
                </c:pt>
                <c:pt idx="2">
                  <c:v>625</c:v>
                </c:pt>
                <c:pt idx="3">
                  <c:v>630</c:v>
                </c:pt>
                <c:pt idx="4">
                  <c:v>635</c:v>
                </c:pt>
                <c:pt idx="5">
                  <c:v>641</c:v>
                </c:pt>
                <c:pt idx="6">
                  <c:v>640</c:v>
                </c:pt>
                <c:pt idx="7">
                  <c:v>635</c:v>
                </c:pt>
                <c:pt idx="8">
                  <c:v>631</c:v>
                </c:pt>
                <c:pt idx="9">
                  <c:v>625</c:v>
                </c:pt>
                <c:pt idx="10">
                  <c:v>620</c:v>
                </c:pt>
                <c:pt idx="11">
                  <c:v>620</c:v>
                </c:pt>
              </c:numCache>
            </c:numRef>
          </c:yVal>
          <c:extLst xmlns:c16r2="http://schemas.microsoft.com/office/drawing/2015/06/chart">
            <c:ext xmlns:c16="http://schemas.microsoft.com/office/drawing/2014/chart" uri="{C3380CC4-5D6E-409C-BE32-E72D297353CC}">
              <c16:uniqueId val="{00000001-4DA4-431F-9482-B98C5863E19C}"/>
            </c:ext>
          </c:extLst>
        </c:ser>
        <c:axId val="153846912"/>
        <c:axId val="153848448"/>
      </c:scatterChart>
      <c:valAx>
        <c:axId val="153846912"/>
        <c:scaling>
          <c:orientation val="minMax"/>
        </c:scaling>
        <c:axPos val="b"/>
        <c:majorGridlines/>
        <c:minorGridlines/>
        <c:numFmt formatCode="General" sourceLinked="1"/>
        <c:tickLblPos val="nextTo"/>
        <c:spPr>
          <a:ln w="38100"/>
        </c:spPr>
        <c:txPr>
          <a:bodyPr/>
          <a:lstStyle/>
          <a:p>
            <a:pPr>
              <a:defRPr sz="18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153848448"/>
        <c:crosses val="autoZero"/>
        <c:crossBetween val="midCat"/>
      </c:valAx>
      <c:valAx>
        <c:axId val="153848448"/>
        <c:scaling>
          <c:orientation val="minMax"/>
        </c:scaling>
        <c:axPos val="l"/>
        <c:majorGridlines/>
        <c:minorGridlines/>
        <c:numFmt formatCode="General" sourceLinked="1"/>
        <c:tickLblPos val="nextTo"/>
        <c:spPr>
          <a:ln w="38100"/>
        </c:spPr>
        <c:txPr>
          <a:bodyPr/>
          <a:lstStyle/>
          <a:p>
            <a:pPr>
              <a:defRPr sz="18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153846912"/>
        <c:crosses val="autoZero"/>
        <c:crossBetween val="midCat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'Sheet1'!$B$1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663300"/>
            </a:solidFill>
          </c:spPr>
          <c:cat>
            <c:numRef>
              <c:f>'Sheet1'!$A$2:$A$13</c:f>
              <c:numCache>
                <c:formatCode>General</c:formatCode>
                <c:ptCount val="12"/>
              </c:numCache>
            </c:numRef>
          </c:cat>
          <c:val>
            <c:numRef>
              <c:f>'Sheet1'!$B$2:$B$13</c:f>
              <c:numCache>
                <c:formatCode>General</c:formatCode>
                <c:ptCount val="12"/>
                <c:pt idx="0">
                  <c:v>620</c:v>
                </c:pt>
                <c:pt idx="1">
                  <c:v>621</c:v>
                </c:pt>
                <c:pt idx="2">
                  <c:v>625</c:v>
                </c:pt>
                <c:pt idx="3">
                  <c:v>630</c:v>
                </c:pt>
                <c:pt idx="4">
                  <c:v>635</c:v>
                </c:pt>
                <c:pt idx="5">
                  <c:v>641</c:v>
                </c:pt>
                <c:pt idx="6">
                  <c:v>640</c:v>
                </c:pt>
                <c:pt idx="7">
                  <c:v>635</c:v>
                </c:pt>
                <c:pt idx="8">
                  <c:v>631</c:v>
                </c:pt>
                <c:pt idx="9">
                  <c:v>625</c:v>
                </c:pt>
                <c:pt idx="10">
                  <c:v>620</c:v>
                </c:pt>
                <c:pt idx="11">
                  <c:v>620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74-4878-AD28-1E245D975563}"/>
            </c:ext>
          </c:extLst>
        </c:ser>
        <c:axId val="69556864"/>
        <c:axId val="69604864"/>
      </c:barChart>
      <c:catAx>
        <c:axId val="69556864"/>
        <c:scaling>
          <c:orientation val="minMax"/>
        </c:scaling>
        <c:axPos val="b"/>
        <c:numFmt formatCode="General" sourceLinked="1"/>
        <c:tickLblPos val="nextTo"/>
        <c:crossAx val="69604864"/>
        <c:crosses val="autoZero"/>
        <c:auto val="1"/>
        <c:lblAlgn val="ctr"/>
        <c:lblOffset val="100"/>
      </c:catAx>
      <c:valAx>
        <c:axId val="69604864"/>
        <c:scaling>
          <c:orientation val="minMax"/>
        </c:scaling>
        <c:axPos val="l"/>
        <c:majorGridlines>
          <c:spPr>
            <a:ln w="19050"/>
          </c:spPr>
        </c:majorGridlines>
        <c:numFmt formatCode="General" sourceLinked="1"/>
        <c:tickLblPos val="nextTo"/>
        <c:txPr>
          <a:bodyPr/>
          <a:lstStyle/>
          <a:p>
            <a:pPr>
              <a:defRPr sz="16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69556864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>
        <c:manualLayout>
          <c:layoutTarget val="inner"/>
          <c:xMode val="edge"/>
          <c:yMode val="edge"/>
          <c:x val="0.10701780998692502"/>
          <c:y val="6.3898887639045124E-2"/>
          <c:w val="0.89298219001307499"/>
          <c:h val="0.85653105861767465"/>
        </c:manualLayout>
      </c:layout>
      <c:barChart>
        <c:barDir val="col"/>
        <c:grouping val="clustered"/>
        <c:ser>
          <c:idx val="0"/>
          <c:order val="0"/>
          <c:tx>
            <c:strRef>
              <c:f>'Sheet1'!$B$1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99CC"/>
            </a:solidFill>
          </c:spPr>
          <c:dPt>
            <c:idx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AF1-41ED-84EB-A61661E8AE01}"/>
              </c:ext>
            </c:extLst>
          </c:dPt>
          <c:dPt>
            <c:idx val="1"/>
            <c:spPr>
              <a:solidFill>
                <a:srgbClr val="6633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F1-41ED-84EB-A61661E8AE01}"/>
              </c:ext>
            </c:extLst>
          </c:dPt>
          <c:dPt>
            <c:idx val="2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AF1-41ED-84EB-A61661E8AE01}"/>
              </c:ext>
            </c:extLst>
          </c:dPt>
          <c:dPt>
            <c:idx val="3"/>
            <c:spPr>
              <a:solidFill>
                <a:srgbClr val="6633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AF1-41ED-84EB-A61661E8AE01}"/>
              </c:ext>
            </c:extLst>
          </c:dPt>
          <c:dPt>
            <c:idx val="4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AF1-41ED-84EB-A61661E8AE01}"/>
              </c:ext>
            </c:extLst>
          </c:dPt>
          <c:cat>
            <c:strRef>
              <c:f>'Sheet1'!$A$2:$A$6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AF1-41ED-84EB-A61661E8AE01}"/>
            </c:ext>
          </c:extLst>
        </c:ser>
        <c:axId val="93576192"/>
        <c:axId val="100336384"/>
      </c:barChart>
      <c:catAx>
        <c:axId val="9357619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8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100336384"/>
        <c:crosses val="autoZero"/>
        <c:auto val="1"/>
        <c:lblAlgn val="ctr"/>
        <c:lblOffset val="100"/>
      </c:catAx>
      <c:valAx>
        <c:axId val="100336384"/>
        <c:scaling>
          <c:orientation val="minMax"/>
        </c:scaling>
        <c:axPos val="l"/>
        <c:majorGridlines>
          <c:spPr>
            <a:ln w="12700"/>
          </c:spPr>
        </c:majorGridlines>
        <c:numFmt formatCode="General" sourceLinked="1"/>
        <c:tickLblPos val="nextTo"/>
        <c:txPr>
          <a:bodyPr/>
          <a:lstStyle/>
          <a:p>
            <a:pPr>
              <a:defRPr sz="18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93576192"/>
        <c:crosses val="autoZero"/>
        <c:crossBetween val="between"/>
      </c:valAx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>
        <c:manualLayout>
          <c:layoutTarget val="inner"/>
          <c:xMode val="edge"/>
          <c:yMode val="edge"/>
          <c:x val="0.12594290619360021"/>
          <c:y val="1.9219590680400623E-2"/>
          <c:w val="0.86846656688823032"/>
          <c:h val="0.92457336089640507"/>
        </c:manualLayout>
      </c:layout>
      <c:barChart>
        <c:barDir val="col"/>
        <c:grouping val="clustered"/>
        <c:ser>
          <c:idx val="0"/>
          <c:order val="0"/>
          <c:tx>
            <c:strRef>
              <c:f>'Sheet1'!$B$1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numRef>
              <c:f>'Sheet1'!$A$2:$A$5</c:f>
              <c:numCache>
                <c:formatCode>General</c:formatCode>
                <c:ptCount val="4"/>
              </c:numCache>
            </c:numRef>
          </c:cat>
          <c:val>
            <c:numRef>
              <c:f>'Sheet1'!$B$2:$B$5</c:f>
              <c:numCache>
                <c:formatCode>General</c:formatCode>
                <c:ptCount val="4"/>
                <c:pt idx="0">
                  <c:v>500</c:v>
                </c:pt>
                <c:pt idx="1">
                  <c:v>3200</c:v>
                </c:pt>
                <c:pt idx="2">
                  <c:v>4000</c:v>
                </c:pt>
                <c:pt idx="3">
                  <c:v>6000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90-4078-BF88-F19D78AA9CD8}"/>
            </c:ext>
          </c:extLst>
        </c:ser>
        <c:axId val="153358720"/>
        <c:axId val="155752704"/>
      </c:barChart>
      <c:catAx>
        <c:axId val="153358720"/>
        <c:scaling>
          <c:orientation val="minMax"/>
        </c:scaling>
        <c:axPos val="b"/>
        <c:numFmt formatCode="General" sourceLinked="1"/>
        <c:tickLblPos val="nextTo"/>
        <c:crossAx val="155752704"/>
        <c:crosses val="autoZero"/>
        <c:auto val="1"/>
        <c:lblAlgn val="ctr"/>
        <c:lblOffset val="100"/>
      </c:catAx>
      <c:valAx>
        <c:axId val="15575270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5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153358720"/>
        <c:crosses val="autoZero"/>
        <c:crossBetween val="between"/>
      </c:valAx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25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'Sheet1'!$B$1</c:f>
              <c:strCache>
                <c:ptCount val="1"/>
                <c:pt idx="0">
                  <c:v>Y-Values</c:v>
                </c:pt>
              </c:strCache>
            </c:strRef>
          </c:tx>
          <c:spPr>
            <a:ln w="66675">
              <a:noFill/>
            </a:ln>
          </c:spPr>
          <c:xVal>
            <c:numRef>
              <c:f>'Sheet1'!$A$2:$A$8</c:f>
              <c:numCache>
                <c:formatCode>General</c:formatCode>
                <c:ptCount val="7"/>
                <c:pt idx="0">
                  <c:v>100</c:v>
                </c:pt>
                <c:pt idx="1">
                  <c:v>200</c:v>
                </c:pt>
                <c:pt idx="2">
                  <c:v>400</c:v>
                </c:pt>
                <c:pt idx="3">
                  <c:v>800</c:v>
                </c:pt>
                <c:pt idx="4">
                  <c:v>1500</c:v>
                </c:pt>
                <c:pt idx="5">
                  <c:v>5000</c:v>
                </c:pt>
                <c:pt idx="6">
                  <c:v>3000</c:v>
                </c:pt>
              </c:numCache>
            </c:numRef>
          </c:xVal>
          <c:yVal>
            <c:numRef>
              <c:f>'Sheet1'!$B$2:$B$8</c:f>
              <c:numCache>
                <c:formatCode>General</c:formatCode>
                <c:ptCount val="7"/>
                <c:pt idx="0">
                  <c:v>10.44</c:v>
                </c:pt>
                <c:pt idx="1">
                  <c:v>10.42</c:v>
                </c:pt>
                <c:pt idx="2">
                  <c:v>9.26</c:v>
                </c:pt>
                <c:pt idx="3">
                  <c:v>7.92</c:v>
                </c:pt>
                <c:pt idx="4">
                  <c:v>7.28</c:v>
                </c:pt>
                <c:pt idx="5">
                  <c:v>6.6</c:v>
                </c:pt>
                <c:pt idx="6">
                  <c:v>6.8</c:v>
                </c:pt>
              </c:numCache>
            </c:numRef>
          </c:yVal>
          <c:extLst xmlns:c16r2="http://schemas.microsoft.com/office/drawing/2015/06/chart">
            <c:ext xmlns:c16="http://schemas.microsoft.com/office/drawing/2014/chart" uri="{C3380CC4-5D6E-409C-BE32-E72D297353CC}">
              <c16:uniqueId val="{00000000-5C36-4E47-BE90-4580CC4ACD8F}"/>
            </c:ext>
          </c:extLst>
        </c:ser>
        <c:axId val="107152512"/>
        <c:axId val="107154048"/>
      </c:scatterChart>
      <c:valAx>
        <c:axId val="107152512"/>
        <c:scaling>
          <c:orientation val="minMax"/>
          <c:max val="5000"/>
          <c:min val="0"/>
        </c:scaling>
        <c:axPos val="b"/>
        <c:majorGridlines/>
        <c:minorGridlines/>
        <c:numFmt formatCode="General" sourceLinked="1"/>
        <c:tickLblPos val="nextTo"/>
        <c:spPr>
          <a:ln w="38100"/>
        </c:spPr>
        <c:txPr>
          <a:bodyPr/>
          <a:lstStyle/>
          <a:p>
            <a:pPr>
              <a:defRPr b="1">
                <a:solidFill>
                  <a:schemeClr val="accent6">
                    <a:lumMod val="75000"/>
                  </a:schemeClr>
                </a:solidFill>
              </a:defRPr>
            </a:pPr>
            <a:endParaRPr lang="en-US"/>
          </a:p>
        </c:txPr>
        <c:crossAx val="107154048"/>
        <c:crosses val="autoZero"/>
        <c:crossBetween val="midCat"/>
        <c:majorUnit val="1000"/>
      </c:valAx>
      <c:valAx>
        <c:axId val="107154048"/>
        <c:scaling>
          <c:orientation val="minMax"/>
          <c:min val="4"/>
        </c:scaling>
        <c:axPos val="l"/>
        <c:majorGridlines/>
        <c:minorGridlines/>
        <c:numFmt formatCode="General" sourceLinked="1"/>
        <c:tickLblPos val="nextTo"/>
        <c:spPr>
          <a:ln w="38100"/>
        </c:spPr>
        <c:txPr>
          <a:bodyPr/>
          <a:lstStyle/>
          <a:p>
            <a:pPr>
              <a:defRPr b="1">
                <a:solidFill>
                  <a:schemeClr val="accent6">
                    <a:lumMod val="75000"/>
                  </a:schemeClr>
                </a:solidFill>
              </a:defRPr>
            </a:pPr>
            <a:endParaRPr lang="en-US"/>
          </a:p>
        </c:txPr>
        <c:crossAx val="107152512"/>
        <c:crosses val="autoZero"/>
        <c:crossBetween val="midCat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'Sheet1'!$B$1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>
              <a:noFill/>
            </a:ln>
          </c:spPr>
          <c:dPt>
            <c:idx val="4"/>
            <c:marker>
              <c:spPr>
                <a:noFill/>
                <a:ln>
                  <a:noFill/>
                </a:ln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00-13D5-4EF5-BD9C-62FFED402DC2}"/>
              </c:ext>
            </c:extLst>
          </c:dPt>
          <c:xVal>
            <c:numRef>
              <c:f>'Sheet1'!$A$2:$A$8</c:f>
              <c:numCache>
                <c:formatCode>General</c:formatCode>
                <c:ptCount val="7"/>
                <c:pt idx="0">
                  <c:v>100</c:v>
                </c:pt>
                <c:pt idx="1">
                  <c:v>200</c:v>
                </c:pt>
                <c:pt idx="2">
                  <c:v>400</c:v>
                </c:pt>
                <c:pt idx="3">
                  <c:v>800</c:v>
                </c:pt>
                <c:pt idx="4">
                  <c:v>1500</c:v>
                </c:pt>
                <c:pt idx="5">
                  <c:v>5000</c:v>
                </c:pt>
                <c:pt idx="6">
                  <c:v>3000</c:v>
                </c:pt>
              </c:numCache>
            </c:numRef>
          </c:xVal>
          <c:yVal>
            <c:numRef>
              <c:f>'Sheet1'!$B$2:$B$8</c:f>
              <c:numCache>
                <c:formatCode>General</c:formatCode>
                <c:ptCount val="7"/>
                <c:pt idx="0">
                  <c:v>9.5</c:v>
                </c:pt>
                <c:pt idx="1">
                  <c:v>9.4</c:v>
                </c:pt>
                <c:pt idx="2">
                  <c:v>8.4</c:v>
                </c:pt>
                <c:pt idx="3">
                  <c:v>7.1</c:v>
                </c:pt>
                <c:pt idx="4">
                  <c:v>6.5</c:v>
                </c:pt>
                <c:pt idx="5">
                  <c:v>5.9</c:v>
                </c:pt>
                <c:pt idx="6">
                  <c:v>6.2</c:v>
                </c:pt>
              </c:numCache>
            </c:numRef>
          </c:yVal>
          <c:extLst xmlns:c16r2="http://schemas.microsoft.com/office/drawing/2015/06/chart">
            <c:ext xmlns:c16="http://schemas.microsoft.com/office/drawing/2014/chart" uri="{C3380CC4-5D6E-409C-BE32-E72D297353CC}">
              <c16:uniqueId val="{00000001-13D5-4EF5-BD9C-62FFED402DC2}"/>
            </c:ext>
          </c:extLst>
        </c:ser>
        <c:axId val="111525248"/>
        <c:axId val="111568000"/>
      </c:scatterChart>
      <c:valAx>
        <c:axId val="111525248"/>
        <c:scaling>
          <c:orientation val="minMax"/>
          <c:max val="5000"/>
        </c:scaling>
        <c:axPos val="b"/>
        <c:majorGridlines/>
        <c:minorGridlines/>
        <c:numFmt formatCode="General" sourceLinked="1"/>
        <c:tickLblPos val="nextTo"/>
        <c:spPr>
          <a:ln w="38100"/>
        </c:spPr>
        <c:txPr>
          <a:bodyPr/>
          <a:lstStyle/>
          <a:p>
            <a:pPr>
              <a:defRPr sz="16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111568000"/>
        <c:crosses val="autoZero"/>
        <c:crossBetween val="midCat"/>
      </c:valAx>
      <c:valAx>
        <c:axId val="111568000"/>
        <c:scaling>
          <c:orientation val="minMax"/>
          <c:min val="4"/>
        </c:scaling>
        <c:axPos val="l"/>
        <c:majorGridlines/>
        <c:minorGridlines/>
        <c:numFmt formatCode="General" sourceLinked="1"/>
        <c:tickLblPos val="nextTo"/>
        <c:spPr>
          <a:ln w="38100"/>
        </c:spPr>
        <c:txPr>
          <a:bodyPr/>
          <a:lstStyle/>
          <a:p>
            <a:pPr>
              <a:defRPr sz="18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111525248"/>
        <c:crosses val="autoZero"/>
        <c:crossBetween val="midCat"/>
      </c:valAx>
    </c:plotArea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>
        <c:manualLayout>
          <c:layoutTarget val="inner"/>
          <c:xMode val="edge"/>
          <c:yMode val="edge"/>
          <c:x val="0.16456788892143345"/>
          <c:y val="4.166262850227042E-2"/>
          <c:w val="0.79106930038076451"/>
          <c:h val="0.86433008625519492"/>
        </c:manualLayout>
      </c:layout>
      <c:scatterChart>
        <c:scatterStyle val="lineMarker"/>
        <c:ser>
          <c:idx val="0"/>
          <c:order val="0"/>
          <c:tx>
            <c:strRef>
              <c:f>'Sheet1'!$B$1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>
              <a:noFill/>
            </a:ln>
          </c:spPr>
          <c:marker>
            <c:spPr>
              <a:noFill/>
              <a:ln>
                <a:noFill/>
              </a:ln>
            </c:spPr>
          </c:marker>
          <c:trendline>
            <c:spPr>
              <a:ln w="28575">
                <a:solidFill>
                  <a:srgbClr val="00B0F0"/>
                </a:solidFill>
              </a:ln>
            </c:spPr>
            <c:trendlineType val="linear"/>
          </c:trendline>
          <c:xVal>
            <c:numRef>
              <c:f>'Sheet1'!$A$2:$A$9</c:f>
              <c:numCache>
                <c:formatCode>General</c:formatCode>
                <c:ptCount val="8"/>
                <c:pt idx="3">
                  <c:v>4</c:v>
                </c:pt>
                <c:pt idx="4">
                  <c:v>10</c:v>
                </c:pt>
                <c:pt idx="5">
                  <c:v>16</c:v>
                </c:pt>
                <c:pt idx="6">
                  <c:v>21</c:v>
                </c:pt>
                <c:pt idx="7">
                  <c:v>27</c:v>
                </c:pt>
              </c:numCache>
            </c:numRef>
          </c:xVal>
          <c:yVal>
            <c:numRef>
              <c:f>'Sheet1'!$B$2:$B$9</c:f>
              <c:numCache>
                <c:formatCode>General</c:formatCode>
                <c:ptCount val="8"/>
                <c:pt idx="3">
                  <c:v>1030</c:v>
                </c:pt>
                <c:pt idx="4">
                  <c:v>1070</c:v>
                </c:pt>
                <c:pt idx="5">
                  <c:v>1110</c:v>
                </c:pt>
                <c:pt idx="6">
                  <c:v>1140</c:v>
                </c:pt>
                <c:pt idx="7">
                  <c:v>1250</c:v>
                </c:pt>
              </c:numCache>
            </c:numRef>
          </c:yVal>
          <c:extLst xmlns:c16r2="http://schemas.microsoft.com/office/drawing/2015/06/chart">
            <c:ext xmlns:c16="http://schemas.microsoft.com/office/drawing/2014/chart" uri="{C3380CC4-5D6E-409C-BE32-E72D297353CC}">
              <c16:uniqueId val="{00000001-C4E8-4791-AB9F-26006907D94B}"/>
            </c:ext>
          </c:extLst>
        </c:ser>
        <c:axId val="111513984"/>
        <c:axId val="111540480"/>
      </c:scatterChart>
      <c:valAx>
        <c:axId val="111513984"/>
        <c:scaling>
          <c:orientation val="minMax"/>
        </c:scaling>
        <c:axPos val="b"/>
        <c:majorGridlines/>
        <c:minorGridlines/>
        <c:numFmt formatCode="General" sourceLinked="1"/>
        <c:tickLblPos val="nextTo"/>
        <c:spPr>
          <a:ln w="38100"/>
        </c:spPr>
        <c:txPr>
          <a:bodyPr/>
          <a:lstStyle/>
          <a:p>
            <a:pPr>
              <a:defRPr sz="18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111540480"/>
        <c:crosses val="autoZero"/>
        <c:crossBetween val="midCat"/>
      </c:valAx>
      <c:valAx>
        <c:axId val="111540480"/>
        <c:scaling>
          <c:orientation val="minMax"/>
          <c:min val="800"/>
        </c:scaling>
        <c:axPos val="l"/>
        <c:majorGridlines/>
        <c:minorGridlines/>
        <c:numFmt formatCode="General" sourceLinked="1"/>
        <c:tickLblPos val="nextTo"/>
        <c:spPr>
          <a:ln w="38100"/>
        </c:spPr>
        <c:txPr>
          <a:bodyPr/>
          <a:lstStyle/>
          <a:p>
            <a:pPr>
              <a:defRPr sz="16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111513984"/>
        <c:crosses val="autoZero"/>
        <c:crossBetween val="midCat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'Sheet1'!$B$1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cmpd="sng">
                <a:solidFill>
                  <a:srgbClr val="00B0F0"/>
                </a:solidFill>
              </a:ln>
            </c:spPr>
            <c:trendlineType val="linear"/>
          </c:trendline>
          <c:trendline>
            <c:spPr>
              <a:ln w="38100">
                <a:solidFill>
                  <a:srgbClr val="00B0F0"/>
                </a:solidFill>
              </a:ln>
            </c:spPr>
            <c:trendlineType val="linear"/>
          </c:trendline>
          <c:xVal>
            <c:numRef>
              <c:f>'Sheet1'!$A$2:$A$6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</c:numCache>
            </c:numRef>
          </c:xVal>
          <c:yVal>
            <c:numRef>
              <c:f>'Sheet1'!$B$2:$B$6</c:f>
              <c:numCache>
                <c:formatCode>General</c:formatCode>
                <c:ptCount val="5"/>
                <c:pt idx="0">
                  <c:v>2.5</c:v>
                </c:pt>
                <c:pt idx="1">
                  <c:v>3.75</c:v>
                </c:pt>
                <c:pt idx="2">
                  <c:v>5</c:v>
                </c:pt>
                <c:pt idx="3">
                  <c:v>6.25</c:v>
                </c:pt>
                <c:pt idx="4">
                  <c:v>7.5</c:v>
                </c:pt>
              </c:numCache>
            </c:numRef>
          </c:yVal>
        </c:ser>
        <c:axId val="128599552"/>
        <c:axId val="128601088"/>
      </c:scatterChart>
      <c:valAx>
        <c:axId val="128599552"/>
        <c:scaling>
          <c:orientation val="minMax"/>
        </c:scaling>
        <c:axPos val="b"/>
        <c:majorGridlines/>
        <c:minorGridlines/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400">
                <a:latin typeface="Century Gothic" pitchFamily="34" charset="0"/>
              </a:defRPr>
            </a:pPr>
            <a:endParaRPr lang="en-US"/>
          </a:p>
        </c:txPr>
        <c:crossAx val="128601088"/>
        <c:crosses val="autoZero"/>
        <c:crossBetween val="midCat"/>
      </c:valAx>
      <c:valAx>
        <c:axId val="128601088"/>
        <c:scaling>
          <c:orientation val="minMax"/>
        </c:scaling>
        <c:axPos val="l"/>
        <c:majorGridlines/>
        <c:minorGridlines/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2000">
                <a:solidFill>
                  <a:schemeClr val="tx1"/>
                </a:solidFill>
                <a:latin typeface="Century Gothic" pitchFamily="34" charset="0"/>
              </a:defRPr>
            </a:pPr>
            <a:endParaRPr lang="en-US"/>
          </a:p>
        </c:txPr>
        <c:crossAx val="128599552"/>
        <c:crosses val="autoZero"/>
        <c:crossBetween val="midCat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'Sheet1'!$B$1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>
              <a:noFill/>
            </a:ln>
          </c:spPr>
          <c:dPt>
            <c:idx val="2"/>
            <c:marker>
              <c:spPr>
                <a:noFill/>
                <a:ln>
                  <a:noFill/>
                </a:ln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00-5E29-4940-AD7A-7FC1F56F8F6B}"/>
              </c:ext>
            </c:extLst>
          </c:dPt>
          <c:dPt>
            <c:idx val="4"/>
            <c:marker>
              <c:spPr>
                <a:noFill/>
                <a:ln>
                  <a:noFill/>
                </a:ln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01-5E29-4940-AD7A-7FC1F56F8F6B}"/>
              </c:ext>
            </c:extLst>
          </c:dPt>
          <c:dPt>
            <c:idx val="6"/>
            <c:marker>
              <c:spPr>
                <a:noFill/>
                <a:ln>
                  <a:noFill/>
                </a:ln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02-5E29-4940-AD7A-7FC1F56F8F6B}"/>
              </c:ext>
            </c:extLst>
          </c:dPt>
          <c:dPt>
            <c:idx val="8"/>
            <c:marker>
              <c:spPr>
                <a:noFill/>
                <a:ln>
                  <a:noFill/>
                </a:ln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03-5E29-4940-AD7A-7FC1F56F8F6B}"/>
              </c:ext>
            </c:extLst>
          </c:dPt>
          <c:dPt>
            <c:idx val="10"/>
            <c:marker>
              <c:spPr>
                <a:noFill/>
                <a:ln>
                  <a:noFill/>
                </a:ln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04-5E29-4940-AD7A-7FC1F56F8F6B}"/>
              </c:ext>
            </c:extLst>
          </c:dPt>
          <c:dPt>
            <c:idx val="12"/>
            <c:marker>
              <c:spPr>
                <a:noFill/>
                <a:ln>
                  <a:noFill/>
                </a:ln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05-5E29-4940-AD7A-7FC1F56F8F6B}"/>
              </c:ext>
            </c:extLst>
          </c:dPt>
          <c:dPt>
            <c:idx val="14"/>
            <c:marker>
              <c:spPr>
                <a:solidFill>
                  <a:srgbClr val="0070C0"/>
                </a:solidFill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06-5E29-4940-AD7A-7FC1F56F8F6B}"/>
              </c:ext>
            </c:extLst>
          </c:dPt>
          <c:xVal>
            <c:numRef>
              <c:f>'Sheet1'!$A$2:$A$16</c:f>
              <c:numCache>
                <c:formatCode>General</c:formatCode>
                <c:ptCount val="15"/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xVal>
          <c:yVal>
            <c:numRef>
              <c:f>'Sheet1'!$B$2:$B$16</c:f>
              <c:numCache>
                <c:formatCode>General</c:formatCode>
                <c:ptCount val="15"/>
                <c:pt idx="1">
                  <c:v>30</c:v>
                </c:pt>
                <c:pt idx="2">
                  <c:v>17</c:v>
                </c:pt>
                <c:pt idx="3">
                  <c:v>12</c:v>
                </c:pt>
                <c:pt idx="4">
                  <c:v>9</c:v>
                </c:pt>
                <c:pt idx="5">
                  <c:v>7</c:v>
                </c:pt>
                <c:pt idx="6">
                  <c:v>6</c:v>
                </c:pt>
                <c:pt idx="7">
                  <c:v>5</c:v>
                </c:pt>
                <c:pt idx="8">
                  <c:v>4.5</c:v>
                </c:pt>
                <c:pt idx="9">
                  <c:v>4</c:v>
                </c:pt>
                <c:pt idx="10">
                  <c:v>3.8</c:v>
                </c:pt>
                <c:pt idx="11">
                  <c:v>3.6</c:v>
                </c:pt>
                <c:pt idx="12">
                  <c:v>3.4</c:v>
                </c:pt>
                <c:pt idx="13">
                  <c:v>3.2</c:v>
                </c:pt>
                <c:pt idx="14">
                  <c:v>3</c:v>
                </c:pt>
              </c:numCache>
            </c:numRef>
          </c:yVal>
          <c:extLst xmlns:c16r2="http://schemas.microsoft.com/office/drawing/2015/06/chart">
            <c:ext xmlns:c16="http://schemas.microsoft.com/office/drawing/2014/chart" uri="{C3380CC4-5D6E-409C-BE32-E72D297353CC}">
              <c16:uniqueId val="{00000000-B2D8-4E42-8DAE-CD2624662947}"/>
            </c:ext>
          </c:extLst>
        </c:ser>
        <c:axId val="134567808"/>
        <c:axId val="134586368"/>
      </c:scatterChart>
      <c:valAx>
        <c:axId val="134567808"/>
        <c:scaling>
          <c:orientation val="minMax"/>
        </c:scaling>
        <c:axPos val="b"/>
        <c:majorGridlines/>
        <c:minorGridlines/>
        <c:title>
          <c:tx>
            <c:rich>
              <a:bodyPr/>
              <a:lstStyle/>
              <a:p>
                <a:pPr>
                  <a:defRPr sz="1200" b="1">
                    <a:latin typeface="Century Gothic" pitchFamily="34" charset="0"/>
                  </a:defRPr>
                </a:pPr>
                <a:r>
                  <a:rPr lang="en-GB" sz="1200" b="1">
                    <a:latin typeface="Century Gothic" pitchFamily="34" charset="0"/>
                  </a:rPr>
                  <a:t>UV index</a:t>
                </a:r>
              </a:p>
            </c:rich>
          </c:tx>
          <c:layout/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900" b="1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defRPr>
            </a:pPr>
            <a:endParaRPr lang="en-US"/>
          </a:p>
        </c:txPr>
        <c:crossAx val="134586368"/>
        <c:crosses val="autoZero"/>
        <c:crossBetween val="midCat"/>
      </c:valAx>
      <c:valAx>
        <c:axId val="134586368"/>
        <c:scaling>
          <c:orientation val="minMax"/>
        </c:scaling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b="1">
                    <a:latin typeface="Century Gothic" pitchFamily="34" charset="0"/>
                  </a:defRPr>
                </a:pPr>
                <a:r>
                  <a:rPr lang="en-GB" b="1" dirty="0">
                    <a:latin typeface="Century Gothic" pitchFamily="34" charset="0"/>
                  </a:rPr>
                  <a:t>Time outside</a:t>
                </a:r>
                <a:r>
                  <a:rPr lang="en-GB" b="1" baseline="0" dirty="0">
                    <a:latin typeface="Century Gothic" pitchFamily="34" charset="0"/>
                  </a:rPr>
                  <a:t> to get enough UV to make </a:t>
                </a:r>
                <a:r>
                  <a:rPr lang="en-GB" b="1" baseline="0" dirty="0" smtClean="0">
                    <a:latin typeface="Century Gothic" pitchFamily="34" charset="0"/>
                  </a:rPr>
                  <a:t>10 </a:t>
                </a:r>
                <a:r>
                  <a:rPr lang="el-GR" b="1" baseline="0" dirty="0" smtClean="0">
                    <a:latin typeface="Century Gothic" pitchFamily="34" charset="0"/>
                  </a:rPr>
                  <a:t>μ</a:t>
                </a:r>
                <a:r>
                  <a:rPr lang="en-GB" b="1" baseline="0" dirty="0" smtClean="0">
                    <a:latin typeface="Century Gothic" pitchFamily="34" charset="0"/>
                  </a:rPr>
                  <a:t>g of vitamin D </a:t>
                </a:r>
                <a:r>
                  <a:rPr lang="en-GB" b="1" baseline="0" dirty="0">
                    <a:latin typeface="Century Gothic" pitchFamily="34" charset="0"/>
                  </a:rPr>
                  <a:t>(minutes)</a:t>
                </a:r>
                <a:endParaRPr lang="en-GB" b="1" dirty="0">
                  <a:latin typeface="Century Gothic" pitchFamily="34" charset="0"/>
                </a:endParaRPr>
              </a:p>
            </c:rich>
          </c:tx>
          <c:layout>
            <c:manualLayout>
              <c:xMode val="edge"/>
              <c:yMode val="edge"/>
              <c:x val="1.1198052773248498E-2"/>
              <c:y val="7.8889908697013483E-2"/>
            </c:manualLayout>
          </c:layout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b="1">
                <a:solidFill>
                  <a:schemeClr val="accent6">
                    <a:lumMod val="75000"/>
                  </a:schemeClr>
                </a:solidFill>
              </a:defRPr>
            </a:pPr>
            <a:endParaRPr lang="en-US"/>
          </a:p>
        </c:txPr>
        <c:crossAx val="134567808"/>
        <c:crosses val="autoZero"/>
        <c:crossBetween val="midCat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'Sheet1'!$B$1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'Sheet1'!$A$2:$A$8</c:f>
              <c:strCache>
                <c:ptCount val="7"/>
                <c:pt idx="0">
                  <c:v>salmon</c:v>
                </c:pt>
                <c:pt idx="1">
                  <c:v>tuna</c:v>
                </c:pt>
                <c:pt idx="2">
                  <c:v>liver</c:v>
                </c:pt>
                <c:pt idx="3">
                  <c:v>egg</c:v>
                </c:pt>
                <c:pt idx="4">
                  <c:v>sardine</c:v>
                </c:pt>
                <c:pt idx="5">
                  <c:v>margarine</c:v>
                </c:pt>
                <c:pt idx="6">
                  <c:v>breakfast cereal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13</c:v>
                </c:pt>
                <c:pt idx="1">
                  <c:v>5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87-4BBA-A912-E4A246672573}"/>
            </c:ext>
          </c:extLst>
        </c:ser>
        <c:axId val="134689152"/>
        <c:axId val="134691072"/>
      </c:barChart>
      <c:catAx>
        <c:axId val="134689152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GB" sz="1200" dirty="0">
                    <a:latin typeface="Century Gothic" pitchFamily="34" charset="0"/>
                  </a:rPr>
                  <a:t>Food</a:t>
                </a:r>
              </a:p>
            </c:rich>
          </c:tx>
          <c:layout>
            <c:manualLayout>
              <c:xMode val="edge"/>
              <c:yMode val="edge"/>
              <c:x val="0.37716979344578072"/>
              <c:y val="0.80039424084335098"/>
            </c:manualLayout>
          </c:layout>
        </c:title>
        <c:numFmt formatCode="General" sourceLinked="0"/>
        <c:tickLblPos val="nextTo"/>
        <c:txPr>
          <a:bodyPr/>
          <a:lstStyle/>
          <a:p>
            <a:pPr>
              <a:defRPr>
                <a:latin typeface="Century Gothic" pitchFamily="34" charset="0"/>
              </a:defRPr>
            </a:pPr>
            <a:endParaRPr lang="en-US"/>
          </a:p>
        </c:txPr>
        <c:crossAx val="134691072"/>
        <c:crosses val="autoZero"/>
        <c:auto val="1"/>
        <c:lblAlgn val="ctr"/>
        <c:lblOffset val="100"/>
      </c:catAx>
      <c:valAx>
        <c:axId val="134691072"/>
        <c:scaling>
          <c:orientation val="minMax"/>
        </c:scaling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b="1">
                    <a:latin typeface="Century Gothic" pitchFamily="34" charset="0"/>
                  </a:defRPr>
                </a:pPr>
                <a:r>
                  <a:rPr lang="en-GB" b="1" dirty="0">
                    <a:latin typeface="Century Gothic" pitchFamily="34" charset="0"/>
                  </a:rPr>
                  <a:t>Mass of vitamin D in 100 g of the food</a:t>
                </a:r>
                <a:r>
                  <a:rPr lang="en-GB" b="1" baseline="0" dirty="0">
                    <a:latin typeface="Century Gothic" pitchFamily="34" charset="0"/>
                  </a:rPr>
                  <a:t> (</a:t>
                </a:r>
                <a:r>
                  <a:rPr lang="el-GR" b="1" baseline="0" dirty="0">
                    <a:latin typeface="Century Gothic" pitchFamily="34" charset="0"/>
                  </a:rPr>
                  <a:t>μ</a:t>
                </a:r>
                <a:r>
                  <a:rPr lang="en-GB" b="1" baseline="0" dirty="0">
                    <a:latin typeface="Century Gothic" pitchFamily="34" charset="0"/>
                  </a:rPr>
                  <a:t>g)</a:t>
                </a:r>
                <a:endParaRPr lang="en-GB" b="1" dirty="0">
                  <a:latin typeface="Century Gothic" pitchFamily="34" charset="0"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b="1">
                <a:solidFill>
                  <a:schemeClr val="accent6">
                    <a:lumMod val="75000"/>
                  </a:schemeClr>
                </a:solidFill>
              </a:defRPr>
            </a:pPr>
            <a:endParaRPr lang="en-US"/>
          </a:p>
        </c:txPr>
        <c:crossAx val="134689152"/>
        <c:crosses val="autoZero"/>
        <c:crossBetween val="between"/>
      </c:valAx>
    </c:plotArea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B760-2193-4023-9C6B-EFA9050BEF78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7788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7321-8033-4E23-B93B-25016622146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595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5699DE8D-534E-4523-A397-7A0410357DF6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749086"/>
            <a:ext cx="5491480" cy="4499134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040C4CB4-6439-4B9C-81E7-42EE3FE83DA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4101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7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9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Ask student</a:t>
            </a:r>
            <a:r>
              <a:rPr lang="en-GB" baseline="0" dirty="0" smtClean="0"/>
              <a:t> pairs to speculate – what might cause rickets and other bone diseases? Are they at risk?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5239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2344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Student pairs briefly tell each other whether they take vitamin tablets. They then discuss whether they think they need a daily vitamin D pill, and share their immediate reactions via a show of hands.</a:t>
            </a:r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2344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b="0" dirty="0" smtClean="0"/>
              <a:t>The lesson objectives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44575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Tell students that they will now use and develop further their skills in analysing patterns by playing an on-screen game. They will use these skills later to analyse vitamin D data. Give each student a copy of SS1 and start the game.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38424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Leave the slideshow and double click the chart. From the top toolbar select 'edit data' to input students’ favourite ice cream flavours from the three options given.</a:t>
            </a:r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7</a:t>
            </a:fld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choose the answer to the multiple choice question, writing their answer on scrap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8</a:t>
            </a:fld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Move quickly through</a:t>
            </a:r>
            <a:r>
              <a:rPr lang="en-GB" baseline="0" dirty="0" smtClean="0"/>
              <a:t> the game, giving students just enough time to decide on their answers. If appropriate, make the game competitive.</a:t>
            </a:r>
          </a:p>
          <a:p>
            <a:r>
              <a:rPr lang="en-GB" baseline="0" dirty="0" smtClean="0"/>
              <a:t>Answer = 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9</a:t>
            </a:fld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Answer = 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10</a:t>
            </a:fld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Answer:</a:t>
            </a:r>
            <a:r>
              <a:rPr lang="en-GB" baseline="0" dirty="0" smtClean="0"/>
              <a:t> As the age of the puppy increases, its mass increases.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11</a:t>
            </a:fld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r>
              <a:rPr lang="en-GB" baseline="0" dirty="0" smtClean="0"/>
              <a:t> = 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13757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Answer: A 12, B</a:t>
            </a:r>
            <a:r>
              <a:rPr lang="en-GB" baseline="0" dirty="0" smtClean="0"/>
              <a:t> 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97688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Answer A 2 cans; B ¼ of a can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97688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Answer 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15</a:t>
            </a:fld>
            <a:endParaRPr lang="en-GB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Answer 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16</a:t>
            </a:fld>
            <a:endParaRPr 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Answer – As</a:t>
            </a:r>
            <a:r>
              <a:rPr lang="en-GB" baseline="0" dirty="0" smtClean="0"/>
              <a:t>  the mean daily temperature increases, the number of crimes in </a:t>
            </a:r>
            <a:r>
              <a:rPr lang="en-GB" baseline="0" dirty="0" err="1" smtClean="0"/>
              <a:t>AnyCity</a:t>
            </a:r>
            <a:r>
              <a:rPr lang="en-GB" baseline="0" dirty="0" smtClean="0"/>
              <a:t> increases.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17</a:t>
            </a:fld>
            <a:endParaRPr lang="en-GB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 – as the speed of the cyclist doubles, the distance travelled in 15 minutes also doubles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Quickly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 through each question slide again (8-18). Clicking on the question button in the top right corner will reveal the answer. During this, students complete the skill check on SS1. 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 the game has finished, students complete the self-assessment task on SS1.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18</a:t>
            </a:fld>
            <a:endParaRPr lang="en-GB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analyse data on SS2 to work out whether they make enough vitamin D from sunlight. This activity requires students to use the internet to find out the vitamin D index forecast for the day. Alternatively, you could give them this information. </a:t>
            </a:r>
            <a:endParaRPr lang="en-GB" baseline="0" dirty="0" smtClean="0"/>
          </a:p>
          <a:p>
            <a:endParaRPr lang="en-GB" baseline="0" dirty="0"/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14879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analyse data on SS3 to work out whether they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get enough vitamin D from food.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35810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 pairs use the facts on the sentence sorter (SS4) to explore in more detail the impacts of vitamin D deficiency and the consequences of vitamin D supplementation.  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then use (SS5) to guide them in making their individual final decision.</a:t>
            </a:r>
          </a:p>
          <a:p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Ask students to share their answers in small groups and make the point that there is no definitive answer here – the answer is a matter for the individual.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38424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52554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342900" indent="-342900">
              <a:buNone/>
            </a:pPr>
            <a:endParaRPr lang="en-GB" sz="1300" b="0" baseline="0" dirty="0"/>
          </a:p>
          <a:p>
            <a:endParaRPr lang="en-GB" sz="1300" b="0" dirty="0"/>
          </a:p>
          <a:p>
            <a:endParaRPr lang="en-GB" sz="1300" b="0" baseline="0" dirty="0"/>
          </a:p>
          <a:p>
            <a:endParaRPr lang="en-GB" sz="1300" b="0" dirty="0"/>
          </a:p>
          <a:p>
            <a:endParaRPr lang="en-GB" sz="13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ounded Rectangle 5"/>
          <p:cNvSpPr/>
          <p:nvPr userDrawn="1"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 rot="5400000">
            <a:off x="4395062" y="2130283"/>
            <a:ext cx="353875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</a:p>
        </p:txBody>
      </p:sp>
    </p:spTree>
    <p:custDataLst>
      <p:tags r:id="rId1"/>
    </p:custData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 rot="5400000">
            <a:off x="4395062" y="2130283"/>
            <a:ext cx="353875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0" y="0"/>
            <a:ext cx="0" cy="6669360"/>
          </a:xfrm>
          <a:prstGeom prst="line">
            <a:avLst/>
          </a:prstGeom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2411760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</a:p>
        </p:txBody>
      </p:sp>
      <p:pic>
        <p:nvPicPr>
          <p:cNvPr id="14" name="Picture 13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16632"/>
            <a:ext cx="1511642" cy="606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01D3E-30FA-439D-BB1E-BF4D62928A8C}" type="datetimeFigureOut">
              <a:rPr lang="en-GB" smtClean="0"/>
              <a:pPr/>
              <a:t>12/01/2017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2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tags" Target="../tags/tag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26.png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chart" Target="../charts/chart6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chart" Target="../charts/char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chart" Target="../charts/chart8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chart" Target="../charts/chart9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37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../media/image36.png"/><Relationship Id="rId5" Type="http://schemas.openxmlformats.org/officeDocument/2006/relationships/image" Target="../media/image17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slide" Target="slide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6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8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0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8.emf"/><Relationship Id="rId1" Type="http://schemas.openxmlformats.org/officeDocument/2006/relationships/tags" Target="../tags/tag33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emf"/><Relationship Id="rId10" Type="http://schemas.openxmlformats.org/officeDocument/2006/relationships/image" Target="../media/image52.jpeg"/><Relationship Id="rId4" Type="http://schemas.openxmlformats.org/officeDocument/2006/relationships/image" Target="../media/image4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298306"/>
            <a:ext cx="9142412" cy="10668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3356992"/>
            <a:ext cx="7487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  <a:latin typeface="Century Gothic" pitchFamily="34" charset="0"/>
              </a:rPr>
              <a:t>Vitamin D</a:t>
            </a:r>
          </a:p>
        </p:txBody>
      </p:sp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256899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0" y="6525344"/>
            <a:ext cx="2256899" cy="35610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5" name="Picture 14" descr="man in shorts.png"/>
          <p:cNvPicPr>
            <a:picLocks noChangeAspect="1"/>
          </p:cNvPicPr>
          <p:nvPr/>
        </p:nvPicPr>
        <p:blipFill>
          <a:blip r:embed="rId5" cstate="print"/>
          <a:srcRect l="20128" r="23135"/>
          <a:stretch>
            <a:fillRect/>
          </a:stretch>
        </p:blipFill>
        <p:spPr>
          <a:xfrm>
            <a:off x="395536" y="1005950"/>
            <a:ext cx="3103988" cy="36471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213724" y="4869158"/>
            <a:ext cx="4248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>
                <a:latin typeface="Century Gothic" pitchFamily="34" charset="0"/>
              </a:rPr>
              <a:t>The agonising disease causes brittle bones </a:t>
            </a:r>
            <a:br>
              <a:rPr lang="en-GB" sz="2800" dirty="0">
                <a:latin typeface="Century Gothic" pitchFamily="34" charset="0"/>
              </a:rPr>
            </a:br>
            <a:r>
              <a:rPr lang="en-GB" sz="2800" dirty="0">
                <a:latin typeface="Century Gothic" pitchFamily="34" charset="0"/>
              </a:rPr>
              <a:t>and severe deformities.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7904" y="1124744"/>
            <a:ext cx="52200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Century Gothic" pitchFamily="34" charset="0"/>
              </a:rPr>
              <a:t>400% rise in children with </a:t>
            </a:r>
            <a:r>
              <a:rPr lang="en-GB" sz="40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rickets</a:t>
            </a:r>
            <a:r>
              <a:rPr lang="en-GB" sz="4000" b="1" dirty="0">
                <a:latin typeface="Century Gothic" pitchFamily="34" charset="0"/>
              </a:rPr>
              <a:t> as more stay inside.</a:t>
            </a:r>
            <a:endParaRPr lang="en-GB" sz="4000" i="1" dirty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0760" y="3356992"/>
            <a:ext cx="2051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entury Gothic" pitchFamily="34" charset="0"/>
              </a:rPr>
              <a:t>Could </a:t>
            </a:r>
            <a:r>
              <a:rPr lang="en-GB" sz="3600" dirty="0" smtClean="0">
                <a:latin typeface="Century Gothic" pitchFamily="34" charset="0"/>
              </a:rPr>
              <a:t/>
            </a:r>
            <a:br>
              <a:rPr lang="en-GB" sz="3600" dirty="0" smtClean="0">
                <a:latin typeface="Century Gothic" pitchFamily="34" charset="0"/>
              </a:rPr>
            </a:br>
            <a:r>
              <a:rPr lang="en-GB" sz="3600" dirty="0" smtClean="0">
                <a:latin typeface="Century Gothic" pitchFamily="34" charset="0"/>
              </a:rPr>
              <a:t>you </a:t>
            </a:r>
            <a:r>
              <a:rPr lang="en-GB" sz="3600" dirty="0">
                <a:latin typeface="Century Gothic" pitchFamily="34" charset="0"/>
              </a:rPr>
              <a:t>end up like this?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580112" y="-27384"/>
            <a:ext cx="3456384" cy="940303"/>
            <a:chOff x="4788024" y="-99391"/>
            <a:chExt cx="3456384" cy="940303"/>
          </a:xfrm>
        </p:grpSpPr>
        <p:sp>
          <p:nvSpPr>
            <p:cNvPr id="29" name="Rounded Rectangle 28"/>
            <p:cNvSpPr/>
            <p:nvPr/>
          </p:nvSpPr>
          <p:spPr>
            <a:xfrm>
              <a:off x="4788024" y="14437"/>
              <a:ext cx="3456384" cy="826475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508104" y="-99391"/>
              <a:ext cx="20456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400" dirty="0" err="1" smtClean="0">
                  <a:latin typeface="Frutiger 45 Light" pitchFamily="34" charset="0"/>
                </a:rPr>
                <a:t>nline</a:t>
              </a:r>
              <a:endParaRPr lang="en-GB" sz="5400" dirty="0">
                <a:latin typeface="Frutiger 45 Light" pitchFamily="34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5344342" y="620688"/>
              <a:ext cx="2900066" cy="0"/>
            </a:xfrm>
            <a:prstGeom prst="line">
              <a:avLst/>
            </a:prstGeom>
            <a:ln w="28575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6985836" y="179929"/>
              <a:ext cx="11865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solidFill>
                    <a:schemeClr val="tx2">
                      <a:lumMod val="20000"/>
                      <a:lumOff val="80000"/>
                    </a:schemeClr>
                  </a:solidFill>
                  <a:latin typeface="Frutiger 55 Roman" pitchFamily="34" charset="0"/>
                </a:rPr>
                <a:t>news</a:t>
              </a:r>
              <a:endParaRPr lang="en-GB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Frutiger 55 Roman" pitchFamily="34" charset="0"/>
              </a:endParaRPr>
            </a:p>
          </p:txBody>
        </p:sp>
        <p:pic>
          <p:nvPicPr>
            <p:cNvPr id="37" name="Picture 36" descr="worl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48922" y="76916"/>
              <a:ext cx="730781" cy="70522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148731"/>
            <a:ext cx="2131101" cy="330460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 build="p" advAuto="100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256899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0" y="6525344"/>
            <a:ext cx="2256899" cy="35610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3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/>
          <a:srcRect r="16829"/>
          <a:stretch>
            <a:fillRect/>
          </a:stretch>
        </p:blipFill>
        <p:spPr bwMode="auto">
          <a:xfrm>
            <a:off x="-203092" y="-171399"/>
            <a:ext cx="6399233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meat and chees 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71775" y="3212976"/>
            <a:ext cx="7872225" cy="3034088"/>
          </a:xfrm>
          <a:prstGeom prst="rect">
            <a:avLst/>
          </a:prstGeom>
          <a:effectLst>
            <a:outerShdw blurRad="190500" dist="508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6084168" y="1052736"/>
            <a:ext cx="30243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entury Gothic" pitchFamily="34" charset="0"/>
              </a:rPr>
              <a:t>You get </a:t>
            </a:r>
            <a:r>
              <a:rPr lang="en-GB" sz="3200" b="1" dirty="0">
                <a:latin typeface="Century Gothic" pitchFamily="34" charset="0"/>
              </a:rPr>
              <a:t>vitamin D </a:t>
            </a:r>
            <a:r>
              <a:rPr lang="en-GB" sz="3200" dirty="0" smtClean="0">
                <a:latin typeface="Century Gothic" pitchFamily="34" charset="0"/>
              </a:rPr>
              <a:t/>
            </a:r>
            <a:br>
              <a:rPr lang="en-GB" sz="3200" dirty="0" smtClean="0">
                <a:latin typeface="Century Gothic" pitchFamily="34" charset="0"/>
              </a:rPr>
            </a:br>
            <a:r>
              <a:rPr lang="en-GB" sz="3200" dirty="0" smtClean="0">
                <a:latin typeface="Century Gothic" pitchFamily="34" charset="0"/>
              </a:rPr>
              <a:t>from </a:t>
            </a:r>
            <a:r>
              <a:rPr lang="en-GB" sz="3200" dirty="0">
                <a:latin typeface="Century Gothic" pitchFamily="34" charset="0"/>
              </a:rPr>
              <a:t>food, and make it </a:t>
            </a:r>
            <a:r>
              <a:rPr lang="en-GB" sz="3200" dirty="0" smtClean="0">
                <a:latin typeface="Century Gothic" pitchFamily="34" charset="0"/>
              </a:rPr>
              <a:t>using </a:t>
            </a:r>
            <a:r>
              <a:rPr lang="en-GB" sz="3200" b="1" dirty="0">
                <a:latin typeface="Century Gothic" pitchFamily="34" charset="0"/>
              </a:rPr>
              <a:t>sunlight</a:t>
            </a:r>
            <a:r>
              <a:rPr lang="en-GB" sz="3200" dirty="0">
                <a:latin typeface="Century Gothic" pitchFamily="34" charset="0"/>
              </a:rPr>
              <a:t>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9592" y="1340768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entury Gothic" pitchFamily="34" charset="0"/>
              </a:rPr>
              <a:t>Rickets is caused by a shortage of </a:t>
            </a:r>
            <a:r>
              <a:rPr lang="en-GB" sz="3200" b="1" dirty="0">
                <a:latin typeface="Century Gothic" pitchFamily="34" charset="0"/>
              </a:rPr>
              <a:t>vitamin D</a:t>
            </a:r>
            <a:r>
              <a:rPr lang="en-GB" sz="3200" dirty="0">
                <a:latin typeface="Century Gothic" pitchFamily="34" charset="0"/>
              </a:rPr>
              <a:t>.</a:t>
            </a:r>
          </a:p>
        </p:txBody>
      </p:sp>
      <p:pic>
        <p:nvPicPr>
          <p:cNvPr id="19" name="Picture 18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1331640" y="5805264"/>
            <a:ext cx="6552728" cy="584775"/>
            <a:chOff x="1259632" y="5805264"/>
            <a:chExt cx="6552728" cy="584775"/>
          </a:xfrm>
        </p:grpSpPr>
        <p:sp>
          <p:nvSpPr>
            <p:cNvPr id="20" name="Rounded Rectangle 19"/>
            <p:cNvSpPr/>
            <p:nvPr/>
          </p:nvSpPr>
          <p:spPr>
            <a:xfrm>
              <a:off x="1259632" y="5823856"/>
              <a:ext cx="6480720" cy="557471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331640" y="5805264"/>
              <a:ext cx="64807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dirty="0">
                  <a:solidFill>
                    <a:schemeClr val="bg1"/>
                  </a:solidFill>
                  <a:latin typeface="Century Gothic" pitchFamily="34" charset="0"/>
                </a:rPr>
                <a:t>But not everyone gets </a:t>
              </a:r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enough. 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61229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male doc.png"/>
          <p:cNvPicPr>
            <a:picLocks noChangeAspect="1"/>
          </p:cNvPicPr>
          <p:nvPr/>
        </p:nvPicPr>
        <p:blipFill>
          <a:blip r:embed="rId4" cstate="print"/>
          <a:srcRect b="2504"/>
          <a:stretch>
            <a:fillRect/>
          </a:stretch>
        </p:blipFill>
        <p:spPr>
          <a:xfrm>
            <a:off x="179512" y="1052736"/>
            <a:ext cx="3644658" cy="547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2256899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2132856"/>
            <a:ext cx="1607372" cy="27041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Group 21"/>
          <p:cNvGrpSpPr/>
          <p:nvPr/>
        </p:nvGrpSpPr>
        <p:grpSpPr>
          <a:xfrm>
            <a:off x="3995936" y="5013176"/>
            <a:ext cx="3960440" cy="1190870"/>
            <a:chOff x="1691680" y="5391264"/>
            <a:chExt cx="6192688" cy="646134"/>
          </a:xfrm>
        </p:grpSpPr>
        <p:sp>
          <p:nvSpPr>
            <p:cNvPr id="23" name="Rounded Rectangle 10"/>
            <p:cNvSpPr/>
            <p:nvPr/>
          </p:nvSpPr>
          <p:spPr>
            <a:xfrm>
              <a:off x="1691680" y="5391264"/>
              <a:ext cx="6192688" cy="646134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01281" y="5412285"/>
              <a:ext cx="6183087" cy="584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chemeClr val="bg1"/>
                  </a:solidFill>
                  <a:latin typeface="Century Gothic" pitchFamily="34" charset="0"/>
                </a:rPr>
                <a:t>Do you need a daily vitamin D pill?</a:t>
              </a: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0" y="6525344"/>
            <a:ext cx="2256899" cy="35610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4" name="Rounded Rectangle 33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4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31840" y="404664"/>
            <a:ext cx="55808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Some scientists think that all under-18s should take a </a:t>
            </a:r>
            <a:r>
              <a:rPr lang="en-GB" sz="3200" dirty="0">
                <a:latin typeface="Century Gothic" pitchFamily="34" charset="0"/>
              </a:rPr>
              <a:t>daily </a:t>
            </a:r>
            <a:r>
              <a:rPr lang="en-GB" sz="3200" b="1" dirty="0">
                <a:latin typeface="Century Gothic" pitchFamily="34" charset="0"/>
              </a:rPr>
              <a:t>vitamin D</a:t>
            </a:r>
            <a:r>
              <a:rPr lang="en-GB" sz="3200" dirty="0">
                <a:latin typeface="Century Gothic" pitchFamily="34" charset="0"/>
              </a:rPr>
              <a:t> </a:t>
            </a:r>
            <a:r>
              <a:rPr lang="en-GB" sz="3200" dirty="0" smtClean="0">
                <a:latin typeface="Century Gothic" pitchFamily="34" charset="0"/>
              </a:rPr>
              <a:t>pill in winter.</a:t>
            </a:r>
            <a:endParaRPr lang="en-GB" sz="3200" dirty="0">
              <a:latin typeface="Century Gothic" pitchFamily="34" charset="0"/>
            </a:endParaRPr>
          </a:p>
          <a:p>
            <a:r>
              <a:rPr lang="en-GB" sz="2400" dirty="0">
                <a:latin typeface="Century Gothic" pitchFamily="34" charset="0"/>
              </a:rPr>
              <a:t>           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61229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07704" y="1700808"/>
            <a:ext cx="67044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fontAlgn="base">
              <a:buClr>
                <a:srgbClr val="00A1DA"/>
              </a:buClr>
              <a:buSzPct val="70000"/>
              <a:buFont typeface="Wingdings 2" pitchFamily="18" charset="2"/>
              <a:buChar char=""/>
              <a:tabLst>
                <a:tab pos="358775" algn="l"/>
              </a:tabLst>
            </a:pPr>
            <a:r>
              <a:rPr lang="en-GB" sz="3000" dirty="0">
                <a:latin typeface="Century Gothic" pitchFamily="34" charset="0"/>
              </a:rPr>
              <a:t>Describe health effects of vitamin D deficiency. </a:t>
            </a:r>
            <a:endParaRPr lang="en-GB" sz="3000" dirty="0">
              <a:solidFill>
                <a:schemeClr val="bg1">
                  <a:lumMod val="75000"/>
                </a:schemeClr>
              </a:solidFill>
              <a:latin typeface="Century Gothic" pitchFamily="34" charset="0"/>
            </a:endParaRPr>
          </a:p>
          <a:p>
            <a:pPr marL="457200" indent="-457200" fontAlgn="base">
              <a:buClr>
                <a:schemeClr val="accent3">
                  <a:lumMod val="40000"/>
                  <a:lumOff val="60000"/>
                </a:schemeClr>
              </a:buClr>
              <a:buSzPct val="60000"/>
              <a:buFont typeface="Wingdings 2" pitchFamily="18" charset="2"/>
              <a:buChar char=""/>
            </a:pPr>
            <a:endParaRPr lang="en-GB" sz="3000" dirty="0">
              <a:solidFill>
                <a:schemeClr val="bg1">
                  <a:lumMod val="75000"/>
                </a:schemeClr>
              </a:solidFill>
              <a:latin typeface="Century Gothic" pitchFamily="34" charset="0"/>
            </a:endParaRPr>
          </a:p>
          <a:p>
            <a:pPr marL="457200" indent="-457200" fontAlgn="base">
              <a:buClr>
                <a:schemeClr val="accent3">
                  <a:lumMod val="40000"/>
                  <a:lumOff val="60000"/>
                </a:schemeClr>
              </a:buClr>
              <a:buSzPct val="60000"/>
              <a:buFont typeface="Wingdings 2" pitchFamily="18" charset="2"/>
              <a:buChar char=""/>
            </a:pPr>
            <a:endParaRPr lang="en-GB" sz="3000" dirty="0">
              <a:solidFill>
                <a:schemeClr val="bg1">
                  <a:lumMod val="75000"/>
                </a:schemeClr>
              </a:solidFill>
              <a:latin typeface="Century Gothic" pitchFamily="34" charset="0"/>
            </a:endParaRPr>
          </a:p>
          <a:p>
            <a:pPr marL="358775" indent="-358775" fontAlgn="base">
              <a:buClr>
                <a:srgbClr val="00B050"/>
              </a:buClr>
              <a:buSzPct val="70000"/>
              <a:buFont typeface="Wingdings 2" pitchFamily="18" charset="2"/>
              <a:buChar char=""/>
            </a:pPr>
            <a:r>
              <a:rPr lang="en-GB" sz="3000" dirty="0">
                <a:latin typeface="Century Gothic" pitchFamily="34" charset="0"/>
              </a:rPr>
              <a:t>Interpret a line on a graph to suggest the relationship between variables, and read values from </a:t>
            </a:r>
            <a:br>
              <a:rPr lang="en-GB" sz="3000" dirty="0">
                <a:latin typeface="Century Gothic" pitchFamily="34" charset="0"/>
              </a:rPr>
            </a:br>
            <a:r>
              <a:rPr lang="en-GB" sz="3000" dirty="0">
                <a:latin typeface="Century Gothic" pitchFamily="34" charset="0"/>
              </a:rPr>
              <a:t>the graph.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44132" y="6161237"/>
            <a:ext cx="256031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389E2A"/>
                </a:solidFill>
                <a:latin typeface="Century Gothic" pitchFamily="34" charset="0"/>
              </a:rPr>
              <a:t>Working Scientifically</a:t>
            </a:r>
            <a:endParaRPr lang="en-GB" dirty="0">
              <a:solidFill>
                <a:srgbClr val="389E2A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80351" y="6169662"/>
            <a:ext cx="110799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008EC0"/>
                </a:solidFill>
                <a:latin typeface="Century Gothic" pitchFamily="34" charset="0"/>
              </a:rPr>
              <a:t>Big Idea</a:t>
            </a:r>
            <a:endParaRPr lang="en-GB" dirty="0">
              <a:solidFill>
                <a:srgbClr val="008EC0"/>
              </a:solidFill>
            </a:endParaRPr>
          </a:p>
        </p:txBody>
      </p:sp>
      <p:pic>
        <p:nvPicPr>
          <p:cNvPr id="12" name="Picture 11" descr="citiz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68068" y="6093296"/>
            <a:ext cx="555213" cy="5092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knowled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6106079"/>
            <a:ext cx="648511" cy="496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/>
          <p:cNvSpPr/>
          <p:nvPr/>
        </p:nvSpPr>
        <p:spPr>
          <a:xfrm rot="16200000">
            <a:off x="286687" y="2090137"/>
            <a:ext cx="205273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3000" b="1" dirty="0">
                <a:solidFill>
                  <a:srgbClr val="008EC0"/>
                </a:solidFill>
                <a:latin typeface="Century Gothic" pitchFamily="34" charset="0"/>
              </a:rPr>
              <a:t>Digestion </a:t>
            </a:r>
            <a:endParaRPr lang="en-GB" sz="3000" dirty="0"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391759" y="3857274"/>
            <a:ext cx="18722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3000" b="1" dirty="0">
                <a:solidFill>
                  <a:srgbClr val="00B050"/>
                </a:solidFill>
                <a:latin typeface="Century Gothic" pitchFamily="34" charset="0"/>
              </a:rPr>
              <a:t>Analyse patterns </a:t>
            </a:r>
            <a:endParaRPr lang="en-GB" sz="3000" dirty="0">
              <a:solidFill>
                <a:srgbClr val="00B050"/>
              </a:solidFill>
              <a:latin typeface="Century Gothic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67745" y="766445"/>
            <a:ext cx="5904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3600" b="1" dirty="0">
                <a:latin typeface="Century Gothic" pitchFamily="34" charset="0"/>
              </a:rPr>
              <a:t>In these lessons you will :</a:t>
            </a:r>
            <a:endParaRPr lang="en-GB" sz="3000" dirty="0">
              <a:latin typeface="Century Gothic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411760" y="1484784"/>
            <a:ext cx="69127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6" grpId="0" build="p"/>
      <p:bldP spid="17" grpId="0" build="p"/>
      <p:bldP spid="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195736" y="3140968"/>
            <a:ext cx="5112568" cy="648072"/>
            <a:chOff x="2195736" y="3140968"/>
            <a:chExt cx="5112568" cy="648072"/>
          </a:xfrm>
        </p:grpSpPr>
        <p:sp>
          <p:nvSpPr>
            <p:cNvPr id="12" name="Rounded Rectangle 10"/>
            <p:cNvSpPr/>
            <p:nvPr/>
          </p:nvSpPr>
          <p:spPr>
            <a:xfrm>
              <a:off x="2195736" y="3140968"/>
              <a:ext cx="5112568" cy="648072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67744" y="3212976"/>
              <a:ext cx="47525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They </a:t>
              </a:r>
              <a:r>
                <a:rPr lang="en-GB" sz="2800" dirty="0">
                  <a:solidFill>
                    <a:schemeClr val="bg1"/>
                  </a:solidFill>
                  <a:latin typeface="Century Gothic" pitchFamily="34" charset="0"/>
                </a:rPr>
                <a:t>call me </a:t>
              </a:r>
              <a:r>
                <a:rPr lang="en-GB" sz="2800" b="1" dirty="0">
                  <a:solidFill>
                    <a:schemeClr val="bg1"/>
                  </a:solidFill>
                  <a:latin typeface="Century Gothic" pitchFamily="34" charset="0"/>
                </a:rPr>
                <a:t>Data Doctor</a:t>
              </a:r>
              <a:r>
                <a:rPr lang="en-GB" sz="2800" dirty="0">
                  <a:solidFill>
                    <a:schemeClr val="bg1"/>
                  </a:solidFill>
                  <a:latin typeface="Century Gothic" pitchFamily="34" charset="0"/>
                </a:rPr>
                <a:t>. </a:t>
              </a:r>
            </a:p>
          </p:txBody>
        </p:sp>
      </p:grpSp>
      <p:pic>
        <p:nvPicPr>
          <p:cNvPr id="34" name="Picture 33" descr="female doc.png"/>
          <p:cNvPicPr>
            <a:picLocks noChangeAspect="1"/>
          </p:cNvPicPr>
          <p:nvPr/>
        </p:nvPicPr>
        <p:blipFill>
          <a:blip r:embed="rId4" cstate="print"/>
          <a:srcRect b="2277"/>
          <a:stretch>
            <a:fillRect/>
          </a:stretch>
        </p:blipFill>
        <p:spPr>
          <a:xfrm>
            <a:off x="5442119" y="1412775"/>
            <a:ext cx="3378353" cy="5142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extBox 29"/>
          <p:cNvSpPr txBox="1"/>
          <p:nvPr/>
        </p:nvSpPr>
        <p:spPr>
          <a:xfrm>
            <a:off x="395536" y="819869"/>
            <a:ext cx="8532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entury Gothic" pitchFamily="34" charset="0"/>
              </a:rPr>
              <a:t>You want to know your </a:t>
            </a:r>
            <a:r>
              <a:rPr lang="en-GB" sz="3200" b="1" dirty="0">
                <a:latin typeface="Century Gothic" pitchFamily="34" charset="0"/>
              </a:rPr>
              <a:t>vitamin D intake</a:t>
            </a:r>
            <a:r>
              <a:rPr lang="en-GB" sz="3200" dirty="0">
                <a:latin typeface="Century Gothic" pitchFamily="34" charset="0"/>
              </a:rPr>
              <a:t>? </a:t>
            </a:r>
          </a:p>
          <a:p>
            <a:pPr>
              <a:spcBef>
                <a:spcPts val="2400"/>
              </a:spcBef>
            </a:pPr>
            <a:r>
              <a:rPr lang="en-GB" sz="3200" dirty="0" smtClean="0">
                <a:latin typeface="Century Gothic" pitchFamily="34" charset="0"/>
              </a:rPr>
              <a:t>You’ve </a:t>
            </a:r>
            <a:r>
              <a:rPr lang="en-GB" sz="3200" dirty="0">
                <a:latin typeface="Century Gothic" pitchFamily="34" charset="0"/>
              </a:rPr>
              <a:t>come to the right place.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-108520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4293096"/>
            <a:ext cx="45839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>
                <a:solidFill>
                  <a:prstClr val="black"/>
                </a:solidFill>
                <a:latin typeface="Century Gothic" pitchFamily="34" charset="0"/>
              </a:rPr>
              <a:t>First, let’s see if you can handle </a:t>
            </a:r>
            <a:r>
              <a:rPr lang="en-GB" sz="2800" b="1" dirty="0">
                <a:solidFill>
                  <a:prstClr val="black"/>
                </a:solidFill>
                <a:latin typeface="Century Gothic" pitchFamily="34" charset="0"/>
              </a:rPr>
              <a:t>tricky tables </a:t>
            </a:r>
            <a:r>
              <a:rPr lang="en-GB" sz="2800" dirty="0">
                <a:solidFill>
                  <a:prstClr val="black"/>
                </a:solidFill>
                <a:latin typeface="Century Gothic" pitchFamily="34" charset="0"/>
              </a:rPr>
              <a:t>and </a:t>
            </a:r>
            <a:r>
              <a:rPr lang="en-GB" sz="2800" b="1" dirty="0">
                <a:solidFill>
                  <a:prstClr val="black"/>
                </a:solidFill>
                <a:latin typeface="Century Gothic" pitchFamily="34" charset="0"/>
              </a:rPr>
              <a:t>challenging </a:t>
            </a:r>
            <a:r>
              <a:rPr lang="en-GB" sz="2800" b="1" dirty="0" smtClean="0">
                <a:solidFill>
                  <a:prstClr val="black"/>
                </a:solidFill>
                <a:latin typeface="Century Gothic" pitchFamily="34" charset="0"/>
              </a:rPr>
              <a:t>charts</a:t>
            </a:r>
            <a:r>
              <a:rPr lang="en-GB" sz="2800" dirty="0" smtClean="0">
                <a:solidFill>
                  <a:prstClr val="black"/>
                </a:solidFill>
                <a:latin typeface="Century Gothic" pitchFamily="34" charset="0"/>
              </a:rPr>
              <a:t>.</a:t>
            </a:r>
            <a:endParaRPr lang="en-GB" sz="28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123728" y="6525344"/>
            <a:ext cx="2376264" cy="35610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1403648" y="0"/>
            <a:ext cx="6048672" cy="1341487"/>
            <a:chOff x="1547664" y="0"/>
            <a:chExt cx="6048672" cy="1341487"/>
          </a:xfrm>
        </p:grpSpPr>
        <p:pic>
          <p:nvPicPr>
            <p:cNvPr id="25" name="Picture 24" descr="female doc.png"/>
            <p:cNvPicPr>
              <a:picLocks noChangeAspect="1"/>
            </p:cNvPicPr>
            <p:nvPr/>
          </p:nvPicPr>
          <p:blipFill rotWithShape="1">
            <a:blip r:embed="rId3" cstate="print"/>
            <a:srcRect b="52161"/>
            <a:stretch/>
          </p:blipFill>
          <p:spPr>
            <a:xfrm flipH="1">
              <a:off x="1547664" y="0"/>
              <a:ext cx="1800200" cy="1341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6" name="TextBox 25"/>
            <p:cNvSpPr txBox="1"/>
            <p:nvPr/>
          </p:nvSpPr>
          <p:spPr>
            <a:xfrm>
              <a:off x="2627784" y="332656"/>
              <a:ext cx="4968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Century Gothic" pitchFamily="34" charset="0"/>
                </a:rPr>
                <a:t>Can you identify variables? </a:t>
              </a:r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7380312" y="332656"/>
            <a:ext cx="1224136" cy="7920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200" b="1" dirty="0">
                <a:latin typeface="Century Gothic" pitchFamily="34" charset="0"/>
              </a:rPr>
              <a:t>Q1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619672" y="1412776"/>
          <a:ext cx="3672408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99792" y="586798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itchFamily="34" charset="0"/>
              </a:rPr>
              <a:t>ice cream flavour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561072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vanilla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9832" y="561072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chocolate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9952" y="561072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strawberry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2852936"/>
            <a:ext cx="1368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Number of </a:t>
            </a:r>
            <a:r>
              <a:rPr lang="en-GB" b="1" dirty="0">
                <a:latin typeface="Century Gothic" pitchFamily="34" charset="0"/>
              </a:rPr>
              <a:t>people who like this flavour best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9512" y="1340768"/>
            <a:ext cx="5112568" cy="4968552"/>
          </a:xfrm>
          <a:prstGeom prst="roundRect">
            <a:avLst>
              <a:gd name="adj" fmla="val 4926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3 ice lolli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64088" y="3903259"/>
            <a:ext cx="3816424" cy="2666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Group 20"/>
          <p:cNvGrpSpPr/>
          <p:nvPr/>
        </p:nvGrpSpPr>
        <p:grpSpPr>
          <a:xfrm>
            <a:off x="5796136" y="1412776"/>
            <a:ext cx="2952328" cy="2092881"/>
            <a:chOff x="5868144" y="980728"/>
            <a:chExt cx="2952328" cy="2092881"/>
          </a:xfrm>
        </p:grpSpPr>
        <p:pic>
          <p:nvPicPr>
            <p:cNvPr id="22" name="Picture 21" descr="pixel arrow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12360" y="2420888"/>
              <a:ext cx="914286" cy="6095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3" name="TextBox 22"/>
            <p:cNvSpPr txBox="1"/>
            <p:nvPr/>
          </p:nvSpPr>
          <p:spPr>
            <a:xfrm>
              <a:off x="5868144" y="980728"/>
              <a:ext cx="2952328" cy="2092881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Century Gothic" pitchFamily="34" charset="0"/>
                </a:rPr>
                <a:t>For this question, input </a:t>
              </a:r>
              <a:r>
                <a:rPr lang="en-GB" sz="2000" dirty="0" smtClean="0">
                  <a:latin typeface="Century Gothic" pitchFamily="34" charset="0"/>
                </a:rPr>
                <a:t>data from the class.</a:t>
              </a:r>
            </a:p>
            <a:p>
              <a:r>
                <a:rPr lang="en-GB" dirty="0" smtClean="0">
                  <a:latin typeface="Century Gothic" pitchFamily="34" charset="0"/>
                </a:rPr>
                <a:t>Leave </a:t>
              </a:r>
              <a:r>
                <a:rPr lang="en-GB" dirty="0" smtClean="0">
                  <a:latin typeface="Century Gothic" pitchFamily="34" charset="0"/>
                </a:rPr>
                <a:t>the slideshow and double click the </a:t>
              </a:r>
              <a:r>
                <a:rPr lang="en-GB" dirty="0" smtClean="0">
                  <a:latin typeface="Century Gothic" pitchFamily="34" charset="0"/>
                </a:rPr>
                <a:t>chart. From the top toolbar select ‘Edit data’.</a:t>
              </a:r>
              <a:endParaRPr lang="en-GB" dirty="0" smtClean="0">
                <a:latin typeface="Century Gothic" pitchFamily="34" charset="0"/>
              </a:endParaRPr>
            </a:p>
            <a:p>
              <a:endParaRPr lang="en-GB" dirty="0" smtClean="0">
                <a:latin typeface="Century Gothic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34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35" name="TextBox 34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36" name="Picture 35" descr="Student sheets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7" grpId="0"/>
      <p:bldP spid="8" grpId="0"/>
      <p:bldP spid="9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1403648" y="0"/>
            <a:ext cx="6048672" cy="1341487"/>
            <a:chOff x="1547664" y="0"/>
            <a:chExt cx="6048672" cy="1341487"/>
          </a:xfrm>
        </p:grpSpPr>
        <p:pic>
          <p:nvPicPr>
            <p:cNvPr id="25" name="Picture 24" descr="female doc.png"/>
            <p:cNvPicPr>
              <a:picLocks noChangeAspect="1"/>
            </p:cNvPicPr>
            <p:nvPr/>
          </p:nvPicPr>
          <p:blipFill rotWithShape="1">
            <a:blip r:embed="rId3" cstate="print"/>
            <a:srcRect b="52161"/>
            <a:stretch/>
          </p:blipFill>
          <p:spPr>
            <a:xfrm flipH="1">
              <a:off x="1547664" y="0"/>
              <a:ext cx="1800200" cy="1341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6" name="TextBox 25"/>
            <p:cNvSpPr txBox="1"/>
            <p:nvPr/>
          </p:nvSpPr>
          <p:spPr>
            <a:xfrm>
              <a:off x="2627784" y="332656"/>
              <a:ext cx="4968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Century Gothic" pitchFamily="34" charset="0"/>
                </a:rPr>
                <a:t>Can you identify variables? 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364088" y="1340768"/>
            <a:ext cx="374441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entury Gothic" pitchFamily="34" charset="0"/>
              </a:rPr>
              <a:t>The </a:t>
            </a:r>
            <a:r>
              <a:rPr lang="en-GB" sz="2000" b="1" dirty="0">
                <a:latin typeface="Century Gothic" pitchFamily="34" charset="0"/>
              </a:rPr>
              <a:t>independent</a:t>
            </a:r>
            <a:r>
              <a:rPr lang="en-GB" sz="2000" dirty="0">
                <a:latin typeface="Century Gothic" pitchFamily="34" charset="0"/>
              </a:rPr>
              <a:t> variable is:</a:t>
            </a:r>
            <a:br>
              <a:rPr lang="en-GB" sz="2000" dirty="0">
                <a:latin typeface="Century Gothic" pitchFamily="34" charset="0"/>
              </a:rPr>
            </a:br>
            <a:endParaRPr lang="en-GB" sz="2000" dirty="0">
              <a:latin typeface="Century Gothic" pitchFamily="34" charset="0"/>
            </a:endParaRPr>
          </a:p>
          <a:p>
            <a:pPr marL="342900" indent="-342900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2000" dirty="0">
                <a:latin typeface="Century Gothic" pitchFamily="34" charset="0"/>
              </a:rPr>
              <a:t>	</a:t>
            </a:r>
            <a:r>
              <a:rPr lang="en-GB" sz="2000" dirty="0" smtClean="0">
                <a:latin typeface="Century Gothic" pitchFamily="34" charset="0"/>
              </a:rPr>
              <a:t>Number </a:t>
            </a:r>
            <a:r>
              <a:rPr lang="en-GB" sz="2000" dirty="0">
                <a:latin typeface="Century Gothic" pitchFamily="34" charset="0"/>
              </a:rPr>
              <a:t>of people who like this flavour </a:t>
            </a:r>
            <a:r>
              <a:rPr lang="en-GB" sz="2000" dirty="0" smtClean="0">
                <a:latin typeface="Century Gothic" pitchFamily="34" charset="0"/>
              </a:rPr>
              <a:t>best</a:t>
            </a:r>
            <a:r>
              <a:rPr lang="en-GB" sz="2000" dirty="0">
                <a:latin typeface="Century Gothic" pitchFamily="34" charset="0"/>
              </a:rPr>
              <a:t/>
            </a:r>
            <a:br>
              <a:rPr lang="en-GB" sz="2000" dirty="0">
                <a:latin typeface="Century Gothic" pitchFamily="34" charset="0"/>
              </a:rPr>
            </a:br>
            <a:endParaRPr lang="en-GB" sz="2000" dirty="0">
              <a:latin typeface="Century Gothic" pitchFamily="34" charset="0"/>
            </a:endParaRPr>
          </a:p>
          <a:p>
            <a:pPr marL="342900" indent="-342900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2000" dirty="0">
                <a:latin typeface="Century Gothic" pitchFamily="34" charset="0"/>
              </a:rPr>
              <a:t>	Ice cream </a:t>
            </a:r>
            <a:r>
              <a:rPr lang="en-GB" sz="2000" dirty="0" smtClean="0">
                <a:latin typeface="Century Gothic" pitchFamily="34" charset="0"/>
              </a:rPr>
              <a:t>flavour</a:t>
            </a:r>
            <a:r>
              <a:rPr lang="en-GB" sz="2000" dirty="0">
                <a:latin typeface="Century Gothic" pitchFamily="34" charset="0"/>
              </a:rPr>
              <a:t/>
            </a:r>
            <a:br>
              <a:rPr lang="en-GB" sz="2000" dirty="0">
                <a:latin typeface="Century Gothic" pitchFamily="34" charset="0"/>
              </a:rPr>
            </a:br>
            <a:endParaRPr lang="en-GB" sz="2000" dirty="0">
              <a:latin typeface="Century Gothic" pitchFamily="34" charset="0"/>
            </a:endParaRPr>
          </a:p>
          <a:p>
            <a:pPr marL="342900" indent="-342900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2000" dirty="0">
                <a:latin typeface="Century Gothic" pitchFamily="34" charset="0"/>
              </a:rPr>
              <a:t>	</a:t>
            </a:r>
            <a:r>
              <a:rPr lang="en-GB" sz="2000" dirty="0" smtClean="0">
                <a:latin typeface="Century Gothic" pitchFamily="34" charset="0"/>
              </a:rPr>
              <a:t>Chocolate </a:t>
            </a:r>
            <a:endParaRPr lang="en-GB" sz="2000" dirty="0">
              <a:latin typeface="Century Gothic" pitchFamily="34" charset="0"/>
            </a:endParaRPr>
          </a:p>
          <a:p>
            <a:endParaRPr lang="en-GB" dirty="0">
              <a:latin typeface="Century Gothic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380312" y="332656"/>
            <a:ext cx="1224136" cy="7920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200" b="1" dirty="0">
                <a:latin typeface="Century Gothic" pitchFamily="34" charset="0"/>
              </a:rPr>
              <a:t>Q1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619672" y="1412776"/>
          <a:ext cx="3672408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99792" y="586798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itchFamily="34" charset="0"/>
              </a:rPr>
              <a:t>ice cream flavour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561072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vanilla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9832" y="561072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chocolate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9952" y="561072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strawberry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2852936"/>
            <a:ext cx="1368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Number of </a:t>
            </a:r>
            <a:r>
              <a:rPr lang="en-GB" b="1" dirty="0">
                <a:latin typeface="Century Gothic" pitchFamily="34" charset="0"/>
              </a:rPr>
              <a:t>people who like this flavour best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9512" y="1340768"/>
            <a:ext cx="5112568" cy="4968552"/>
          </a:xfrm>
          <a:prstGeom prst="roundRect">
            <a:avLst>
              <a:gd name="adj" fmla="val 4926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ounded Rectangle 18"/>
          <p:cNvSpPr/>
          <p:nvPr/>
        </p:nvSpPr>
        <p:spPr>
          <a:xfrm>
            <a:off x="5436096" y="2852936"/>
            <a:ext cx="3707904" cy="432048"/>
          </a:xfrm>
          <a:prstGeom prst="round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37" name="Picture 36" descr="3 ice lolli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64088" y="3903259"/>
            <a:ext cx="3816424" cy="2666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8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39" name="TextBox 3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40" name="Picture 39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1" grpId="0" build="p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475656" y="1052736"/>
          <a:ext cx="496855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11760" y="449982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itchFamily="34" charset="0"/>
              </a:rPr>
              <a:t>Mean monthly temperature (°C)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1844824"/>
            <a:ext cx="12961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itchFamily="34" charset="0"/>
              </a:rPr>
              <a:t>USA ice cream sales </a:t>
            </a:r>
            <a:br>
              <a:rPr lang="en-GB" b="1" dirty="0">
                <a:latin typeface="Century Gothic" pitchFamily="34" charset="0"/>
              </a:rPr>
            </a:br>
            <a:r>
              <a:rPr lang="en-GB" b="1" dirty="0">
                <a:latin typeface="Century Gothic" pitchFamily="34" charset="0"/>
              </a:rPr>
              <a:t>(million litres/ month</a:t>
            </a:r>
            <a:r>
              <a:rPr lang="en-GB" b="1" dirty="0" smtClean="0">
                <a:latin typeface="Century Gothic" pitchFamily="34" charset="0"/>
              </a:rPr>
              <a:t>).</a:t>
            </a:r>
            <a:endParaRPr lang="en-GB" b="1" dirty="0">
              <a:latin typeface="Century Gothic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6216" y="1268760"/>
            <a:ext cx="244827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entury Gothic" pitchFamily="34" charset="0"/>
              </a:rPr>
              <a:t>The </a:t>
            </a:r>
            <a:r>
              <a:rPr lang="en-GB" sz="2000" b="1" dirty="0">
                <a:latin typeface="Century Gothic" pitchFamily="34" charset="0"/>
              </a:rPr>
              <a:t>dependent</a:t>
            </a:r>
            <a:r>
              <a:rPr lang="en-GB" sz="2000" dirty="0">
                <a:latin typeface="Century Gothic" pitchFamily="34" charset="0"/>
              </a:rPr>
              <a:t> variable is:</a:t>
            </a:r>
            <a:br>
              <a:rPr lang="en-GB" sz="2000" dirty="0">
                <a:latin typeface="Century Gothic" pitchFamily="34" charset="0"/>
              </a:rPr>
            </a:br>
            <a:endParaRPr lang="en-GB" sz="2000" dirty="0">
              <a:latin typeface="Century Gothic" pitchFamily="34" charset="0"/>
            </a:endParaRPr>
          </a:p>
          <a:p>
            <a:pPr marL="342900" indent="-342900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2000" dirty="0">
                <a:latin typeface="Century Gothic" pitchFamily="34" charset="0"/>
              </a:rPr>
              <a:t>	Mean monthly temperature.</a:t>
            </a:r>
            <a:br>
              <a:rPr lang="en-GB" sz="2000" dirty="0">
                <a:latin typeface="Century Gothic" pitchFamily="34" charset="0"/>
              </a:rPr>
            </a:br>
            <a:endParaRPr lang="en-GB" sz="2000" dirty="0">
              <a:latin typeface="Century Gothic" pitchFamily="34" charset="0"/>
            </a:endParaRPr>
          </a:p>
          <a:p>
            <a:pPr marL="342900" indent="-342900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2000" dirty="0">
                <a:latin typeface="Century Gothic" pitchFamily="34" charset="0"/>
              </a:rPr>
              <a:t>	USA ice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cream sales.</a:t>
            </a:r>
            <a:br>
              <a:rPr lang="en-GB" sz="2000" dirty="0">
                <a:latin typeface="Century Gothic" pitchFamily="34" charset="0"/>
              </a:rPr>
            </a:br>
            <a:endParaRPr lang="en-GB" sz="2000" dirty="0">
              <a:latin typeface="Century Gothic" pitchFamily="34" charset="0"/>
            </a:endParaRPr>
          </a:p>
          <a:p>
            <a:pPr marL="342900" indent="-342900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2000" dirty="0">
                <a:latin typeface="Century Gothic" pitchFamily="34" charset="0"/>
              </a:rPr>
              <a:t>	Increasing. </a:t>
            </a:r>
          </a:p>
          <a:p>
            <a:endParaRPr lang="en-GB" dirty="0">
              <a:latin typeface="Century Gothic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23528" y="908720"/>
            <a:ext cx="6048672" cy="4032448"/>
          </a:xfrm>
          <a:prstGeom prst="roundRect">
            <a:avLst>
              <a:gd name="adj" fmla="val 5281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251520" y="5229200"/>
            <a:ext cx="8712968" cy="1054545"/>
            <a:chOff x="251520" y="5229200"/>
            <a:chExt cx="8712968" cy="1054545"/>
          </a:xfrm>
        </p:grpSpPr>
        <p:pic>
          <p:nvPicPr>
            <p:cNvPr id="14" name="Picture 13" descr="cake row 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520" y="5256176"/>
              <a:ext cx="4280120" cy="10275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Picture 14" descr="cake row 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0" y="5229200"/>
              <a:ext cx="4392488" cy="105454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6" name="Rounded Rectangle 25"/>
          <p:cNvSpPr/>
          <p:nvPr/>
        </p:nvSpPr>
        <p:spPr>
          <a:xfrm>
            <a:off x="7524328" y="332656"/>
            <a:ext cx="1191052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Q2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27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8" name="TextBox 27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9" name="Picture 28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516216" y="3068960"/>
            <a:ext cx="2880320" cy="792088"/>
          </a:xfrm>
          <a:prstGeom prst="round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8" grpId="0" build="p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547664" y="0"/>
            <a:ext cx="6048672" cy="1341487"/>
            <a:chOff x="1547664" y="0"/>
            <a:chExt cx="6048672" cy="1341487"/>
          </a:xfrm>
        </p:grpSpPr>
        <p:pic>
          <p:nvPicPr>
            <p:cNvPr id="20" name="Picture 19" descr="female doc.png"/>
            <p:cNvPicPr>
              <a:picLocks noChangeAspect="1"/>
            </p:cNvPicPr>
            <p:nvPr/>
          </p:nvPicPr>
          <p:blipFill rotWithShape="1">
            <a:blip r:embed="rId3" cstate="print"/>
            <a:srcRect b="52161"/>
            <a:stretch/>
          </p:blipFill>
          <p:spPr>
            <a:xfrm flipH="1">
              <a:off x="1547664" y="0"/>
              <a:ext cx="1800200" cy="1341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2483768" y="188640"/>
              <a:ext cx="51125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Century Gothic" pitchFamily="34" charset="0"/>
                </a:rPr>
                <a:t>Can you identify </a:t>
              </a:r>
              <a:r>
                <a:rPr lang="en-GB" sz="2800" dirty="0" smtClean="0">
                  <a:latin typeface="Century Gothic" pitchFamily="34" charset="0"/>
                </a:rPr>
                <a:t>a pattern in data? </a:t>
              </a:r>
              <a:endParaRPr lang="en-GB" sz="2800" dirty="0">
                <a:latin typeface="Century Gothic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28592" y="1196753"/>
            <a:ext cx="3815408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entury Gothic" pitchFamily="34" charset="0"/>
              </a:rPr>
              <a:t>The </a:t>
            </a:r>
            <a:r>
              <a:rPr lang="en-GB" sz="2000" b="1" dirty="0">
                <a:latin typeface="Century Gothic" pitchFamily="34" charset="0"/>
              </a:rPr>
              <a:t>best</a:t>
            </a:r>
            <a:r>
              <a:rPr lang="en-GB" sz="2000" dirty="0">
                <a:latin typeface="Century Gothic" pitchFamily="34" charset="0"/>
              </a:rPr>
              <a:t> description of the pattern shown by the </a:t>
            </a:r>
            <a:r>
              <a:rPr lang="en-GB" sz="2000" dirty="0" smtClean="0">
                <a:latin typeface="Century Gothic" pitchFamily="34" charset="0"/>
              </a:rPr>
              <a:t>               bar </a:t>
            </a:r>
            <a:r>
              <a:rPr lang="en-GB" sz="2000" dirty="0">
                <a:latin typeface="Century Gothic" pitchFamily="34" charset="0"/>
              </a:rPr>
              <a:t>chart is:</a:t>
            </a:r>
          </a:p>
          <a:p>
            <a:pPr marL="342900" indent="-342900">
              <a:spcBef>
                <a:spcPts val="600"/>
              </a:spcBef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2000" dirty="0">
                <a:latin typeface="Century Gothic" pitchFamily="34" charset="0"/>
              </a:rPr>
              <a:t>	Ice cream sales increase and then decrease.</a:t>
            </a:r>
          </a:p>
          <a:p>
            <a:pPr marL="342900" indent="-342900">
              <a:spcBef>
                <a:spcPts val="600"/>
              </a:spcBef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2000" dirty="0">
                <a:latin typeface="Century Gothic" pitchFamily="34" charset="0"/>
              </a:rPr>
              <a:t>	Ice cream sales are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highest in June.</a:t>
            </a:r>
          </a:p>
          <a:p>
            <a:pPr marL="342900" indent="-342900">
              <a:spcBef>
                <a:spcPts val="600"/>
              </a:spcBef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2000" dirty="0">
                <a:latin typeface="Century Gothic" pitchFamily="34" charset="0"/>
              </a:rPr>
              <a:t>	Ice cream sales increase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to a maximum in June,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and then decrease.</a:t>
            </a:r>
            <a:endParaRPr lang="en-GB" dirty="0">
              <a:latin typeface="Century Gothic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51520" y="1196752"/>
            <a:ext cx="4968552" cy="5184576"/>
            <a:chOff x="251520" y="1196752"/>
            <a:chExt cx="4968552" cy="5184576"/>
          </a:xfrm>
        </p:grpSpPr>
        <p:sp>
          <p:nvSpPr>
            <p:cNvPr id="19" name="Rounded Rectangle 18"/>
            <p:cNvSpPr/>
            <p:nvPr/>
          </p:nvSpPr>
          <p:spPr>
            <a:xfrm>
              <a:off x="251520" y="1196752"/>
              <a:ext cx="4968552" cy="5184576"/>
            </a:xfrm>
            <a:prstGeom prst="roundRect">
              <a:avLst>
                <a:gd name="adj" fmla="val 6227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23528" y="2754794"/>
              <a:ext cx="115212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entury Gothic" pitchFamily="34" charset="0"/>
                </a:rPr>
                <a:t>USA ice cream sales (million litres/</a:t>
              </a:r>
            </a:p>
            <a:p>
              <a:r>
                <a:rPr lang="en-GB" b="1" dirty="0">
                  <a:latin typeface="Century Gothic" pitchFamily="34" charset="0"/>
                </a:rPr>
                <a:t>month</a:t>
              </a:r>
              <a:r>
                <a:rPr lang="en-GB" b="1" dirty="0" smtClean="0">
                  <a:latin typeface="Century Gothic" pitchFamily="34" charset="0"/>
                </a:rPr>
                <a:t>).</a:t>
              </a:r>
              <a:endParaRPr lang="en-GB" b="1" dirty="0">
                <a:latin typeface="Century Gothic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915816" y="5877272"/>
              <a:ext cx="10081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>
                  <a:latin typeface="Century Gothic" pitchFamily="34" charset="0"/>
                </a:rPr>
                <a:t>Month</a:t>
              </a:r>
              <a:endParaRPr lang="en-GB" sz="1600" b="1" dirty="0">
                <a:latin typeface="Century Gothic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835696" y="5589240"/>
              <a:ext cx="32403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266700" algn="ctr"/>
                  <a:tab pos="542925" algn="ctr"/>
                  <a:tab pos="809625" algn="ctr"/>
                  <a:tab pos="1076325" algn="ctr"/>
                  <a:tab pos="1343025" algn="ctr"/>
                  <a:tab pos="1619250" algn="ctr"/>
                  <a:tab pos="1885950" algn="ctr"/>
                  <a:tab pos="2152650" algn="ctr"/>
                  <a:tab pos="2419350" algn="ctr"/>
                  <a:tab pos="2695575" algn="ctr"/>
                  <a:tab pos="3227388" algn="ctr"/>
                </a:tabLst>
              </a:pPr>
              <a:r>
                <a:rPr lang="en-GB" sz="1600" b="1" dirty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J	F	M	A	M	J	</a:t>
              </a:r>
              <a:r>
                <a:rPr lang="en-GB" sz="1600" b="1" dirty="0" err="1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J</a:t>
              </a:r>
              <a:r>
                <a:rPr lang="en-GB" sz="1600" b="1" dirty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	A	S	O	N	D</a:t>
              </a:r>
            </a:p>
          </p:txBody>
        </p:sp>
        <p:graphicFrame>
          <p:nvGraphicFramePr>
            <p:cNvPr id="9" name="Chart 8"/>
            <p:cNvGraphicFramePr/>
            <p:nvPr/>
          </p:nvGraphicFramePr>
          <p:xfrm>
            <a:off x="1259632" y="1412776"/>
            <a:ext cx="3888432" cy="434196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Rounded Rectangle 13"/>
            <p:cNvSpPr/>
            <p:nvPr/>
          </p:nvSpPr>
          <p:spPr>
            <a:xfrm>
              <a:off x="251520" y="1196752"/>
              <a:ext cx="4968552" cy="5184576"/>
            </a:xfrm>
            <a:prstGeom prst="roundRect">
              <a:avLst>
                <a:gd name="adj" fmla="val 6227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3" name="Picture 12" descr="ice cream lolli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4416110"/>
            <a:ext cx="4067944" cy="2203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Rounded Rectangle 25"/>
          <p:cNvSpPr/>
          <p:nvPr/>
        </p:nvSpPr>
        <p:spPr>
          <a:xfrm>
            <a:off x="7524328" y="332656"/>
            <a:ext cx="1191052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Q3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27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8" name="TextBox 27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9" name="Picture 28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364088" y="3573016"/>
            <a:ext cx="4104456" cy="936104"/>
          </a:xfrm>
          <a:prstGeom prst="round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0" grpId="0" build="p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536" y="1221242"/>
          <a:ext cx="4104456" cy="3647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22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2837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Age</a:t>
                      </a:r>
                      <a:r>
                        <a:rPr lang="en-GB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en-GB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of puppy (months)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Mass</a:t>
                      </a:r>
                      <a:r>
                        <a:rPr lang="en-GB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of puppy (kg)</a:t>
                      </a:r>
                      <a:endParaRPr lang="en-GB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9624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9624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9624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9624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9624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9624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7335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88024" y="1201395"/>
            <a:ext cx="345689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entury Gothic" pitchFamily="34" charset="0"/>
              </a:rPr>
              <a:t>Finish describing the </a:t>
            </a:r>
            <a:r>
              <a:rPr lang="en-GB" sz="2400" b="1" dirty="0">
                <a:latin typeface="Century Gothic" pitchFamily="34" charset="0"/>
              </a:rPr>
              <a:t>pattern in the data.</a:t>
            </a:r>
            <a:endParaRPr lang="en-GB" sz="2400" dirty="0">
              <a:latin typeface="Century Gothic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400" dirty="0">
                <a:latin typeface="Century Gothic" pitchFamily="34" charset="0"/>
              </a:rPr>
              <a:t>As the age of the puppy increases…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1520" y="1124744"/>
            <a:ext cx="4392488" cy="3888432"/>
          </a:xfrm>
          <a:prstGeom prst="roundRect">
            <a:avLst>
              <a:gd name="adj" fmla="val 9480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dog age 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9" y="5535774"/>
            <a:ext cx="1152128" cy="94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dog age 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3924539"/>
            <a:ext cx="1800200" cy="2713538"/>
          </a:xfrm>
          <a:prstGeom prst="rect">
            <a:avLst/>
          </a:prstGeom>
        </p:spPr>
      </p:pic>
      <p:pic>
        <p:nvPicPr>
          <p:cNvPr id="18" name="Picture 17" descr="dog age 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31964" y="2708920"/>
            <a:ext cx="1860516" cy="3956540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7524328" y="332656"/>
            <a:ext cx="1191052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Q4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27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8" name="TextBox 27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9" name="Picture 28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6" name="Picture 15" descr="dog age 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07904" y="4431125"/>
            <a:ext cx="1755385" cy="220695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788024" y="2924944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  <a:latin typeface="Century Gothic" pitchFamily="34" charset="0"/>
              </a:rPr>
              <a:t>its mass increases.</a:t>
            </a:r>
            <a:endParaRPr lang="en-GB" sz="24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547664" y="0"/>
            <a:ext cx="4752528" cy="1341487"/>
            <a:chOff x="1547664" y="0"/>
            <a:chExt cx="4752528" cy="1341487"/>
          </a:xfrm>
        </p:grpSpPr>
        <p:pic>
          <p:nvPicPr>
            <p:cNvPr id="16" name="Picture 15" descr="female doc.png"/>
            <p:cNvPicPr>
              <a:picLocks noChangeAspect="1"/>
            </p:cNvPicPr>
            <p:nvPr/>
          </p:nvPicPr>
          <p:blipFill rotWithShape="1">
            <a:blip r:embed="rId3" cstate="print"/>
            <a:srcRect b="52161"/>
            <a:stretch/>
          </p:blipFill>
          <p:spPr>
            <a:xfrm flipH="1">
              <a:off x="1547664" y="0"/>
              <a:ext cx="1800200" cy="1341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2699792" y="332656"/>
              <a:ext cx="36004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Century Gothic" pitchFamily="34" charset="0"/>
                </a:rPr>
                <a:t>Can you </a:t>
              </a:r>
              <a:r>
                <a:rPr lang="en-GB" sz="2800" dirty="0" smtClean="0">
                  <a:latin typeface="Century Gothic" pitchFamily="34" charset="0"/>
                </a:rPr>
                <a:t>calculate a mean? </a:t>
              </a:r>
              <a:endParaRPr lang="en-GB" sz="2800" dirty="0">
                <a:latin typeface="Century Gothic" pitchFamily="34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251520" y="1340768"/>
            <a:ext cx="3096344" cy="5040560"/>
          </a:xfrm>
          <a:prstGeom prst="roundRect">
            <a:avLst>
              <a:gd name="adj" fmla="val 948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536" y="1340770"/>
          <a:ext cx="2808312" cy="496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17718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Name of puppy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Mass of puppy</a:t>
                      </a:r>
                      <a:r>
                        <a:rPr lang="en-GB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(kg)</a:t>
                      </a:r>
                      <a:endParaRPr lang="en-GB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0166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itchFamily="34" charset="0"/>
                        </a:rPr>
                        <a:t>Bella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0166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itchFamily="34" charset="0"/>
                        </a:rPr>
                        <a:t>Barney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70166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itchFamily="34" charset="0"/>
                        </a:rPr>
                        <a:t>Bear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70166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itchFamily="34" charset="0"/>
                        </a:rPr>
                        <a:t>Buddy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0166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itchFamily="34" charset="0"/>
                        </a:rPr>
                        <a:t>Beauty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63888" y="1570147"/>
            <a:ext cx="532859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entury Gothic" pitchFamily="34" charset="0"/>
              </a:rPr>
              <a:t>The </a:t>
            </a:r>
            <a:r>
              <a:rPr lang="en-GB" sz="2400" b="1" dirty="0">
                <a:latin typeface="Century Gothic" pitchFamily="34" charset="0"/>
              </a:rPr>
              <a:t>mean mass </a:t>
            </a:r>
            <a:r>
              <a:rPr lang="en-GB" sz="2400" dirty="0">
                <a:latin typeface="Century Gothic" pitchFamily="34" charset="0"/>
              </a:rPr>
              <a:t>of the puppies is: </a:t>
            </a:r>
            <a:r>
              <a:rPr lang="en-GB" sz="2000" dirty="0">
                <a:latin typeface="Century Gothic" pitchFamily="34" charset="0"/>
              </a:rPr>
              <a:t/>
            </a:r>
            <a:br>
              <a:rPr lang="en-GB" sz="2000" dirty="0">
                <a:latin typeface="Century Gothic" pitchFamily="34" charset="0"/>
              </a:rPr>
            </a:br>
            <a:endParaRPr lang="en-GB" sz="2000" dirty="0">
              <a:latin typeface="Century Gothic" pitchFamily="34" charset="0"/>
            </a:endParaRPr>
          </a:p>
          <a:p>
            <a:pPr marL="342900" indent="-342900"/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2400" dirty="0">
                <a:latin typeface="Century Gothic" pitchFamily="34" charset="0"/>
              </a:rPr>
              <a:t>   4 kg         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 B   </a:t>
            </a:r>
            <a:r>
              <a:rPr lang="en-GB" sz="2400" dirty="0">
                <a:latin typeface="Century Gothic" pitchFamily="34" charset="0"/>
              </a:rPr>
              <a:t>5 kg          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2400" dirty="0">
                <a:latin typeface="Century Gothic" pitchFamily="34" charset="0"/>
              </a:rPr>
              <a:t>   7 kg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51520" y="1340768"/>
            <a:ext cx="3096344" cy="5040560"/>
          </a:xfrm>
          <a:prstGeom prst="roundRect">
            <a:avLst>
              <a:gd name="adj" fmla="val 9480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/>
          <p:cNvGrpSpPr/>
          <p:nvPr/>
        </p:nvGrpSpPr>
        <p:grpSpPr>
          <a:xfrm>
            <a:off x="2725458" y="2636912"/>
            <a:ext cx="6418542" cy="3888432"/>
            <a:chOff x="2725458" y="2636912"/>
            <a:chExt cx="6418542" cy="3888432"/>
          </a:xfrm>
        </p:grpSpPr>
        <p:pic>
          <p:nvPicPr>
            <p:cNvPr id="12" name="Picture 11" descr="puppie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5458" y="2636912"/>
              <a:ext cx="6418542" cy="360547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419872" y="6156012"/>
              <a:ext cx="4968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Bella     Barney 	  Bear	 Buddy      Beauty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7524328" y="332656"/>
            <a:ext cx="1191052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Q5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25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6" name="TextBox 25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7" name="Picture 26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28" name="Rectangle 27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508104" y="2204864"/>
            <a:ext cx="1368152" cy="576064"/>
          </a:xfrm>
          <a:prstGeom prst="round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11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547664" y="0"/>
            <a:ext cx="5616625" cy="1341487"/>
            <a:chOff x="1547664" y="0"/>
            <a:chExt cx="5616625" cy="1341487"/>
          </a:xfrm>
        </p:grpSpPr>
        <p:pic>
          <p:nvPicPr>
            <p:cNvPr id="19" name="Picture 18" descr="female doc.png"/>
            <p:cNvPicPr>
              <a:picLocks noChangeAspect="1"/>
            </p:cNvPicPr>
            <p:nvPr/>
          </p:nvPicPr>
          <p:blipFill rotWithShape="1">
            <a:blip r:embed="rId3" cstate="print"/>
            <a:srcRect b="52161"/>
            <a:stretch/>
          </p:blipFill>
          <p:spPr>
            <a:xfrm flipH="1">
              <a:off x="1547664" y="0"/>
              <a:ext cx="1800200" cy="1341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2699793" y="260648"/>
              <a:ext cx="44644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Century Gothic" pitchFamily="34" charset="0"/>
                </a:rPr>
                <a:t>Can you </a:t>
              </a:r>
              <a:r>
                <a:rPr lang="en-GB" sz="2800" dirty="0" smtClean="0">
                  <a:latin typeface="Century Gothic" pitchFamily="34" charset="0"/>
                </a:rPr>
                <a:t>select data and do calculations? </a:t>
              </a:r>
              <a:endParaRPr lang="en-GB" sz="2800" dirty="0">
                <a:latin typeface="Century Gothic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40152" y="1268760"/>
            <a:ext cx="3096344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entury Gothic" pitchFamily="34" charset="0"/>
              </a:rPr>
              <a:t>You have </a:t>
            </a:r>
            <a:r>
              <a:rPr lang="en-GB" sz="2800" b="1" dirty="0">
                <a:latin typeface="Century Gothic" pitchFamily="34" charset="0"/>
              </a:rPr>
              <a:t>£12</a:t>
            </a:r>
            <a:r>
              <a:rPr lang="en-GB" dirty="0">
                <a:latin typeface="Century Gothic" pitchFamily="34" charset="0"/>
              </a:rPr>
              <a:t/>
            </a:r>
            <a:br>
              <a:rPr lang="en-GB" dirty="0">
                <a:latin typeface="Century Gothic" pitchFamily="34" charset="0"/>
              </a:rPr>
            </a:br>
            <a:endParaRPr lang="en-GB" dirty="0">
              <a:latin typeface="Century Gothic" pitchFamily="34" charset="0"/>
            </a:endParaRPr>
          </a:p>
          <a:p>
            <a:pPr marL="342900" indent="-342900">
              <a:buClr>
                <a:srgbClr val="00B0F0"/>
              </a:buClr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2000" dirty="0">
                <a:latin typeface="Century Gothic" pitchFamily="34" charset="0"/>
              </a:rPr>
              <a:t>	How many of ice cream </a:t>
            </a:r>
            <a:r>
              <a:rPr lang="en-GB" sz="2000" b="1" dirty="0">
                <a:latin typeface="Century Gothic" pitchFamily="34" charset="0"/>
              </a:rPr>
              <a:t>A</a:t>
            </a:r>
            <a:r>
              <a:rPr lang="en-GB" sz="2000" dirty="0">
                <a:latin typeface="Century Gothic" pitchFamily="34" charset="0"/>
              </a:rPr>
              <a:t> can you </a:t>
            </a:r>
            <a:r>
              <a:rPr lang="en-GB" sz="2000" dirty="0" smtClean="0">
                <a:latin typeface="Century Gothic" pitchFamily="34" charset="0"/>
              </a:rPr>
              <a:t>buy?</a:t>
            </a:r>
          </a:p>
          <a:p>
            <a:pPr marL="342900" indent="-342900">
              <a:buClr>
                <a:srgbClr val="00B0F0"/>
              </a:buClr>
            </a:pPr>
            <a:endParaRPr lang="en-GB" sz="2000" dirty="0">
              <a:latin typeface="Century Gothic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00B0F0"/>
              </a:buClr>
            </a:pPr>
            <a:r>
              <a:rPr lang="en-GB" sz="20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2000" dirty="0">
                <a:latin typeface="Century Gothic" pitchFamily="34" charset="0"/>
              </a:rPr>
              <a:t>	How many of ice cream </a:t>
            </a:r>
            <a:r>
              <a:rPr lang="en-GB" sz="2000" b="1" dirty="0">
                <a:latin typeface="Century Gothic" pitchFamily="34" charset="0"/>
              </a:rPr>
              <a:t>B</a:t>
            </a:r>
            <a:r>
              <a:rPr lang="en-GB" sz="2000" dirty="0">
                <a:latin typeface="Century Gothic" pitchFamily="34" charset="0"/>
              </a:rPr>
              <a:t> can you buy?</a:t>
            </a:r>
            <a:endParaRPr lang="en-GB" dirty="0">
              <a:latin typeface="Century Gothic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79512" y="1340768"/>
            <a:ext cx="5544616" cy="3744416"/>
            <a:chOff x="179512" y="1340768"/>
            <a:chExt cx="5544616" cy="3744416"/>
          </a:xfrm>
        </p:grpSpPr>
        <p:sp>
          <p:nvSpPr>
            <p:cNvPr id="20" name="Rounded Rectangle 19"/>
            <p:cNvSpPr/>
            <p:nvPr/>
          </p:nvSpPr>
          <p:spPr>
            <a:xfrm>
              <a:off x="179512" y="1340768"/>
              <a:ext cx="5544616" cy="3744416"/>
            </a:xfrm>
            <a:prstGeom prst="roundRect">
              <a:avLst>
                <a:gd name="adj" fmla="val 617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5" name="Chart 4"/>
            <p:cNvGraphicFramePr/>
            <p:nvPr/>
          </p:nvGraphicFramePr>
          <p:xfrm>
            <a:off x="971600" y="1484784"/>
            <a:ext cx="4464496" cy="31283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251520" y="2564904"/>
              <a:ext cx="792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entury Gothic" pitchFamily="34" charset="0"/>
                </a:rPr>
                <a:t>Price (£) 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195736" y="4581128"/>
              <a:ext cx="2304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latin typeface="Century Gothic" pitchFamily="34" charset="0"/>
                </a:rPr>
                <a:t>Type </a:t>
              </a:r>
              <a:r>
                <a:rPr lang="en-GB" b="1" dirty="0">
                  <a:latin typeface="Century Gothic" pitchFamily="34" charset="0"/>
                </a:rPr>
                <a:t>of ice cream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79512" y="1340768"/>
              <a:ext cx="5544616" cy="3744416"/>
            </a:xfrm>
            <a:prstGeom prst="roundRect">
              <a:avLst>
                <a:gd name="adj" fmla="val 6173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3" name="Picture 12" descr="row of ice lolli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4437112"/>
            <a:ext cx="4536504" cy="2250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ounded Rectangle 24"/>
          <p:cNvSpPr/>
          <p:nvPr/>
        </p:nvSpPr>
        <p:spPr>
          <a:xfrm>
            <a:off x="7524328" y="332656"/>
            <a:ext cx="1191052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Q6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26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7" name="TextBox 26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8" name="Picture 27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29" name="Rectangle 28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64288" y="270892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  <a:latin typeface="Century Gothic" pitchFamily="34" charset="0"/>
              </a:rPr>
              <a:t>12</a:t>
            </a:r>
            <a:endParaRPr lang="en-GB" sz="24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92280" y="4005064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  <a:latin typeface="Century Gothic" pitchFamily="34" charset="0"/>
              </a:rPr>
              <a:t>4</a:t>
            </a:r>
            <a:endParaRPr lang="en-GB" sz="24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8" grpId="0" build="p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52120" y="1136352"/>
            <a:ext cx="3491880" cy="394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latin typeface="Century Gothic" pitchFamily="34" charset="0"/>
              </a:rPr>
              <a:t>You have a tin of </a:t>
            </a:r>
            <a:br>
              <a:rPr lang="en-GB" sz="2600" dirty="0">
                <a:latin typeface="Century Gothic" pitchFamily="34" charset="0"/>
              </a:rPr>
            </a:br>
            <a:r>
              <a:rPr lang="en-GB" sz="2600" dirty="0">
                <a:latin typeface="Century Gothic" pitchFamily="34" charset="0"/>
              </a:rPr>
              <a:t>dog food. Its energy content is 2000 kJ.</a:t>
            </a:r>
            <a:endParaRPr lang="en-GB" dirty="0">
              <a:latin typeface="Century Gothic" pitchFamily="34" charset="0"/>
            </a:endParaRPr>
          </a:p>
          <a:p>
            <a:pPr marL="342900" indent="-342900">
              <a:spcBef>
                <a:spcPts val="900"/>
              </a:spcBef>
              <a:buClr>
                <a:srgbClr val="00B0F0"/>
              </a:buClr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2000" dirty="0">
                <a:latin typeface="Century Gothic" pitchFamily="34" charset="0"/>
              </a:rPr>
              <a:t>	How many cans have enough energy for a beagle for a day</a:t>
            </a:r>
            <a:r>
              <a:rPr lang="en-GB" sz="2000" dirty="0" smtClean="0">
                <a:latin typeface="Century Gothic" pitchFamily="34" charset="0"/>
              </a:rPr>
              <a:t>?</a:t>
            </a:r>
            <a:endParaRPr lang="en-GB" sz="2000" dirty="0">
              <a:latin typeface="Century Gothic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00B0F0"/>
              </a:buClr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2000" dirty="0">
                <a:latin typeface="Century Gothic" pitchFamily="34" charset="0"/>
              </a:rPr>
              <a:t>	What fraction of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a can has enough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energy for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a </a:t>
            </a:r>
            <a:r>
              <a:rPr lang="en-GB" sz="2000" dirty="0" err="1">
                <a:latin typeface="Century Gothic" pitchFamily="34" charset="0"/>
              </a:rPr>
              <a:t>chihuahua</a:t>
            </a:r>
            <a:r>
              <a:rPr lang="en-GB" sz="2000" dirty="0">
                <a:latin typeface="Century Gothic" pitchFamily="34" charset="0"/>
              </a:rPr>
              <a:t>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for a day?</a:t>
            </a:r>
            <a:endParaRPr lang="en-GB" dirty="0">
              <a:latin typeface="Century Gothic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79512" y="908720"/>
            <a:ext cx="5472608" cy="3960440"/>
            <a:chOff x="179512" y="908720"/>
            <a:chExt cx="5472608" cy="3960440"/>
          </a:xfrm>
        </p:grpSpPr>
        <p:sp>
          <p:nvSpPr>
            <p:cNvPr id="7" name="TextBox 6"/>
            <p:cNvSpPr txBox="1"/>
            <p:nvPr/>
          </p:nvSpPr>
          <p:spPr>
            <a:xfrm>
              <a:off x="251520" y="1624732"/>
              <a:ext cx="115212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entury Gothic" pitchFamily="34" charset="0"/>
                </a:rPr>
                <a:t>Amount of energy needed from food </a:t>
              </a:r>
              <a:r>
                <a:rPr lang="en-GB" b="1" dirty="0" smtClean="0">
                  <a:latin typeface="Century Gothic" pitchFamily="34" charset="0"/>
                </a:rPr>
                <a:t/>
              </a:r>
              <a:br>
                <a:rPr lang="en-GB" b="1" dirty="0" smtClean="0">
                  <a:latin typeface="Century Gothic" pitchFamily="34" charset="0"/>
                </a:rPr>
              </a:br>
              <a:r>
                <a:rPr lang="en-GB" b="1" dirty="0" smtClean="0">
                  <a:latin typeface="Century Gothic" pitchFamily="34" charset="0"/>
                </a:rPr>
                <a:t>(</a:t>
              </a:r>
              <a:r>
                <a:rPr lang="en-GB" b="1" dirty="0">
                  <a:latin typeface="Century Gothic" pitchFamily="34" charset="0"/>
                </a:rPr>
                <a:t>kJ/ day</a:t>
              </a:r>
              <a:r>
                <a:rPr lang="en-GB" b="1" dirty="0" smtClean="0">
                  <a:latin typeface="Century Gothic" pitchFamily="34" charset="0"/>
                </a:rPr>
                <a:t>).   </a:t>
              </a:r>
              <a:endParaRPr lang="en-GB" b="1" dirty="0">
                <a:latin typeface="Century Gothic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87824" y="4386590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>
                  <a:latin typeface="Century Gothic" pitchFamily="34" charset="0"/>
                </a:rPr>
                <a:t>Dog </a:t>
              </a:r>
              <a:r>
                <a:rPr lang="en-GB" sz="1600" b="1" dirty="0">
                  <a:latin typeface="Century Gothic" pitchFamily="34" charset="0"/>
                </a:rPr>
                <a:t>breed</a:t>
              </a:r>
            </a:p>
          </p:txBody>
        </p:sp>
        <p:graphicFrame>
          <p:nvGraphicFramePr>
            <p:cNvPr id="11" name="Chart 10"/>
            <p:cNvGraphicFramePr/>
            <p:nvPr/>
          </p:nvGraphicFramePr>
          <p:xfrm>
            <a:off x="1403648" y="1124744"/>
            <a:ext cx="4104456" cy="30963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1979712" y="4077072"/>
              <a:ext cx="367240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b="1" dirty="0" err="1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chihuahua</a:t>
              </a:r>
              <a:r>
                <a:rPr lang="en-GB" sz="1300" b="1" dirty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      pug       beagle  border collie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79512" y="908720"/>
              <a:ext cx="5400600" cy="3960440"/>
            </a:xfrm>
            <a:prstGeom prst="roundRect">
              <a:avLst>
                <a:gd name="adj" fmla="val 6173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8" name="Picture 17" descr="dog food.png"/>
          <p:cNvPicPr>
            <a:picLocks noChangeAspect="1"/>
          </p:cNvPicPr>
          <p:nvPr/>
        </p:nvPicPr>
        <p:blipFill>
          <a:blip r:embed="rId4" cstate="print"/>
          <a:srcRect b="20925"/>
          <a:stretch>
            <a:fillRect/>
          </a:stretch>
        </p:blipFill>
        <p:spPr>
          <a:xfrm>
            <a:off x="7537908" y="4437112"/>
            <a:ext cx="1498587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3" name="Group 22"/>
          <p:cNvGrpSpPr/>
          <p:nvPr/>
        </p:nvGrpSpPr>
        <p:grpSpPr>
          <a:xfrm>
            <a:off x="1736368" y="4365104"/>
            <a:ext cx="4923864" cy="2492896"/>
            <a:chOff x="1736368" y="4365104"/>
            <a:chExt cx="4923864" cy="2492896"/>
          </a:xfrm>
        </p:grpSpPr>
        <p:pic>
          <p:nvPicPr>
            <p:cNvPr id="17" name="Picture 16" descr="border collie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8266" y="4365104"/>
              <a:ext cx="1811966" cy="2492896"/>
            </a:xfrm>
            <a:prstGeom prst="rect">
              <a:avLst/>
            </a:prstGeom>
          </p:spPr>
        </p:pic>
        <p:pic>
          <p:nvPicPr>
            <p:cNvPr id="19" name="Picture 18" descr="beagle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85592" y="4653136"/>
              <a:ext cx="1102432" cy="2204864"/>
            </a:xfrm>
            <a:prstGeom prst="rect">
              <a:avLst/>
            </a:prstGeom>
          </p:spPr>
        </p:pic>
        <p:pic>
          <p:nvPicPr>
            <p:cNvPr id="20" name="Picture 19" descr="pug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1829" y="5229200"/>
              <a:ext cx="984067" cy="1628800"/>
            </a:xfrm>
            <a:prstGeom prst="rect">
              <a:avLst/>
            </a:prstGeom>
          </p:spPr>
        </p:pic>
        <p:pic>
          <p:nvPicPr>
            <p:cNvPr id="21" name="Picture 20" descr="chihuahua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36368" y="5517232"/>
              <a:ext cx="819408" cy="1268760"/>
            </a:xfrm>
            <a:prstGeom prst="rect">
              <a:avLst/>
            </a:prstGeom>
          </p:spPr>
        </p:pic>
      </p:grpSp>
      <p:sp>
        <p:nvSpPr>
          <p:cNvPr id="33" name="Rounded Rectangle 32"/>
          <p:cNvSpPr/>
          <p:nvPr/>
        </p:nvSpPr>
        <p:spPr>
          <a:xfrm>
            <a:off x="7524328" y="332656"/>
            <a:ext cx="1191052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Q7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34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35" name="TextBox 34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36" name="Picture 35" descr="Student sheets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7" name="Rectangle 36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88424" y="31409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  <a:latin typeface="Century Gothic" pitchFamily="34" charset="0"/>
              </a:rPr>
              <a:t>2</a:t>
            </a:r>
            <a:endParaRPr lang="en-GB" sz="24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4149080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  <a:latin typeface="Century Gothic" pitchFamily="34" charset="0"/>
              </a:rPr>
              <a:t>¼ </a:t>
            </a:r>
            <a:endParaRPr lang="en-GB" sz="32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8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547664" y="0"/>
            <a:ext cx="5544616" cy="1341487"/>
            <a:chOff x="1547664" y="0"/>
            <a:chExt cx="5544616" cy="1341487"/>
          </a:xfrm>
        </p:grpSpPr>
        <p:pic>
          <p:nvPicPr>
            <p:cNvPr id="19" name="Picture 18" descr="female doc.png"/>
            <p:cNvPicPr>
              <a:picLocks noChangeAspect="1"/>
            </p:cNvPicPr>
            <p:nvPr/>
          </p:nvPicPr>
          <p:blipFill rotWithShape="1">
            <a:blip r:embed="rId3" cstate="print"/>
            <a:srcRect b="52161"/>
            <a:stretch/>
          </p:blipFill>
          <p:spPr>
            <a:xfrm flipH="1">
              <a:off x="1547664" y="0"/>
              <a:ext cx="1800200" cy="1341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0" name="TextBox 19"/>
            <p:cNvSpPr txBox="1"/>
            <p:nvPr/>
          </p:nvSpPr>
          <p:spPr>
            <a:xfrm>
              <a:off x="2699792" y="170637"/>
              <a:ext cx="43924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Century Gothic" pitchFamily="34" charset="0"/>
                </a:rPr>
                <a:t>Can you read values from a graph? </a:t>
              </a:r>
            </a:p>
          </p:txBody>
        </p:sp>
      </p:grp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4" cstate="print"/>
          <a:srcRect l="18828" t="4482" r="3215"/>
          <a:stretch>
            <a:fillRect/>
          </a:stretch>
        </p:blipFill>
        <p:spPr bwMode="auto">
          <a:xfrm>
            <a:off x="5652120" y="3573016"/>
            <a:ext cx="3491880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759624" y="1254239"/>
            <a:ext cx="33843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000" dirty="0">
                <a:latin typeface="Century Gothic" pitchFamily="34" charset="0"/>
              </a:rPr>
              <a:t>What was the speed of the 800 m male world record holder?</a:t>
            </a:r>
          </a:p>
          <a:p>
            <a:pPr marL="542925" indent="-542925">
              <a:spcBef>
                <a:spcPts val="600"/>
              </a:spcBef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2000" dirty="0">
                <a:latin typeface="Century Gothic" pitchFamily="34" charset="0"/>
              </a:rPr>
              <a:t>	9.2 m/s</a:t>
            </a:r>
          </a:p>
          <a:p>
            <a:pPr marL="542925" indent="-542925">
              <a:spcBef>
                <a:spcPts val="600"/>
              </a:spcBef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2000" dirty="0">
                <a:latin typeface="Century Gothic" pitchFamily="34" charset="0"/>
              </a:rPr>
              <a:t>	7.9 m/s</a:t>
            </a:r>
          </a:p>
          <a:p>
            <a:pPr marL="542925" indent="-542925">
              <a:spcBef>
                <a:spcPts val="600"/>
              </a:spcBef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2000" dirty="0">
                <a:latin typeface="Century Gothic" pitchFamily="34" charset="0"/>
              </a:rPr>
              <a:t>	7.3 m/s 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79512" y="1340768"/>
            <a:ext cx="5472608" cy="5040560"/>
            <a:chOff x="179512" y="1340768"/>
            <a:chExt cx="5472608" cy="5040560"/>
          </a:xfrm>
        </p:grpSpPr>
        <p:sp>
          <p:nvSpPr>
            <p:cNvPr id="21" name="Rounded Rectangle 20"/>
            <p:cNvSpPr/>
            <p:nvPr/>
          </p:nvSpPr>
          <p:spPr>
            <a:xfrm>
              <a:off x="179512" y="1340768"/>
              <a:ext cx="5472608" cy="5020614"/>
            </a:xfrm>
            <a:prstGeom prst="roundRect">
              <a:avLst>
                <a:gd name="adj" fmla="val 493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6" name="Chart 5"/>
            <p:cNvGraphicFramePr/>
            <p:nvPr/>
          </p:nvGraphicFramePr>
          <p:xfrm>
            <a:off x="1027237" y="1412429"/>
            <a:ext cx="4608511" cy="46085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2555776" y="5877272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entury Gothic" pitchFamily="34" charset="0"/>
                </a:rPr>
                <a:t>Distance (m</a:t>
              </a:r>
              <a:r>
                <a:rPr lang="en-GB" sz="1600" b="1" dirty="0">
                  <a:latin typeface="Century Gothic" pitchFamily="34" charset="0"/>
                </a:rPr>
                <a:t>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1520" y="2564904"/>
              <a:ext cx="115212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entury Gothic" pitchFamily="34" charset="0"/>
                </a:rPr>
                <a:t>Speed </a:t>
              </a:r>
              <a:br>
                <a:rPr lang="en-GB" b="1" dirty="0">
                  <a:latin typeface="Century Gothic" pitchFamily="34" charset="0"/>
                </a:rPr>
              </a:br>
              <a:r>
                <a:rPr lang="en-GB" b="1" dirty="0">
                  <a:latin typeface="Century Gothic" pitchFamily="34" charset="0"/>
                </a:rPr>
                <a:t>of male world record runner (m/s</a:t>
              </a:r>
              <a:r>
                <a:rPr lang="en-GB" b="1" dirty="0" smtClean="0">
                  <a:latin typeface="Century Gothic" pitchFamily="34" charset="0"/>
                </a:rPr>
                <a:t>).</a:t>
              </a:r>
              <a:endParaRPr lang="en-GB" b="1" dirty="0">
                <a:latin typeface="Century Gothic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79512" y="1360714"/>
              <a:ext cx="5472608" cy="5020614"/>
            </a:xfrm>
            <a:prstGeom prst="roundRect">
              <a:avLst>
                <a:gd name="adj" fmla="val 4934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Rounded Rectangle 12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15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524328" y="332656"/>
            <a:ext cx="1191052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Q8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27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8" name="TextBox 27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9" name="Picture 28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796136" y="2636912"/>
            <a:ext cx="3672408" cy="360040"/>
          </a:xfrm>
          <a:prstGeom prst="round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9" grpId="0" build="p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547664" y="0"/>
            <a:ext cx="6619102" cy="1341487"/>
            <a:chOff x="1547664" y="0"/>
            <a:chExt cx="6619102" cy="1341487"/>
          </a:xfrm>
        </p:grpSpPr>
        <p:pic>
          <p:nvPicPr>
            <p:cNvPr id="22" name="Picture 21" descr="female doc.png"/>
            <p:cNvPicPr>
              <a:picLocks noChangeAspect="1"/>
            </p:cNvPicPr>
            <p:nvPr/>
          </p:nvPicPr>
          <p:blipFill rotWithShape="1">
            <a:blip r:embed="rId3" cstate="print"/>
            <a:srcRect b="52161"/>
            <a:stretch/>
          </p:blipFill>
          <p:spPr>
            <a:xfrm flipH="1">
              <a:off x="1547664" y="0"/>
              <a:ext cx="1800200" cy="1341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0" name="TextBox 19"/>
            <p:cNvSpPr txBox="1"/>
            <p:nvPr/>
          </p:nvSpPr>
          <p:spPr>
            <a:xfrm>
              <a:off x="2565827" y="417364"/>
              <a:ext cx="56009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Century Gothic" pitchFamily="34" charset="0"/>
                </a:rPr>
                <a:t>Can you estimate values? </a:t>
              </a:r>
            </a:p>
          </p:txBody>
        </p:sp>
      </p:grp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4" cstate="print"/>
          <a:srcRect l="8826" t="9602" r="6818" b="1578"/>
          <a:stretch>
            <a:fillRect/>
          </a:stretch>
        </p:blipFill>
        <p:spPr bwMode="auto">
          <a:xfrm>
            <a:off x="5580112" y="3861048"/>
            <a:ext cx="3563888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796136" y="1234495"/>
            <a:ext cx="3347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entury Gothic" pitchFamily="34" charset="0"/>
              </a:rPr>
              <a:t>What is the best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estimate of the speed </a:t>
            </a:r>
            <a:br>
              <a:rPr lang="en-GB" sz="2000" dirty="0">
                <a:latin typeface="Century Gothic" pitchFamily="34" charset="0"/>
              </a:rPr>
            </a:br>
            <a:r>
              <a:rPr lang="en-GB" sz="2000" dirty="0">
                <a:latin typeface="Century Gothic" pitchFamily="34" charset="0"/>
              </a:rPr>
              <a:t>of the 1500 m female  world record holder?</a:t>
            </a:r>
          </a:p>
          <a:p>
            <a:pPr marL="542925" indent="-542925">
              <a:spcBef>
                <a:spcPts val="1200"/>
              </a:spcBef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2000" dirty="0">
                <a:latin typeface="Century Gothic" pitchFamily="34" charset="0"/>
              </a:rPr>
              <a:t>	7.1 m/s</a:t>
            </a:r>
          </a:p>
          <a:p>
            <a:pPr marL="542925" indent="-542925">
              <a:spcBef>
                <a:spcPts val="600"/>
              </a:spcBef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2000" dirty="0">
                <a:latin typeface="Century Gothic" pitchFamily="34" charset="0"/>
              </a:rPr>
              <a:t>	6.5 m/s</a:t>
            </a:r>
          </a:p>
          <a:p>
            <a:pPr marL="542925" indent="-542925">
              <a:spcBef>
                <a:spcPts val="600"/>
              </a:spcBef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2000" dirty="0">
                <a:latin typeface="Century Gothic" pitchFamily="34" charset="0"/>
              </a:rPr>
              <a:t>	5.9 m/s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51520" y="1371600"/>
            <a:ext cx="5400600" cy="4937720"/>
            <a:chOff x="251520" y="1371600"/>
            <a:chExt cx="5400600" cy="4937720"/>
          </a:xfrm>
        </p:grpSpPr>
        <p:sp>
          <p:nvSpPr>
            <p:cNvPr id="23" name="Rounded Rectangle 22"/>
            <p:cNvSpPr/>
            <p:nvPr/>
          </p:nvSpPr>
          <p:spPr>
            <a:xfrm>
              <a:off x="251520" y="1371600"/>
              <a:ext cx="5328592" cy="4937720"/>
            </a:xfrm>
            <a:prstGeom prst="roundRect">
              <a:avLst>
                <a:gd name="adj" fmla="val 6296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627784" y="5877272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entury Gothic" pitchFamily="34" charset="0"/>
                </a:rPr>
                <a:t>Distance (m)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3528" y="2420888"/>
              <a:ext cx="1152128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entury Gothic" pitchFamily="34" charset="0"/>
                </a:rPr>
                <a:t>Speed of female world record runner (m/s)</a:t>
              </a:r>
            </a:p>
          </p:txBody>
        </p:sp>
        <p:graphicFrame>
          <p:nvGraphicFramePr>
            <p:cNvPr id="13" name="Chart 12"/>
            <p:cNvGraphicFramePr/>
            <p:nvPr/>
          </p:nvGraphicFramePr>
          <p:xfrm>
            <a:off x="1043608" y="1412776"/>
            <a:ext cx="4608512" cy="45506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" name="Rounded Rectangle 11"/>
            <p:cNvSpPr/>
            <p:nvPr/>
          </p:nvSpPr>
          <p:spPr>
            <a:xfrm>
              <a:off x="251520" y="1371600"/>
              <a:ext cx="5328592" cy="4937720"/>
            </a:xfrm>
            <a:prstGeom prst="roundRect">
              <a:avLst>
                <a:gd name="adj" fmla="val 6296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763688" y="1772816"/>
              <a:ext cx="3600400" cy="2444237"/>
            </a:xfrm>
            <a:custGeom>
              <a:avLst/>
              <a:gdLst>
                <a:gd name="connsiteX0" fmla="*/ 0 w 3567545"/>
                <a:gd name="connsiteY0" fmla="*/ 0 h 2475345"/>
                <a:gd name="connsiteX1" fmla="*/ 1371600 w 3567545"/>
                <a:gd name="connsiteY1" fmla="*/ 2064327 h 2475345"/>
                <a:gd name="connsiteX2" fmla="*/ 3567545 w 3567545"/>
                <a:gd name="connsiteY2" fmla="*/ 2466109 h 2475345"/>
                <a:gd name="connsiteX0" fmla="*/ 0 w 3567545"/>
                <a:gd name="connsiteY0" fmla="*/ 0 h 2474185"/>
                <a:gd name="connsiteX1" fmla="*/ 773088 w 3567545"/>
                <a:gd name="connsiteY1" fmla="*/ 2063167 h 2474185"/>
                <a:gd name="connsiteX2" fmla="*/ 3567545 w 3567545"/>
                <a:gd name="connsiteY2" fmla="*/ 2466109 h 2474185"/>
                <a:gd name="connsiteX0" fmla="*/ 0 w 3567545"/>
                <a:gd name="connsiteY0" fmla="*/ 0 h 2474185"/>
                <a:gd name="connsiteX1" fmla="*/ 773088 w 3567545"/>
                <a:gd name="connsiteY1" fmla="*/ 2063167 h 2474185"/>
                <a:gd name="connsiteX2" fmla="*/ 3567545 w 3567545"/>
                <a:gd name="connsiteY2" fmla="*/ 2466109 h 2474185"/>
                <a:gd name="connsiteX0" fmla="*/ 0 w 3567545"/>
                <a:gd name="connsiteY0" fmla="*/ 0 h 2470727"/>
                <a:gd name="connsiteX1" fmla="*/ 773088 w 3567545"/>
                <a:gd name="connsiteY1" fmla="*/ 2063167 h 2470727"/>
                <a:gd name="connsiteX2" fmla="*/ 3567545 w 3567545"/>
                <a:gd name="connsiteY2" fmla="*/ 2466109 h 247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67545" h="2470727">
                  <a:moveTo>
                    <a:pt x="0" y="0"/>
                  </a:moveTo>
                  <a:cubicBezTo>
                    <a:pt x="176347" y="880295"/>
                    <a:pt x="178497" y="1652149"/>
                    <a:pt x="773088" y="2063167"/>
                  </a:cubicBezTo>
                  <a:cubicBezTo>
                    <a:pt x="1348563" y="2362103"/>
                    <a:pt x="2766868" y="2470727"/>
                    <a:pt x="3567545" y="2466109"/>
                  </a:cubicBezTo>
                </a:path>
              </a:pathLst>
            </a:cu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Rounded Rectangle 16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16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524328" y="332656"/>
            <a:ext cx="1191052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Q9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29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30" name="TextBox 29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31" name="Picture 30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2" name="Rectangle 31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796136" y="2996952"/>
            <a:ext cx="3672408" cy="360040"/>
          </a:xfrm>
          <a:prstGeom prst="round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9" grpId="0" build="p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rime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07330" y="3861048"/>
            <a:ext cx="3936670" cy="2677086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547664" y="0"/>
            <a:ext cx="4968551" cy="1196752"/>
            <a:chOff x="1547664" y="0"/>
            <a:chExt cx="4968551" cy="1196752"/>
          </a:xfrm>
        </p:grpSpPr>
        <p:pic>
          <p:nvPicPr>
            <p:cNvPr id="19" name="Picture 18" descr="female doc.png"/>
            <p:cNvPicPr>
              <a:picLocks noChangeAspect="1"/>
            </p:cNvPicPr>
            <p:nvPr/>
          </p:nvPicPr>
          <p:blipFill rotWithShape="1">
            <a:blip r:embed="rId4" cstate="print"/>
            <a:srcRect b="57322"/>
            <a:stretch/>
          </p:blipFill>
          <p:spPr>
            <a:xfrm flipH="1">
              <a:off x="1547664" y="0"/>
              <a:ext cx="1800200" cy="11967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2699792" y="170637"/>
              <a:ext cx="381642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Century Gothic" pitchFamily="34" charset="0"/>
                </a:rPr>
                <a:t>Can you describe a linear relationship? 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255568" y="1268760"/>
            <a:ext cx="388843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400" dirty="0">
                <a:latin typeface="Century Gothic" pitchFamily="34" charset="0"/>
              </a:rPr>
              <a:t>Finish describing the </a:t>
            </a:r>
            <a:r>
              <a:rPr lang="en-GB" sz="2400" b="1" dirty="0">
                <a:latin typeface="Century Gothic" pitchFamily="34" charset="0"/>
              </a:rPr>
              <a:t>pattern in the data.</a:t>
            </a:r>
            <a:endParaRPr lang="en-GB" sz="2400" dirty="0">
              <a:latin typeface="Century Gothic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400" dirty="0">
                <a:latin typeface="Century Gothic" pitchFamily="34" charset="0"/>
              </a:rPr>
              <a:t>As the mean daily temperature increases…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51520" y="1196752"/>
            <a:ext cx="4968552" cy="5184576"/>
            <a:chOff x="251520" y="1196752"/>
            <a:chExt cx="4968552" cy="5184576"/>
          </a:xfrm>
        </p:grpSpPr>
        <p:sp>
          <p:nvSpPr>
            <p:cNvPr id="18" name="Rounded Rectangle 17"/>
            <p:cNvSpPr/>
            <p:nvPr/>
          </p:nvSpPr>
          <p:spPr>
            <a:xfrm>
              <a:off x="251520" y="1196752"/>
              <a:ext cx="4896544" cy="5184576"/>
            </a:xfrm>
            <a:prstGeom prst="roundRect">
              <a:avLst>
                <a:gd name="adj" fmla="val 63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4" name="Chart 3"/>
            <p:cNvGraphicFramePr/>
            <p:nvPr/>
          </p:nvGraphicFramePr>
          <p:xfrm>
            <a:off x="1547664" y="1196752"/>
            <a:ext cx="3600400" cy="48245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1619672" y="5939988"/>
              <a:ext cx="36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entury Gothic" pitchFamily="34" charset="0"/>
                </a:rPr>
                <a:t>Mean daily temperature (°C)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23528" y="2420888"/>
              <a:ext cx="129614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entury Gothic" pitchFamily="34" charset="0"/>
                </a:rPr>
                <a:t>Number of crimes in </a:t>
              </a:r>
              <a:r>
                <a:rPr lang="en-GB" b="1" dirty="0" err="1">
                  <a:latin typeface="Century Gothic" pitchFamily="34" charset="0"/>
                </a:rPr>
                <a:t>Anycity</a:t>
              </a:r>
              <a:r>
                <a:rPr lang="en-GB" b="1" dirty="0">
                  <a:latin typeface="Century Gothic" pitchFamily="34" charset="0"/>
                </a:rPr>
                <a:t> (number/day</a:t>
              </a:r>
              <a:r>
                <a:rPr lang="en-GB" b="1" dirty="0" smtClean="0">
                  <a:latin typeface="Century Gothic" pitchFamily="34" charset="0"/>
                </a:rPr>
                <a:t>).</a:t>
              </a:r>
              <a:endParaRPr lang="en-GB" b="1" dirty="0">
                <a:latin typeface="Century Gothic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51520" y="1196752"/>
              <a:ext cx="4896544" cy="5184576"/>
            </a:xfrm>
            <a:prstGeom prst="roundRect">
              <a:avLst>
                <a:gd name="adj" fmla="val 6394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7236296" y="332656"/>
            <a:ext cx="1479084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Q10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25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6" name="TextBox 25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7" name="Picture 26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28" name="Rectangle 27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64088" y="3068960"/>
            <a:ext cx="3779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  <a:latin typeface="Century Gothic" pitchFamily="34" charset="0"/>
              </a:rPr>
              <a:t>the number of crimes increases</a:t>
            </a:r>
            <a:endParaRPr lang="en-GB" sz="24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/>
          <p:cNvGrpSpPr/>
          <p:nvPr/>
        </p:nvGrpSpPr>
        <p:grpSpPr>
          <a:xfrm>
            <a:off x="251520" y="836712"/>
            <a:ext cx="5328592" cy="4536504"/>
            <a:chOff x="251520" y="836712"/>
            <a:chExt cx="5328592" cy="4536504"/>
          </a:xfrm>
        </p:grpSpPr>
        <p:sp>
          <p:nvSpPr>
            <p:cNvPr id="11" name="Rounded Rectangle 10"/>
            <p:cNvSpPr/>
            <p:nvPr/>
          </p:nvSpPr>
          <p:spPr>
            <a:xfrm>
              <a:off x="251520" y="836712"/>
              <a:ext cx="5328592" cy="4536504"/>
            </a:xfrm>
            <a:prstGeom prst="roundRect">
              <a:avLst>
                <a:gd name="adj" fmla="val 6394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23728" y="4797152"/>
              <a:ext cx="3024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latin typeface="Century Gothic" pitchFamily="34" charset="0"/>
                </a:rPr>
                <a:t>Speed of cyclist (km/h)</a:t>
              </a:r>
              <a:endParaRPr lang="en-GB" b="1" dirty="0">
                <a:latin typeface="Century Gothic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23528" y="1766402"/>
              <a:ext cx="12961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latin typeface="Century Gothic" pitchFamily="34" charset="0"/>
                </a:rPr>
                <a:t>Distance travelled in 15 minutes</a:t>
              </a:r>
              <a:endParaRPr lang="en-GB" b="1" dirty="0">
                <a:latin typeface="Century Gothic" pitchFamily="34" charset="0"/>
              </a:endParaRPr>
            </a:p>
          </p:txBody>
        </p:sp>
        <p:graphicFrame>
          <p:nvGraphicFramePr>
            <p:cNvPr id="17" name="Chart 16"/>
            <p:cNvGraphicFramePr/>
            <p:nvPr/>
          </p:nvGraphicFramePr>
          <p:xfrm>
            <a:off x="1403648" y="836712"/>
            <a:ext cx="4104456" cy="40260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58" name="Group 57"/>
          <p:cNvGrpSpPr/>
          <p:nvPr/>
        </p:nvGrpSpPr>
        <p:grpSpPr>
          <a:xfrm>
            <a:off x="-36512" y="5183857"/>
            <a:ext cx="5904656" cy="1341487"/>
            <a:chOff x="-36512" y="5183857"/>
            <a:chExt cx="5904656" cy="1341487"/>
          </a:xfrm>
        </p:grpSpPr>
        <p:pic>
          <p:nvPicPr>
            <p:cNvPr id="27" name="Picture 26" descr="female doc.png"/>
            <p:cNvPicPr>
              <a:picLocks noChangeAspect="1"/>
            </p:cNvPicPr>
            <p:nvPr/>
          </p:nvPicPr>
          <p:blipFill rotWithShape="1">
            <a:blip r:embed="rId4" cstate="print"/>
            <a:srcRect b="52161"/>
            <a:stretch/>
          </p:blipFill>
          <p:spPr>
            <a:xfrm flipH="1">
              <a:off x="-36512" y="5183857"/>
              <a:ext cx="1800200" cy="1341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6" name="TextBox 25"/>
            <p:cNvSpPr txBox="1"/>
            <p:nvPr/>
          </p:nvSpPr>
          <p:spPr>
            <a:xfrm>
              <a:off x="971600" y="5795579"/>
              <a:ext cx="32403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Century Gothic" pitchFamily="34" charset="0"/>
                </a:rPr>
                <a:t>How did you do? </a:t>
              </a: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4130008" y="5805264"/>
              <a:ext cx="1738136" cy="532860"/>
              <a:chOff x="4067944" y="5733256"/>
              <a:chExt cx="1973019" cy="604868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4067944" y="5733256"/>
                <a:ext cx="604867" cy="604868"/>
                <a:chOff x="-324544" y="2132856"/>
                <a:chExt cx="1728192" cy="1728192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-324544" y="2132856"/>
                  <a:ext cx="1728192" cy="1728192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-324544" y="2132856"/>
                  <a:ext cx="1728192" cy="1728192"/>
                </a:xfrm>
                <a:prstGeom prst="ellipse">
                  <a:avLst/>
                </a:prstGeom>
                <a:solidFill>
                  <a:srgbClr val="D4F276"/>
                </a:soli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" name="Freeform 36"/>
                <p:cNvSpPr/>
                <p:nvPr/>
              </p:nvSpPr>
              <p:spPr>
                <a:xfrm>
                  <a:off x="179511" y="2555582"/>
                  <a:ext cx="288033" cy="516216"/>
                </a:xfrm>
                <a:custGeom>
                  <a:avLst/>
                  <a:gdLst>
                    <a:gd name="connsiteX0" fmla="*/ 0 w 288032"/>
                    <a:gd name="connsiteY0" fmla="*/ 252028 h 504056"/>
                    <a:gd name="connsiteX1" fmla="*/ 18975 w 288032"/>
                    <a:gd name="connsiteY1" fmla="*/ 126987 h 504056"/>
                    <a:gd name="connsiteX2" fmla="*/ 144016 w 288032"/>
                    <a:gd name="connsiteY2" fmla="*/ 0 h 504056"/>
                    <a:gd name="connsiteX3" fmla="*/ 269057 w 288032"/>
                    <a:gd name="connsiteY3" fmla="*/ 126987 h 504056"/>
                    <a:gd name="connsiteX4" fmla="*/ 288032 w 288032"/>
                    <a:gd name="connsiteY4" fmla="*/ 252028 h 504056"/>
                    <a:gd name="connsiteX5" fmla="*/ 269057 w 288032"/>
                    <a:gd name="connsiteY5" fmla="*/ 377069 h 504056"/>
                    <a:gd name="connsiteX6" fmla="*/ 144016 w 288032"/>
                    <a:gd name="connsiteY6" fmla="*/ 504056 h 504056"/>
                    <a:gd name="connsiteX7" fmla="*/ 18975 w 288032"/>
                    <a:gd name="connsiteY7" fmla="*/ 377069 h 504056"/>
                    <a:gd name="connsiteX8" fmla="*/ 0 w 288032"/>
                    <a:gd name="connsiteY8" fmla="*/ 252028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5 w 281491"/>
                    <a:gd name="connsiteY0" fmla="*/ 216024 h 506894"/>
                    <a:gd name="connsiteX1" fmla="*/ 12434 w 281491"/>
                    <a:gd name="connsiteY1" fmla="*/ 126987 h 506894"/>
                    <a:gd name="connsiteX2" fmla="*/ 137475 w 281491"/>
                    <a:gd name="connsiteY2" fmla="*/ 0 h 506894"/>
                    <a:gd name="connsiteX3" fmla="*/ 262516 w 281491"/>
                    <a:gd name="connsiteY3" fmla="*/ 126987 h 506894"/>
                    <a:gd name="connsiteX4" fmla="*/ 281491 w 281491"/>
                    <a:gd name="connsiteY4" fmla="*/ 252028 h 506894"/>
                    <a:gd name="connsiteX5" fmla="*/ 262516 w 281491"/>
                    <a:gd name="connsiteY5" fmla="*/ 377069 h 506894"/>
                    <a:gd name="connsiteX6" fmla="*/ 137475 w 281491"/>
                    <a:gd name="connsiteY6" fmla="*/ 504056 h 506894"/>
                    <a:gd name="connsiteX7" fmla="*/ 65467 w 281491"/>
                    <a:gd name="connsiteY7" fmla="*/ 360040 h 506894"/>
                    <a:gd name="connsiteX8" fmla="*/ 137475 w 281491"/>
                    <a:gd name="connsiteY8" fmla="*/ 216024 h 506894"/>
                    <a:gd name="connsiteX0" fmla="*/ 156451 w 300467"/>
                    <a:gd name="connsiteY0" fmla="*/ 216024 h 506894"/>
                    <a:gd name="connsiteX1" fmla="*/ 31410 w 300467"/>
                    <a:gd name="connsiteY1" fmla="*/ 126987 h 506894"/>
                    <a:gd name="connsiteX2" fmla="*/ 156451 w 300467"/>
                    <a:gd name="connsiteY2" fmla="*/ 0 h 506894"/>
                    <a:gd name="connsiteX3" fmla="*/ 281492 w 300467"/>
                    <a:gd name="connsiteY3" fmla="*/ 126987 h 506894"/>
                    <a:gd name="connsiteX4" fmla="*/ 300467 w 300467"/>
                    <a:gd name="connsiteY4" fmla="*/ 252028 h 506894"/>
                    <a:gd name="connsiteX5" fmla="*/ 281492 w 300467"/>
                    <a:gd name="connsiteY5" fmla="*/ 377069 h 506894"/>
                    <a:gd name="connsiteX6" fmla="*/ 156451 w 300467"/>
                    <a:gd name="connsiteY6" fmla="*/ 504056 h 506894"/>
                    <a:gd name="connsiteX7" fmla="*/ 12435 w 300467"/>
                    <a:gd name="connsiteY7" fmla="*/ 360040 h 506894"/>
                    <a:gd name="connsiteX8" fmla="*/ 156451 w 300467"/>
                    <a:gd name="connsiteY8" fmla="*/ 216024 h 506894"/>
                    <a:gd name="connsiteX0" fmla="*/ 149893 w 293909"/>
                    <a:gd name="connsiteY0" fmla="*/ 216024 h 506894"/>
                    <a:gd name="connsiteX1" fmla="*/ 24852 w 293909"/>
                    <a:gd name="connsiteY1" fmla="*/ 126987 h 506894"/>
                    <a:gd name="connsiteX2" fmla="*/ 149893 w 293909"/>
                    <a:gd name="connsiteY2" fmla="*/ 0 h 506894"/>
                    <a:gd name="connsiteX3" fmla="*/ 274934 w 293909"/>
                    <a:gd name="connsiteY3" fmla="*/ 126987 h 506894"/>
                    <a:gd name="connsiteX4" fmla="*/ 293909 w 293909"/>
                    <a:gd name="connsiteY4" fmla="*/ 252028 h 506894"/>
                    <a:gd name="connsiteX5" fmla="*/ 274934 w 293909"/>
                    <a:gd name="connsiteY5" fmla="*/ 377069 h 506894"/>
                    <a:gd name="connsiteX6" fmla="*/ 149893 w 293909"/>
                    <a:gd name="connsiteY6" fmla="*/ 504056 h 506894"/>
                    <a:gd name="connsiteX7" fmla="*/ 5877 w 293909"/>
                    <a:gd name="connsiteY7" fmla="*/ 360040 h 506894"/>
                    <a:gd name="connsiteX8" fmla="*/ 149893 w 293909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7 w 288033"/>
                    <a:gd name="connsiteY0" fmla="*/ 216024 h 506894"/>
                    <a:gd name="connsiteX1" fmla="*/ 18976 w 288033"/>
                    <a:gd name="connsiteY1" fmla="*/ 126987 h 506894"/>
                    <a:gd name="connsiteX2" fmla="*/ 144017 w 288033"/>
                    <a:gd name="connsiteY2" fmla="*/ 0 h 506894"/>
                    <a:gd name="connsiteX3" fmla="*/ 269058 w 288033"/>
                    <a:gd name="connsiteY3" fmla="*/ 126987 h 506894"/>
                    <a:gd name="connsiteX4" fmla="*/ 288033 w 288033"/>
                    <a:gd name="connsiteY4" fmla="*/ 252028 h 506894"/>
                    <a:gd name="connsiteX5" fmla="*/ 269058 w 288033"/>
                    <a:gd name="connsiteY5" fmla="*/ 377069 h 506894"/>
                    <a:gd name="connsiteX6" fmla="*/ 144017 w 288033"/>
                    <a:gd name="connsiteY6" fmla="*/ 504056 h 506894"/>
                    <a:gd name="connsiteX7" fmla="*/ 0 w 288033"/>
                    <a:gd name="connsiteY7" fmla="*/ 360040 h 506894"/>
                    <a:gd name="connsiteX8" fmla="*/ 144017 w 288033"/>
                    <a:gd name="connsiteY8" fmla="*/ 216024 h 506894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297355 h 516216"/>
                    <a:gd name="connsiteX1" fmla="*/ 1 w 288033"/>
                    <a:gd name="connsiteY1" fmla="*/ 225346 h 516216"/>
                    <a:gd name="connsiteX2" fmla="*/ 144017 w 288033"/>
                    <a:gd name="connsiteY2" fmla="*/ 9322 h 516216"/>
                    <a:gd name="connsiteX3" fmla="*/ 269058 w 288033"/>
                    <a:gd name="connsiteY3" fmla="*/ 136309 h 516216"/>
                    <a:gd name="connsiteX4" fmla="*/ 288033 w 288033"/>
                    <a:gd name="connsiteY4" fmla="*/ 261350 h 516216"/>
                    <a:gd name="connsiteX5" fmla="*/ 269058 w 288033"/>
                    <a:gd name="connsiteY5" fmla="*/ 386391 h 516216"/>
                    <a:gd name="connsiteX6" fmla="*/ 144017 w 288033"/>
                    <a:gd name="connsiteY6" fmla="*/ 513378 h 516216"/>
                    <a:gd name="connsiteX7" fmla="*/ 0 w 288033"/>
                    <a:gd name="connsiteY7" fmla="*/ 369362 h 516216"/>
                    <a:gd name="connsiteX8" fmla="*/ 144017 w 288033"/>
                    <a:gd name="connsiteY8" fmla="*/ 297355 h 51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8033" h="516216">
                      <a:moveTo>
                        <a:pt x="144017" y="297355"/>
                      </a:moveTo>
                      <a:cubicBezTo>
                        <a:pt x="128181" y="189110"/>
                        <a:pt x="21710" y="182655"/>
                        <a:pt x="1" y="225346"/>
                      </a:cubicBezTo>
                      <a:cubicBezTo>
                        <a:pt x="16251" y="66800"/>
                        <a:pt x="90310" y="5955"/>
                        <a:pt x="144017" y="9322"/>
                      </a:cubicBezTo>
                      <a:cubicBezTo>
                        <a:pt x="197361" y="0"/>
                        <a:pt x="243417" y="57784"/>
                        <a:pt x="269058" y="136309"/>
                      </a:cubicBezTo>
                      <a:cubicBezTo>
                        <a:pt x="281493" y="174390"/>
                        <a:pt x="288033" y="217490"/>
                        <a:pt x="288033" y="261350"/>
                      </a:cubicBezTo>
                      <a:cubicBezTo>
                        <a:pt x="288033" y="305210"/>
                        <a:pt x="281492" y="348310"/>
                        <a:pt x="269058" y="386391"/>
                      </a:cubicBezTo>
                      <a:cubicBezTo>
                        <a:pt x="243417" y="464917"/>
                        <a:pt x="188860" y="516216"/>
                        <a:pt x="144017" y="513378"/>
                      </a:cubicBezTo>
                      <a:cubicBezTo>
                        <a:pt x="99174" y="510540"/>
                        <a:pt x="32199" y="467923"/>
                        <a:pt x="0" y="369362"/>
                      </a:cubicBezTo>
                      <a:cubicBezTo>
                        <a:pt x="80425" y="404204"/>
                        <a:pt x="126051" y="372047"/>
                        <a:pt x="144017" y="2973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" name="Freeform 37"/>
                <p:cNvSpPr/>
                <p:nvPr/>
              </p:nvSpPr>
              <p:spPr>
                <a:xfrm>
                  <a:off x="611560" y="2564904"/>
                  <a:ext cx="288033" cy="516216"/>
                </a:xfrm>
                <a:custGeom>
                  <a:avLst/>
                  <a:gdLst>
                    <a:gd name="connsiteX0" fmla="*/ 0 w 288032"/>
                    <a:gd name="connsiteY0" fmla="*/ 252028 h 504056"/>
                    <a:gd name="connsiteX1" fmla="*/ 18975 w 288032"/>
                    <a:gd name="connsiteY1" fmla="*/ 126987 h 504056"/>
                    <a:gd name="connsiteX2" fmla="*/ 144016 w 288032"/>
                    <a:gd name="connsiteY2" fmla="*/ 0 h 504056"/>
                    <a:gd name="connsiteX3" fmla="*/ 269057 w 288032"/>
                    <a:gd name="connsiteY3" fmla="*/ 126987 h 504056"/>
                    <a:gd name="connsiteX4" fmla="*/ 288032 w 288032"/>
                    <a:gd name="connsiteY4" fmla="*/ 252028 h 504056"/>
                    <a:gd name="connsiteX5" fmla="*/ 269057 w 288032"/>
                    <a:gd name="connsiteY5" fmla="*/ 377069 h 504056"/>
                    <a:gd name="connsiteX6" fmla="*/ 144016 w 288032"/>
                    <a:gd name="connsiteY6" fmla="*/ 504056 h 504056"/>
                    <a:gd name="connsiteX7" fmla="*/ 18975 w 288032"/>
                    <a:gd name="connsiteY7" fmla="*/ 377069 h 504056"/>
                    <a:gd name="connsiteX8" fmla="*/ 0 w 288032"/>
                    <a:gd name="connsiteY8" fmla="*/ 252028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5 w 281491"/>
                    <a:gd name="connsiteY0" fmla="*/ 216024 h 506894"/>
                    <a:gd name="connsiteX1" fmla="*/ 12434 w 281491"/>
                    <a:gd name="connsiteY1" fmla="*/ 126987 h 506894"/>
                    <a:gd name="connsiteX2" fmla="*/ 137475 w 281491"/>
                    <a:gd name="connsiteY2" fmla="*/ 0 h 506894"/>
                    <a:gd name="connsiteX3" fmla="*/ 262516 w 281491"/>
                    <a:gd name="connsiteY3" fmla="*/ 126987 h 506894"/>
                    <a:gd name="connsiteX4" fmla="*/ 281491 w 281491"/>
                    <a:gd name="connsiteY4" fmla="*/ 252028 h 506894"/>
                    <a:gd name="connsiteX5" fmla="*/ 262516 w 281491"/>
                    <a:gd name="connsiteY5" fmla="*/ 377069 h 506894"/>
                    <a:gd name="connsiteX6" fmla="*/ 137475 w 281491"/>
                    <a:gd name="connsiteY6" fmla="*/ 504056 h 506894"/>
                    <a:gd name="connsiteX7" fmla="*/ 65467 w 281491"/>
                    <a:gd name="connsiteY7" fmla="*/ 360040 h 506894"/>
                    <a:gd name="connsiteX8" fmla="*/ 137475 w 281491"/>
                    <a:gd name="connsiteY8" fmla="*/ 216024 h 506894"/>
                    <a:gd name="connsiteX0" fmla="*/ 156451 w 300467"/>
                    <a:gd name="connsiteY0" fmla="*/ 216024 h 506894"/>
                    <a:gd name="connsiteX1" fmla="*/ 31410 w 300467"/>
                    <a:gd name="connsiteY1" fmla="*/ 126987 h 506894"/>
                    <a:gd name="connsiteX2" fmla="*/ 156451 w 300467"/>
                    <a:gd name="connsiteY2" fmla="*/ 0 h 506894"/>
                    <a:gd name="connsiteX3" fmla="*/ 281492 w 300467"/>
                    <a:gd name="connsiteY3" fmla="*/ 126987 h 506894"/>
                    <a:gd name="connsiteX4" fmla="*/ 300467 w 300467"/>
                    <a:gd name="connsiteY4" fmla="*/ 252028 h 506894"/>
                    <a:gd name="connsiteX5" fmla="*/ 281492 w 300467"/>
                    <a:gd name="connsiteY5" fmla="*/ 377069 h 506894"/>
                    <a:gd name="connsiteX6" fmla="*/ 156451 w 300467"/>
                    <a:gd name="connsiteY6" fmla="*/ 504056 h 506894"/>
                    <a:gd name="connsiteX7" fmla="*/ 12435 w 300467"/>
                    <a:gd name="connsiteY7" fmla="*/ 360040 h 506894"/>
                    <a:gd name="connsiteX8" fmla="*/ 156451 w 300467"/>
                    <a:gd name="connsiteY8" fmla="*/ 216024 h 506894"/>
                    <a:gd name="connsiteX0" fmla="*/ 149893 w 293909"/>
                    <a:gd name="connsiteY0" fmla="*/ 216024 h 506894"/>
                    <a:gd name="connsiteX1" fmla="*/ 24852 w 293909"/>
                    <a:gd name="connsiteY1" fmla="*/ 126987 h 506894"/>
                    <a:gd name="connsiteX2" fmla="*/ 149893 w 293909"/>
                    <a:gd name="connsiteY2" fmla="*/ 0 h 506894"/>
                    <a:gd name="connsiteX3" fmla="*/ 274934 w 293909"/>
                    <a:gd name="connsiteY3" fmla="*/ 126987 h 506894"/>
                    <a:gd name="connsiteX4" fmla="*/ 293909 w 293909"/>
                    <a:gd name="connsiteY4" fmla="*/ 252028 h 506894"/>
                    <a:gd name="connsiteX5" fmla="*/ 274934 w 293909"/>
                    <a:gd name="connsiteY5" fmla="*/ 377069 h 506894"/>
                    <a:gd name="connsiteX6" fmla="*/ 149893 w 293909"/>
                    <a:gd name="connsiteY6" fmla="*/ 504056 h 506894"/>
                    <a:gd name="connsiteX7" fmla="*/ 5877 w 293909"/>
                    <a:gd name="connsiteY7" fmla="*/ 360040 h 506894"/>
                    <a:gd name="connsiteX8" fmla="*/ 149893 w 293909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7 w 288033"/>
                    <a:gd name="connsiteY0" fmla="*/ 216024 h 506894"/>
                    <a:gd name="connsiteX1" fmla="*/ 18976 w 288033"/>
                    <a:gd name="connsiteY1" fmla="*/ 126987 h 506894"/>
                    <a:gd name="connsiteX2" fmla="*/ 144017 w 288033"/>
                    <a:gd name="connsiteY2" fmla="*/ 0 h 506894"/>
                    <a:gd name="connsiteX3" fmla="*/ 269058 w 288033"/>
                    <a:gd name="connsiteY3" fmla="*/ 126987 h 506894"/>
                    <a:gd name="connsiteX4" fmla="*/ 288033 w 288033"/>
                    <a:gd name="connsiteY4" fmla="*/ 252028 h 506894"/>
                    <a:gd name="connsiteX5" fmla="*/ 269058 w 288033"/>
                    <a:gd name="connsiteY5" fmla="*/ 377069 h 506894"/>
                    <a:gd name="connsiteX6" fmla="*/ 144017 w 288033"/>
                    <a:gd name="connsiteY6" fmla="*/ 504056 h 506894"/>
                    <a:gd name="connsiteX7" fmla="*/ 0 w 288033"/>
                    <a:gd name="connsiteY7" fmla="*/ 360040 h 506894"/>
                    <a:gd name="connsiteX8" fmla="*/ 144017 w 288033"/>
                    <a:gd name="connsiteY8" fmla="*/ 216024 h 506894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297355 h 516216"/>
                    <a:gd name="connsiteX1" fmla="*/ 1 w 288033"/>
                    <a:gd name="connsiteY1" fmla="*/ 225346 h 516216"/>
                    <a:gd name="connsiteX2" fmla="*/ 144017 w 288033"/>
                    <a:gd name="connsiteY2" fmla="*/ 9322 h 516216"/>
                    <a:gd name="connsiteX3" fmla="*/ 269058 w 288033"/>
                    <a:gd name="connsiteY3" fmla="*/ 136309 h 516216"/>
                    <a:gd name="connsiteX4" fmla="*/ 288033 w 288033"/>
                    <a:gd name="connsiteY4" fmla="*/ 261350 h 516216"/>
                    <a:gd name="connsiteX5" fmla="*/ 269058 w 288033"/>
                    <a:gd name="connsiteY5" fmla="*/ 386391 h 516216"/>
                    <a:gd name="connsiteX6" fmla="*/ 144017 w 288033"/>
                    <a:gd name="connsiteY6" fmla="*/ 513378 h 516216"/>
                    <a:gd name="connsiteX7" fmla="*/ 0 w 288033"/>
                    <a:gd name="connsiteY7" fmla="*/ 369362 h 516216"/>
                    <a:gd name="connsiteX8" fmla="*/ 144017 w 288033"/>
                    <a:gd name="connsiteY8" fmla="*/ 297355 h 51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8033" h="516216">
                      <a:moveTo>
                        <a:pt x="144017" y="297355"/>
                      </a:moveTo>
                      <a:cubicBezTo>
                        <a:pt x="128181" y="189110"/>
                        <a:pt x="21710" y="182655"/>
                        <a:pt x="1" y="225346"/>
                      </a:cubicBezTo>
                      <a:cubicBezTo>
                        <a:pt x="16251" y="66800"/>
                        <a:pt x="90310" y="5955"/>
                        <a:pt x="144017" y="9322"/>
                      </a:cubicBezTo>
                      <a:cubicBezTo>
                        <a:pt x="197361" y="0"/>
                        <a:pt x="243417" y="57784"/>
                        <a:pt x="269058" y="136309"/>
                      </a:cubicBezTo>
                      <a:cubicBezTo>
                        <a:pt x="281493" y="174390"/>
                        <a:pt x="288033" y="217490"/>
                        <a:pt x="288033" y="261350"/>
                      </a:cubicBezTo>
                      <a:cubicBezTo>
                        <a:pt x="288033" y="305210"/>
                        <a:pt x="281492" y="348310"/>
                        <a:pt x="269058" y="386391"/>
                      </a:cubicBezTo>
                      <a:cubicBezTo>
                        <a:pt x="243417" y="464917"/>
                        <a:pt x="188860" y="516216"/>
                        <a:pt x="144017" y="513378"/>
                      </a:cubicBezTo>
                      <a:cubicBezTo>
                        <a:pt x="99174" y="510540"/>
                        <a:pt x="32199" y="467923"/>
                        <a:pt x="0" y="369362"/>
                      </a:cubicBezTo>
                      <a:cubicBezTo>
                        <a:pt x="80425" y="404204"/>
                        <a:pt x="126051" y="372047"/>
                        <a:pt x="144017" y="2973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107504" y="3284984"/>
                  <a:ext cx="792088" cy="211765"/>
                </a:xfrm>
                <a:custGeom>
                  <a:avLst/>
                  <a:gdLst>
                    <a:gd name="connsiteX0" fmla="*/ 0 w 558209"/>
                    <a:gd name="connsiteY0" fmla="*/ 0 h 211765"/>
                    <a:gd name="connsiteX1" fmla="*/ 279104 w 558209"/>
                    <a:gd name="connsiteY1" fmla="*/ 209993 h 211765"/>
                    <a:gd name="connsiteX2" fmla="*/ 558209 w 558209"/>
                    <a:gd name="connsiteY2" fmla="*/ 10632 h 211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8209" h="211765">
                      <a:moveTo>
                        <a:pt x="0" y="0"/>
                      </a:moveTo>
                      <a:cubicBezTo>
                        <a:pt x="93034" y="104110"/>
                        <a:pt x="186069" y="208221"/>
                        <a:pt x="279104" y="209993"/>
                      </a:cubicBezTo>
                      <a:cubicBezTo>
                        <a:pt x="372139" y="211765"/>
                        <a:pt x="465174" y="111198"/>
                        <a:pt x="558209" y="1063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4" name="Group 53"/>
              <p:cNvGrpSpPr/>
              <p:nvPr/>
            </p:nvGrpSpPr>
            <p:grpSpPr>
              <a:xfrm>
                <a:off x="5436096" y="5733256"/>
                <a:ext cx="604867" cy="604868"/>
                <a:chOff x="3707904" y="2132856"/>
                <a:chExt cx="1728192" cy="1728192"/>
              </a:xfrm>
            </p:grpSpPr>
            <p:sp>
              <p:nvSpPr>
                <p:cNvPr id="45" name="Oval 44"/>
                <p:cNvSpPr/>
                <p:nvPr/>
              </p:nvSpPr>
              <p:spPr>
                <a:xfrm>
                  <a:off x="3707904" y="2132856"/>
                  <a:ext cx="1728192" cy="1728192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3707904" y="2132856"/>
                  <a:ext cx="1728192" cy="172819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4211959" y="2555582"/>
                  <a:ext cx="288033" cy="516216"/>
                </a:xfrm>
                <a:custGeom>
                  <a:avLst/>
                  <a:gdLst>
                    <a:gd name="connsiteX0" fmla="*/ 0 w 288032"/>
                    <a:gd name="connsiteY0" fmla="*/ 252028 h 504056"/>
                    <a:gd name="connsiteX1" fmla="*/ 18975 w 288032"/>
                    <a:gd name="connsiteY1" fmla="*/ 126987 h 504056"/>
                    <a:gd name="connsiteX2" fmla="*/ 144016 w 288032"/>
                    <a:gd name="connsiteY2" fmla="*/ 0 h 504056"/>
                    <a:gd name="connsiteX3" fmla="*/ 269057 w 288032"/>
                    <a:gd name="connsiteY3" fmla="*/ 126987 h 504056"/>
                    <a:gd name="connsiteX4" fmla="*/ 288032 w 288032"/>
                    <a:gd name="connsiteY4" fmla="*/ 252028 h 504056"/>
                    <a:gd name="connsiteX5" fmla="*/ 269057 w 288032"/>
                    <a:gd name="connsiteY5" fmla="*/ 377069 h 504056"/>
                    <a:gd name="connsiteX6" fmla="*/ 144016 w 288032"/>
                    <a:gd name="connsiteY6" fmla="*/ 504056 h 504056"/>
                    <a:gd name="connsiteX7" fmla="*/ 18975 w 288032"/>
                    <a:gd name="connsiteY7" fmla="*/ 377069 h 504056"/>
                    <a:gd name="connsiteX8" fmla="*/ 0 w 288032"/>
                    <a:gd name="connsiteY8" fmla="*/ 252028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5 w 281491"/>
                    <a:gd name="connsiteY0" fmla="*/ 216024 h 506894"/>
                    <a:gd name="connsiteX1" fmla="*/ 12434 w 281491"/>
                    <a:gd name="connsiteY1" fmla="*/ 126987 h 506894"/>
                    <a:gd name="connsiteX2" fmla="*/ 137475 w 281491"/>
                    <a:gd name="connsiteY2" fmla="*/ 0 h 506894"/>
                    <a:gd name="connsiteX3" fmla="*/ 262516 w 281491"/>
                    <a:gd name="connsiteY3" fmla="*/ 126987 h 506894"/>
                    <a:gd name="connsiteX4" fmla="*/ 281491 w 281491"/>
                    <a:gd name="connsiteY4" fmla="*/ 252028 h 506894"/>
                    <a:gd name="connsiteX5" fmla="*/ 262516 w 281491"/>
                    <a:gd name="connsiteY5" fmla="*/ 377069 h 506894"/>
                    <a:gd name="connsiteX6" fmla="*/ 137475 w 281491"/>
                    <a:gd name="connsiteY6" fmla="*/ 504056 h 506894"/>
                    <a:gd name="connsiteX7" fmla="*/ 65467 w 281491"/>
                    <a:gd name="connsiteY7" fmla="*/ 360040 h 506894"/>
                    <a:gd name="connsiteX8" fmla="*/ 137475 w 281491"/>
                    <a:gd name="connsiteY8" fmla="*/ 216024 h 506894"/>
                    <a:gd name="connsiteX0" fmla="*/ 156451 w 300467"/>
                    <a:gd name="connsiteY0" fmla="*/ 216024 h 506894"/>
                    <a:gd name="connsiteX1" fmla="*/ 31410 w 300467"/>
                    <a:gd name="connsiteY1" fmla="*/ 126987 h 506894"/>
                    <a:gd name="connsiteX2" fmla="*/ 156451 w 300467"/>
                    <a:gd name="connsiteY2" fmla="*/ 0 h 506894"/>
                    <a:gd name="connsiteX3" fmla="*/ 281492 w 300467"/>
                    <a:gd name="connsiteY3" fmla="*/ 126987 h 506894"/>
                    <a:gd name="connsiteX4" fmla="*/ 300467 w 300467"/>
                    <a:gd name="connsiteY4" fmla="*/ 252028 h 506894"/>
                    <a:gd name="connsiteX5" fmla="*/ 281492 w 300467"/>
                    <a:gd name="connsiteY5" fmla="*/ 377069 h 506894"/>
                    <a:gd name="connsiteX6" fmla="*/ 156451 w 300467"/>
                    <a:gd name="connsiteY6" fmla="*/ 504056 h 506894"/>
                    <a:gd name="connsiteX7" fmla="*/ 12435 w 300467"/>
                    <a:gd name="connsiteY7" fmla="*/ 360040 h 506894"/>
                    <a:gd name="connsiteX8" fmla="*/ 156451 w 300467"/>
                    <a:gd name="connsiteY8" fmla="*/ 216024 h 506894"/>
                    <a:gd name="connsiteX0" fmla="*/ 149893 w 293909"/>
                    <a:gd name="connsiteY0" fmla="*/ 216024 h 506894"/>
                    <a:gd name="connsiteX1" fmla="*/ 24852 w 293909"/>
                    <a:gd name="connsiteY1" fmla="*/ 126987 h 506894"/>
                    <a:gd name="connsiteX2" fmla="*/ 149893 w 293909"/>
                    <a:gd name="connsiteY2" fmla="*/ 0 h 506894"/>
                    <a:gd name="connsiteX3" fmla="*/ 274934 w 293909"/>
                    <a:gd name="connsiteY3" fmla="*/ 126987 h 506894"/>
                    <a:gd name="connsiteX4" fmla="*/ 293909 w 293909"/>
                    <a:gd name="connsiteY4" fmla="*/ 252028 h 506894"/>
                    <a:gd name="connsiteX5" fmla="*/ 274934 w 293909"/>
                    <a:gd name="connsiteY5" fmla="*/ 377069 h 506894"/>
                    <a:gd name="connsiteX6" fmla="*/ 149893 w 293909"/>
                    <a:gd name="connsiteY6" fmla="*/ 504056 h 506894"/>
                    <a:gd name="connsiteX7" fmla="*/ 5877 w 293909"/>
                    <a:gd name="connsiteY7" fmla="*/ 360040 h 506894"/>
                    <a:gd name="connsiteX8" fmla="*/ 149893 w 293909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7 w 288033"/>
                    <a:gd name="connsiteY0" fmla="*/ 216024 h 506894"/>
                    <a:gd name="connsiteX1" fmla="*/ 18976 w 288033"/>
                    <a:gd name="connsiteY1" fmla="*/ 126987 h 506894"/>
                    <a:gd name="connsiteX2" fmla="*/ 144017 w 288033"/>
                    <a:gd name="connsiteY2" fmla="*/ 0 h 506894"/>
                    <a:gd name="connsiteX3" fmla="*/ 269058 w 288033"/>
                    <a:gd name="connsiteY3" fmla="*/ 126987 h 506894"/>
                    <a:gd name="connsiteX4" fmla="*/ 288033 w 288033"/>
                    <a:gd name="connsiteY4" fmla="*/ 252028 h 506894"/>
                    <a:gd name="connsiteX5" fmla="*/ 269058 w 288033"/>
                    <a:gd name="connsiteY5" fmla="*/ 377069 h 506894"/>
                    <a:gd name="connsiteX6" fmla="*/ 144017 w 288033"/>
                    <a:gd name="connsiteY6" fmla="*/ 504056 h 506894"/>
                    <a:gd name="connsiteX7" fmla="*/ 0 w 288033"/>
                    <a:gd name="connsiteY7" fmla="*/ 360040 h 506894"/>
                    <a:gd name="connsiteX8" fmla="*/ 144017 w 288033"/>
                    <a:gd name="connsiteY8" fmla="*/ 216024 h 506894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297355 h 516216"/>
                    <a:gd name="connsiteX1" fmla="*/ 1 w 288033"/>
                    <a:gd name="connsiteY1" fmla="*/ 225346 h 516216"/>
                    <a:gd name="connsiteX2" fmla="*/ 144017 w 288033"/>
                    <a:gd name="connsiteY2" fmla="*/ 9322 h 516216"/>
                    <a:gd name="connsiteX3" fmla="*/ 269058 w 288033"/>
                    <a:gd name="connsiteY3" fmla="*/ 136309 h 516216"/>
                    <a:gd name="connsiteX4" fmla="*/ 288033 w 288033"/>
                    <a:gd name="connsiteY4" fmla="*/ 261350 h 516216"/>
                    <a:gd name="connsiteX5" fmla="*/ 269058 w 288033"/>
                    <a:gd name="connsiteY5" fmla="*/ 386391 h 516216"/>
                    <a:gd name="connsiteX6" fmla="*/ 144017 w 288033"/>
                    <a:gd name="connsiteY6" fmla="*/ 513378 h 516216"/>
                    <a:gd name="connsiteX7" fmla="*/ 0 w 288033"/>
                    <a:gd name="connsiteY7" fmla="*/ 369362 h 516216"/>
                    <a:gd name="connsiteX8" fmla="*/ 144017 w 288033"/>
                    <a:gd name="connsiteY8" fmla="*/ 297355 h 51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8033" h="516216">
                      <a:moveTo>
                        <a:pt x="144017" y="297355"/>
                      </a:moveTo>
                      <a:cubicBezTo>
                        <a:pt x="128181" y="189110"/>
                        <a:pt x="21710" y="182655"/>
                        <a:pt x="1" y="225346"/>
                      </a:cubicBezTo>
                      <a:cubicBezTo>
                        <a:pt x="16251" y="66800"/>
                        <a:pt x="90310" y="5955"/>
                        <a:pt x="144017" y="9322"/>
                      </a:cubicBezTo>
                      <a:cubicBezTo>
                        <a:pt x="197361" y="0"/>
                        <a:pt x="243417" y="57784"/>
                        <a:pt x="269058" y="136309"/>
                      </a:cubicBezTo>
                      <a:cubicBezTo>
                        <a:pt x="281493" y="174390"/>
                        <a:pt x="288033" y="217490"/>
                        <a:pt x="288033" y="261350"/>
                      </a:cubicBezTo>
                      <a:cubicBezTo>
                        <a:pt x="288033" y="305210"/>
                        <a:pt x="281492" y="348310"/>
                        <a:pt x="269058" y="386391"/>
                      </a:cubicBezTo>
                      <a:cubicBezTo>
                        <a:pt x="243417" y="464917"/>
                        <a:pt x="188860" y="516216"/>
                        <a:pt x="144017" y="513378"/>
                      </a:cubicBezTo>
                      <a:cubicBezTo>
                        <a:pt x="99174" y="510540"/>
                        <a:pt x="32199" y="467923"/>
                        <a:pt x="0" y="369362"/>
                      </a:cubicBezTo>
                      <a:cubicBezTo>
                        <a:pt x="80425" y="404204"/>
                        <a:pt x="126051" y="372047"/>
                        <a:pt x="144017" y="2973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4644008" y="2564904"/>
                  <a:ext cx="288033" cy="516216"/>
                </a:xfrm>
                <a:custGeom>
                  <a:avLst/>
                  <a:gdLst>
                    <a:gd name="connsiteX0" fmla="*/ 0 w 288032"/>
                    <a:gd name="connsiteY0" fmla="*/ 252028 h 504056"/>
                    <a:gd name="connsiteX1" fmla="*/ 18975 w 288032"/>
                    <a:gd name="connsiteY1" fmla="*/ 126987 h 504056"/>
                    <a:gd name="connsiteX2" fmla="*/ 144016 w 288032"/>
                    <a:gd name="connsiteY2" fmla="*/ 0 h 504056"/>
                    <a:gd name="connsiteX3" fmla="*/ 269057 w 288032"/>
                    <a:gd name="connsiteY3" fmla="*/ 126987 h 504056"/>
                    <a:gd name="connsiteX4" fmla="*/ 288032 w 288032"/>
                    <a:gd name="connsiteY4" fmla="*/ 252028 h 504056"/>
                    <a:gd name="connsiteX5" fmla="*/ 269057 w 288032"/>
                    <a:gd name="connsiteY5" fmla="*/ 377069 h 504056"/>
                    <a:gd name="connsiteX6" fmla="*/ 144016 w 288032"/>
                    <a:gd name="connsiteY6" fmla="*/ 504056 h 504056"/>
                    <a:gd name="connsiteX7" fmla="*/ 18975 w 288032"/>
                    <a:gd name="connsiteY7" fmla="*/ 377069 h 504056"/>
                    <a:gd name="connsiteX8" fmla="*/ 0 w 288032"/>
                    <a:gd name="connsiteY8" fmla="*/ 252028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5 w 281491"/>
                    <a:gd name="connsiteY0" fmla="*/ 216024 h 506894"/>
                    <a:gd name="connsiteX1" fmla="*/ 12434 w 281491"/>
                    <a:gd name="connsiteY1" fmla="*/ 126987 h 506894"/>
                    <a:gd name="connsiteX2" fmla="*/ 137475 w 281491"/>
                    <a:gd name="connsiteY2" fmla="*/ 0 h 506894"/>
                    <a:gd name="connsiteX3" fmla="*/ 262516 w 281491"/>
                    <a:gd name="connsiteY3" fmla="*/ 126987 h 506894"/>
                    <a:gd name="connsiteX4" fmla="*/ 281491 w 281491"/>
                    <a:gd name="connsiteY4" fmla="*/ 252028 h 506894"/>
                    <a:gd name="connsiteX5" fmla="*/ 262516 w 281491"/>
                    <a:gd name="connsiteY5" fmla="*/ 377069 h 506894"/>
                    <a:gd name="connsiteX6" fmla="*/ 137475 w 281491"/>
                    <a:gd name="connsiteY6" fmla="*/ 504056 h 506894"/>
                    <a:gd name="connsiteX7" fmla="*/ 65467 w 281491"/>
                    <a:gd name="connsiteY7" fmla="*/ 360040 h 506894"/>
                    <a:gd name="connsiteX8" fmla="*/ 137475 w 281491"/>
                    <a:gd name="connsiteY8" fmla="*/ 216024 h 506894"/>
                    <a:gd name="connsiteX0" fmla="*/ 156451 w 300467"/>
                    <a:gd name="connsiteY0" fmla="*/ 216024 h 506894"/>
                    <a:gd name="connsiteX1" fmla="*/ 31410 w 300467"/>
                    <a:gd name="connsiteY1" fmla="*/ 126987 h 506894"/>
                    <a:gd name="connsiteX2" fmla="*/ 156451 w 300467"/>
                    <a:gd name="connsiteY2" fmla="*/ 0 h 506894"/>
                    <a:gd name="connsiteX3" fmla="*/ 281492 w 300467"/>
                    <a:gd name="connsiteY3" fmla="*/ 126987 h 506894"/>
                    <a:gd name="connsiteX4" fmla="*/ 300467 w 300467"/>
                    <a:gd name="connsiteY4" fmla="*/ 252028 h 506894"/>
                    <a:gd name="connsiteX5" fmla="*/ 281492 w 300467"/>
                    <a:gd name="connsiteY5" fmla="*/ 377069 h 506894"/>
                    <a:gd name="connsiteX6" fmla="*/ 156451 w 300467"/>
                    <a:gd name="connsiteY6" fmla="*/ 504056 h 506894"/>
                    <a:gd name="connsiteX7" fmla="*/ 12435 w 300467"/>
                    <a:gd name="connsiteY7" fmla="*/ 360040 h 506894"/>
                    <a:gd name="connsiteX8" fmla="*/ 156451 w 300467"/>
                    <a:gd name="connsiteY8" fmla="*/ 216024 h 506894"/>
                    <a:gd name="connsiteX0" fmla="*/ 149893 w 293909"/>
                    <a:gd name="connsiteY0" fmla="*/ 216024 h 506894"/>
                    <a:gd name="connsiteX1" fmla="*/ 24852 w 293909"/>
                    <a:gd name="connsiteY1" fmla="*/ 126987 h 506894"/>
                    <a:gd name="connsiteX2" fmla="*/ 149893 w 293909"/>
                    <a:gd name="connsiteY2" fmla="*/ 0 h 506894"/>
                    <a:gd name="connsiteX3" fmla="*/ 274934 w 293909"/>
                    <a:gd name="connsiteY3" fmla="*/ 126987 h 506894"/>
                    <a:gd name="connsiteX4" fmla="*/ 293909 w 293909"/>
                    <a:gd name="connsiteY4" fmla="*/ 252028 h 506894"/>
                    <a:gd name="connsiteX5" fmla="*/ 274934 w 293909"/>
                    <a:gd name="connsiteY5" fmla="*/ 377069 h 506894"/>
                    <a:gd name="connsiteX6" fmla="*/ 149893 w 293909"/>
                    <a:gd name="connsiteY6" fmla="*/ 504056 h 506894"/>
                    <a:gd name="connsiteX7" fmla="*/ 5877 w 293909"/>
                    <a:gd name="connsiteY7" fmla="*/ 360040 h 506894"/>
                    <a:gd name="connsiteX8" fmla="*/ 149893 w 293909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7 w 288033"/>
                    <a:gd name="connsiteY0" fmla="*/ 216024 h 506894"/>
                    <a:gd name="connsiteX1" fmla="*/ 18976 w 288033"/>
                    <a:gd name="connsiteY1" fmla="*/ 126987 h 506894"/>
                    <a:gd name="connsiteX2" fmla="*/ 144017 w 288033"/>
                    <a:gd name="connsiteY2" fmla="*/ 0 h 506894"/>
                    <a:gd name="connsiteX3" fmla="*/ 269058 w 288033"/>
                    <a:gd name="connsiteY3" fmla="*/ 126987 h 506894"/>
                    <a:gd name="connsiteX4" fmla="*/ 288033 w 288033"/>
                    <a:gd name="connsiteY4" fmla="*/ 252028 h 506894"/>
                    <a:gd name="connsiteX5" fmla="*/ 269058 w 288033"/>
                    <a:gd name="connsiteY5" fmla="*/ 377069 h 506894"/>
                    <a:gd name="connsiteX6" fmla="*/ 144017 w 288033"/>
                    <a:gd name="connsiteY6" fmla="*/ 504056 h 506894"/>
                    <a:gd name="connsiteX7" fmla="*/ 0 w 288033"/>
                    <a:gd name="connsiteY7" fmla="*/ 360040 h 506894"/>
                    <a:gd name="connsiteX8" fmla="*/ 144017 w 288033"/>
                    <a:gd name="connsiteY8" fmla="*/ 216024 h 506894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297355 h 516216"/>
                    <a:gd name="connsiteX1" fmla="*/ 1 w 288033"/>
                    <a:gd name="connsiteY1" fmla="*/ 225346 h 516216"/>
                    <a:gd name="connsiteX2" fmla="*/ 144017 w 288033"/>
                    <a:gd name="connsiteY2" fmla="*/ 9322 h 516216"/>
                    <a:gd name="connsiteX3" fmla="*/ 269058 w 288033"/>
                    <a:gd name="connsiteY3" fmla="*/ 136309 h 516216"/>
                    <a:gd name="connsiteX4" fmla="*/ 288033 w 288033"/>
                    <a:gd name="connsiteY4" fmla="*/ 261350 h 516216"/>
                    <a:gd name="connsiteX5" fmla="*/ 269058 w 288033"/>
                    <a:gd name="connsiteY5" fmla="*/ 386391 h 516216"/>
                    <a:gd name="connsiteX6" fmla="*/ 144017 w 288033"/>
                    <a:gd name="connsiteY6" fmla="*/ 513378 h 516216"/>
                    <a:gd name="connsiteX7" fmla="*/ 0 w 288033"/>
                    <a:gd name="connsiteY7" fmla="*/ 369362 h 516216"/>
                    <a:gd name="connsiteX8" fmla="*/ 144017 w 288033"/>
                    <a:gd name="connsiteY8" fmla="*/ 297355 h 51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8033" h="516216">
                      <a:moveTo>
                        <a:pt x="144017" y="297355"/>
                      </a:moveTo>
                      <a:cubicBezTo>
                        <a:pt x="128181" y="189110"/>
                        <a:pt x="21710" y="182655"/>
                        <a:pt x="1" y="225346"/>
                      </a:cubicBezTo>
                      <a:cubicBezTo>
                        <a:pt x="16251" y="66800"/>
                        <a:pt x="90310" y="5955"/>
                        <a:pt x="144017" y="9322"/>
                      </a:cubicBezTo>
                      <a:cubicBezTo>
                        <a:pt x="197361" y="0"/>
                        <a:pt x="243417" y="57784"/>
                        <a:pt x="269058" y="136309"/>
                      </a:cubicBezTo>
                      <a:cubicBezTo>
                        <a:pt x="281493" y="174390"/>
                        <a:pt x="288033" y="217490"/>
                        <a:pt x="288033" y="261350"/>
                      </a:cubicBezTo>
                      <a:cubicBezTo>
                        <a:pt x="288033" y="305210"/>
                        <a:pt x="281492" y="348310"/>
                        <a:pt x="269058" y="386391"/>
                      </a:cubicBezTo>
                      <a:cubicBezTo>
                        <a:pt x="243417" y="464917"/>
                        <a:pt x="188860" y="516216"/>
                        <a:pt x="144017" y="513378"/>
                      </a:cubicBezTo>
                      <a:cubicBezTo>
                        <a:pt x="99174" y="510540"/>
                        <a:pt x="32199" y="467923"/>
                        <a:pt x="0" y="369362"/>
                      </a:cubicBezTo>
                      <a:cubicBezTo>
                        <a:pt x="80425" y="404204"/>
                        <a:pt x="126051" y="372047"/>
                        <a:pt x="144017" y="2973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" name="Freeform 48"/>
                <p:cNvSpPr/>
                <p:nvPr/>
              </p:nvSpPr>
              <p:spPr>
                <a:xfrm flipV="1">
                  <a:off x="4139952" y="3284984"/>
                  <a:ext cx="792088" cy="148275"/>
                </a:xfrm>
                <a:custGeom>
                  <a:avLst/>
                  <a:gdLst>
                    <a:gd name="connsiteX0" fmla="*/ 0 w 558209"/>
                    <a:gd name="connsiteY0" fmla="*/ 0 h 211765"/>
                    <a:gd name="connsiteX1" fmla="*/ 279104 w 558209"/>
                    <a:gd name="connsiteY1" fmla="*/ 209993 h 211765"/>
                    <a:gd name="connsiteX2" fmla="*/ 558209 w 558209"/>
                    <a:gd name="connsiteY2" fmla="*/ 10632 h 211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8209" h="211765">
                      <a:moveTo>
                        <a:pt x="0" y="0"/>
                      </a:moveTo>
                      <a:cubicBezTo>
                        <a:pt x="93034" y="104110"/>
                        <a:pt x="186069" y="208221"/>
                        <a:pt x="279104" y="209993"/>
                      </a:cubicBezTo>
                      <a:cubicBezTo>
                        <a:pt x="372139" y="211765"/>
                        <a:pt x="465174" y="111198"/>
                        <a:pt x="558209" y="1063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4755620" y="5733256"/>
                <a:ext cx="604867" cy="604868"/>
                <a:chOff x="1763688" y="2132856"/>
                <a:chExt cx="1728192" cy="1728192"/>
              </a:xfrm>
            </p:grpSpPr>
            <p:sp>
              <p:nvSpPr>
                <p:cNvPr id="40" name="Oval 39"/>
                <p:cNvSpPr/>
                <p:nvPr/>
              </p:nvSpPr>
              <p:spPr>
                <a:xfrm>
                  <a:off x="1763688" y="2132856"/>
                  <a:ext cx="1728192" cy="1728192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1763688" y="2132856"/>
                  <a:ext cx="1728192" cy="1728192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" name="Freeform 41"/>
                <p:cNvSpPr/>
                <p:nvPr/>
              </p:nvSpPr>
              <p:spPr>
                <a:xfrm>
                  <a:off x="2267743" y="2555582"/>
                  <a:ext cx="288033" cy="516216"/>
                </a:xfrm>
                <a:custGeom>
                  <a:avLst/>
                  <a:gdLst>
                    <a:gd name="connsiteX0" fmla="*/ 0 w 288032"/>
                    <a:gd name="connsiteY0" fmla="*/ 252028 h 504056"/>
                    <a:gd name="connsiteX1" fmla="*/ 18975 w 288032"/>
                    <a:gd name="connsiteY1" fmla="*/ 126987 h 504056"/>
                    <a:gd name="connsiteX2" fmla="*/ 144016 w 288032"/>
                    <a:gd name="connsiteY2" fmla="*/ 0 h 504056"/>
                    <a:gd name="connsiteX3" fmla="*/ 269057 w 288032"/>
                    <a:gd name="connsiteY3" fmla="*/ 126987 h 504056"/>
                    <a:gd name="connsiteX4" fmla="*/ 288032 w 288032"/>
                    <a:gd name="connsiteY4" fmla="*/ 252028 h 504056"/>
                    <a:gd name="connsiteX5" fmla="*/ 269057 w 288032"/>
                    <a:gd name="connsiteY5" fmla="*/ 377069 h 504056"/>
                    <a:gd name="connsiteX6" fmla="*/ 144016 w 288032"/>
                    <a:gd name="connsiteY6" fmla="*/ 504056 h 504056"/>
                    <a:gd name="connsiteX7" fmla="*/ 18975 w 288032"/>
                    <a:gd name="connsiteY7" fmla="*/ 377069 h 504056"/>
                    <a:gd name="connsiteX8" fmla="*/ 0 w 288032"/>
                    <a:gd name="connsiteY8" fmla="*/ 252028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5 w 281491"/>
                    <a:gd name="connsiteY0" fmla="*/ 216024 h 506894"/>
                    <a:gd name="connsiteX1" fmla="*/ 12434 w 281491"/>
                    <a:gd name="connsiteY1" fmla="*/ 126987 h 506894"/>
                    <a:gd name="connsiteX2" fmla="*/ 137475 w 281491"/>
                    <a:gd name="connsiteY2" fmla="*/ 0 h 506894"/>
                    <a:gd name="connsiteX3" fmla="*/ 262516 w 281491"/>
                    <a:gd name="connsiteY3" fmla="*/ 126987 h 506894"/>
                    <a:gd name="connsiteX4" fmla="*/ 281491 w 281491"/>
                    <a:gd name="connsiteY4" fmla="*/ 252028 h 506894"/>
                    <a:gd name="connsiteX5" fmla="*/ 262516 w 281491"/>
                    <a:gd name="connsiteY5" fmla="*/ 377069 h 506894"/>
                    <a:gd name="connsiteX6" fmla="*/ 137475 w 281491"/>
                    <a:gd name="connsiteY6" fmla="*/ 504056 h 506894"/>
                    <a:gd name="connsiteX7" fmla="*/ 65467 w 281491"/>
                    <a:gd name="connsiteY7" fmla="*/ 360040 h 506894"/>
                    <a:gd name="connsiteX8" fmla="*/ 137475 w 281491"/>
                    <a:gd name="connsiteY8" fmla="*/ 216024 h 506894"/>
                    <a:gd name="connsiteX0" fmla="*/ 156451 w 300467"/>
                    <a:gd name="connsiteY0" fmla="*/ 216024 h 506894"/>
                    <a:gd name="connsiteX1" fmla="*/ 31410 w 300467"/>
                    <a:gd name="connsiteY1" fmla="*/ 126987 h 506894"/>
                    <a:gd name="connsiteX2" fmla="*/ 156451 w 300467"/>
                    <a:gd name="connsiteY2" fmla="*/ 0 h 506894"/>
                    <a:gd name="connsiteX3" fmla="*/ 281492 w 300467"/>
                    <a:gd name="connsiteY3" fmla="*/ 126987 h 506894"/>
                    <a:gd name="connsiteX4" fmla="*/ 300467 w 300467"/>
                    <a:gd name="connsiteY4" fmla="*/ 252028 h 506894"/>
                    <a:gd name="connsiteX5" fmla="*/ 281492 w 300467"/>
                    <a:gd name="connsiteY5" fmla="*/ 377069 h 506894"/>
                    <a:gd name="connsiteX6" fmla="*/ 156451 w 300467"/>
                    <a:gd name="connsiteY6" fmla="*/ 504056 h 506894"/>
                    <a:gd name="connsiteX7" fmla="*/ 12435 w 300467"/>
                    <a:gd name="connsiteY7" fmla="*/ 360040 h 506894"/>
                    <a:gd name="connsiteX8" fmla="*/ 156451 w 300467"/>
                    <a:gd name="connsiteY8" fmla="*/ 216024 h 506894"/>
                    <a:gd name="connsiteX0" fmla="*/ 149893 w 293909"/>
                    <a:gd name="connsiteY0" fmla="*/ 216024 h 506894"/>
                    <a:gd name="connsiteX1" fmla="*/ 24852 w 293909"/>
                    <a:gd name="connsiteY1" fmla="*/ 126987 h 506894"/>
                    <a:gd name="connsiteX2" fmla="*/ 149893 w 293909"/>
                    <a:gd name="connsiteY2" fmla="*/ 0 h 506894"/>
                    <a:gd name="connsiteX3" fmla="*/ 274934 w 293909"/>
                    <a:gd name="connsiteY3" fmla="*/ 126987 h 506894"/>
                    <a:gd name="connsiteX4" fmla="*/ 293909 w 293909"/>
                    <a:gd name="connsiteY4" fmla="*/ 252028 h 506894"/>
                    <a:gd name="connsiteX5" fmla="*/ 274934 w 293909"/>
                    <a:gd name="connsiteY5" fmla="*/ 377069 h 506894"/>
                    <a:gd name="connsiteX6" fmla="*/ 149893 w 293909"/>
                    <a:gd name="connsiteY6" fmla="*/ 504056 h 506894"/>
                    <a:gd name="connsiteX7" fmla="*/ 5877 w 293909"/>
                    <a:gd name="connsiteY7" fmla="*/ 360040 h 506894"/>
                    <a:gd name="connsiteX8" fmla="*/ 149893 w 293909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7 w 288033"/>
                    <a:gd name="connsiteY0" fmla="*/ 216024 h 506894"/>
                    <a:gd name="connsiteX1" fmla="*/ 18976 w 288033"/>
                    <a:gd name="connsiteY1" fmla="*/ 126987 h 506894"/>
                    <a:gd name="connsiteX2" fmla="*/ 144017 w 288033"/>
                    <a:gd name="connsiteY2" fmla="*/ 0 h 506894"/>
                    <a:gd name="connsiteX3" fmla="*/ 269058 w 288033"/>
                    <a:gd name="connsiteY3" fmla="*/ 126987 h 506894"/>
                    <a:gd name="connsiteX4" fmla="*/ 288033 w 288033"/>
                    <a:gd name="connsiteY4" fmla="*/ 252028 h 506894"/>
                    <a:gd name="connsiteX5" fmla="*/ 269058 w 288033"/>
                    <a:gd name="connsiteY5" fmla="*/ 377069 h 506894"/>
                    <a:gd name="connsiteX6" fmla="*/ 144017 w 288033"/>
                    <a:gd name="connsiteY6" fmla="*/ 504056 h 506894"/>
                    <a:gd name="connsiteX7" fmla="*/ 0 w 288033"/>
                    <a:gd name="connsiteY7" fmla="*/ 360040 h 506894"/>
                    <a:gd name="connsiteX8" fmla="*/ 144017 w 288033"/>
                    <a:gd name="connsiteY8" fmla="*/ 216024 h 506894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297355 h 516216"/>
                    <a:gd name="connsiteX1" fmla="*/ 1 w 288033"/>
                    <a:gd name="connsiteY1" fmla="*/ 225346 h 516216"/>
                    <a:gd name="connsiteX2" fmla="*/ 144017 w 288033"/>
                    <a:gd name="connsiteY2" fmla="*/ 9322 h 516216"/>
                    <a:gd name="connsiteX3" fmla="*/ 269058 w 288033"/>
                    <a:gd name="connsiteY3" fmla="*/ 136309 h 516216"/>
                    <a:gd name="connsiteX4" fmla="*/ 288033 w 288033"/>
                    <a:gd name="connsiteY4" fmla="*/ 261350 h 516216"/>
                    <a:gd name="connsiteX5" fmla="*/ 269058 w 288033"/>
                    <a:gd name="connsiteY5" fmla="*/ 386391 h 516216"/>
                    <a:gd name="connsiteX6" fmla="*/ 144017 w 288033"/>
                    <a:gd name="connsiteY6" fmla="*/ 513378 h 516216"/>
                    <a:gd name="connsiteX7" fmla="*/ 0 w 288033"/>
                    <a:gd name="connsiteY7" fmla="*/ 369362 h 516216"/>
                    <a:gd name="connsiteX8" fmla="*/ 144017 w 288033"/>
                    <a:gd name="connsiteY8" fmla="*/ 297355 h 51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8033" h="516216">
                      <a:moveTo>
                        <a:pt x="144017" y="297355"/>
                      </a:moveTo>
                      <a:cubicBezTo>
                        <a:pt x="128181" y="189110"/>
                        <a:pt x="21710" y="182655"/>
                        <a:pt x="1" y="225346"/>
                      </a:cubicBezTo>
                      <a:cubicBezTo>
                        <a:pt x="16251" y="66800"/>
                        <a:pt x="90310" y="5955"/>
                        <a:pt x="144017" y="9322"/>
                      </a:cubicBezTo>
                      <a:cubicBezTo>
                        <a:pt x="197361" y="0"/>
                        <a:pt x="243417" y="57784"/>
                        <a:pt x="269058" y="136309"/>
                      </a:cubicBezTo>
                      <a:cubicBezTo>
                        <a:pt x="281493" y="174390"/>
                        <a:pt x="288033" y="217490"/>
                        <a:pt x="288033" y="261350"/>
                      </a:cubicBezTo>
                      <a:cubicBezTo>
                        <a:pt x="288033" y="305210"/>
                        <a:pt x="281492" y="348310"/>
                        <a:pt x="269058" y="386391"/>
                      </a:cubicBezTo>
                      <a:cubicBezTo>
                        <a:pt x="243417" y="464917"/>
                        <a:pt x="188860" y="516216"/>
                        <a:pt x="144017" y="513378"/>
                      </a:cubicBezTo>
                      <a:cubicBezTo>
                        <a:pt x="99174" y="510540"/>
                        <a:pt x="32199" y="467923"/>
                        <a:pt x="0" y="369362"/>
                      </a:cubicBezTo>
                      <a:cubicBezTo>
                        <a:pt x="80425" y="404204"/>
                        <a:pt x="126051" y="372047"/>
                        <a:pt x="144017" y="2973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>
                  <a:off x="2699792" y="2564904"/>
                  <a:ext cx="288033" cy="516216"/>
                </a:xfrm>
                <a:custGeom>
                  <a:avLst/>
                  <a:gdLst>
                    <a:gd name="connsiteX0" fmla="*/ 0 w 288032"/>
                    <a:gd name="connsiteY0" fmla="*/ 252028 h 504056"/>
                    <a:gd name="connsiteX1" fmla="*/ 18975 w 288032"/>
                    <a:gd name="connsiteY1" fmla="*/ 126987 h 504056"/>
                    <a:gd name="connsiteX2" fmla="*/ 144016 w 288032"/>
                    <a:gd name="connsiteY2" fmla="*/ 0 h 504056"/>
                    <a:gd name="connsiteX3" fmla="*/ 269057 w 288032"/>
                    <a:gd name="connsiteY3" fmla="*/ 126987 h 504056"/>
                    <a:gd name="connsiteX4" fmla="*/ 288032 w 288032"/>
                    <a:gd name="connsiteY4" fmla="*/ 252028 h 504056"/>
                    <a:gd name="connsiteX5" fmla="*/ 269057 w 288032"/>
                    <a:gd name="connsiteY5" fmla="*/ 377069 h 504056"/>
                    <a:gd name="connsiteX6" fmla="*/ 144016 w 288032"/>
                    <a:gd name="connsiteY6" fmla="*/ 504056 h 504056"/>
                    <a:gd name="connsiteX7" fmla="*/ 18975 w 288032"/>
                    <a:gd name="connsiteY7" fmla="*/ 377069 h 504056"/>
                    <a:gd name="connsiteX8" fmla="*/ 0 w 288032"/>
                    <a:gd name="connsiteY8" fmla="*/ 252028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65468 w 281492"/>
                    <a:gd name="connsiteY0" fmla="*/ 288032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65468 w 281492"/>
                    <a:gd name="connsiteY8" fmla="*/ 288032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6 w 281492"/>
                    <a:gd name="connsiteY0" fmla="*/ 216024 h 504056"/>
                    <a:gd name="connsiteX1" fmla="*/ 12435 w 281492"/>
                    <a:gd name="connsiteY1" fmla="*/ 126987 h 504056"/>
                    <a:gd name="connsiteX2" fmla="*/ 137476 w 281492"/>
                    <a:gd name="connsiteY2" fmla="*/ 0 h 504056"/>
                    <a:gd name="connsiteX3" fmla="*/ 262517 w 281492"/>
                    <a:gd name="connsiteY3" fmla="*/ 126987 h 504056"/>
                    <a:gd name="connsiteX4" fmla="*/ 281492 w 281492"/>
                    <a:gd name="connsiteY4" fmla="*/ 252028 h 504056"/>
                    <a:gd name="connsiteX5" fmla="*/ 262517 w 281492"/>
                    <a:gd name="connsiteY5" fmla="*/ 377069 h 504056"/>
                    <a:gd name="connsiteX6" fmla="*/ 137476 w 281492"/>
                    <a:gd name="connsiteY6" fmla="*/ 504056 h 504056"/>
                    <a:gd name="connsiteX7" fmla="*/ 12435 w 281492"/>
                    <a:gd name="connsiteY7" fmla="*/ 377069 h 504056"/>
                    <a:gd name="connsiteX8" fmla="*/ 137476 w 281492"/>
                    <a:gd name="connsiteY8" fmla="*/ 216024 h 504056"/>
                    <a:gd name="connsiteX0" fmla="*/ 137475 w 281491"/>
                    <a:gd name="connsiteY0" fmla="*/ 216024 h 506894"/>
                    <a:gd name="connsiteX1" fmla="*/ 12434 w 281491"/>
                    <a:gd name="connsiteY1" fmla="*/ 126987 h 506894"/>
                    <a:gd name="connsiteX2" fmla="*/ 137475 w 281491"/>
                    <a:gd name="connsiteY2" fmla="*/ 0 h 506894"/>
                    <a:gd name="connsiteX3" fmla="*/ 262516 w 281491"/>
                    <a:gd name="connsiteY3" fmla="*/ 126987 h 506894"/>
                    <a:gd name="connsiteX4" fmla="*/ 281491 w 281491"/>
                    <a:gd name="connsiteY4" fmla="*/ 252028 h 506894"/>
                    <a:gd name="connsiteX5" fmla="*/ 262516 w 281491"/>
                    <a:gd name="connsiteY5" fmla="*/ 377069 h 506894"/>
                    <a:gd name="connsiteX6" fmla="*/ 137475 w 281491"/>
                    <a:gd name="connsiteY6" fmla="*/ 504056 h 506894"/>
                    <a:gd name="connsiteX7" fmla="*/ 65467 w 281491"/>
                    <a:gd name="connsiteY7" fmla="*/ 360040 h 506894"/>
                    <a:gd name="connsiteX8" fmla="*/ 137475 w 281491"/>
                    <a:gd name="connsiteY8" fmla="*/ 216024 h 506894"/>
                    <a:gd name="connsiteX0" fmla="*/ 156451 w 300467"/>
                    <a:gd name="connsiteY0" fmla="*/ 216024 h 506894"/>
                    <a:gd name="connsiteX1" fmla="*/ 31410 w 300467"/>
                    <a:gd name="connsiteY1" fmla="*/ 126987 h 506894"/>
                    <a:gd name="connsiteX2" fmla="*/ 156451 w 300467"/>
                    <a:gd name="connsiteY2" fmla="*/ 0 h 506894"/>
                    <a:gd name="connsiteX3" fmla="*/ 281492 w 300467"/>
                    <a:gd name="connsiteY3" fmla="*/ 126987 h 506894"/>
                    <a:gd name="connsiteX4" fmla="*/ 300467 w 300467"/>
                    <a:gd name="connsiteY4" fmla="*/ 252028 h 506894"/>
                    <a:gd name="connsiteX5" fmla="*/ 281492 w 300467"/>
                    <a:gd name="connsiteY5" fmla="*/ 377069 h 506894"/>
                    <a:gd name="connsiteX6" fmla="*/ 156451 w 300467"/>
                    <a:gd name="connsiteY6" fmla="*/ 504056 h 506894"/>
                    <a:gd name="connsiteX7" fmla="*/ 12435 w 300467"/>
                    <a:gd name="connsiteY7" fmla="*/ 360040 h 506894"/>
                    <a:gd name="connsiteX8" fmla="*/ 156451 w 300467"/>
                    <a:gd name="connsiteY8" fmla="*/ 216024 h 506894"/>
                    <a:gd name="connsiteX0" fmla="*/ 149893 w 293909"/>
                    <a:gd name="connsiteY0" fmla="*/ 216024 h 506894"/>
                    <a:gd name="connsiteX1" fmla="*/ 24852 w 293909"/>
                    <a:gd name="connsiteY1" fmla="*/ 126987 h 506894"/>
                    <a:gd name="connsiteX2" fmla="*/ 149893 w 293909"/>
                    <a:gd name="connsiteY2" fmla="*/ 0 h 506894"/>
                    <a:gd name="connsiteX3" fmla="*/ 274934 w 293909"/>
                    <a:gd name="connsiteY3" fmla="*/ 126987 h 506894"/>
                    <a:gd name="connsiteX4" fmla="*/ 293909 w 293909"/>
                    <a:gd name="connsiteY4" fmla="*/ 252028 h 506894"/>
                    <a:gd name="connsiteX5" fmla="*/ 274934 w 293909"/>
                    <a:gd name="connsiteY5" fmla="*/ 377069 h 506894"/>
                    <a:gd name="connsiteX6" fmla="*/ 149893 w 293909"/>
                    <a:gd name="connsiteY6" fmla="*/ 504056 h 506894"/>
                    <a:gd name="connsiteX7" fmla="*/ 5877 w 293909"/>
                    <a:gd name="connsiteY7" fmla="*/ 360040 h 506894"/>
                    <a:gd name="connsiteX8" fmla="*/ 149893 w 293909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6 w 288032"/>
                    <a:gd name="connsiteY0" fmla="*/ 216024 h 506894"/>
                    <a:gd name="connsiteX1" fmla="*/ 18975 w 288032"/>
                    <a:gd name="connsiteY1" fmla="*/ 126987 h 506894"/>
                    <a:gd name="connsiteX2" fmla="*/ 144016 w 288032"/>
                    <a:gd name="connsiteY2" fmla="*/ 0 h 506894"/>
                    <a:gd name="connsiteX3" fmla="*/ 269057 w 288032"/>
                    <a:gd name="connsiteY3" fmla="*/ 126987 h 506894"/>
                    <a:gd name="connsiteX4" fmla="*/ 288032 w 288032"/>
                    <a:gd name="connsiteY4" fmla="*/ 252028 h 506894"/>
                    <a:gd name="connsiteX5" fmla="*/ 269057 w 288032"/>
                    <a:gd name="connsiteY5" fmla="*/ 377069 h 506894"/>
                    <a:gd name="connsiteX6" fmla="*/ 144016 w 288032"/>
                    <a:gd name="connsiteY6" fmla="*/ 504056 h 506894"/>
                    <a:gd name="connsiteX7" fmla="*/ 0 w 288032"/>
                    <a:gd name="connsiteY7" fmla="*/ 360040 h 506894"/>
                    <a:gd name="connsiteX8" fmla="*/ 144016 w 288032"/>
                    <a:gd name="connsiteY8" fmla="*/ 216024 h 506894"/>
                    <a:gd name="connsiteX0" fmla="*/ 144017 w 288033"/>
                    <a:gd name="connsiteY0" fmla="*/ 216024 h 506894"/>
                    <a:gd name="connsiteX1" fmla="*/ 18976 w 288033"/>
                    <a:gd name="connsiteY1" fmla="*/ 126987 h 506894"/>
                    <a:gd name="connsiteX2" fmla="*/ 144017 w 288033"/>
                    <a:gd name="connsiteY2" fmla="*/ 0 h 506894"/>
                    <a:gd name="connsiteX3" fmla="*/ 269058 w 288033"/>
                    <a:gd name="connsiteY3" fmla="*/ 126987 h 506894"/>
                    <a:gd name="connsiteX4" fmla="*/ 288033 w 288033"/>
                    <a:gd name="connsiteY4" fmla="*/ 252028 h 506894"/>
                    <a:gd name="connsiteX5" fmla="*/ 269058 w 288033"/>
                    <a:gd name="connsiteY5" fmla="*/ 377069 h 506894"/>
                    <a:gd name="connsiteX6" fmla="*/ 144017 w 288033"/>
                    <a:gd name="connsiteY6" fmla="*/ 504056 h 506894"/>
                    <a:gd name="connsiteX7" fmla="*/ 0 w 288033"/>
                    <a:gd name="connsiteY7" fmla="*/ 360040 h 506894"/>
                    <a:gd name="connsiteX8" fmla="*/ 144017 w 288033"/>
                    <a:gd name="connsiteY8" fmla="*/ 216024 h 506894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56450 w 300466"/>
                    <a:gd name="connsiteY0" fmla="*/ 230863 h 521733"/>
                    <a:gd name="connsiteX1" fmla="*/ 12434 w 300466"/>
                    <a:gd name="connsiteY1" fmla="*/ 230863 h 521733"/>
                    <a:gd name="connsiteX2" fmla="*/ 156450 w 300466"/>
                    <a:gd name="connsiteY2" fmla="*/ 14839 h 521733"/>
                    <a:gd name="connsiteX3" fmla="*/ 281491 w 300466"/>
                    <a:gd name="connsiteY3" fmla="*/ 141826 h 521733"/>
                    <a:gd name="connsiteX4" fmla="*/ 300466 w 300466"/>
                    <a:gd name="connsiteY4" fmla="*/ 266867 h 521733"/>
                    <a:gd name="connsiteX5" fmla="*/ 281491 w 300466"/>
                    <a:gd name="connsiteY5" fmla="*/ 391908 h 521733"/>
                    <a:gd name="connsiteX6" fmla="*/ 156450 w 300466"/>
                    <a:gd name="connsiteY6" fmla="*/ 518895 h 521733"/>
                    <a:gd name="connsiteX7" fmla="*/ 12433 w 300466"/>
                    <a:gd name="connsiteY7" fmla="*/ 374879 h 521733"/>
                    <a:gd name="connsiteX8" fmla="*/ 156450 w 300466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230863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230863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302872 h 521733"/>
                    <a:gd name="connsiteX1" fmla="*/ 1 w 288033"/>
                    <a:gd name="connsiteY1" fmla="*/ 230863 h 521733"/>
                    <a:gd name="connsiteX2" fmla="*/ 144017 w 288033"/>
                    <a:gd name="connsiteY2" fmla="*/ 14839 h 521733"/>
                    <a:gd name="connsiteX3" fmla="*/ 269058 w 288033"/>
                    <a:gd name="connsiteY3" fmla="*/ 141826 h 521733"/>
                    <a:gd name="connsiteX4" fmla="*/ 288033 w 288033"/>
                    <a:gd name="connsiteY4" fmla="*/ 266867 h 521733"/>
                    <a:gd name="connsiteX5" fmla="*/ 269058 w 288033"/>
                    <a:gd name="connsiteY5" fmla="*/ 391908 h 521733"/>
                    <a:gd name="connsiteX6" fmla="*/ 144017 w 288033"/>
                    <a:gd name="connsiteY6" fmla="*/ 518895 h 521733"/>
                    <a:gd name="connsiteX7" fmla="*/ 0 w 288033"/>
                    <a:gd name="connsiteY7" fmla="*/ 374879 h 521733"/>
                    <a:gd name="connsiteX8" fmla="*/ 144017 w 288033"/>
                    <a:gd name="connsiteY8" fmla="*/ 302872 h 521733"/>
                    <a:gd name="connsiteX0" fmla="*/ 144017 w 288033"/>
                    <a:gd name="connsiteY0" fmla="*/ 297355 h 516216"/>
                    <a:gd name="connsiteX1" fmla="*/ 1 w 288033"/>
                    <a:gd name="connsiteY1" fmla="*/ 225346 h 516216"/>
                    <a:gd name="connsiteX2" fmla="*/ 144017 w 288033"/>
                    <a:gd name="connsiteY2" fmla="*/ 9322 h 516216"/>
                    <a:gd name="connsiteX3" fmla="*/ 269058 w 288033"/>
                    <a:gd name="connsiteY3" fmla="*/ 136309 h 516216"/>
                    <a:gd name="connsiteX4" fmla="*/ 288033 w 288033"/>
                    <a:gd name="connsiteY4" fmla="*/ 261350 h 516216"/>
                    <a:gd name="connsiteX5" fmla="*/ 269058 w 288033"/>
                    <a:gd name="connsiteY5" fmla="*/ 386391 h 516216"/>
                    <a:gd name="connsiteX6" fmla="*/ 144017 w 288033"/>
                    <a:gd name="connsiteY6" fmla="*/ 513378 h 516216"/>
                    <a:gd name="connsiteX7" fmla="*/ 0 w 288033"/>
                    <a:gd name="connsiteY7" fmla="*/ 369362 h 516216"/>
                    <a:gd name="connsiteX8" fmla="*/ 144017 w 288033"/>
                    <a:gd name="connsiteY8" fmla="*/ 297355 h 51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8033" h="516216">
                      <a:moveTo>
                        <a:pt x="144017" y="297355"/>
                      </a:moveTo>
                      <a:cubicBezTo>
                        <a:pt x="128181" y="189110"/>
                        <a:pt x="21710" y="182655"/>
                        <a:pt x="1" y="225346"/>
                      </a:cubicBezTo>
                      <a:cubicBezTo>
                        <a:pt x="16251" y="66800"/>
                        <a:pt x="90310" y="5955"/>
                        <a:pt x="144017" y="9322"/>
                      </a:cubicBezTo>
                      <a:cubicBezTo>
                        <a:pt x="197361" y="0"/>
                        <a:pt x="243417" y="57784"/>
                        <a:pt x="269058" y="136309"/>
                      </a:cubicBezTo>
                      <a:cubicBezTo>
                        <a:pt x="281493" y="174390"/>
                        <a:pt x="288033" y="217490"/>
                        <a:pt x="288033" y="261350"/>
                      </a:cubicBezTo>
                      <a:cubicBezTo>
                        <a:pt x="288033" y="305210"/>
                        <a:pt x="281492" y="348310"/>
                        <a:pt x="269058" y="386391"/>
                      </a:cubicBezTo>
                      <a:cubicBezTo>
                        <a:pt x="243417" y="464917"/>
                        <a:pt x="188860" y="516216"/>
                        <a:pt x="144017" y="513378"/>
                      </a:cubicBezTo>
                      <a:cubicBezTo>
                        <a:pt x="99174" y="510540"/>
                        <a:pt x="32199" y="467923"/>
                        <a:pt x="0" y="369362"/>
                      </a:cubicBezTo>
                      <a:cubicBezTo>
                        <a:pt x="80425" y="404204"/>
                        <a:pt x="126051" y="372047"/>
                        <a:pt x="144017" y="2973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2195736" y="3356992"/>
                  <a:ext cx="7920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8" name="TextBox 7"/>
          <p:cNvSpPr txBox="1"/>
          <p:nvPr/>
        </p:nvSpPr>
        <p:spPr>
          <a:xfrm>
            <a:off x="5652120" y="1268760"/>
            <a:ext cx="34918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400" dirty="0">
                <a:latin typeface="Century Gothic" pitchFamily="34" charset="0"/>
              </a:rPr>
              <a:t>Finish describing the </a:t>
            </a:r>
            <a:r>
              <a:rPr lang="en-GB" sz="2400" b="1" dirty="0">
                <a:latin typeface="Century Gothic" pitchFamily="34" charset="0"/>
              </a:rPr>
              <a:t>pattern in the data.</a:t>
            </a:r>
            <a:endParaRPr lang="en-GB" sz="2400" dirty="0">
              <a:latin typeface="Century Gothic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400" dirty="0">
                <a:latin typeface="Century Gothic" pitchFamily="34" charset="0"/>
              </a:rPr>
              <a:t>As </a:t>
            </a:r>
            <a:r>
              <a:rPr lang="en-GB" sz="2400" dirty="0" smtClean="0">
                <a:latin typeface="Century Gothic" pitchFamily="34" charset="0"/>
              </a:rPr>
              <a:t>the speed of the cyclist doubles, the distance travelled in </a:t>
            </a:r>
            <a:br>
              <a:rPr lang="en-GB" sz="2400" dirty="0" smtClean="0">
                <a:latin typeface="Century Gothic" pitchFamily="34" charset="0"/>
              </a:rPr>
            </a:br>
            <a:r>
              <a:rPr lang="en-GB" sz="2400" dirty="0" smtClean="0">
                <a:latin typeface="Century Gothic" pitchFamily="34" charset="0"/>
              </a:rPr>
              <a:t>15 minutes…</a:t>
            </a:r>
            <a:endParaRPr lang="en-GB" sz="2400" dirty="0">
              <a:latin typeface="Century Gothic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236296" y="332656"/>
            <a:ext cx="1479084" cy="767288"/>
          </a:xfrm>
          <a:prstGeom prst="roundRect">
            <a:avLst/>
          </a:prstGeom>
          <a:solidFill>
            <a:srgbClr val="00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atin typeface="Century Gothic" pitchFamily="34" charset="0"/>
              </a:rPr>
              <a:t>Q11</a:t>
            </a:r>
            <a:endParaRPr lang="en-GB" sz="4800" b="1" dirty="0">
              <a:latin typeface="Century Gothic" pitchFamily="34" charset="0"/>
            </a:endParaRPr>
          </a:p>
        </p:txBody>
      </p:sp>
      <p:grpSp>
        <p:nvGrpSpPr>
          <p:cNvPr id="18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19" name="TextBox 1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0" name="Picture 19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22" name="Rectangle 21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25" name="Picture 24" descr="cyclis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3711699"/>
            <a:ext cx="2880320" cy="2813645"/>
          </a:xfrm>
          <a:prstGeom prst="rect">
            <a:avLst/>
          </a:prstGeom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</p:pic>
      <p:sp>
        <p:nvSpPr>
          <p:cNvPr id="21" name="Rectangle 20"/>
          <p:cNvSpPr/>
          <p:nvPr/>
        </p:nvSpPr>
        <p:spPr>
          <a:xfrm>
            <a:off x="-36512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195736" y="6519266"/>
            <a:ext cx="2339752" cy="3961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24128" y="371703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  <a:latin typeface="Century Gothic" pitchFamily="34" charset="0"/>
              </a:rPr>
              <a:t>doubles</a:t>
            </a:r>
            <a:endParaRPr lang="en-GB" sz="24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/>
          <a:srcRect r="16829"/>
          <a:stretch>
            <a:fillRect/>
          </a:stretch>
        </p:blipFill>
        <p:spPr bwMode="auto">
          <a:xfrm>
            <a:off x="-252536" y="-171399"/>
            <a:ext cx="3622964" cy="3057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female doc.png"/>
          <p:cNvPicPr>
            <a:picLocks noChangeAspect="1"/>
          </p:cNvPicPr>
          <p:nvPr/>
        </p:nvPicPr>
        <p:blipFill rotWithShape="1">
          <a:blip r:embed="rId5" cstate="print"/>
          <a:srcRect b="52161"/>
          <a:stretch/>
        </p:blipFill>
        <p:spPr>
          <a:xfrm flipH="1">
            <a:off x="1782731" y="836712"/>
            <a:ext cx="2573245" cy="1917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ounded Rectangle 18"/>
          <p:cNvSpPr/>
          <p:nvPr/>
        </p:nvSpPr>
        <p:spPr>
          <a:xfrm>
            <a:off x="352424" y="2708920"/>
            <a:ext cx="8468047" cy="3600400"/>
          </a:xfrm>
          <a:prstGeom prst="roundRect">
            <a:avLst>
              <a:gd name="adj" fmla="val 6218"/>
            </a:avLst>
          </a:prstGeom>
          <a:solidFill>
            <a:schemeClr val="bg1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Rounded Rectangle 32"/>
          <p:cNvSpPr/>
          <p:nvPr/>
        </p:nvSpPr>
        <p:spPr>
          <a:xfrm>
            <a:off x="323528" y="2708920"/>
            <a:ext cx="8496944" cy="3600400"/>
          </a:xfrm>
          <a:prstGeom prst="roundRect">
            <a:avLst>
              <a:gd name="adj" fmla="val 6218"/>
            </a:avLst>
          </a:prstGeom>
          <a:solidFill>
            <a:schemeClr val="bg1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ounded Rectangle 17"/>
          <p:cNvSpPr/>
          <p:nvPr/>
        </p:nvSpPr>
        <p:spPr>
          <a:xfrm>
            <a:off x="338384" y="2708920"/>
            <a:ext cx="8496944" cy="3600400"/>
          </a:xfrm>
          <a:prstGeom prst="roundRect">
            <a:avLst>
              <a:gd name="adj" fmla="val 6218"/>
            </a:avLst>
          </a:prstGeom>
          <a:noFill/>
          <a:ln w="635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1619672" y="2996952"/>
            <a:ext cx="691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GB" sz="3200" dirty="0" smtClean="0">
                <a:latin typeface="Century Gothic" pitchFamily="34" charset="0"/>
              </a:rPr>
              <a:t>Look in the UV index for today:</a:t>
            </a:r>
            <a:endParaRPr lang="en-GB" sz="3200" dirty="0">
              <a:latin typeface="Century Gothic" pitchFamily="34" charset="0"/>
            </a:endParaRPr>
          </a:p>
          <a:p>
            <a:pPr marL="446088" lvl="1" indent="-446088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 2" pitchFamily="18" charset="2"/>
              <a:buChar char="¢"/>
            </a:pPr>
            <a:r>
              <a:rPr lang="en-GB" sz="2200" dirty="0" smtClean="0">
                <a:latin typeface="Century Gothic" pitchFamily="34" charset="0"/>
              </a:rPr>
              <a:t>Draw a smooth curve on the graph on SS2. Then use it to estimate how many hours you need to be outside today to make enough vitamin D.</a:t>
            </a:r>
          </a:p>
          <a:p>
            <a:pPr marL="446088" lvl="1" indent="-446088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 2" pitchFamily="18" charset="2"/>
              <a:buChar char="¢"/>
            </a:pPr>
            <a:r>
              <a:rPr lang="en-GB" sz="2200" dirty="0" smtClean="0">
                <a:latin typeface="Century Gothic" pitchFamily="34" charset="0"/>
              </a:rPr>
              <a:t>How many hours </a:t>
            </a:r>
            <a:r>
              <a:rPr lang="en-GB" sz="2200" b="1" i="1" dirty="0" smtClean="0">
                <a:latin typeface="Century Gothic" pitchFamily="34" charset="0"/>
              </a:rPr>
              <a:t>will </a:t>
            </a:r>
            <a:r>
              <a:rPr lang="en-GB" sz="2200" dirty="0" smtClean="0">
                <a:latin typeface="Century Gothic" pitchFamily="34" charset="0"/>
              </a:rPr>
              <a:t>you be outside today?</a:t>
            </a:r>
          </a:p>
          <a:p>
            <a:pPr marL="446088" lvl="1" indent="-446088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 2" pitchFamily="18" charset="2"/>
              <a:buChar char="¢"/>
            </a:pPr>
            <a:r>
              <a:rPr lang="en-GB" sz="2200" dirty="0" smtClean="0">
                <a:latin typeface="Century Gothic" pitchFamily="34" charset="0"/>
              </a:rPr>
              <a:t>Can you make enough vitamin D from sunlight today? Write your answer on SS3.</a:t>
            </a:r>
          </a:p>
        </p:txBody>
      </p:sp>
      <p:grpSp>
        <p:nvGrpSpPr>
          <p:cNvPr id="3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30" name="TextBox 29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SS2-3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31" name="Picture 30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pic>
        <p:nvPicPr>
          <p:cNvPr id="22" name="Picture 21" descr="discus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3573016"/>
            <a:ext cx="972178" cy="576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 descr="writ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43608" y="4941168"/>
            <a:ext cx="576064" cy="8399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3563888" y="430793"/>
            <a:ext cx="51845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Estimate how much vitamin D you make </a:t>
            </a:r>
            <a:br>
              <a:rPr lang="en-GB" sz="3200" dirty="0" smtClean="0">
                <a:latin typeface="Century Gothic" pitchFamily="34" charset="0"/>
              </a:rPr>
            </a:br>
            <a:r>
              <a:rPr lang="en-GB" sz="3200" dirty="0" smtClean="0">
                <a:latin typeface="Century Gothic" pitchFamily="34" charset="0"/>
              </a:rPr>
              <a:t>from sunlight. Scientists recommend 10 </a:t>
            </a:r>
            <a:r>
              <a:rPr lang="el-GR" sz="3200" dirty="0" smtClean="0">
                <a:latin typeface="Century Gothic" pitchFamily="34" charset="0"/>
              </a:rPr>
              <a:t>μ</a:t>
            </a:r>
            <a:r>
              <a:rPr lang="en-GB" sz="3200" dirty="0" smtClean="0">
                <a:latin typeface="Century Gothic" pitchFamily="34" charset="0"/>
              </a:rPr>
              <a:t>g a day</a:t>
            </a:r>
            <a:endParaRPr lang="en-GB" sz="3200" dirty="0">
              <a:latin typeface="Century Gothic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56899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760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32" name="Picture 31" descr="engagelogo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4499992" y="6501898"/>
            <a:ext cx="2256899" cy="35610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Review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62832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3" grpId="0" animBg="1"/>
      <p:bldP spid="18" grpId="0" animBg="1"/>
      <p:bldP spid="13" grpId="0" uiExpand="1" build="p" bldLvl="2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female doc.png"/>
          <p:cNvPicPr>
            <a:picLocks noChangeAspect="1"/>
          </p:cNvPicPr>
          <p:nvPr/>
        </p:nvPicPr>
        <p:blipFill rotWithShape="1">
          <a:blip r:embed="rId4" cstate="print"/>
          <a:srcRect b="41098"/>
          <a:stretch/>
        </p:blipFill>
        <p:spPr>
          <a:xfrm flipH="1">
            <a:off x="1546769" y="1"/>
            <a:ext cx="2089127" cy="1916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ounded Rectangle 18"/>
          <p:cNvSpPr/>
          <p:nvPr/>
        </p:nvSpPr>
        <p:spPr>
          <a:xfrm>
            <a:off x="395536" y="1916832"/>
            <a:ext cx="8496944" cy="2880320"/>
          </a:xfrm>
          <a:prstGeom prst="roundRect">
            <a:avLst>
              <a:gd name="adj" fmla="val 6218"/>
            </a:avLst>
          </a:prstGeom>
          <a:solidFill>
            <a:schemeClr val="bg1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ounded Rectangle 17"/>
          <p:cNvSpPr/>
          <p:nvPr/>
        </p:nvSpPr>
        <p:spPr>
          <a:xfrm>
            <a:off x="395536" y="1916832"/>
            <a:ext cx="8496944" cy="2880320"/>
          </a:xfrm>
          <a:prstGeom prst="roundRect">
            <a:avLst>
              <a:gd name="adj" fmla="val 6218"/>
            </a:avLst>
          </a:prstGeom>
          <a:noFill/>
          <a:ln w="635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1619672" y="2060848"/>
            <a:ext cx="712879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4863" lvl="1" indent="-358775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 2" pitchFamily="18" charset="2"/>
              <a:buChar char="¢"/>
            </a:pPr>
            <a:r>
              <a:rPr lang="en-GB" sz="2400" dirty="0" smtClean="0">
                <a:latin typeface="Century Gothic" pitchFamily="34" charset="0"/>
              </a:rPr>
              <a:t>Choose </a:t>
            </a:r>
            <a:r>
              <a:rPr lang="en-GB" sz="2400" dirty="0">
                <a:latin typeface="Century Gothic" pitchFamily="34" charset="0"/>
              </a:rPr>
              <a:t>three foods on </a:t>
            </a:r>
            <a:r>
              <a:rPr lang="en-GB" sz="2400" dirty="0" smtClean="0">
                <a:latin typeface="Century Gothic" pitchFamily="34" charset="0"/>
              </a:rPr>
              <a:t>SS2 </a:t>
            </a:r>
            <a:r>
              <a:rPr lang="en-GB" sz="2400" dirty="0">
                <a:latin typeface="Century Gothic" pitchFamily="34" charset="0"/>
              </a:rPr>
              <a:t>that you eat often.</a:t>
            </a:r>
          </a:p>
          <a:p>
            <a:pPr marL="804863" lvl="1" indent="-358775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 2" pitchFamily="18" charset="2"/>
              <a:buChar char="¢"/>
            </a:pPr>
            <a:r>
              <a:rPr lang="en-GB" sz="2400" dirty="0">
                <a:latin typeface="Century Gothic" pitchFamily="34" charset="0"/>
              </a:rPr>
              <a:t>Calculate the </a:t>
            </a:r>
            <a:r>
              <a:rPr lang="en-GB" sz="2400" dirty="0" smtClean="0">
                <a:latin typeface="Century Gothic" pitchFamily="34" charset="0"/>
              </a:rPr>
              <a:t>masses </a:t>
            </a:r>
            <a:r>
              <a:rPr lang="en-GB" sz="2400" dirty="0">
                <a:latin typeface="Century Gothic" pitchFamily="34" charset="0"/>
              </a:rPr>
              <a:t>you need to get enough vitamin D. </a:t>
            </a:r>
            <a:endParaRPr lang="en-GB" sz="2400" dirty="0" smtClean="0">
              <a:latin typeface="Century Gothic" pitchFamily="34" charset="0"/>
            </a:endParaRPr>
          </a:p>
          <a:p>
            <a:pPr marL="804863" lvl="1" indent="-358775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 2" pitchFamily="18" charset="2"/>
              <a:buChar char="¢"/>
            </a:pPr>
            <a:r>
              <a:rPr lang="en-GB" sz="2400" dirty="0" smtClean="0">
                <a:latin typeface="Century Gothic" pitchFamily="34" charset="0"/>
              </a:rPr>
              <a:t>Can you get 10 </a:t>
            </a:r>
            <a:r>
              <a:rPr lang="el-GR" sz="2400" dirty="0" smtClean="0">
                <a:latin typeface="Century Gothic" pitchFamily="34" charset="0"/>
              </a:rPr>
              <a:t>μ</a:t>
            </a:r>
            <a:r>
              <a:rPr lang="en-GB" sz="2400" dirty="0" smtClean="0">
                <a:latin typeface="Century Gothic" pitchFamily="34" charset="0"/>
              </a:rPr>
              <a:t>g of vitamin D from food today? Write your answer on SS3.</a:t>
            </a:r>
            <a:endParaRPr lang="en-GB" sz="2200" dirty="0">
              <a:latin typeface="Century Gothic" pitchFamily="34" charset="0"/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30" name="TextBox 29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SS2-3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31" name="Picture 30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pic>
        <p:nvPicPr>
          <p:cNvPr id="21" name="Picture 20" descr="writ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59632" y="3573016"/>
            <a:ext cx="576064" cy="8399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discus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7584" y="2276872"/>
            <a:ext cx="972178" cy="576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Rectangle 24"/>
          <p:cNvSpPr/>
          <p:nvPr/>
        </p:nvSpPr>
        <p:spPr>
          <a:xfrm>
            <a:off x="2256899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1776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499992" y="6525344"/>
            <a:ext cx="2256899" cy="35610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Review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525344"/>
            <a:ext cx="226774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07504" y="5157192"/>
            <a:ext cx="9036496" cy="1221136"/>
            <a:chOff x="107504" y="5301208"/>
            <a:chExt cx="9361040" cy="1221136"/>
          </a:xfrm>
        </p:grpSpPr>
        <p:pic>
          <p:nvPicPr>
            <p:cNvPr id="32" name="Picture 31" descr="meat and chees 2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504" y="5301208"/>
              <a:ext cx="3168352" cy="1221136"/>
            </a:xfrm>
            <a:prstGeom prst="rect">
              <a:avLst/>
            </a:prstGeom>
            <a:effectLst>
              <a:outerShdw blurRad="190500" dist="508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5" name="Picture 34" descr="meat and chees 2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3848" y="5301208"/>
              <a:ext cx="3168352" cy="1221136"/>
            </a:xfrm>
            <a:prstGeom prst="rect">
              <a:avLst/>
            </a:prstGeom>
            <a:effectLst>
              <a:outerShdw blurRad="190500" dist="508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Picture 35" descr="meat and chees 2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0192" y="5301208"/>
              <a:ext cx="3168352" cy="1221136"/>
            </a:xfrm>
            <a:prstGeom prst="rect">
              <a:avLst/>
            </a:prstGeom>
            <a:effectLst>
              <a:outerShdw blurRad="190500" dist="50800" dir="13500000" algn="b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3" name="TextBox 22"/>
          <p:cNvSpPr txBox="1"/>
          <p:nvPr/>
        </p:nvSpPr>
        <p:spPr>
          <a:xfrm>
            <a:off x="2843014" y="260648"/>
            <a:ext cx="5977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entury Gothic" pitchFamily="34" charset="0"/>
              </a:rPr>
              <a:t>Estimate how much </a:t>
            </a:r>
            <a:r>
              <a:rPr lang="en-GB" sz="3200" dirty="0" smtClean="0">
                <a:latin typeface="Century Gothic" pitchFamily="34" charset="0"/>
              </a:rPr>
              <a:t/>
            </a:r>
            <a:br>
              <a:rPr lang="en-GB" sz="3200" dirty="0" smtClean="0">
                <a:latin typeface="Century Gothic" pitchFamily="34" charset="0"/>
              </a:rPr>
            </a:br>
            <a:r>
              <a:rPr lang="en-GB" sz="3200" dirty="0" smtClean="0">
                <a:latin typeface="Century Gothic" pitchFamily="34" charset="0"/>
              </a:rPr>
              <a:t>vitamin </a:t>
            </a:r>
            <a:r>
              <a:rPr lang="en-GB" sz="3200" dirty="0">
                <a:latin typeface="Century Gothic" pitchFamily="34" charset="0"/>
              </a:rPr>
              <a:t>D you get from food.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79474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3" grpId="0" uiExpand="1" build="p" bldLvl="2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323528" y="2275125"/>
            <a:ext cx="8496944" cy="3746163"/>
          </a:xfrm>
          <a:prstGeom prst="roundRect">
            <a:avLst>
              <a:gd name="adj" fmla="val 7650"/>
            </a:avLst>
          </a:prstGeom>
          <a:noFill/>
          <a:ln w="635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1619672" y="3211229"/>
            <a:ext cx="7236296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/>
            <a:r>
              <a:rPr lang="en-GB" sz="2400" b="1" dirty="0">
                <a:latin typeface="Century Gothic" pitchFamily="34" charset="0"/>
              </a:rPr>
              <a:t>1</a:t>
            </a:r>
            <a:r>
              <a:rPr lang="en-GB" sz="2400" dirty="0">
                <a:latin typeface="Century Gothic" pitchFamily="34" charset="0"/>
              </a:rPr>
              <a:t>	Make </a:t>
            </a:r>
            <a:r>
              <a:rPr lang="en-GB" sz="2400" dirty="0" smtClean="0">
                <a:latin typeface="Century Gothic" pitchFamily="34" charset="0"/>
              </a:rPr>
              <a:t>6 sentences </a:t>
            </a:r>
            <a:r>
              <a:rPr lang="en-GB" sz="2400" dirty="0">
                <a:latin typeface="Century Gothic" pitchFamily="34" charset="0"/>
              </a:rPr>
              <a:t>from the cards.</a:t>
            </a:r>
          </a:p>
          <a:p>
            <a:pPr marL="358775" indent="-358775">
              <a:spcBef>
                <a:spcPts val="1200"/>
              </a:spcBef>
            </a:pPr>
            <a:r>
              <a:rPr lang="en-GB" sz="2400" b="1" dirty="0">
                <a:latin typeface="Century Gothic" pitchFamily="34" charset="0"/>
              </a:rPr>
              <a:t>2</a:t>
            </a:r>
            <a:r>
              <a:rPr lang="en-GB" sz="2400" dirty="0">
                <a:latin typeface="Century Gothic" pitchFamily="34" charset="0"/>
              </a:rPr>
              <a:t>	Sort the sentences into </a:t>
            </a:r>
            <a:r>
              <a:rPr lang="en-GB" sz="2400" dirty="0" smtClean="0">
                <a:latin typeface="Century Gothic" pitchFamily="34" charset="0"/>
              </a:rPr>
              <a:t>two groups </a:t>
            </a:r>
            <a:r>
              <a:rPr lang="en-GB" sz="2400" dirty="0">
                <a:latin typeface="Century Gothic" pitchFamily="34" charset="0"/>
              </a:rPr>
              <a:t>to:</a:t>
            </a:r>
          </a:p>
          <a:p>
            <a:pPr marL="719138" lvl="1" indent="-360363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 2" pitchFamily="18" charset="2"/>
              <a:buChar char="¢"/>
            </a:pPr>
            <a:r>
              <a:rPr lang="en-GB" sz="2000" dirty="0">
                <a:latin typeface="Century Gothic" pitchFamily="34" charset="0"/>
              </a:rPr>
              <a:t>explain why you need vitamin D</a:t>
            </a:r>
          </a:p>
          <a:p>
            <a:pPr marL="719138" lvl="1" indent="-360363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 2" pitchFamily="18" charset="2"/>
              <a:buChar char="¢"/>
            </a:pPr>
            <a:r>
              <a:rPr lang="en-GB" sz="2000" dirty="0">
                <a:latin typeface="Century Gothic" pitchFamily="34" charset="0"/>
              </a:rPr>
              <a:t>describe problems caused by vitamin D </a:t>
            </a:r>
            <a:r>
              <a:rPr lang="en-GB" sz="2000" dirty="0" smtClean="0">
                <a:latin typeface="Century Gothic" pitchFamily="34" charset="0"/>
              </a:rPr>
              <a:t>deficiency</a:t>
            </a:r>
          </a:p>
          <a:p>
            <a:pPr marL="358775" lvl="1" indent="-358775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en-GB" sz="2400" b="1" dirty="0" smtClean="0">
                <a:latin typeface="Century Gothic" pitchFamily="34" charset="0"/>
              </a:rPr>
              <a:t>3</a:t>
            </a:r>
            <a:r>
              <a:rPr lang="en-GB" sz="2400" dirty="0" smtClean="0">
                <a:latin typeface="Century Gothic" pitchFamily="34" charset="0"/>
              </a:rPr>
              <a:t>	Make your decision and write it on SS5.</a:t>
            </a:r>
          </a:p>
        </p:txBody>
      </p:sp>
      <p:pic>
        <p:nvPicPr>
          <p:cNvPr id="15" name="Picture 14" descr="writ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4797152"/>
            <a:ext cx="561973" cy="8194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30" name="TextBox 29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SS4-5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31" name="Picture 30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467544" y="2491149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entury Gothic" pitchFamily="34" charset="0"/>
              </a:rPr>
              <a:t>Play </a:t>
            </a:r>
            <a:r>
              <a:rPr lang="en-GB" sz="32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Sentence Sorter </a:t>
            </a:r>
            <a:r>
              <a:rPr lang="en-GB" sz="3200" dirty="0" smtClean="0">
                <a:latin typeface="Century Gothic" pitchFamily="34" charset="0"/>
              </a:rPr>
              <a:t>to help you decide.</a:t>
            </a:r>
            <a:endParaRPr lang="en-GB" sz="3200" dirty="0">
              <a:latin typeface="Century Gothic" pitchFamily="34" charset="0"/>
            </a:endParaRPr>
          </a:p>
        </p:txBody>
      </p:sp>
      <p:pic>
        <p:nvPicPr>
          <p:cNvPr id="17" name="Picture 16" descr="discus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3427253"/>
            <a:ext cx="1129165" cy="6690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Group 20"/>
          <p:cNvGrpSpPr/>
          <p:nvPr/>
        </p:nvGrpSpPr>
        <p:grpSpPr>
          <a:xfrm>
            <a:off x="2483768" y="725961"/>
            <a:ext cx="3960440" cy="1190871"/>
            <a:chOff x="1691680" y="5391264"/>
            <a:chExt cx="6192688" cy="646134"/>
          </a:xfrm>
        </p:grpSpPr>
        <p:sp>
          <p:nvSpPr>
            <p:cNvPr id="22" name="Rounded Rectangle 10"/>
            <p:cNvSpPr/>
            <p:nvPr/>
          </p:nvSpPr>
          <p:spPr>
            <a:xfrm>
              <a:off x="1691680" y="5391264"/>
              <a:ext cx="6192688" cy="646134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01281" y="5412281"/>
              <a:ext cx="6183087" cy="584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Do you need  a </a:t>
              </a:r>
              <a:r>
                <a:rPr lang="en-GB" sz="3200" dirty="0">
                  <a:solidFill>
                    <a:schemeClr val="bg1"/>
                  </a:solidFill>
                  <a:latin typeface="Century Gothic" pitchFamily="34" charset="0"/>
                </a:rPr>
                <a:t>daily vitamin D pill</a:t>
              </a:r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?</a:t>
              </a:r>
              <a:endParaRPr lang="en-GB" sz="32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42311" y="116631"/>
            <a:ext cx="1070049" cy="18002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9" name="Rectangle 18"/>
          <p:cNvSpPr/>
          <p:nvPr/>
        </p:nvSpPr>
        <p:spPr>
          <a:xfrm>
            <a:off x="2256899" y="6525344"/>
            <a:ext cx="22957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6525344"/>
            <a:ext cx="23722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76076" y="6525344"/>
            <a:ext cx="247218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887101" y="6525344"/>
            <a:ext cx="2256899" cy="35610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Decide</a:t>
            </a:r>
            <a:endParaRPr lang="en-GB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3" grpId="0" build="p" bldLvl="2" advAuto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96752"/>
            <a:ext cx="9142412" cy="10668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229" y="1257462"/>
            <a:ext cx="7487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  <a:latin typeface="Century Gothic" pitchFamily="34" charset="0"/>
              </a:rPr>
              <a:t>Vitamin 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411762" y="476672"/>
            <a:ext cx="4464050" cy="6477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Student sheets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latin typeface="Century Gothic" pitchFamily="34" charset="0"/>
              <a:cs typeface="Lato Regular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5614" y="205267"/>
            <a:ext cx="1902871" cy="763249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7273036"/>
              </p:ext>
            </p:extLst>
          </p:nvPr>
        </p:nvGraphicFramePr>
        <p:xfrm>
          <a:off x="1835696" y="2492896"/>
          <a:ext cx="6120681" cy="3756502"/>
        </p:xfrm>
        <a:graphic>
          <a:graphicData uri="http://schemas.openxmlformats.org/drawingml/2006/table">
            <a:tbl>
              <a:tblPr/>
              <a:tblGrid>
                <a:gridCol w="12779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384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9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Sheet no. 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>
                      <a:noFill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Title 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Notes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Data Doctor’s skill check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Not reusable.</a:t>
                      </a:r>
                      <a:b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student.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SS2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Vitamin D line graph and bar chart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Reusable.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small group.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SS3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Do you get enough vitamin D?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Not reusable. </a:t>
                      </a:r>
                      <a:b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student.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SS4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Sentence sorter cards.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Reusable.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Cut into cards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small group.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SS5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Vitamin D decision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Not reusable. </a:t>
                      </a:r>
                      <a:b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student.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Action Button: Custom 6">
            <a:hlinkClick r:id="rId4" action="ppaction://hlinksldjump" highlightClick="1"/>
          </p:cNvPr>
          <p:cNvSpPr/>
          <p:nvPr/>
        </p:nvSpPr>
        <p:spPr>
          <a:xfrm>
            <a:off x="6875856" y="0"/>
            <a:ext cx="2268144" cy="1169368"/>
          </a:xfrm>
          <a:prstGeom prst="actionButtonBlank">
            <a:avLst/>
          </a:prstGeom>
          <a:solidFill>
            <a:schemeClr val="bg1">
              <a:lumMod val="85000"/>
              <a:alpha val="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3984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female doc.png"/>
          <p:cNvPicPr>
            <a:picLocks noChangeAspect="1"/>
          </p:cNvPicPr>
          <p:nvPr/>
        </p:nvPicPr>
        <p:blipFill rotWithShape="1">
          <a:blip r:embed="rId3" cstate="print"/>
          <a:srcRect b="52161"/>
          <a:stretch/>
        </p:blipFill>
        <p:spPr>
          <a:xfrm flipH="1">
            <a:off x="1763688" y="0"/>
            <a:ext cx="1800200" cy="1341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11759413"/>
              </p:ext>
            </p:extLst>
          </p:nvPr>
        </p:nvGraphicFramePr>
        <p:xfrm>
          <a:off x="179512" y="1167351"/>
          <a:ext cx="8784976" cy="508899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{D7AC3CCA-C797-4891-BE02-D94E43425B78}</a:tableStyleId>
              </a:tblPr>
              <a:tblGrid>
                <a:gridCol w="3635163"/>
                <a:gridCol w="2347709"/>
                <a:gridCol w="2802104"/>
              </a:tblGrid>
              <a:tr h="3486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Skill</a:t>
                      </a:r>
                      <a:endParaRPr lang="en-US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Question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number</a:t>
                      </a:r>
                      <a:endParaRPr lang="en-US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Do you have the skill?</a:t>
                      </a:r>
                      <a:endParaRPr lang="en-US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748"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Identify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variables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1, 2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Identify a pattern in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3,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4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Calculate a mean </a:t>
                      </a:r>
                    </a:p>
                    <a:p>
                      <a:pPr algn="l"/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5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748"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Select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data and do calculations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6,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7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Read values from a graph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8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748"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Estimate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values of data between known values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9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Describe a linear relationship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10, 11</a:t>
                      </a:r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3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14" name="TextBox 13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15" name="Picture 14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2987824" y="38550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Data 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Doctor’s </a:t>
            </a:r>
            <a:r>
              <a:rPr lang="en-GB" sz="2800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skill check 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6516216" y="1628800"/>
            <a:ext cx="2160240" cy="532860"/>
            <a:chOff x="6516216" y="1628800"/>
            <a:chExt cx="2160240" cy="532860"/>
          </a:xfrm>
        </p:grpSpPr>
        <p:grpSp>
          <p:nvGrpSpPr>
            <p:cNvPr id="19" name="Group 51"/>
            <p:cNvGrpSpPr/>
            <p:nvPr/>
          </p:nvGrpSpPr>
          <p:grpSpPr>
            <a:xfrm>
              <a:off x="6516216" y="1628800"/>
              <a:ext cx="532859" cy="532860"/>
              <a:chOff x="-324544" y="2132856"/>
              <a:chExt cx="1728192" cy="1728192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D4F276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179511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611560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Freeform 35"/>
              <p:cNvSpPr/>
              <p:nvPr/>
            </p:nvSpPr>
            <p:spPr>
              <a:xfrm>
                <a:off x="107504" y="3284984"/>
                <a:ext cx="792088" cy="21176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" name="Group 53"/>
            <p:cNvGrpSpPr/>
            <p:nvPr/>
          </p:nvGrpSpPr>
          <p:grpSpPr>
            <a:xfrm>
              <a:off x="8143597" y="1628800"/>
              <a:ext cx="532859" cy="532860"/>
              <a:chOff x="3707904" y="2132856"/>
              <a:chExt cx="1728192" cy="1728192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4211959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4644008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Freeform 30"/>
              <p:cNvSpPr/>
              <p:nvPr/>
            </p:nvSpPr>
            <p:spPr>
              <a:xfrm flipV="1">
                <a:off x="4139952" y="3284984"/>
                <a:ext cx="792088" cy="14827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1" name="Group 52"/>
            <p:cNvGrpSpPr/>
            <p:nvPr/>
          </p:nvGrpSpPr>
          <p:grpSpPr>
            <a:xfrm>
              <a:off x="7338050" y="1628800"/>
              <a:ext cx="532859" cy="532860"/>
              <a:chOff x="1763688" y="2132856"/>
              <a:chExt cx="1728192" cy="172819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2267743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2699792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2195736" y="3356992"/>
                <a:ext cx="7920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 37"/>
          <p:cNvGrpSpPr/>
          <p:nvPr/>
        </p:nvGrpSpPr>
        <p:grpSpPr>
          <a:xfrm>
            <a:off x="6516216" y="2276872"/>
            <a:ext cx="2160240" cy="532860"/>
            <a:chOff x="6516216" y="1628800"/>
            <a:chExt cx="2160240" cy="532860"/>
          </a:xfrm>
        </p:grpSpPr>
        <p:grpSp>
          <p:nvGrpSpPr>
            <p:cNvPr id="39" name="Group 51"/>
            <p:cNvGrpSpPr/>
            <p:nvPr/>
          </p:nvGrpSpPr>
          <p:grpSpPr>
            <a:xfrm>
              <a:off x="6516216" y="1628800"/>
              <a:ext cx="532859" cy="532860"/>
              <a:chOff x="-324544" y="2132856"/>
              <a:chExt cx="1728192" cy="1728192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D4F276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179511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Freeform 54"/>
              <p:cNvSpPr/>
              <p:nvPr/>
            </p:nvSpPr>
            <p:spPr>
              <a:xfrm>
                <a:off x="611560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107504" y="3284984"/>
                <a:ext cx="792088" cy="21176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0" name="Group 53"/>
            <p:cNvGrpSpPr/>
            <p:nvPr/>
          </p:nvGrpSpPr>
          <p:grpSpPr>
            <a:xfrm>
              <a:off x="8143597" y="1628800"/>
              <a:ext cx="532859" cy="532860"/>
              <a:chOff x="3707904" y="2132856"/>
              <a:chExt cx="1728192" cy="1728192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Freeform 48"/>
              <p:cNvSpPr/>
              <p:nvPr/>
            </p:nvSpPr>
            <p:spPr>
              <a:xfrm>
                <a:off x="4211959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4644008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Freeform 50"/>
              <p:cNvSpPr/>
              <p:nvPr/>
            </p:nvSpPr>
            <p:spPr>
              <a:xfrm flipV="1">
                <a:off x="4139952" y="3284984"/>
                <a:ext cx="792088" cy="14827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1" name="Group 52"/>
            <p:cNvGrpSpPr/>
            <p:nvPr/>
          </p:nvGrpSpPr>
          <p:grpSpPr>
            <a:xfrm>
              <a:off x="7338050" y="1628800"/>
              <a:ext cx="532859" cy="532860"/>
              <a:chOff x="1763688" y="2132856"/>
              <a:chExt cx="1728192" cy="1728192"/>
            </a:xfrm>
          </p:grpSpPr>
          <p:sp>
            <p:nvSpPr>
              <p:cNvPr id="42" name="Oval 41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2267743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2699792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>
                <a:off x="2195736" y="3356992"/>
                <a:ext cx="7920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Group 56"/>
          <p:cNvGrpSpPr/>
          <p:nvPr/>
        </p:nvGrpSpPr>
        <p:grpSpPr>
          <a:xfrm>
            <a:off x="6516216" y="2968148"/>
            <a:ext cx="2160240" cy="532860"/>
            <a:chOff x="6516216" y="1628800"/>
            <a:chExt cx="2160240" cy="532860"/>
          </a:xfrm>
        </p:grpSpPr>
        <p:grpSp>
          <p:nvGrpSpPr>
            <p:cNvPr id="58" name="Group 51"/>
            <p:cNvGrpSpPr/>
            <p:nvPr/>
          </p:nvGrpSpPr>
          <p:grpSpPr>
            <a:xfrm>
              <a:off x="6516216" y="1628800"/>
              <a:ext cx="532859" cy="532860"/>
              <a:chOff x="-324544" y="2132856"/>
              <a:chExt cx="1728192" cy="1728192"/>
            </a:xfrm>
          </p:grpSpPr>
          <p:sp>
            <p:nvSpPr>
              <p:cNvPr id="71" name="Oval 70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D4F276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Freeform 72"/>
              <p:cNvSpPr/>
              <p:nvPr/>
            </p:nvSpPr>
            <p:spPr>
              <a:xfrm>
                <a:off x="179511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Freeform 73"/>
              <p:cNvSpPr/>
              <p:nvPr/>
            </p:nvSpPr>
            <p:spPr>
              <a:xfrm>
                <a:off x="611560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" name="Freeform 74"/>
              <p:cNvSpPr/>
              <p:nvPr/>
            </p:nvSpPr>
            <p:spPr>
              <a:xfrm>
                <a:off x="107504" y="3284984"/>
                <a:ext cx="792088" cy="21176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9" name="Group 53"/>
            <p:cNvGrpSpPr/>
            <p:nvPr/>
          </p:nvGrpSpPr>
          <p:grpSpPr>
            <a:xfrm>
              <a:off x="8143597" y="1628800"/>
              <a:ext cx="532859" cy="532860"/>
              <a:chOff x="3707904" y="2132856"/>
              <a:chExt cx="1728192" cy="1728192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Freeform 67"/>
              <p:cNvSpPr/>
              <p:nvPr/>
            </p:nvSpPr>
            <p:spPr>
              <a:xfrm>
                <a:off x="4211959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4644008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Freeform 69"/>
              <p:cNvSpPr/>
              <p:nvPr/>
            </p:nvSpPr>
            <p:spPr>
              <a:xfrm flipV="1">
                <a:off x="4139952" y="3284984"/>
                <a:ext cx="792088" cy="14827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0" name="Group 52"/>
            <p:cNvGrpSpPr/>
            <p:nvPr/>
          </p:nvGrpSpPr>
          <p:grpSpPr>
            <a:xfrm>
              <a:off x="7338050" y="1628800"/>
              <a:ext cx="532859" cy="532860"/>
              <a:chOff x="1763688" y="2132856"/>
              <a:chExt cx="1728192" cy="1728192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Freeform 62"/>
              <p:cNvSpPr/>
              <p:nvPr/>
            </p:nvSpPr>
            <p:spPr>
              <a:xfrm>
                <a:off x="2267743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Freeform 63"/>
              <p:cNvSpPr/>
              <p:nvPr/>
            </p:nvSpPr>
            <p:spPr>
              <a:xfrm>
                <a:off x="2699792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2195736" y="3356992"/>
                <a:ext cx="7920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Group 75"/>
          <p:cNvGrpSpPr/>
          <p:nvPr/>
        </p:nvGrpSpPr>
        <p:grpSpPr>
          <a:xfrm>
            <a:off x="6516216" y="3616220"/>
            <a:ext cx="2160240" cy="532860"/>
            <a:chOff x="6516216" y="1628800"/>
            <a:chExt cx="2160240" cy="532860"/>
          </a:xfrm>
        </p:grpSpPr>
        <p:grpSp>
          <p:nvGrpSpPr>
            <p:cNvPr id="77" name="Group 51"/>
            <p:cNvGrpSpPr/>
            <p:nvPr/>
          </p:nvGrpSpPr>
          <p:grpSpPr>
            <a:xfrm>
              <a:off x="6516216" y="1628800"/>
              <a:ext cx="532859" cy="532860"/>
              <a:chOff x="-324544" y="2132856"/>
              <a:chExt cx="1728192" cy="1728192"/>
            </a:xfrm>
          </p:grpSpPr>
          <p:sp>
            <p:nvSpPr>
              <p:cNvPr id="90" name="Oval 89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D4F276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" name="Freeform 91"/>
              <p:cNvSpPr/>
              <p:nvPr/>
            </p:nvSpPr>
            <p:spPr>
              <a:xfrm>
                <a:off x="179511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3" name="Freeform 92"/>
              <p:cNvSpPr/>
              <p:nvPr/>
            </p:nvSpPr>
            <p:spPr>
              <a:xfrm>
                <a:off x="611560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4" name="Freeform 93"/>
              <p:cNvSpPr/>
              <p:nvPr/>
            </p:nvSpPr>
            <p:spPr>
              <a:xfrm>
                <a:off x="107504" y="3284984"/>
                <a:ext cx="792088" cy="21176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8" name="Group 53"/>
            <p:cNvGrpSpPr/>
            <p:nvPr/>
          </p:nvGrpSpPr>
          <p:grpSpPr>
            <a:xfrm>
              <a:off x="8143597" y="1628800"/>
              <a:ext cx="532859" cy="532860"/>
              <a:chOff x="3707904" y="2132856"/>
              <a:chExt cx="1728192" cy="1728192"/>
            </a:xfrm>
          </p:grpSpPr>
          <p:sp>
            <p:nvSpPr>
              <p:cNvPr id="85" name="Oval 84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Freeform 86"/>
              <p:cNvSpPr/>
              <p:nvPr/>
            </p:nvSpPr>
            <p:spPr>
              <a:xfrm>
                <a:off x="4211959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Freeform 87"/>
              <p:cNvSpPr/>
              <p:nvPr/>
            </p:nvSpPr>
            <p:spPr>
              <a:xfrm>
                <a:off x="4644008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" name="Freeform 88"/>
              <p:cNvSpPr/>
              <p:nvPr/>
            </p:nvSpPr>
            <p:spPr>
              <a:xfrm flipV="1">
                <a:off x="4139952" y="3284984"/>
                <a:ext cx="792088" cy="14827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9" name="Group 52"/>
            <p:cNvGrpSpPr/>
            <p:nvPr/>
          </p:nvGrpSpPr>
          <p:grpSpPr>
            <a:xfrm>
              <a:off x="7338050" y="1628800"/>
              <a:ext cx="532859" cy="532860"/>
              <a:chOff x="1763688" y="2132856"/>
              <a:chExt cx="1728192" cy="1728192"/>
            </a:xfrm>
          </p:grpSpPr>
          <p:sp>
            <p:nvSpPr>
              <p:cNvPr id="80" name="Oval 79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Freeform 81"/>
              <p:cNvSpPr/>
              <p:nvPr/>
            </p:nvSpPr>
            <p:spPr>
              <a:xfrm>
                <a:off x="2267743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2699792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84" name="Straight Connector 83"/>
              <p:cNvCxnSpPr/>
              <p:nvPr/>
            </p:nvCxnSpPr>
            <p:spPr>
              <a:xfrm>
                <a:off x="2195736" y="3356992"/>
                <a:ext cx="7920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oup 94"/>
          <p:cNvGrpSpPr/>
          <p:nvPr/>
        </p:nvGrpSpPr>
        <p:grpSpPr>
          <a:xfrm>
            <a:off x="6516216" y="4293096"/>
            <a:ext cx="2160240" cy="532860"/>
            <a:chOff x="6516216" y="1628800"/>
            <a:chExt cx="2160240" cy="532860"/>
          </a:xfrm>
        </p:grpSpPr>
        <p:grpSp>
          <p:nvGrpSpPr>
            <p:cNvPr id="96" name="Group 51"/>
            <p:cNvGrpSpPr/>
            <p:nvPr/>
          </p:nvGrpSpPr>
          <p:grpSpPr>
            <a:xfrm>
              <a:off x="6516216" y="1628800"/>
              <a:ext cx="532859" cy="532860"/>
              <a:chOff x="-324544" y="2132856"/>
              <a:chExt cx="1728192" cy="1728192"/>
            </a:xfrm>
          </p:grpSpPr>
          <p:sp>
            <p:nvSpPr>
              <p:cNvPr id="109" name="Oval 108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D4F276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1" name="Freeform 110"/>
              <p:cNvSpPr/>
              <p:nvPr/>
            </p:nvSpPr>
            <p:spPr>
              <a:xfrm>
                <a:off x="179511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" name="Freeform 111"/>
              <p:cNvSpPr/>
              <p:nvPr/>
            </p:nvSpPr>
            <p:spPr>
              <a:xfrm>
                <a:off x="611560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" name="Freeform 112"/>
              <p:cNvSpPr/>
              <p:nvPr/>
            </p:nvSpPr>
            <p:spPr>
              <a:xfrm>
                <a:off x="107504" y="3284984"/>
                <a:ext cx="792088" cy="21176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7" name="Group 53"/>
            <p:cNvGrpSpPr/>
            <p:nvPr/>
          </p:nvGrpSpPr>
          <p:grpSpPr>
            <a:xfrm>
              <a:off x="8143597" y="1628800"/>
              <a:ext cx="532859" cy="532860"/>
              <a:chOff x="3707904" y="2132856"/>
              <a:chExt cx="1728192" cy="1728192"/>
            </a:xfrm>
          </p:grpSpPr>
          <p:sp>
            <p:nvSpPr>
              <p:cNvPr id="104" name="Oval 103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6" name="Freeform 105"/>
              <p:cNvSpPr/>
              <p:nvPr/>
            </p:nvSpPr>
            <p:spPr>
              <a:xfrm>
                <a:off x="4211959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" name="Freeform 106"/>
              <p:cNvSpPr/>
              <p:nvPr/>
            </p:nvSpPr>
            <p:spPr>
              <a:xfrm>
                <a:off x="4644008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Freeform 107"/>
              <p:cNvSpPr/>
              <p:nvPr/>
            </p:nvSpPr>
            <p:spPr>
              <a:xfrm flipV="1">
                <a:off x="4139952" y="3284984"/>
                <a:ext cx="792088" cy="14827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8" name="Group 52"/>
            <p:cNvGrpSpPr/>
            <p:nvPr/>
          </p:nvGrpSpPr>
          <p:grpSpPr>
            <a:xfrm>
              <a:off x="7338050" y="1628800"/>
              <a:ext cx="532859" cy="532860"/>
              <a:chOff x="1763688" y="2132856"/>
              <a:chExt cx="1728192" cy="1728192"/>
            </a:xfrm>
          </p:grpSpPr>
          <p:sp>
            <p:nvSpPr>
              <p:cNvPr id="99" name="Oval 98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Freeform 100"/>
              <p:cNvSpPr/>
              <p:nvPr/>
            </p:nvSpPr>
            <p:spPr>
              <a:xfrm>
                <a:off x="2267743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Freeform 101"/>
              <p:cNvSpPr/>
              <p:nvPr/>
            </p:nvSpPr>
            <p:spPr>
              <a:xfrm>
                <a:off x="2699792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3" name="Straight Connector 102"/>
              <p:cNvCxnSpPr/>
              <p:nvPr/>
            </p:nvCxnSpPr>
            <p:spPr>
              <a:xfrm>
                <a:off x="2195736" y="3356992"/>
                <a:ext cx="7920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4" name="Group 113"/>
          <p:cNvGrpSpPr/>
          <p:nvPr/>
        </p:nvGrpSpPr>
        <p:grpSpPr>
          <a:xfrm>
            <a:off x="6516216" y="5013176"/>
            <a:ext cx="2160240" cy="532860"/>
            <a:chOff x="6516216" y="1628800"/>
            <a:chExt cx="2160240" cy="532860"/>
          </a:xfrm>
        </p:grpSpPr>
        <p:grpSp>
          <p:nvGrpSpPr>
            <p:cNvPr id="115" name="Group 51"/>
            <p:cNvGrpSpPr/>
            <p:nvPr/>
          </p:nvGrpSpPr>
          <p:grpSpPr>
            <a:xfrm>
              <a:off x="6516216" y="1628800"/>
              <a:ext cx="532859" cy="532860"/>
              <a:chOff x="-324544" y="2132856"/>
              <a:chExt cx="1728192" cy="1728192"/>
            </a:xfrm>
          </p:grpSpPr>
          <p:sp>
            <p:nvSpPr>
              <p:cNvPr id="128" name="Oval 127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D4F276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Freeform 129"/>
              <p:cNvSpPr/>
              <p:nvPr/>
            </p:nvSpPr>
            <p:spPr>
              <a:xfrm>
                <a:off x="179511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" name="Freeform 130"/>
              <p:cNvSpPr/>
              <p:nvPr/>
            </p:nvSpPr>
            <p:spPr>
              <a:xfrm>
                <a:off x="611560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Freeform 131"/>
              <p:cNvSpPr/>
              <p:nvPr/>
            </p:nvSpPr>
            <p:spPr>
              <a:xfrm>
                <a:off x="107504" y="3284984"/>
                <a:ext cx="792088" cy="21176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6" name="Group 53"/>
            <p:cNvGrpSpPr/>
            <p:nvPr/>
          </p:nvGrpSpPr>
          <p:grpSpPr>
            <a:xfrm>
              <a:off x="8143597" y="1628800"/>
              <a:ext cx="532859" cy="532860"/>
              <a:chOff x="3707904" y="2132856"/>
              <a:chExt cx="1728192" cy="1728192"/>
            </a:xfrm>
          </p:grpSpPr>
          <p:sp>
            <p:nvSpPr>
              <p:cNvPr id="123" name="Oval 122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Freeform 124"/>
              <p:cNvSpPr/>
              <p:nvPr/>
            </p:nvSpPr>
            <p:spPr>
              <a:xfrm>
                <a:off x="4211959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" name="Freeform 125"/>
              <p:cNvSpPr/>
              <p:nvPr/>
            </p:nvSpPr>
            <p:spPr>
              <a:xfrm>
                <a:off x="4644008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Freeform 126"/>
              <p:cNvSpPr/>
              <p:nvPr/>
            </p:nvSpPr>
            <p:spPr>
              <a:xfrm flipV="1">
                <a:off x="4139952" y="3284984"/>
                <a:ext cx="792088" cy="14827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7" name="Group 52"/>
            <p:cNvGrpSpPr/>
            <p:nvPr/>
          </p:nvGrpSpPr>
          <p:grpSpPr>
            <a:xfrm>
              <a:off x="7338050" y="1628800"/>
              <a:ext cx="532859" cy="532860"/>
              <a:chOff x="1763688" y="2132856"/>
              <a:chExt cx="1728192" cy="1728192"/>
            </a:xfrm>
          </p:grpSpPr>
          <p:sp>
            <p:nvSpPr>
              <p:cNvPr id="118" name="Oval 117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Freeform 119"/>
              <p:cNvSpPr/>
              <p:nvPr/>
            </p:nvSpPr>
            <p:spPr>
              <a:xfrm>
                <a:off x="2267743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" name="Freeform 120"/>
              <p:cNvSpPr/>
              <p:nvPr/>
            </p:nvSpPr>
            <p:spPr>
              <a:xfrm>
                <a:off x="2699792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22" name="Straight Connector 121"/>
              <p:cNvCxnSpPr/>
              <p:nvPr/>
            </p:nvCxnSpPr>
            <p:spPr>
              <a:xfrm>
                <a:off x="2195736" y="3356992"/>
                <a:ext cx="7920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3" name="Group 132"/>
          <p:cNvGrpSpPr/>
          <p:nvPr/>
        </p:nvGrpSpPr>
        <p:grpSpPr>
          <a:xfrm>
            <a:off x="6516216" y="5661248"/>
            <a:ext cx="2160240" cy="532860"/>
            <a:chOff x="6516216" y="1628800"/>
            <a:chExt cx="2160240" cy="532860"/>
          </a:xfrm>
        </p:grpSpPr>
        <p:grpSp>
          <p:nvGrpSpPr>
            <p:cNvPr id="134" name="Group 51"/>
            <p:cNvGrpSpPr/>
            <p:nvPr/>
          </p:nvGrpSpPr>
          <p:grpSpPr>
            <a:xfrm>
              <a:off x="6516216" y="1628800"/>
              <a:ext cx="532859" cy="532860"/>
              <a:chOff x="-324544" y="2132856"/>
              <a:chExt cx="1728192" cy="1728192"/>
            </a:xfrm>
          </p:grpSpPr>
          <p:sp>
            <p:nvSpPr>
              <p:cNvPr id="147" name="Oval 146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-324544" y="2132856"/>
                <a:ext cx="1728192" cy="1728192"/>
              </a:xfrm>
              <a:prstGeom prst="ellipse">
                <a:avLst/>
              </a:prstGeom>
              <a:solidFill>
                <a:srgbClr val="D4F276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" name="Freeform 148"/>
              <p:cNvSpPr/>
              <p:nvPr/>
            </p:nvSpPr>
            <p:spPr>
              <a:xfrm>
                <a:off x="179511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Freeform 149"/>
              <p:cNvSpPr/>
              <p:nvPr/>
            </p:nvSpPr>
            <p:spPr>
              <a:xfrm>
                <a:off x="611560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Freeform 150"/>
              <p:cNvSpPr/>
              <p:nvPr/>
            </p:nvSpPr>
            <p:spPr>
              <a:xfrm>
                <a:off x="107504" y="3284984"/>
                <a:ext cx="792088" cy="21176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5" name="Group 53"/>
            <p:cNvGrpSpPr/>
            <p:nvPr/>
          </p:nvGrpSpPr>
          <p:grpSpPr>
            <a:xfrm>
              <a:off x="8143597" y="1628800"/>
              <a:ext cx="532859" cy="532860"/>
              <a:chOff x="3707904" y="2132856"/>
              <a:chExt cx="1728192" cy="1728192"/>
            </a:xfrm>
          </p:grpSpPr>
          <p:sp>
            <p:nvSpPr>
              <p:cNvPr id="142" name="Oval 141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707904" y="2132856"/>
                <a:ext cx="1728192" cy="17281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Freeform 143"/>
              <p:cNvSpPr/>
              <p:nvPr/>
            </p:nvSpPr>
            <p:spPr>
              <a:xfrm>
                <a:off x="4211959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4644008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Freeform 145"/>
              <p:cNvSpPr/>
              <p:nvPr/>
            </p:nvSpPr>
            <p:spPr>
              <a:xfrm flipV="1">
                <a:off x="4139952" y="3284984"/>
                <a:ext cx="792088" cy="148275"/>
              </a:xfrm>
              <a:custGeom>
                <a:avLst/>
                <a:gdLst>
                  <a:gd name="connsiteX0" fmla="*/ 0 w 558209"/>
                  <a:gd name="connsiteY0" fmla="*/ 0 h 211765"/>
                  <a:gd name="connsiteX1" fmla="*/ 279104 w 558209"/>
                  <a:gd name="connsiteY1" fmla="*/ 209993 h 211765"/>
                  <a:gd name="connsiteX2" fmla="*/ 558209 w 558209"/>
                  <a:gd name="connsiteY2" fmla="*/ 10632 h 21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209" h="211765">
                    <a:moveTo>
                      <a:pt x="0" y="0"/>
                    </a:moveTo>
                    <a:cubicBezTo>
                      <a:pt x="93034" y="104110"/>
                      <a:pt x="186069" y="208221"/>
                      <a:pt x="279104" y="209993"/>
                    </a:cubicBezTo>
                    <a:cubicBezTo>
                      <a:pt x="372139" y="211765"/>
                      <a:pt x="465174" y="111198"/>
                      <a:pt x="558209" y="1063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6" name="Group 52"/>
            <p:cNvGrpSpPr/>
            <p:nvPr/>
          </p:nvGrpSpPr>
          <p:grpSpPr>
            <a:xfrm>
              <a:off x="7338050" y="1628800"/>
              <a:ext cx="532859" cy="532860"/>
              <a:chOff x="1763688" y="2132856"/>
              <a:chExt cx="1728192" cy="1728192"/>
            </a:xfrm>
          </p:grpSpPr>
          <p:sp>
            <p:nvSpPr>
              <p:cNvPr id="137" name="Oval 136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1763688" y="2132856"/>
                <a:ext cx="1728192" cy="172819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Freeform 138"/>
              <p:cNvSpPr/>
              <p:nvPr/>
            </p:nvSpPr>
            <p:spPr>
              <a:xfrm>
                <a:off x="2267743" y="2555582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Freeform 139"/>
              <p:cNvSpPr/>
              <p:nvPr/>
            </p:nvSpPr>
            <p:spPr>
              <a:xfrm>
                <a:off x="2699792" y="2564904"/>
                <a:ext cx="288033" cy="516216"/>
              </a:xfrm>
              <a:custGeom>
                <a:avLst/>
                <a:gdLst>
                  <a:gd name="connsiteX0" fmla="*/ 0 w 288032"/>
                  <a:gd name="connsiteY0" fmla="*/ 252028 h 504056"/>
                  <a:gd name="connsiteX1" fmla="*/ 18975 w 288032"/>
                  <a:gd name="connsiteY1" fmla="*/ 126987 h 504056"/>
                  <a:gd name="connsiteX2" fmla="*/ 144016 w 288032"/>
                  <a:gd name="connsiteY2" fmla="*/ 0 h 504056"/>
                  <a:gd name="connsiteX3" fmla="*/ 269057 w 288032"/>
                  <a:gd name="connsiteY3" fmla="*/ 126987 h 504056"/>
                  <a:gd name="connsiteX4" fmla="*/ 288032 w 288032"/>
                  <a:gd name="connsiteY4" fmla="*/ 252028 h 504056"/>
                  <a:gd name="connsiteX5" fmla="*/ 269057 w 288032"/>
                  <a:gd name="connsiteY5" fmla="*/ 377069 h 504056"/>
                  <a:gd name="connsiteX6" fmla="*/ 144016 w 288032"/>
                  <a:gd name="connsiteY6" fmla="*/ 504056 h 504056"/>
                  <a:gd name="connsiteX7" fmla="*/ 18975 w 288032"/>
                  <a:gd name="connsiteY7" fmla="*/ 377069 h 504056"/>
                  <a:gd name="connsiteX8" fmla="*/ 0 w 288032"/>
                  <a:gd name="connsiteY8" fmla="*/ 252028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65468 w 281492"/>
                  <a:gd name="connsiteY0" fmla="*/ 288032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65468 w 281492"/>
                  <a:gd name="connsiteY8" fmla="*/ 288032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6 w 281492"/>
                  <a:gd name="connsiteY0" fmla="*/ 216024 h 504056"/>
                  <a:gd name="connsiteX1" fmla="*/ 12435 w 281492"/>
                  <a:gd name="connsiteY1" fmla="*/ 126987 h 504056"/>
                  <a:gd name="connsiteX2" fmla="*/ 137476 w 281492"/>
                  <a:gd name="connsiteY2" fmla="*/ 0 h 504056"/>
                  <a:gd name="connsiteX3" fmla="*/ 262517 w 281492"/>
                  <a:gd name="connsiteY3" fmla="*/ 126987 h 504056"/>
                  <a:gd name="connsiteX4" fmla="*/ 281492 w 281492"/>
                  <a:gd name="connsiteY4" fmla="*/ 252028 h 504056"/>
                  <a:gd name="connsiteX5" fmla="*/ 262517 w 281492"/>
                  <a:gd name="connsiteY5" fmla="*/ 377069 h 504056"/>
                  <a:gd name="connsiteX6" fmla="*/ 137476 w 281492"/>
                  <a:gd name="connsiteY6" fmla="*/ 504056 h 504056"/>
                  <a:gd name="connsiteX7" fmla="*/ 12435 w 281492"/>
                  <a:gd name="connsiteY7" fmla="*/ 377069 h 504056"/>
                  <a:gd name="connsiteX8" fmla="*/ 137476 w 281492"/>
                  <a:gd name="connsiteY8" fmla="*/ 216024 h 504056"/>
                  <a:gd name="connsiteX0" fmla="*/ 137475 w 281491"/>
                  <a:gd name="connsiteY0" fmla="*/ 216024 h 506894"/>
                  <a:gd name="connsiteX1" fmla="*/ 12434 w 281491"/>
                  <a:gd name="connsiteY1" fmla="*/ 126987 h 506894"/>
                  <a:gd name="connsiteX2" fmla="*/ 137475 w 281491"/>
                  <a:gd name="connsiteY2" fmla="*/ 0 h 506894"/>
                  <a:gd name="connsiteX3" fmla="*/ 262516 w 281491"/>
                  <a:gd name="connsiteY3" fmla="*/ 126987 h 506894"/>
                  <a:gd name="connsiteX4" fmla="*/ 281491 w 281491"/>
                  <a:gd name="connsiteY4" fmla="*/ 252028 h 506894"/>
                  <a:gd name="connsiteX5" fmla="*/ 262516 w 281491"/>
                  <a:gd name="connsiteY5" fmla="*/ 377069 h 506894"/>
                  <a:gd name="connsiteX6" fmla="*/ 137475 w 281491"/>
                  <a:gd name="connsiteY6" fmla="*/ 504056 h 506894"/>
                  <a:gd name="connsiteX7" fmla="*/ 65467 w 281491"/>
                  <a:gd name="connsiteY7" fmla="*/ 360040 h 506894"/>
                  <a:gd name="connsiteX8" fmla="*/ 137475 w 281491"/>
                  <a:gd name="connsiteY8" fmla="*/ 216024 h 506894"/>
                  <a:gd name="connsiteX0" fmla="*/ 156451 w 300467"/>
                  <a:gd name="connsiteY0" fmla="*/ 216024 h 506894"/>
                  <a:gd name="connsiteX1" fmla="*/ 31410 w 300467"/>
                  <a:gd name="connsiteY1" fmla="*/ 126987 h 506894"/>
                  <a:gd name="connsiteX2" fmla="*/ 156451 w 300467"/>
                  <a:gd name="connsiteY2" fmla="*/ 0 h 506894"/>
                  <a:gd name="connsiteX3" fmla="*/ 281492 w 300467"/>
                  <a:gd name="connsiteY3" fmla="*/ 126987 h 506894"/>
                  <a:gd name="connsiteX4" fmla="*/ 300467 w 300467"/>
                  <a:gd name="connsiteY4" fmla="*/ 252028 h 506894"/>
                  <a:gd name="connsiteX5" fmla="*/ 281492 w 300467"/>
                  <a:gd name="connsiteY5" fmla="*/ 377069 h 506894"/>
                  <a:gd name="connsiteX6" fmla="*/ 156451 w 300467"/>
                  <a:gd name="connsiteY6" fmla="*/ 504056 h 506894"/>
                  <a:gd name="connsiteX7" fmla="*/ 12435 w 300467"/>
                  <a:gd name="connsiteY7" fmla="*/ 360040 h 506894"/>
                  <a:gd name="connsiteX8" fmla="*/ 156451 w 300467"/>
                  <a:gd name="connsiteY8" fmla="*/ 216024 h 506894"/>
                  <a:gd name="connsiteX0" fmla="*/ 149893 w 293909"/>
                  <a:gd name="connsiteY0" fmla="*/ 216024 h 506894"/>
                  <a:gd name="connsiteX1" fmla="*/ 24852 w 293909"/>
                  <a:gd name="connsiteY1" fmla="*/ 126987 h 506894"/>
                  <a:gd name="connsiteX2" fmla="*/ 149893 w 293909"/>
                  <a:gd name="connsiteY2" fmla="*/ 0 h 506894"/>
                  <a:gd name="connsiteX3" fmla="*/ 274934 w 293909"/>
                  <a:gd name="connsiteY3" fmla="*/ 126987 h 506894"/>
                  <a:gd name="connsiteX4" fmla="*/ 293909 w 293909"/>
                  <a:gd name="connsiteY4" fmla="*/ 252028 h 506894"/>
                  <a:gd name="connsiteX5" fmla="*/ 274934 w 293909"/>
                  <a:gd name="connsiteY5" fmla="*/ 377069 h 506894"/>
                  <a:gd name="connsiteX6" fmla="*/ 149893 w 293909"/>
                  <a:gd name="connsiteY6" fmla="*/ 504056 h 506894"/>
                  <a:gd name="connsiteX7" fmla="*/ 5877 w 293909"/>
                  <a:gd name="connsiteY7" fmla="*/ 360040 h 506894"/>
                  <a:gd name="connsiteX8" fmla="*/ 149893 w 293909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6 w 288032"/>
                  <a:gd name="connsiteY0" fmla="*/ 216024 h 506894"/>
                  <a:gd name="connsiteX1" fmla="*/ 18975 w 288032"/>
                  <a:gd name="connsiteY1" fmla="*/ 126987 h 506894"/>
                  <a:gd name="connsiteX2" fmla="*/ 144016 w 288032"/>
                  <a:gd name="connsiteY2" fmla="*/ 0 h 506894"/>
                  <a:gd name="connsiteX3" fmla="*/ 269057 w 288032"/>
                  <a:gd name="connsiteY3" fmla="*/ 126987 h 506894"/>
                  <a:gd name="connsiteX4" fmla="*/ 288032 w 288032"/>
                  <a:gd name="connsiteY4" fmla="*/ 252028 h 506894"/>
                  <a:gd name="connsiteX5" fmla="*/ 269057 w 288032"/>
                  <a:gd name="connsiteY5" fmla="*/ 377069 h 506894"/>
                  <a:gd name="connsiteX6" fmla="*/ 144016 w 288032"/>
                  <a:gd name="connsiteY6" fmla="*/ 504056 h 506894"/>
                  <a:gd name="connsiteX7" fmla="*/ 0 w 288032"/>
                  <a:gd name="connsiteY7" fmla="*/ 360040 h 506894"/>
                  <a:gd name="connsiteX8" fmla="*/ 144016 w 288032"/>
                  <a:gd name="connsiteY8" fmla="*/ 216024 h 506894"/>
                  <a:gd name="connsiteX0" fmla="*/ 144017 w 288033"/>
                  <a:gd name="connsiteY0" fmla="*/ 216024 h 506894"/>
                  <a:gd name="connsiteX1" fmla="*/ 18976 w 288033"/>
                  <a:gd name="connsiteY1" fmla="*/ 126987 h 506894"/>
                  <a:gd name="connsiteX2" fmla="*/ 144017 w 288033"/>
                  <a:gd name="connsiteY2" fmla="*/ 0 h 506894"/>
                  <a:gd name="connsiteX3" fmla="*/ 269058 w 288033"/>
                  <a:gd name="connsiteY3" fmla="*/ 126987 h 506894"/>
                  <a:gd name="connsiteX4" fmla="*/ 288033 w 288033"/>
                  <a:gd name="connsiteY4" fmla="*/ 252028 h 506894"/>
                  <a:gd name="connsiteX5" fmla="*/ 269058 w 288033"/>
                  <a:gd name="connsiteY5" fmla="*/ 377069 h 506894"/>
                  <a:gd name="connsiteX6" fmla="*/ 144017 w 288033"/>
                  <a:gd name="connsiteY6" fmla="*/ 504056 h 506894"/>
                  <a:gd name="connsiteX7" fmla="*/ 0 w 288033"/>
                  <a:gd name="connsiteY7" fmla="*/ 360040 h 506894"/>
                  <a:gd name="connsiteX8" fmla="*/ 144017 w 288033"/>
                  <a:gd name="connsiteY8" fmla="*/ 216024 h 506894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56450 w 300466"/>
                  <a:gd name="connsiteY0" fmla="*/ 230863 h 521733"/>
                  <a:gd name="connsiteX1" fmla="*/ 12434 w 300466"/>
                  <a:gd name="connsiteY1" fmla="*/ 230863 h 521733"/>
                  <a:gd name="connsiteX2" fmla="*/ 156450 w 300466"/>
                  <a:gd name="connsiteY2" fmla="*/ 14839 h 521733"/>
                  <a:gd name="connsiteX3" fmla="*/ 281491 w 300466"/>
                  <a:gd name="connsiteY3" fmla="*/ 141826 h 521733"/>
                  <a:gd name="connsiteX4" fmla="*/ 300466 w 300466"/>
                  <a:gd name="connsiteY4" fmla="*/ 266867 h 521733"/>
                  <a:gd name="connsiteX5" fmla="*/ 281491 w 300466"/>
                  <a:gd name="connsiteY5" fmla="*/ 391908 h 521733"/>
                  <a:gd name="connsiteX6" fmla="*/ 156450 w 300466"/>
                  <a:gd name="connsiteY6" fmla="*/ 518895 h 521733"/>
                  <a:gd name="connsiteX7" fmla="*/ 12433 w 300466"/>
                  <a:gd name="connsiteY7" fmla="*/ 374879 h 521733"/>
                  <a:gd name="connsiteX8" fmla="*/ 156450 w 300466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230863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230863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302872 h 521733"/>
                  <a:gd name="connsiteX1" fmla="*/ 1 w 288033"/>
                  <a:gd name="connsiteY1" fmla="*/ 230863 h 521733"/>
                  <a:gd name="connsiteX2" fmla="*/ 144017 w 288033"/>
                  <a:gd name="connsiteY2" fmla="*/ 14839 h 521733"/>
                  <a:gd name="connsiteX3" fmla="*/ 269058 w 288033"/>
                  <a:gd name="connsiteY3" fmla="*/ 141826 h 521733"/>
                  <a:gd name="connsiteX4" fmla="*/ 288033 w 288033"/>
                  <a:gd name="connsiteY4" fmla="*/ 266867 h 521733"/>
                  <a:gd name="connsiteX5" fmla="*/ 269058 w 288033"/>
                  <a:gd name="connsiteY5" fmla="*/ 391908 h 521733"/>
                  <a:gd name="connsiteX6" fmla="*/ 144017 w 288033"/>
                  <a:gd name="connsiteY6" fmla="*/ 518895 h 521733"/>
                  <a:gd name="connsiteX7" fmla="*/ 0 w 288033"/>
                  <a:gd name="connsiteY7" fmla="*/ 374879 h 521733"/>
                  <a:gd name="connsiteX8" fmla="*/ 144017 w 288033"/>
                  <a:gd name="connsiteY8" fmla="*/ 302872 h 521733"/>
                  <a:gd name="connsiteX0" fmla="*/ 144017 w 288033"/>
                  <a:gd name="connsiteY0" fmla="*/ 297355 h 516216"/>
                  <a:gd name="connsiteX1" fmla="*/ 1 w 288033"/>
                  <a:gd name="connsiteY1" fmla="*/ 225346 h 516216"/>
                  <a:gd name="connsiteX2" fmla="*/ 144017 w 288033"/>
                  <a:gd name="connsiteY2" fmla="*/ 9322 h 516216"/>
                  <a:gd name="connsiteX3" fmla="*/ 269058 w 288033"/>
                  <a:gd name="connsiteY3" fmla="*/ 136309 h 516216"/>
                  <a:gd name="connsiteX4" fmla="*/ 288033 w 288033"/>
                  <a:gd name="connsiteY4" fmla="*/ 261350 h 516216"/>
                  <a:gd name="connsiteX5" fmla="*/ 269058 w 288033"/>
                  <a:gd name="connsiteY5" fmla="*/ 386391 h 516216"/>
                  <a:gd name="connsiteX6" fmla="*/ 144017 w 288033"/>
                  <a:gd name="connsiteY6" fmla="*/ 513378 h 516216"/>
                  <a:gd name="connsiteX7" fmla="*/ 0 w 288033"/>
                  <a:gd name="connsiteY7" fmla="*/ 369362 h 516216"/>
                  <a:gd name="connsiteX8" fmla="*/ 144017 w 288033"/>
                  <a:gd name="connsiteY8" fmla="*/ 297355 h 51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033" h="516216">
                    <a:moveTo>
                      <a:pt x="144017" y="297355"/>
                    </a:moveTo>
                    <a:cubicBezTo>
                      <a:pt x="128181" y="189110"/>
                      <a:pt x="21710" y="182655"/>
                      <a:pt x="1" y="225346"/>
                    </a:cubicBezTo>
                    <a:cubicBezTo>
                      <a:pt x="16251" y="66800"/>
                      <a:pt x="90310" y="5955"/>
                      <a:pt x="144017" y="9322"/>
                    </a:cubicBezTo>
                    <a:cubicBezTo>
                      <a:pt x="197361" y="0"/>
                      <a:pt x="243417" y="57784"/>
                      <a:pt x="269058" y="136309"/>
                    </a:cubicBezTo>
                    <a:cubicBezTo>
                      <a:pt x="281493" y="174390"/>
                      <a:pt x="288033" y="217490"/>
                      <a:pt x="288033" y="261350"/>
                    </a:cubicBezTo>
                    <a:cubicBezTo>
                      <a:pt x="288033" y="305210"/>
                      <a:pt x="281492" y="348310"/>
                      <a:pt x="269058" y="386391"/>
                    </a:cubicBezTo>
                    <a:cubicBezTo>
                      <a:pt x="243417" y="464917"/>
                      <a:pt x="188860" y="516216"/>
                      <a:pt x="144017" y="513378"/>
                    </a:cubicBezTo>
                    <a:cubicBezTo>
                      <a:pt x="99174" y="510540"/>
                      <a:pt x="32199" y="467923"/>
                      <a:pt x="0" y="369362"/>
                    </a:cubicBezTo>
                    <a:cubicBezTo>
                      <a:pt x="80425" y="404204"/>
                      <a:pt x="126051" y="372047"/>
                      <a:pt x="144017" y="29735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41" name="Straight Connector 140"/>
              <p:cNvCxnSpPr/>
              <p:nvPr/>
            </p:nvCxnSpPr>
            <p:spPr>
              <a:xfrm>
                <a:off x="2195736" y="3356992"/>
                <a:ext cx="7920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106395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2483768" y="39537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Vitamin D line graph and bar chart</a:t>
            </a:r>
          </a:p>
        </p:txBody>
      </p:sp>
      <p:graphicFrame>
        <p:nvGraphicFramePr>
          <p:cNvPr id="19" name="Chart 18"/>
          <p:cNvGraphicFramePr/>
          <p:nvPr/>
        </p:nvGraphicFramePr>
        <p:xfrm>
          <a:off x="323528" y="836712"/>
          <a:ext cx="4680519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ectangle 19"/>
          <p:cNvSpPr/>
          <p:nvPr/>
        </p:nvSpPr>
        <p:spPr>
          <a:xfrm>
            <a:off x="179512" y="836712"/>
            <a:ext cx="4968552" cy="54726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51520" y="4437112"/>
            <a:ext cx="18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This graph shows, for different values of the UV index, the length of time you need to be outside to get enough sunlight to make </a:t>
            </a:r>
            <a:r>
              <a:rPr lang="en-GB" sz="1200" dirty="0" smtClean="0">
                <a:latin typeface="Century Gothic" pitchFamily="34" charset="0"/>
              </a:rPr>
              <a:t>10 </a:t>
            </a:r>
            <a:r>
              <a:rPr lang="el-GR" sz="1200" dirty="0" smtClean="0">
                <a:latin typeface="Century Gothic" pitchFamily="34" charset="0"/>
              </a:rPr>
              <a:t>μ</a:t>
            </a:r>
            <a:r>
              <a:rPr lang="en-GB" sz="1200" dirty="0" smtClean="0">
                <a:latin typeface="Century Gothic" pitchFamily="34" charset="0"/>
              </a:rPr>
              <a:t>g of  vitamin D (enough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for </a:t>
            </a:r>
            <a:r>
              <a:rPr lang="en-GB" sz="1200" dirty="0">
                <a:latin typeface="Century Gothic" pitchFamily="34" charset="0"/>
              </a:rPr>
              <a:t>one </a:t>
            </a:r>
            <a:r>
              <a:rPr lang="en-GB" sz="1200" dirty="0" smtClean="0">
                <a:latin typeface="Century Gothic" pitchFamily="34" charset="0"/>
              </a:rPr>
              <a:t>day)</a:t>
            </a:r>
            <a:endParaRPr lang="en-GB" sz="1200" dirty="0">
              <a:latin typeface="Century Gothic" pitchFamily="34" charset="0"/>
            </a:endParaRPr>
          </a:p>
        </p:txBody>
      </p:sp>
      <p:graphicFrame>
        <p:nvGraphicFramePr>
          <p:cNvPr id="22" name="Chart 21"/>
          <p:cNvGraphicFramePr/>
          <p:nvPr/>
        </p:nvGraphicFramePr>
        <p:xfrm>
          <a:off x="5220072" y="908720"/>
          <a:ext cx="3736646" cy="370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364088" y="4254187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This bar chart shows the mass of vitamin D in 100 g of different foods.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292080" y="836712"/>
            <a:ext cx="3635896" cy="54726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092280" y="4221088"/>
            <a:ext cx="1872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You need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/>
            </a:r>
            <a:br>
              <a:rPr lang="en-GB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10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μ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g of vitamin D daily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" name="Picture 14" descr="meat and chees 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80112" y="5112937"/>
            <a:ext cx="3168352" cy="1221136"/>
          </a:xfrm>
          <a:prstGeom prst="rect">
            <a:avLst/>
          </a:prstGeom>
          <a:effectLst>
            <a:outerShdw blurRad="190500" dist="508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2051720" y="4437112"/>
            <a:ext cx="1656184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dirty="0">
                <a:latin typeface="Century Gothic" pitchFamily="34" charset="0"/>
              </a:rPr>
              <a:t>The </a:t>
            </a:r>
            <a:r>
              <a:rPr lang="en-GB" sz="1200" dirty="0" smtClean="0">
                <a:latin typeface="Century Gothic" pitchFamily="34" charset="0"/>
              </a:rPr>
              <a:t>data assumes you are wearing short sleeves. 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If </a:t>
            </a:r>
            <a:r>
              <a:rPr lang="en-GB" sz="1200" dirty="0">
                <a:latin typeface="Century Gothic" pitchFamily="34" charset="0"/>
              </a:rPr>
              <a:t>you are wearing long sleeves, you need to be outside for </a:t>
            </a:r>
            <a:r>
              <a:rPr lang="en-GB" sz="1200" dirty="0" smtClean="0">
                <a:latin typeface="Century Gothic" pitchFamily="34" charset="0"/>
              </a:rPr>
              <a:t>longer.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35896" y="4437112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The data point </a:t>
            </a:r>
            <a:br>
              <a:rPr lang="en-GB" sz="1200" dirty="0">
                <a:latin typeface="Century Gothic" pitchFamily="34" charset="0"/>
              </a:rPr>
            </a:br>
            <a:r>
              <a:rPr lang="en-GB" sz="1200" dirty="0">
                <a:latin typeface="Century Gothic" pitchFamily="34" charset="0"/>
              </a:rPr>
              <a:t>for a UV index </a:t>
            </a:r>
            <a:br>
              <a:rPr lang="en-GB" sz="1200" dirty="0">
                <a:latin typeface="Century Gothic" pitchFamily="34" charset="0"/>
              </a:rPr>
            </a:br>
            <a:r>
              <a:rPr lang="en-GB" sz="1200" dirty="0">
                <a:latin typeface="Century Gothic" pitchFamily="34" charset="0"/>
              </a:rPr>
              <a:t>of 1 is 75 minutes. This point does not fit on the graph.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1979712" y="4509120"/>
            <a:ext cx="0" cy="151216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635896" y="4509120"/>
            <a:ext cx="0" cy="108012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/>
          <p:nvPr/>
        </p:nvSpPr>
        <p:spPr>
          <a:xfrm>
            <a:off x="1835696" y="179929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Do you get</a:t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enough vitamin D?</a:t>
            </a:r>
            <a:endParaRPr lang="en-GB" sz="1600" dirty="0">
              <a:solidFill>
                <a:schemeClr val="accent6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3275856" y="0"/>
            <a:ext cx="1224136" cy="641606"/>
            <a:chOff x="7885162" y="0"/>
            <a:chExt cx="1224136" cy="641606"/>
          </a:xfrm>
        </p:grpSpPr>
        <p:sp>
          <p:nvSpPr>
            <p:cNvPr id="27" name="TextBox 26"/>
            <p:cNvSpPr txBox="1"/>
            <p:nvPr/>
          </p:nvSpPr>
          <p:spPr>
            <a:xfrm>
              <a:off x="7885162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8" name="Picture 27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107504" y="3356992"/>
            <a:ext cx="4320480" cy="124649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The bar charts show that, to get 10 </a:t>
            </a:r>
            <a:r>
              <a:rPr lang="el-GR" sz="1200" dirty="0">
                <a:latin typeface="Century Gothic" pitchFamily="34" charset="0"/>
              </a:rPr>
              <a:t>μ</a:t>
            </a:r>
            <a:r>
              <a:rPr lang="en-GB" sz="1200" dirty="0">
                <a:latin typeface="Century Gothic" pitchFamily="34" charset="0"/>
              </a:rPr>
              <a:t>g of vitamin D, </a:t>
            </a:r>
            <a:br>
              <a:rPr lang="en-GB" sz="1200" dirty="0">
                <a:latin typeface="Century Gothic" pitchFamily="34" charset="0"/>
              </a:rPr>
            </a:br>
            <a:r>
              <a:rPr lang="en-GB" sz="1200" dirty="0">
                <a:latin typeface="Century Gothic" pitchFamily="34" charset="0"/>
              </a:rPr>
              <a:t>I need to eat:</a:t>
            </a:r>
          </a:p>
          <a:p>
            <a:pPr marL="228600" indent="-2286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 pitchFamily="18" charset="2"/>
              <a:buChar char="¢"/>
            </a:pPr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</a:t>
            </a:r>
            <a:r>
              <a:rPr lang="en-GB" sz="1200" dirty="0">
                <a:latin typeface="Century Gothic" pitchFamily="34" charset="0"/>
              </a:rPr>
              <a:t> g   </a:t>
            </a:r>
            <a:r>
              <a:rPr lang="en-GB" sz="1200" dirty="0" smtClean="0">
                <a:latin typeface="Century Gothic" pitchFamily="34" charset="0"/>
              </a:rPr>
              <a:t>     of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_____________________________</a:t>
            </a:r>
            <a:r>
              <a:rPr lang="en-GB" sz="1200" dirty="0" smtClean="0">
                <a:latin typeface="Century Gothic" pitchFamily="34" charset="0"/>
              </a:rPr>
              <a:t> </a:t>
            </a:r>
            <a:r>
              <a:rPr lang="en-GB" sz="1200" dirty="0">
                <a:latin typeface="Century Gothic" pitchFamily="34" charset="0"/>
              </a:rPr>
              <a:t>or </a:t>
            </a:r>
          </a:p>
          <a:p>
            <a:pPr marL="228600" indent="-2286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 pitchFamily="18" charset="2"/>
              <a:buChar char="¢"/>
            </a:pPr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</a:t>
            </a:r>
            <a:r>
              <a:rPr lang="en-GB" sz="1200" dirty="0">
                <a:latin typeface="Century Gothic" pitchFamily="34" charset="0"/>
              </a:rPr>
              <a:t> g   </a:t>
            </a:r>
            <a:r>
              <a:rPr lang="en-GB" sz="1200" dirty="0" smtClean="0">
                <a:latin typeface="Century Gothic" pitchFamily="34" charset="0"/>
              </a:rPr>
              <a:t>     of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_____________________________</a:t>
            </a:r>
            <a:r>
              <a:rPr lang="en-GB" sz="1200" dirty="0" smtClean="0">
                <a:latin typeface="Century Gothic" pitchFamily="34" charset="0"/>
              </a:rPr>
              <a:t> </a:t>
            </a:r>
            <a:r>
              <a:rPr lang="en-GB" sz="1200" dirty="0">
                <a:latin typeface="Century Gothic" pitchFamily="34" charset="0"/>
              </a:rPr>
              <a:t>or </a:t>
            </a:r>
          </a:p>
          <a:p>
            <a:pPr marL="228600" indent="-2286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 pitchFamily="18" charset="2"/>
              <a:buChar char="¢"/>
            </a:pPr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</a:t>
            </a:r>
            <a:r>
              <a:rPr lang="en-GB" sz="1200" dirty="0">
                <a:latin typeface="Century Gothic" pitchFamily="34" charset="0"/>
              </a:rPr>
              <a:t> g   </a:t>
            </a:r>
            <a:r>
              <a:rPr lang="en-GB" sz="1200" dirty="0" smtClean="0">
                <a:latin typeface="Century Gothic" pitchFamily="34" charset="0"/>
              </a:rPr>
              <a:t>     of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_____________________________</a:t>
            </a:r>
            <a:r>
              <a:rPr lang="en-GB" sz="1200" dirty="0" smtClean="0">
                <a:latin typeface="Century Gothic" pitchFamily="34" charset="0"/>
              </a:rPr>
              <a:t> 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7504" y="4842772"/>
            <a:ext cx="4248472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 </a:t>
            </a:r>
            <a:r>
              <a:rPr lang="en-GB" sz="1200" b="1" dirty="0" smtClean="0">
                <a:latin typeface="Century Gothic" pitchFamily="34" charset="0"/>
              </a:rPr>
              <a:t>do / do </a:t>
            </a:r>
            <a:r>
              <a:rPr lang="en-GB" sz="1200" b="1" dirty="0">
                <a:latin typeface="Century Gothic" pitchFamily="34" charset="0"/>
              </a:rPr>
              <a:t>not </a:t>
            </a:r>
            <a:r>
              <a:rPr lang="en-GB" sz="1200" b="1" dirty="0" smtClean="0">
                <a:latin typeface="Century Gothic" pitchFamily="34" charset="0"/>
              </a:rPr>
              <a:t> </a:t>
            </a:r>
            <a:r>
              <a:rPr lang="en-GB" sz="1200" dirty="0" smtClean="0">
                <a:latin typeface="Century Gothic" pitchFamily="34" charset="0"/>
              </a:rPr>
              <a:t>think </a:t>
            </a:r>
            <a:r>
              <a:rPr lang="en-GB" sz="1200" dirty="0">
                <a:latin typeface="Century Gothic" pitchFamily="34" charset="0"/>
              </a:rPr>
              <a:t>that I </a:t>
            </a:r>
            <a:r>
              <a:rPr lang="en-GB" sz="1200" dirty="0" smtClean="0">
                <a:latin typeface="Century Gothic" pitchFamily="34" charset="0"/>
              </a:rPr>
              <a:t>will get </a:t>
            </a:r>
            <a:r>
              <a:rPr lang="en-GB" sz="1200" dirty="0">
                <a:latin typeface="Century Gothic" pitchFamily="34" charset="0"/>
              </a:rPr>
              <a:t>enough vitamin D from food </a:t>
            </a:r>
            <a:r>
              <a:rPr lang="en-GB" sz="1200" dirty="0" smtClean="0">
                <a:latin typeface="Century Gothic" pitchFamily="34" charset="0"/>
              </a:rPr>
              <a:t>today. 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7504" y="764704"/>
            <a:ext cx="4366525" cy="576064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07504" y="1412776"/>
            <a:ext cx="4392488" cy="79208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7504" y="3284984"/>
            <a:ext cx="4366525" cy="1392524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107504" y="4770764"/>
            <a:ext cx="4366525" cy="648072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107504" y="5517232"/>
            <a:ext cx="4320480" cy="7232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Overall, I  </a:t>
            </a:r>
            <a:r>
              <a:rPr lang="en-GB" sz="1200" b="1" dirty="0" smtClean="0">
                <a:latin typeface="Century Gothic" pitchFamily="34" charset="0"/>
              </a:rPr>
              <a:t>do / do </a:t>
            </a:r>
            <a:r>
              <a:rPr lang="en-GB" sz="1200" b="1" dirty="0">
                <a:latin typeface="Century Gothic" pitchFamily="34" charset="0"/>
              </a:rPr>
              <a:t>not </a:t>
            </a:r>
            <a:r>
              <a:rPr lang="en-GB" sz="1200" b="1" dirty="0" smtClean="0">
                <a:latin typeface="Century Gothic" pitchFamily="34" charset="0"/>
              </a:rPr>
              <a:t> </a:t>
            </a:r>
            <a:r>
              <a:rPr lang="en-GB" sz="1200" dirty="0" smtClean="0">
                <a:latin typeface="Century Gothic" pitchFamily="34" charset="0"/>
              </a:rPr>
              <a:t>think </a:t>
            </a:r>
            <a:r>
              <a:rPr lang="en-GB" sz="1200" dirty="0">
                <a:latin typeface="Century Gothic" pitchFamily="34" charset="0"/>
              </a:rPr>
              <a:t>that I can get enough vitamin D from food and </a:t>
            </a:r>
            <a:r>
              <a:rPr lang="en-GB" sz="1200" dirty="0" smtClean="0">
                <a:latin typeface="Century Gothic" pitchFamily="34" charset="0"/>
              </a:rPr>
              <a:t>sunlight today. </a:t>
            </a:r>
            <a:endParaRPr lang="en-GB" sz="1200" dirty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 </a:t>
            </a:r>
            <a:r>
              <a:rPr lang="en-GB" sz="1200" dirty="0">
                <a:latin typeface="Century Gothic" pitchFamily="34" charset="0"/>
              </a:rPr>
              <a:t>think this </a:t>
            </a:r>
            <a:r>
              <a:rPr lang="en-GB" sz="1200" dirty="0" smtClean="0">
                <a:latin typeface="Century Gothic" pitchFamily="34" charset="0"/>
              </a:rPr>
              <a:t>because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___________________________________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7504" y="5490844"/>
            <a:ext cx="4366525" cy="962492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107504" y="1412776"/>
            <a:ext cx="4392488" cy="7232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The graph </a:t>
            </a:r>
            <a:r>
              <a:rPr lang="en-GB" sz="1200" dirty="0">
                <a:latin typeface="Century Gothic" pitchFamily="34" charset="0"/>
              </a:rPr>
              <a:t>shows that, for this UV index, I need to </a:t>
            </a:r>
            <a:r>
              <a:rPr lang="en-GB" sz="1200" dirty="0" smtClean="0">
                <a:latin typeface="Century Gothic" pitchFamily="34" charset="0"/>
              </a:rPr>
              <a:t>be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outside </a:t>
            </a:r>
            <a:r>
              <a:rPr lang="en-GB" sz="1200" dirty="0">
                <a:latin typeface="Century Gothic" pitchFamily="34" charset="0"/>
              </a:rPr>
              <a:t>for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</a:t>
            </a:r>
            <a:r>
              <a:rPr lang="en-GB" sz="1200" dirty="0" smtClean="0">
                <a:latin typeface="Century Gothic" pitchFamily="34" charset="0"/>
              </a:rPr>
              <a:t> hours today </a:t>
            </a:r>
            <a:r>
              <a:rPr lang="en-GB" sz="1200" dirty="0">
                <a:latin typeface="Century Gothic" pitchFamily="34" charset="0"/>
              </a:rPr>
              <a:t>to make enough </a:t>
            </a:r>
            <a:r>
              <a:rPr lang="en-GB" sz="1200" dirty="0" smtClean="0">
                <a:latin typeface="Century Gothic" pitchFamily="34" charset="0"/>
              </a:rPr>
              <a:t/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vitamin </a:t>
            </a:r>
            <a:r>
              <a:rPr lang="en-GB" sz="1200" dirty="0">
                <a:latin typeface="Century Gothic" pitchFamily="34" charset="0"/>
              </a:rPr>
              <a:t>D. 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7504" y="919753"/>
            <a:ext cx="4104456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Today’s UV index is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</a:t>
            </a:r>
            <a:endParaRPr lang="en-GB" sz="1200" dirty="0">
              <a:solidFill>
                <a:schemeClr val="bg1">
                  <a:lumMod val="6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7504" y="2348880"/>
            <a:ext cx="4320480" cy="7232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will be outside for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 ________ </a:t>
            </a:r>
            <a:r>
              <a:rPr lang="en-GB" sz="1200" dirty="0" smtClean="0">
                <a:latin typeface="Century Gothic" pitchFamily="34" charset="0"/>
              </a:rPr>
              <a:t>hours today, so I </a:t>
            </a:r>
            <a:r>
              <a:rPr lang="en-GB" sz="1200" b="1" dirty="0" smtClean="0">
                <a:latin typeface="Century Gothic" pitchFamily="34" charset="0"/>
              </a:rPr>
              <a:t>do / do not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think that I can get enough vitamin D from sunlight today. 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07504" y="2276872"/>
            <a:ext cx="4392488" cy="864096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444208" y="224553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Do you get</a:t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enough vitamin D?</a:t>
            </a:r>
            <a:endParaRPr lang="en-GB" sz="1600" dirty="0">
              <a:solidFill>
                <a:schemeClr val="accent6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grpSp>
        <p:nvGrpSpPr>
          <p:cNvPr id="23" name="Group 9"/>
          <p:cNvGrpSpPr/>
          <p:nvPr/>
        </p:nvGrpSpPr>
        <p:grpSpPr>
          <a:xfrm>
            <a:off x="7884368" y="44624"/>
            <a:ext cx="1224136" cy="641606"/>
            <a:chOff x="7885162" y="0"/>
            <a:chExt cx="1224136" cy="641606"/>
          </a:xfrm>
        </p:grpSpPr>
        <p:sp>
          <p:nvSpPr>
            <p:cNvPr id="25" name="TextBox 24"/>
            <p:cNvSpPr txBox="1"/>
            <p:nvPr/>
          </p:nvSpPr>
          <p:spPr>
            <a:xfrm>
              <a:off x="7885162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6" name="Picture 25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4644008" y="3356992"/>
            <a:ext cx="4320480" cy="124649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The bar charts show that, to get 10 </a:t>
            </a:r>
            <a:r>
              <a:rPr lang="el-GR" sz="1200" dirty="0">
                <a:latin typeface="Century Gothic" pitchFamily="34" charset="0"/>
              </a:rPr>
              <a:t>μ</a:t>
            </a:r>
            <a:r>
              <a:rPr lang="en-GB" sz="1200" dirty="0">
                <a:latin typeface="Century Gothic" pitchFamily="34" charset="0"/>
              </a:rPr>
              <a:t>g of vitamin D, </a:t>
            </a:r>
            <a:br>
              <a:rPr lang="en-GB" sz="1200" dirty="0">
                <a:latin typeface="Century Gothic" pitchFamily="34" charset="0"/>
              </a:rPr>
            </a:br>
            <a:r>
              <a:rPr lang="en-GB" sz="1200" dirty="0">
                <a:latin typeface="Century Gothic" pitchFamily="34" charset="0"/>
              </a:rPr>
              <a:t>I need to eat:</a:t>
            </a:r>
          </a:p>
          <a:p>
            <a:pPr marL="228600" indent="-2286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 pitchFamily="18" charset="2"/>
              <a:buChar char="¢"/>
            </a:pPr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</a:t>
            </a:r>
            <a:r>
              <a:rPr lang="en-GB" sz="1200" dirty="0">
                <a:latin typeface="Century Gothic" pitchFamily="34" charset="0"/>
              </a:rPr>
              <a:t> g   </a:t>
            </a:r>
            <a:r>
              <a:rPr lang="en-GB" sz="1200" dirty="0" smtClean="0">
                <a:latin typeface="Century Gothic" pitchFamily="34" charset="0"/>
              </a:rPr>
              <a:t>     of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_____________________________</a:t>
            </a:r>
            <a:r>
              <a:rPr lang="en-GB" sz="1200" dirty="0" smtClean="0">
                <a:latin typeface="Century Gothic" pitchFamily="34" charset="0"/>
              </a:rPr>
              <a:t> </a:t>
            </a:r>
            <a:r>
              <a:rPr lang="en-GB" sz="1200" dirty="0">
                <a:latin typeface="Century Gothic" pitchFamily="34" charset="0"/>
              </a:rPr>
              <a:t>or </a:t>
            </a:r>
          </a:p>
          <a:p>
            <a:pPr marL="228600" indent="-2286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 pitchFamily="18" charset="2"/>
              <a:buChar char="¢"/>
            </a:pPr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</a:t>
            </a:r>
            <a:r>
              <a:rPr lang="en-GB" sz="1200" dirty="0">
                <a:latin typeface="Century Gothic" pitchFamily="34" charset="0"/>
              </a:rPr>
              <a:t> g   </a:t>
            </a:r>
            <a:r>
              <a:rPr lang="en-GB" sz="1200" dirty="0" smtClean="0">
                <a:latin typeface="Century Gothic" pitchFamily="34" charset="0"/>
              </a:rPr>
              <a:t>     of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_____________________________</a:t>
            </a:r>
            <a:r>
              <a:rPr lang="en-GB" sz="1200" dirty="0" smtClean="0">
                <a:latin typeface="Century Gothic" pitchFamily="34" charset="0"/>
              </a:rPr>
              <a:t> </a:t>
            </a:r>
            <a:r>
              <a:rPr lang="en-GB" sz="1200" dirty="0">
                <a:latin typeface="Century Gothic" pitchFamily="34" charset="0"/>
              </a:rPr>
              <a:t>or </a:t>
            </a:r>
          </a:p>
          <a:p>
            <a:pPr marL="228600" indent="-2286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 pitchFamily="18" charset="2"/>
              <a:buChar char="¢"/>
            </a:pPr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</a:t>
            </a:r>
            <a:r>
              <a:rPr lang="en-GB" sz="1200" dirty="0">
                <a:latin typeface="Century Gothic" pitchFamily="34" charset="0"/>
              </a:rPr>
              <a:t> g   </a:t>
            </a:r>
            <a:r>
              <a:rPr lang="en-GB" sz="1200" dirty="0" smtClean="0">
                <a:latin typeface="Century Gothic" pitchFamily="34" charset="0"/>
              </a:rPr>
              <a:t>     of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_____________________________</a:t>
            </a:r>
            <a:r>
              <a:rPr lang="en-GB" sz="1200" dirty="0" smtClean="0">
                <a:latin typeface="Century Gothic" pitchFamily="34" charset="0"/>
              </a:rPr>
              <a:t> 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44008" y="4842772"/>
            <a:ext cx="4248472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 </a:t>
            </a:r>
            <a:r>
              <a:rPr lang="en-GB" sz="1200" b="1" dirty="0" smtClean="0">
                <a:latin typeface="Century Gothic" pitchFamily="34" charset="0"/>
              </a:rPr>
              <a:t>do / do </a:t>
            </a:r>
            <a:r>
              <a:rPr lang="en-GB" sz="1200" b="1" dirty="0">
                <a:latin typeface="Century Gothic" pitchFamily="34" charset="0"/>
              </a:rPr>
              <a:t>not </a:t>
            </a:r>
            <a:r>
              <a:rPr lang="en-GB" sz="1200" b="1" dirty="0" smtClean="0">
                <a:latin typeface="Century Gothic" pitchFamily="34" charset="0"/>
              </a:rPr>
              <a:t> </a:t>
            </a:r>
            <a:r>
              <a:rPr lang="en-GB" sz="1200" dirty="0" smtClean="0">
                <a:latin typeface="Century Gothic" pitchFamily="34" charset="0"/>
              </a:rPr>
              <a:t>think </a:t>
            </a:r>
            <a:r>
              <a:rPr lang="en-GB" sz="1200" dirty="0">
                <a:latin typeface="Century Gothic" pitchFamily="34" charset="0"/>
              </a:rPr>
              <a:t>that I </a:t>
            </a:r>
            <a:r>
              <a:rPr lang="en-GB" sz="1200" dirty="0" smtClean="0">
                <a:latin typeface="Century Gothic" pitchFamily="34" charset="0"/>
              </a:rPr>
              <a:t>will get </a:t>
            </a:r>
            <a:r>
              <a:rPr lang="en-GB" sz="1200" dirty="0">
                <a:latin typeface="Century Gothic" pitchFamily="34" charset="0"/>
              </a:rPr>
              <a:t>enough vitamin D from food </a:t>
            </a:r>
            <a:r>
              <a:rPr lang="en-GB" sz="1200" dirty="0" smtClean="0">
                <a:latin typeface="Century Gothic" pitchFamily="34" charset="0"/>
              </a:rPr>
              <a:t>today. 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644008" y="764704"/>
            <a:ext cx="4366525" cy="576064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4644008" y="1412776"/>
            <a:ext cx="4392488" cy="79208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644008" y="3284984"/>
            <a:ext cx="4366525" cy="1392524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4644008" y="4770764"/>
            <a:ext cx="4366525" cy="648072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4644008" y="5517232"/>
            <a:ext cx="4320480" cy="7232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Overall, I  </a:t>
            </a:r>
            <a:r>
              <a:rPr lang="en-GB" sz="1200" b="1" dirty="0" smtClean="0">
                <a:latin typeface="Century Gothic" pitchFamily="34" charset="0"/>
              </a:rPr>
              <a:t>do / do </a:t>
            </a:r>
            <a:r>
              <a:rPr lang="en-GB" sz="1200" b="1" dirty="0">
                <a:latin typeface="Century Gothic" pitchFamily="34" charset="0"/>
              </a:rPr>
              <a:t>not </a:t>
            </a:r>
            <a:r>
              <a:rPr lang="en-GB" sz="1200" b="1" dirty="0" smtClean="0">
                <a:latin typeface="Century Gothic" pitchFamily="34" charset="0"/>
              </a:rPr>
              <a:t> </a:t>
            </a:r>
            <a:r>
              <a:rPr lang="en-GB" sz="1200" dirty="0" smtClean="0">
                <a:latin typeface="Century Gothic" pitchFamily="34" charset="0"/>
              </a:rPr>
              <a:t>think </a:t>
            </a:r>
            <a:r>
              <a:rPr lang="en-GB" sz="1200" dirty="0">
                <a:latin typeface="Century Gothic" pitchFamily="34" charset="0"/>
              </a:rPr>
              <a:t>that I can get enough vitamin D from food and </a:t>
            </a:r>
            <a:r>
              <a:rPr lang="en-GB" sz="1200" dirty="0" smtClean="0">
                <a:latin typeface="Century Gothic" pitchFamily="34" charset="0"/>
              </a:rPr>
              <a:t>sunlight today. </a:t>
            </a:r>
            <a:endParaRPr lang="en-GB" sz="1200" dirty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 </a:t>
            </a:r>
            <a:r>
              <a:rPr lang="en-GB" sz="1200" dirty="0">
                <a:latin typeface="Century Gothic" pitchFamily="34" charset="0"/>
              </a:rPr>
              <a:t>think this </a:t>
            </a:r>
            <a:r>
              <a:rPr lang="en-GB" sz="1200" dirty="0" smtClean="0">
                <a:latin typeface="Century Gothic" pitchFamily="34" charset="0"/>
              </a:rPr>
              <a:t>because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___________________________________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644008" y="5490844"/>
            <a:ext cx="4366525" cy="962492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4644008" y="1412776"/>
            <a:ext cx="4392488" cy="7232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The graph </a:t>
            </a:r>
            <a:r>
              <a:rPr lang="en-GB" sz="1200" dirty="0">
                <a:latin typeface="Century Gothic" pitchFamily="34" charset="0"/>
              </a:rPr>
              <a:t>shows that, for this UV index, I need to </a:t>
            </a:r>
            <a:r>
              <a:rPr lang="en-GB" sz="1200" dirty="0" smtClean="0">
                <a:latin typeface="Century Gothic" pitchFamily="34" charset="0"/>
              </a:rPr>
              <a:t>be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outside </a:t>
            </a:r>
            <a:r>
              <a:rPr lang="en-GB" sz="1200" dirty="0">
                <a:latin typeface="Century Gothic" pitchFamily="34" charset="0"/>
              </a:rPr>
              <a:t>for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</a:t>
            </a:r>
            <a:r>
              <a:rPr lang="en-GB" sz="1200" dirty="0" smtClean="0">
                <a:latin typeface="Century Gothic" pitchFamily="34" charset="0"/>
              </a:rPr>
              <a:t> hours today </a:t>
            </a:r>
            <a:r>
              <a:rPr lang="en-GB" sz="1200" dirty="0">
                <a:latin typeface="Century Gothic" pitchFamily="34" charset="0"/>
              </a:rPr>
              <a:t>to make enough </a:t>
            </a:r>
            <a:r>
              <a:rPr lang="en-GB" sz="1200" dirty="0" smtClean="0">
                <a:latin typeface="Century Gothic" pitchFamily="34" charset="0"/>
              </a:rPr>
              <a:t/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vitamin </a:t>
            </a:r>
            <a:r>
              <a:rPr lang="en-GB" sz="1200" dirty="0">
                <a:latin typeface="Century Gothic" pitchFamily="34" charset="0"/>
              </a:rPr>
              <a:t>D. 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44008" y="919753"/>
            <a:ext cx="4104456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Today’s UV index is 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_____________</a:t>
            </a:r>
            <a:endParaRPr lang="en-GB" sz="1200" dirty="0">
              <a:solidFill>
                <a:schemeClr val="bg1">
                  <a:lumMod val="6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44008" y="2348880"/>
            <a:ext cx="4320480" cy="7232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will be outside for</a:t>
            </a:r>
            <a:r>
              <a:rPr lang="en-GB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 ________ </a:t>
            </a:r>
            <a:r>
              <a:rPr lang="en-GB" sz="1200" dirty="0" smtClean="0">
                <a:latin typeface="Century Gothic" pitchFamily="34" charset="0"/>
              </a:rPr>
              <a:t>hours today, so I </a:t>
            </a:r>
            <a:r>
              <a:rPr lang="en-GB" sz="1200" b="1" dirty="0" smtClean="0">
                <a:latin typeface="Century Gothic" pitchFamily="34" charset="0"/>
              </a:rPr>
              <a:t>do / do not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think that I can get enough vitamin D from sunlight today. 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644008" y="2276872"/>
            <a:ext cx="4392488" cy="864096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 descr="spine.png"/>
          <p:cNvPicPr>
            <a:picLocks noChangeAspect="1"/>
          </p:cNvPicPr>
          <p:nvPr/>
        </p:nvPicPr>
        <p:blipFill>
          <a:blip r:embed="rId4" cstate="print"/>
          <a:srcRect t="9868"/>
          <a:stretch>
            <a:fillRect/>
          </a:stretch>
        </p:blipFill>
        <p:spPr>
          <a:xfrm flipH="1">
            <a:off x="2757799" y="3356992"/>
            <a:ext cx="1917411" cy="1152128"/>
          </a:xfrm>
          <a:prstGeom prst="rect">
            <a:avLst/>
          </a:prstGeom>
          <a:effectLst>
            <a:outerShdw blurRad="139700" dist="508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96" name="Picture 95" descr="hand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5471006"/>
            <a:ext cx="2016224" cy="982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" name="Picture 80" descr="balanced die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1208256"/>
            <a:ext cx="2016224" cy="1540171"/>
          </a:xfrm>
          <a:prstGeom prst="rect">
            <a:avLst/>
          </a:prstGeom>
        </p:spPr>
      </p:pic>
      <p:pic>
        <p:nvPicPr>
          <p:cNvPr id="78" name="Picture 77" descr="rickets.png"/>
          <p:cNvPicPr>
            <a:picLocks noChangeAspect="1"/>
          </p:cNvPicPr>
          <p:nvPr/>
        </p:nvPicPr>
        <p:blipFill>
          <a:blip r:embed="rId7" cstate="print"/>
          <a:srcRect t="12500"/>
          <a:stretch>
            <a:fillRect/>
          </a:stretch>
        </p:blipFill>
        <p:spPr>
          <a:xfrm>
            <a:off x="7668344" y="4725144"/>
            <a:ext cx="1224135" cy="1713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SS4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2123728" y="260648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Sentence Sorter </a:t>
            </a:r>
            <a:r>
              <a:rPr lang="en-GB" sz="32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cards</a:t>
            </a:r>
            <a:endParaRPr lang="en-GB" sz="3200" b="1" dirty="0">
              <a:solidFill>
                <a:schemeClr val="accent6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90872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You need a balanced diet, including vitamins…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88024" y="14127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Vitamin D keeps your bones healthy by…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9792" y="2852936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n-GB" sz="1200" dirty="0">
                <a:latin typeface="Century Gothic" pitchFamily="34" charset="0"/>
              </a:rPr>
              <a:t>…	bone and muscle pain in adolescents and </a:t>
            </a:r>
            <a:br>
              <a:rPr lang="en-GB" sz="1200" dirty="0">
                <a:latin typeface="Century Gothic" pitchFamily="34" charset="0"/>
              </a:rPr>
            </a:br>
            <a:r>
              <a:rPr lang="en-GB" sz="1200" dirty="0">
                <a:latin typeface="Century Gothic" pitchFamily="34" charset="0"/>
              </a:rPr>
              <a:t>adults.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76256" y="5301208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lang="en-GB" sz="1200" dirty="0">
                <a:latin typeface="Century Gothic" pitchFamily="34" charset="0"/>
              </a:rPr>
              <a:t>… </a:t>
            </a:r>
            <a:r>
              <a:rPr lang="en-GB" sz="1200" dirty="0" smtClean="0">
                <a:latin typeface="Century Gothic" pitchFamily="34" charset="0"/>
              </a:rPr>
              <a:t>rickets</a:t>
            </a:r>
            <a:r>
              <a:rPr lang="en-GB" sz="1200" dirty="0">
                <a:latin typeface="Century Gothic" pitchFamily="34" charset="0"/>
              </a:rPr>
              <a:t>.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76056" y="522920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n-GB" sz="1200" dirty="0">
                <a:latin typeface="Century Gothic" pitchFamily="34" charset="0"/>
              </a:rPr>
              <a:t>…	strength in adolescents </a:t>
            </a:r>
            <a:br>
              <a:rPr lang="en-GB" sz="1200" dirty="0">
                <a:latin typeface="Century Gothic" pitchFamily="34" charset="0"/>
              </a:rPr>
            </a:br>
            <a:r>
              <a:rPr lang="en-GB" sz="1200" dirty="0">
                <a:latin typeface="Century Gothic" pitchFamily="34" charset="0"/>
              </a:rPr>
              <a:t>and adults.</a:t>
            </a:r>
          </a:p>
        </p:txBody>
      </p:sp>
      <p:grpSp>
        <p:nvGrpSpPr>
          <p:cNvPr id="36" name="Group 26"/>
          <p:cNvGrpSpPr/>
          <p:nvPr/>
        </p:nvGrpSpPr>
        <p:grpSpPr>
          <a:xfrm>
            <a:off x="6851166" y="836712"/>
            <a:ext cx="2133740" cy="1759781"/>
            <a:chOff x="6253105" y="1700808"/>
            <a:chExt cx="2783391" cy="1487869"/>
          </a:xfrm>
        </p:grpSpPr>
        <p:sp>
          <p:nvSpPr>
            <p:cNvPr id="37" name="TextBox 36"/>
            <p:cNvSpPr txBox="1"/>
            <p:nvPr/>
          </p:nvSpPr>
          <p:spPr>
            <a:xfrm>
              <a:off x="6253105" y="1700809"/>
              <a:ext cx="263111" cy="286242"/>
            </a:xfrm>
            <a:prstGeom prst="rect">
              <a:avLst/>
            </a:prstGeom>
            <a:noFill/>
            <a:ln w="6350">
              <a:noFill/>
            </a:ln>
            <a:effectLst>
              <a:outerShdw blurRad="50800" dist="25400" dir="2700000" sx="98000" sy="98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4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25426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Group 25"/>
          <p:cNvGrpSpPr/>
          <p:nvPr/>
        </p:nvGrpSpPr>
        <p:grpSpPr>
          <a:xfrm>
            <a:off x="4644008" y="836712"/>
            <a:ext cx="2132853" cy="1759781"/>
            <a:chOff x="3373942" y="1700808"/>
            <a:chExt cx="2782234" cy="1487869"/>
          </a:xfrm>
        </p:grpSpPr>
        <p:sp>
          <p:nvSpPr>
            <p:cNvPr id="40" name="TextBox 39"/>
            <p:cNvSpPr txBox="1"/>
            <p:nvPr/>
          </p:nvSpPr>
          <p:spPr>
            <a:xfrm>
              <a:off x="3390189" y="1700809"/>
              <a:ext cx="317714" cy="286242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3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37394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27"/>
          <p:cNvGrpSpPr/>
          <p:nvPr/>
        </p:nvGrpSpPr>
        <p:grpSpPr>
          <a:xfrm>
            <a:off x="6851166" y="2739140"/>
            <a:ext cx="2133740" cy="1759781"/>
            <a:chOff x="6253105" y="1700808"/>
            <a:chExt cx="2783391" cy="1487869"/>
          </a:xfrm>
        </p:grpSpPr>
        <p:sp>
          <p:nvSpPr>
            <p:cNvPr id="43" name="TextBox 42"/>
            <p:cNvSpPr txBox="1"/>
            <p:nvPr/>
          </p:nvSpPr>
          <p:spPr>
            <a:xfrm>
              <a:off x="6253105" y="1700809"/>
              <a:ext cx="263111" cy="286242"/>
            </a:xfrm>
            <a:prstGeom prst="rect">
              <a:avLst/>
            </a:prstGeom>
            <a:noFill/>
            <a:ln w="6350">
              <a:noFill/>
            </a:ln>
            <a:effectLst>
              <a:outerShdw blurRad="50800" dist="25400" dir="2700000" sx="98000" sy="98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8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25426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5" name="Group 30"/>
          <p:cNvGrpSpPr/>
          <p:nvPr/>
        </p:nvGrpSpPr>
        <p:grpSpPr>
          <a:xfrm>
            <a:off x="4644008" y="2739140"/>
            <a:ext cx="2132853" cy="1759781"/>
            <a:chOff x="3373942" y="1700808"/>
            <a:chExt cx="2782234" cy="1487869"/>
          </a:xfrm>
        </p:grpSpPr>
        <p:sp>
          <p:nvSpPr>
            <p:cNvPr id="46" name="TextBox 45"/>
            <p:cNvSpPr txBox="1"/>
            <p:nvPr/>
          </p:nvSpPr>
          <p:spPr>
            <a:xfrm>
              <a:off x="3390189" y="1700809"/>
              <a:ext cx="317714" cy="286242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7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37394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33"/>
          <p:cNvGrpSpPr/>
          <p:nvPr/>
        </p:nvGrpSpPr>
        <p:grpSpPr>
          <a:xfrm>
            <a:off x="6851166" y="4669256"/>
            <a:ext cx="2133740" cy="1759781"/>
            <a:chOff x="6253105" y="1700808"/>
            <a:chExt cx="2783391" cy="1487869"/>
          </a:xfrm>
        </p:grpSpPr>
        <p:sp>
          <p:nvSpPr>
            <p:cNvPr id="49" name="TextBox 48"/>
            <p:cNvSpPr txBox="1"/>
            <p:nvPr/>
          </p:nvSpPr>
          <p:spPr>
            <a:xfrm>
              <a:off x="6253105" y="1700809"/>
              <a:ext cx="596321" cy="286242"/>
            </a:xfrm>
            <a:prstGeom prst="rect">
              <a:avLst/>
            </a:prstGeom>
            <a:noFill/>
            <a:ln w="6350">
              <a:noFill/>
            </a:ln>
            <a:effectLst>
              <a:outerShdw blurRad="50800" dist="25400" dir="2700000" sx="98000" sy="98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12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25426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36"/>
          <p:cNvGrpSpPr/>
          <p:nvPr/>
        </p:nvGrpSpPr>
        <p:grpSpPr>
          <a:xfrm>
            <a:off x="4644008" y="4669256"/>
            <a:ext cx="2132853" cy="1759781"/>
            <a:chOff x="3373942" y="1700808"/>
            <a:chExt cx="2782234" cy="1487869"/>
          </a:xfrm>
        </p:grpSpPr>
        <p:sp>
          <p:nvSpPr>
            <p:cNvPr id="52" name="TextBox 51"/>
            <p:cNvSpPr txBox="1"/>
            <p:nvPr/>
          </p:nvSpPr>
          <p:spPr>
            <a:xfrm>
              <a:off x="3390189" y="1700809"/>
              <a:ext cx="547345" cy="286242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11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37394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26"/>
          <p:cNvGrpSpPr/>
          <p:nvPr/>
        </p:nvGrpSpPr>
        <p:grpSpPr>
          <a:xfrm>
            <a:off x="2411761" y="836712"/>
            <a:ext cx="2160240" cy="1759781"/>
            <a:chOff x="6218537" y="1700808"/>
            <a:chExt cx="2817959" cy="1487869"/>
          </a:xfrm>
        </p:grpSpPr>
        <p:sp>
          <p:nvSpPr>
            <p:cNvPr id="75" name="TextBox 74"/>
            <p:cNvSpPr txBox="1"/>
            <p:nvPr/>
          </p:nvSpPr>
          <p:spPr>
            <a:xfrm>
              <a:off x="6218537" y="1700809"/>
              <a:ext cx="297679" cy="286242"/>
            </a:xfrm>
            <a:prstGeom prst="rect">
              <a:avLst/>
            </a:prstGeom>
            <a:noFill/>
            <a:ln w="6350">
              <a:noFill/>
            </a:ln>
            <a:effectLst>
              <a:outerShdw blurRad="50800" dist="25400" dir="2700000" sx="98000" sy="98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2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25426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009900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" name="Group 25"/>
          <p:cNvGrpSpPr/>
          <p:nvPr/>
        </p:nvGrpSpPr>
        <p:grpSpPr>
          <a:xfrm>
            <a:off x="179513" y="836712"/>
            <a:ext cx="2184442" cy="1759781"/>
            <a:chOff x="3306646" y="1700808"/>
            <a:chExt cx="2849530" cy="1487869"/>
          </a:xfrm>
        </p:grpSpPr>
        <p:sp>
          <p:nvSpPr>
            <p:cNvPr id="73" name="TextBox 72"/>
            <p:cNvSpPr txBox="1"/>
            <p:nvPr/>
          </p:nvSpPr>
          <p:spPr>
            <a:xfrm>
              <a:off x="3306646" y="1700809"/>
              <a:ext cx="401259" cy="286242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1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37394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009900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" name="Group 27"/>
          <p:cNvGrpSpPr/>
          <p:nvPr/>
        </p:nvGrpSpPr>
        <p:grpSpPr>
          <a:xfrm>
            <a:off x="2438260" y="2739140"/>
            <a:ext cx="2133740" cy="1759781"/>
            <a:chOff x="6253105" y="1700808"/>
            <a:chExt cx="2783391" cy="1487869"/>
          </a:xfrm>
        </p:grpSpPr>
        <p:sp>
          <p:nvSpPr>
            <p:cNvPr id="68" name="TextBox 67"/>
            <p:cNvSpPr txBox="1"/>
            <p:nvPr/>
          </p:nvSpPr>
          <p:spPr>
            <a:xfrm>
              <a:off x="6253105" y="1700809"/>
              <a:ext cx="263111" cy="286242"/>
            </a:xfrm>
            <a:prstGeom prst="rect">
              <a:avLst/>
            </a:prstGeom>
            <a:noFill/>
            <a:ln w="6350">
              <a:noFill/>
            </a:ln>
            <a:effectLst>
              <a:outerShdw blurRad="50800" dist="25400" dir="2700000" sx="98000" sy="98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6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25426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9" name="Group 30"/>
          <p:cNvGrpSpPr/>
          <p:nvPr/>
        </p:nvGrpSpPr>
        <p:grpSpPr>
          <a:xfrm>
            <a:off x="231102" y="2739140"/>
            <a:ext cx="2132853" cy="1759781"/>
            <a:chOff x="3373942" y="1700808"/>
            <a:chExt cx="2782234" cy="1487869"/>
          </a:xfrm>
        </p:grpSpPr>
        <p:sp>
          <p:nvSpPr>
            <p:cNvPr id="66" name="TextBox 65"/>
            <p:cNvSpPr txBox="1"/>
            <p:nvPr/>
          </p:nvSpPr>
          <p:spPr>
            <a:xfrm>
              <a:off x="3390189" y="1700809"/>
              <a:ext cx="317714" cy="286242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5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7394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0" name="Group 33"/>
          <p:cNvGrpSpPr/>
          <p:nvPr/>
        </p:nvGrpSpPr>
        <p:grpSpPr>
          <a:xfrm>
            <a:off x="2438260" y="4669256"/>
            <a:ext cx="2133740" cy="1759781"/>
            <a:chOff x="6253105" y="1700808"/>
            <a:chExt cx="2783391" cy="1487869"/>
          </a:xfrm>
        </p:grpSpPr>
        <p:sp>
          <p:nvSpPr>
            <p:cNvPr id="64" name="TextBox 63"/>
            <p:cNvSpPr txBox="1"/>
            <p:nvPr/>
          </p:nvSpPr>
          <p:spPr>
            <a:xfrm>
              <a:off x="6253105" y="1700809"/>
              <a:ext cx="622956" cy="286242"/>
            </a:xfrm>
            <a:prstGeom prst="rect">
              <a:avLst/>
            </a:prstGeom>
            <a:noFill/>
            <a:ln w="6350">
              <a:noFill/>
            </a:ln>
            <a:effectLst>
              <a:outerShdw blurRad="50800" dist="25400" dir="2700000" sx="98000" sy="98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10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25426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1" name="Group 36"/>
          <p:cNvGrpSpPr/>
          <p:nvPr/>
        </p:nvGrpSpPr>
        <p:grpSpPr>
          <a:xfrm>
            <a:off x="231102" y="4669256"/>
            <a:ext cx="2132853" cy="1759781"/>
            <a:chOff x="3373942" y="1700808"/>
            <a:chExt cx="2782234" cy="1487869"/>
          </a:xfrm>
        </p:grpSpPr>
        <p:sp>
          <p:nvSpPr>
            <p:cNvPr id="62" name="TextBox 61"/>
            <p:cNvSpPr txBox="1"/>
            <p:nvPr/>
          </p:nvSpPr>
          <p:spPr>
            <a:xfrm>
              <a:off x="3390189" y="1700809"/>
              <a:ext cx="317714" cy="286242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8A046"/>
                  </a:solidFill>
                  <a:latin typeface="Century Gothic" pitchFamily="34" charset="0"/>
                </a:rPr>
                <a:t>9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373942" y="1700808"/>
              <a:ext cx="2782234" cy="1487869"/>
            </a:xfrm>
            <a:prstGeom prst="rect">
              <a:avLst/>
            </a:prstGeom>
            <a:noFill/>
            <a:ln w="6350">
              <a:solidFill>
                <a:srgbClr val="28A046"/>
              </a:solidFill>
            </a:ln>
            <a:effectLst>
              <a:outerShdw blurRad="50800" dist="381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7020272" y="285293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lang="en-GB" sz="1200" dirty="0">
                <a:latin typeface="Century Gothic" pitchFamily="34" charset="0"/>
              </a:rPr>
              <a:t>…	for your cells’ </a:t>
            </a:r>
            <a:br>
              <a:rPr lang="en-GB" sz="1200" dirty="0">
                <a:latin typeface="Century Gothic" pitchFamily="34" charset="0"/>
              </a:rPr>
            </a:br>
            <a:r>
              <a:rPr lang="en-GB" sz="1200" dirty="0">
                <a:latin typeface="Century Gothic" pitchFamily="34" charset="0"/>
              </a:rPr>
              <a:t>energy, growth </a:t>
            </a:r>
            <a:br>
              <a:rPr lang="en-GB" sz="1200" dirty="0">
                <a:latin typeface="Century Gothic" pitchFamily="34" charset="0"/>
              </a:rPr>
            </a:br>
            <a:r>
              <a:rPr lang="en-GB" sz="1200" dirty="0">
                <a:latin typeface="Century Gothic" pitchFamily="34" charset="0"/>
              </a:rPr>
              <a:t>and maintenance.</a:t>
            </a:r>
          </a:p>
        </p:txBody>
      </p:sp>
      <p:pic>
        <p:nvPicPr>
          <p:cNvPr id="83" name="Picture 4"/>
          <p:cNvPicPr>
            <a:picLocks noChangeAspect="1" noChangeArrowheads="1"/>
          </p:cNvPicPr>
          <p:nvPr/>
        </p:nvPicPr>
        <p:blipFill>
          <a:blip r:embed="rId9" cstate="print"/>
          <a:srcRect b="20191"/>
          <a:stretch>
            <a:fillRect/>
          </a:stretch>
        </p:blipFill>
        <p:spPr bwMode="auto">
          <a:xfrm>
            <a:off x="7088142" y="3573016"/>
            <a:ext cx="173233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508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84" name="TextBox 83"/>
          <p:cNvSpPr txBox="1"/>
          <p:nvPr/>
        </p:nvSpPr>
        <p:spPr>
          <a:xfrm>
            <a:off x="395536" y="3212976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/>
            <a:r>
              <a:rPr lang="en-GB" sz="1200" dirty="0">
                <a:latin typeface="Century Gothic" pitchFamily="34" charset="0"/>
              </a:rPr>
              <a:t>…	regulating the amounts of calcium and phosphate in your body.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627784" y="141277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Vitamin D deficiency</a:t>
            </a:r>
            <a:br>
              <a:rPr lang="en-GB" sz="1200" dirty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may cause…</a:t>
            </a:r>
            <a:r>
              <a:rPr lang="en-GB" sz="1600" dirty="0" smtClean="0">
                <a:latin typeface="Century Gothic" pitchFamily="34" charset="0"/>
              </a:rPr>
              <a:t> 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092280" y="141277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Vitamin D </a:t>
            </a:r>
            <a:r>
              <a:rPr lang="en-GB" sz="1200" dirty="0" smtClean="0">
                <a:latin typeface="Century Gothic" pitchFamily="34" charset="0"/>
              </a:rPr>
              <a:t>pills may </a:t>
            </a:r>
            <a:r>
              <a:rPr lang="en-GB" sz="1200" dirty="0">
                <a:latin typeface="Century Gothic" pitchFamily="34" charset="0"/>
              </a:rPr>
              <a:t>improve muscle…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187624" y="4869160"/>
            <a:ext cx="1224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entury Gothic" pitchFamily="34" charset="0"/>
              </a:rPr>
              <a:t>Children who do not have enough vitamin </a:t>
            </a:r>
            <a:r>
              <a:rPr lang="en-GB" sz="1200" dirty="0" smtClean="0">
                <a:latin typeface="Century Gothic" pitchFamily="34" charset="0"/>
              </a:rPr>
              <a:t>D may get…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88" name="Picture 87" descr="sad gir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179512" y="4941168"/>
            <a:ext cx="1059521" cy="1440160"/>
          </a:xfrm>
          <a:prstGeom prst="rect">
            <a:avLst/>
          </a:prstGeom>
          <a:effectLst>
            <a:outerShdw blurRad="152400" dist="254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92" name="Picture 91" descr="cereal.png"/>
          <p:cNvPicPr>
            <a:picLocks noChangeAspect="1"/>
          </p:cNvPicPr>
          <p:nvPr/>
        </p:nvPicPr>
        <p:blipFill>
          <a:blip r:embed="rId11" cstate="print"/>
          <a:srcRect b="11396"/>
          <a:stretch>
            <a:fillRect/>
          </a:stretch>
        </p:blipFill>
        <p:spPr>
          <a:xfrm>
            <a:off x="4644008" y="3573016"/>
            <a:ext cx="1468532" cy="867448"/>
          </a:xfrm>
          <a:prstGeom prst="rect">
            <a:avLst/>
          </a:prstGeom>
          <a:effectLst>
            <a:outerShdw blurRad="215900" dist="508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4" name="TextBox 93"/>
          <p:cNvSpPr txBox="1"/>
          <p:nvPr/>
        </p:nvSpPr>
        <p:spPr>
          <a:xfrm>
            <a:off x="4932040" y="285293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You can get vitamin D from some foods…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483768" y="486916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n-GB" sz="1200" dirty="0">
                <a:latin typeface="Century Gothic" pitchFamily="34" charset="0"/>
              </a:rPr>
              <a:t>…	</a:t>
            </a:r>
            <a:r>
              <a:rPr lang="en-GB" sz="1200" dirty="0" smtClean="0">
                <a:latin typeface="Century Gothic" pitchFamily="34" charset="0"/>
              </a:rPr>
              <a:t>and sunlight helps to make vitamin D from substances in your skin.</a:t>
            </a:r>
            <a:endParaRPr lang="en-GB" sz="1200" dirty="0"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38878" y="991761"/>
            <a:ext cx="259228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need </a:t>
            </a:r>
            <a:r>
              <a:rPr lang="en-GB" sz="1200" b="1" dirty="0">
                <a:latin typeface="Century Gothic" pitchFamily="34" charset="0"/>
              </a:rPr>
              <a:t>vitamin D </a:t>
            </a:r>
            <a:r>
              <a:rPr lang="en-GB" sz="1200" dirty="0">
                <a:latin typeface="Century Gothic" pitchFamily="34" charset="0"/>
              </a:rPr>
              <a:t>because…</a:t>
            </a:r>
            <a:endParaRPr lang="en-GB" sz="1600" dirty="0">
              <a:latin typeface="Century Gothic" pitchFamily="34" charset="0"/>
            </a:endParaRPr>
          </a:p>
        </p:txBody>
      </p:sp>
      <p:grpSp>
        <p:nvGrpSpPr>
          <p:cNvPr id="24" name="Group 9"/>
          <p:cNvGrpSpPr/>
          <p:nvPr/>
        </p:nvGrpSpPr>
        <p:grpSpPr>
          <a:xfrm>
            <a:off x="3247593" y="0"/>
            <a:ext cx="1296144" cy="641606"/>
            <a:chOff x="7813154" y="0"/>
            <a:chExt cx="1296144" cy="641606"/>
          </a:xfrm>
        </p:grpSpPr>
        <p:sp>
          <p:nvSpPr>
            <p:cNvPr id="25" name="TextBox 24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SS5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9" name="Picture 28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0" name="TextBox 29"/>
          <p:cNvSpPr txBox="1"/>
          <p:nvPr/>
        </p:nvSpPr>
        <p:spPr>
          <a:xfrm>
            <a:off x="130628" y="2370366"/>
            <a:ext cx="4153340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Not having enough </a:t>
            </a:r>
            <a:r>
              <a:rPr lang="en-GB" sz="1200" b="1" dirty="0" smtClean="0">
                <a:latin typeface="Century Gothic" pitchFamily="34" charset="0"/>
              </a:rPr>
              <a:t>vitamin </a:t>
            </a:r>
            <a:r>
              <a:rPr lang="en-GB" sz="1200" b="1" dirty="0">
                <a:latin typeface="Century Gothic" pitchFamily="34" charset="0"/>
              </a:rPr>
              <a:t>D </a:t>
            </a:r>
            <a:r>
              <a:rPr lang="en-GB" sz="1200" dirty="0" smtClean="0">
                <a:latin typeface="Century Gothic" pitchFamily="34" charset="0"/>
              </a:rPr>
              <a:t>can </a:t>
            </a:r>
            <a:r>
              <a:rPr lang="en-GB" sz="1200" dirty="0">
                <a:latin typeface="Century Gothic" pitchFamily="34" charset="0"/>
              </a:rPr>
              <a:t>cause these problems:</a:t>
            </a:r>
            <a:r>
              <a:rPr lang="en-GB" sz="1600" dirty="0">
                <a:latin typeface="Century Gothic" pitchFamily="34" charset="0"/>
              </a:rPr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0629" y="3789040"/>
            <a:ext cx="4160440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need </a:t>
            </a:r>
            <a:r>
              <a:rPr lang="en-GB" sz="1200" dirty="0">
                <a:latin typeface="Century Gothic" pitchFamily="34" charset="0"/>
              </a:rPr>
              <a:t>a total of  </a:t>
            </a:r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</a:t>
            </a:r>
            <a:r>
              <a:rPr lang="en-GB" sz="1200" dirty="0">
                <a:latin typeface="Century Gothic" pitchFamily="34" charset="0"/>
              </a:rPr>
              <a:t>   </a:t>
            </a:r>
            <a:r>
              <a:rPr lang="el-GR" sz="1200" dirty="0">
                <a:latin typeface="Century Gothic" pitchFamily="34" charset="0"/>
              </a:rPr>
              <a:t>μ</a:t>
            </a:r>
            <a:r>
              <a:rPr lang="en-GB" sz="1200" dirty="0">
                <a:latin typeface="Century Gothic" pitchFamily="34" charset="0"/>
              </a:rPr>
              <a:t>g of </a:t>
            </a:r>
            <a:r>
              <a:rPr lang="en-GB" sz="1200" b="1" dirty="0">
                <a:latin typeface="Century Gothic" pitchFamily="34" charset="0"/>
              </a:rPr>
              <a:t>vitamin D </a:t>
            </a:r>
            <a:r>
              <a:rPr lang="en-GB" sz="1200" dirty="0">
                <a:latin typeface="Century Gothic" pitchFamily="34" charset="0"/>
              </a:rPr>
              <a:t>daily.</a:t>
            </a:r>
          </a:p>
          <a:p>
            <a:endParaRPr lang="en-GB" sz="1200" dirty="0" smtClean="0">
              <a:latin typeface="Century Gothic" pitchFamily="34" charset="0"/>
            </a:endParaRPr>
          </a:p>
          <a:p>
            <a:r>
              <a:rPr lang="en-GB" sz="1200" dirty="0" smtClean="0">
                <a:latin typeface="Century Gothic" pitchFamily="34" charset="0"/>
              </a:rPr>
              <a:t>I  </a:t>
            </a:r>
            <a:r>
              <a:rPr lang="en-GB" sz="1200" b="1" dirty="0" smtClean="0">
                <a:latin typeface="Century Gothic" pitchFamily="34" charset="0"/>
              </a:rPr>
              <a:t>do / do not  </a:t>
            </a:r>
            <a:r>
              <a:rPr lang="en-GB" sz="1200" dirty="0" smtClean="0">
                <a:latin typeface="Century Gothic" pitchFamily="34" charset="0"/>
              </a:rPr>
              <a:t>get enough vitamin D from food and sunlight.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99929" y="39537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Vitamin D 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decision</a:t>
            </a:r>
            <a:endParaRPr lang="en-GB" dirty="0">
              <a:solidFill>
                <a:schemeClr val="accent6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30629" y="908720"/>
            <a:ext cx="4297355" cy="1368152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130629" y="2348880"/>
            <a:ext cx="4297355" cy="1296144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30629" y="3717032"/>
            <a:ext cx="4297355" cy="1008112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30629" y="4797152"/>
            <a:ext cx="4293046" cy="1584176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167265" y="4869160"/>
            <a:ext cx="4160440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 </a:t>
            </a:r>
            <a:r>
              <a:rPr lang="en-GB" sz="1200" b="1" dirty="0" smtClean="0">
                <a:latin typeface="Century Gothic" pitchFamily="34" charset="0"/>
              </a:rPr>
              <a:t>do / do not </a:t>
            </a:r>
            <a:r>
              <a:rPr lang="en-GB" sz="1200" dirty="0" smtClean="0">
                <a:latin typeface="Century Gothic" pitchFamily="34" charset="0"/>
              </a:rPr>
              <a:t>need a daily vitamin D pill.</a:t>
            </a:r>
          </a:p>
          <a:p>
            <a:endParaRPr lang="en-GB" sz="1200" dirty="0" smtClean="0">
              <a:latin typeface="Century Gothic" pitchFamily="34" charset="0"/>
            </a:endParaRPr>
          </a:p>
          <a:p>
            <a:r>
              <a:rPr lang="en-GB" sz="1200" dirty="0" smtClean="0">
                <a:latin typeface="Century Gothic" pitchFamily="34" charset="0"/>
              </a:rPr>
              <a:t>I think this because…</a:t>
            </a:r>
          </a:p>
          <a:p>
            <a:endParaRPr lang="en-GB" sz="1200" dirty="0" smtClean="0">
              <a:latin typeface="Century Gothic" pitchFamily="34" charset="0"/>
            </a:endParaRPr>
          </a:p>
          <a:p>
            <a:endParaRPr lang="en-GB" sz="1200" dirty="0" smtClean="0">
              <a:latin typeface="Century Gothic" pitchFamily="34" charset="0"/>
            </a:endParaRPr>
          </a:p>
          <a:p>
            <a:endParaRPr lang="en-GB" sz="1200" dirty="0">
              <a:latin typeface="Century Gothic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03645" y="991761"/>
            <a:ext cx="259228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need </a:t>
            </a:r>
            <a:r>
              <a:rPr lang="en-GB" sz="1200" b="1" dirty="0">
                <a:latin typeface="Century Gothic" pitchFamily="34" charset="0"/>
              </a:rPr>
              <a:t>vitamin D </a:t>
            </a:r>
            <a:r>
              <a:rPr lang="en-GB" sz="1200" dirty="0">
                <a:latin typeface="Century Gothic" pitchFamily="34" charset="0"/>
              </a:rPr>
              <a:t>because…</a:t>
            </a:r>
            <a:endParaRPr lang="en-GB" sz="1600" dirty="0">
              <a:latin typeface="Century Gothic" pitchFamily="34" charset="0"/>
            </a:endParaRPr>
          </a:p>
        </p:txBody>
      </p:sp>
      <p:grpSp>
        <p:nvGrpSpPr>
          <p:cNvPr id="34" name="Group 9"/>
          <p:cNvGrpSpPr/>
          <p:nvPr/>
        </p:nvGrpSpPr>
        <p:grpSpPr>
          <a:xfrm>
            <a:off x="7812360" y="0"/>
            <a:ext cx="1296144" cy="641606"/>
            <a:chOff x="7813154" y="0"/>
            <a:chExt cx="1296144" cy="641606"/>
          </a:xfrm>
        </p:grpSpPr>
        <p:sp>
          <p:nvSpPr>
            <p:cNvPr id="35" name="TextBox 34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SS5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44" name="Picture 43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>
            <a:off x="4695396" y="3789040"/>
            <a:ext cx="4160440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need </a:t>
            </a:r>
            <a:r>
              <a:rPr lang="en-GB" sz="1200" dirty="0">
                <a:latin typeface="Century Gothic" pitchFamily="34" charset="0"/>
              </a:rPr>
              <a:t>a total of  </a:t>
            </a:r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________</a:t>
            </a:r>
            <a:r>
              <a:rPr lang="en-GB" sz="1200" dirty="0">
                <a:latin typeface="Century Gothic" pitchFamily="34" charset="0"/>
              </a:rPr>
              <a:t>   </a:t>
            </a:r>
            <a:r>
              <a:rPr lang="el-GR" sz="1200" dirty="0">
                <a:latin typeface="Century Gothic" pitchFamily="34" charset="0"/>
              </a:rPr>
              <a:t>μ</a:t>
            </a:r>
            <a:r>
              <a:rPr lang="en-GB" sz="1200" dirty="0">
                <a:latin typeface="Century Gothic" pitchFamily="34" charset="0"/>
              </a:rPr>
              <a:t>g of </a:t>
            </a:r>
            <a:r>
              <a:rPr lang="en-GB" sz="1200" b="1" dirty="0">
                <a:latin typeface="Century Gothic" pitchFamily="34" charset="0"/>
              </a:rPr>
              <a:t>vitamin D </a:t>
            </a:r>
            <a:r>
              <a:rPr lang="en-GB" sz="1200" dirty="0">
                <a:latin typeface="Century Gothic" pitchFamily="34" charset="0"/>
              </a:rPr>
              <a:t>daily.</a:t>
            </a:r>
          </a:p>
          <a:p>
            <a:endParaRPr lang="en-GB" sz="1200" dirty="0" smtClean="0">
              <a:latin typeface="Century Gothic" pitchFamily="34" charset="0"/>
            </a:endParaRPr>
          </a:p>
          <a:p>
            <a:r>
              <a:rPr lang="en-GB" sz="1200" dirty="0" smtClean="0">
                <a:latin typeface="Century Gothic" pitchFamily="34" charset="0"/>
              </a:rPr>
              <a:t>I  </a:t>
            </a:r>
            <a:r>
              <a:rPr lang="en-GB" sz="1200" b="1" dirty="0" smtClean="0">
                <a:latin typeface="Century Gothic" pitchFamily="34" charset="0"/>
              </a:rPr>
              <a:t>do / do not  </a:t>
            </a:r>
            <a:r>
              <a:rPr lang="en-GB" sz="1200" dirty="0" smtClean="0">
                <a:latin typeface="Century Gothic" pitchFamily="34" charset="0"/>
              </a:rPr>
              <a:t>get enough vitamin D from food and sunlight.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264696" y="39537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Vitamin D 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decision</a:t>
            </a:r>
            <a:endParaRPr lang="en-GB" dirty="0">
              <a:solidFill>
                <a:schemeClr val="accent6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695396" y="908720"/>
            <a:ext cx="4297355" cy="1368152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4695396" y="2348880"/>
            <a:ext cx="4297355" cy="1296144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4695396" y="3717032"/>
            <a:ext cx="4297355" cy="1008112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4695396" y="4797152"/>
            <a:ext cx="4293046" cy="1584176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4732032" y="4869160"/>
            <a:ext cx="4160440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I  </a:t>
            </a:r>
            <a:r>
              <a:rPr lang="en-GB" sz="1200" b="1" dirty="0" smtClean="0">
                <a:latin typeface="Century Gothic" pitchFamily="34" charset="0"/>
              </a:rPr>
              <a:t>do / do not </a:t>
            </a:r>
            <a:r>
              <a:rPr lang="en-GB" sz="1200" dirty="0" smtClean="0">
                <a:latin typeface="Century Gothic" pitchFamily="34" charset="0"/>
              </a:rPr>
              <a:t>need a daily vitamin D pill.</a:t>
            </a:r>
          </a:p>
          <a:p>
            <a:endParaRPr lang="en-GB" sz="1200" dirty="0" smtClean="0">
              <a:latin typeface="Century Gothic" pitchFamily="34" charset="0"/>
            </a:endParaRPr>
          </a:p>
          <a:p>
            <a:r>
              <a:rPr lang="en-GB" sz="1200" dirty="0" smtClean="0">
                <a:latin typeface="Century Gothic" pitchFamily="34" charset="0"/>
              </a:rPr>
              <a:t>I think this because…</a:t>
            </a:r>
          </a:p>
          <a:p>
            <a:endParaRPr lang="en-GB" sz="1200" dirty="0" smtClean="0">
              <a:latin typeface="Century Gothic" pitchFamily="34" charset="0"/>
            </a:endParaRPr>
          </a:p>
          <a:p>
            <a:endParaRPr lang="en-GB" sz="1200" dirty="0" smtClean="0">
              <a:latin typeface="Century Gothic" pitchFamily="34" charset="0"/>
            </a:endParaRPr>
          </a:p>
          <a:p>
            <a:endParaRPr lang="en-GB" sz="1200" dirty="0">
              <a:latin typeface="Century Gothic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16016" y="2348880"/>
            <a:ext cx="4153340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Not having enough </a:t>
            </a:r>
            <a:r>
              <a:rPr lang="en-GB" sz="1200" b="1" dirty="0" smtClean="0">
                <a:latin typeface="Century Gothic" pitchFamily="34" charset="0"/>
              </a:rPr>
              <a:t>vitamin </a:t>
            </a:r>
            <a:r>
              <a:rPr lang="en-GB" sz="1200" b="1" dirty="0">
                <a:latin typeface="Century Gothic" pitchFamily="34" charset="0"/>
              </a:rPr>
              <a:t>D </a:t>
            </a:r>
            <a:r>
              <a:rPr lang="en-GB" sz="1200" dirty="0" smtClean="0">
                <a:latin typeface="Century Gothic" pitchFamily="34" charset="0"/>
              </a:rPr>
              <a:t>can </a:t>
            </a:r>
            <a:r>
              <a:rPr lang="en-GB" sz="1200" dirty="0">
                <a:latin typeface="Century Gothic" pitchFamily="34" charset="0"/>
              </a:rPr>
              <a:t>cause these problems:</a:t>
            </a:r>
            <a:r>
              <a:rPr lang="en-GB" sz="1600" dirty="0">
                <a:latin typeface="Century Gothic" pitchFamily="34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6096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531" y="404664"/>
            <a:ext cx="2823295" cy="11328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1973" y="1700811"/>
            <a:ext cx="6946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9938" y="5157192"/>
            <a:ext cx="1872785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270" y="4437112"/>
            <a:ext cx="1285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2022" y="4365104"/>
            <a:ext cx="912456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140" y="4437112"/>
            <a:ext cx="1181328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1797" y="5157192"/>
            <a:ext cx="611742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248" y="3717032"/>
            <a:ext cx="601988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62" y="5229203"/>
            <a:ext cx="1407851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7942" y="4149083"/>
            <a:ext cx="18240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8010" y="3501011"/>
            <a:ext cx="495823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7808" y="4437112"/>
            <a:ext cx="12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68" r="40409"/>
          <a:stretch/>
        </p:blipFill>
        <p:spPr bwMode="auto">
          <a:xfrm>
            <a:off x="4068033" y="5157192"/>
            <a:ext cx="1104065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9937" y="3501011"/>
            <a:ext cx="855663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140" y="5301211"/>
            <a:ext cx="1221254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1799" y="3573016"/>
            <a:ext cx="410310" cy="4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144" y="3501011"/>
            <a:ext cx="878253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275" y="3212976"/>
            <a:ext cx="8783451" cy="2664296"/>
          </a:xfrm>
          <a:prstGeom prst="rect">
            <a:avLst/>
          </a:prstGeom>
          <a:noFill/>
          <a:ln w="6350">
            <a:solidFill>
              <a:srgbClr val="0091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" y="2032000"/>
            <a:ext cx="8915400" cy="279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5079" y="66134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306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ebol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55533</TotalTime>
  <Words>1869</Words>
  <Application>Microsoft Office PowerPoint</Application>
  <PresentationFormat>On-screen Show (4:3)</PresentationFormat>
  <Paragraphs>448</Paragraphs>
  <Slides>30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Student sheets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1476</cp:revision>
  <dcterms:created xsi:type="dcterms:W3CDTF">2014-09-15T10:50:25Z</dcterms:created>
  <dcterms:modified xsi:type="dcterms:W3CDTF">2017-01-12T13:28:29Z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926A4257-4A38-4A28-A204-42692B1F4461</vt:lpwstr>
  </property>
  <property fmtid="{D5CDD505-2E9C-101B-9397-08002B2CF9AE}" pid="3" name="ArticulatePath">
    <vt:lpwstr>Ebola presentation</vt:lpwstr>
  </property>
</Properties>
</file>