
<file path=[Content_Types].xml><?xml version="1.0" encoding="utf-8"?>
<Types xmlns="http://schemas.openxmlformats.org/package/2006/content-types">
  <Override PartName="/ppt/notesSlides/notesSlide2.xml" ContentType="application/vnd.openxmlformats-officedocument.presentationml.notesSlide+xml"/>
  <Override PartName="/ppt/tags/tag8.xml" ContentType="application/vnd.openxmlformats-officedocument.presentationml.tags+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tags/tag4.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tags/tag2.xml" ContentType="application/vnd.openxmlformats-officedocument.presentationml.tags+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slideLayouts/slideLayout13.xml" ContentType="application/vnd.openxmlformats-officedocument.presentationml.slideLayout+xml"/>
  <Override PartName="/ppt/tags/tag29.xml" ContentType="application/vnd.openxmlformats-officedocument.presentationml.tags+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tags/tag16.xml" ContentType="application/vnd.openxmlformats-officedocument.presentationml.tags+xml"/>
  <Override PartName="/ppt/tags/tag18.xml" ContentType="application/vnd.openxmlformats-officedocument.presentationml.tags+xml"/>
  <Override PartName="/ppt/tags/tag27.xml" ContentType="application/vnd.openxmlformats-officedocument.presentationml.tags+xml"/>
  <Override PartName="/ppt/notesSlides/notesSlide14.xml" ContentType="application/vnd.openxmlformats-officedocument.presentationml.notesSlide+xml"/>
  <Override PartName="/docProps/custom.xml" ContentType="application/vnd.openxmlformats-officedocument.custom-properties+xml"/>
  <Override PartName="/ppt/commentAuthors.xml" ContentType="application/vnd.openxmlformats-officedocument.presentationml.commentAuthors+xml"/>
  <Override PartName="/ppt/tags/tag14.xml" ContentType="application/vnd.openxmlformats-officedocument.presentationml.tag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tags/tag25.xml" ContentType="application/vnd.openxmlformats-officedocument.presentationml.tags+xml"/>
  <Override PartName="/ppt/tags/tag12.xml" ContentType="application/vnd.openxmlformats-officedocument.presentationml.tags+xml"/>
  <Override PartName="/ppt/notesSlides/notesSlide7.xml" ContentType="application/vnd.openxmlformats-officedocument.presentationml.notesSlide+xml"/>
  <Override PartName="/ppt/notesSlides/notesSlide10.xml" ContentType="application/vnd.openxmlformats-officedocument.presentationml.notesSlide+xml"/>
  <Override PartName="/ppt/tags/tag23.xml" ContentType="application/vnd.openxmlformats-officedocument.presentationml.tags+xml"/>
  <Override PartName="/ppt/tags/tag32.xml" ContentType="application/vnd.openxmlformats-officedocument.presentationml.tag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ags/tag9.xml" ContentType="application/vnd.openxmlformats-officedocument.presentationml.tags+xml"/>
  <Override PartName="/ppt/tags/tag10.xml" ContentType="application/vnd.openxmlformats-officedocument.presentationml.tags+xml"/>
  <Override PartName="/ppt/notesSlides/notesSlide5.xml" ContentType="application/vnd.openxmlformats-officedocument.presentationml.notesSlide+xml"/>
  <Override PartName="/ppt/tags/tag21.xml" ContentType="application/vnd.openxmlformats-officedocument.presentationml.tags+xml"/>
  <Override PartName="/ppt/tags/tag30.xml" ContentType="application/vnd.openxmlformats-officedocument.presentationml.tag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tags/tag7.xml" ContentType="application/vnd.openxmlformats-officedocument.presentationml.tags+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ags/tag5.xml" ContentType="application/vnd.openxmlformats-officedocument.presentationml.tags+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tags/tag3.xml" ContentType="application/vnd.openxmlformats-officedocument.presentationml.tags+xml"/>
  <Override PartName="/ppt/notesSlides/notesSlide17.xml" ContentType="application/vnd.openxmlformats-officedocument.presentationml.notesSlide+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tags/tag19.xml" ContentType="application/vnd.openxmlformats-officedocument.presentationml.tags+xml"/>
  <Override PartName="/ppt/tags/tag28.xml" ContentType="application/vnd.openxmlformats-officedocument.presentationml.tags+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Layouts/slideLayout12.xml" ContentType="application/vnd.openxmlformats-officedocument.presentationml.slideLayout+xml"/>
  <Override PartName="/ppt/tags/tag17.xml" ContentType="application/vnd.openxmlformats-officedocument.presentationml.tags+xml"/>
  <Override PartName="/ppt/tags/tag26.xml" ContentType="application/vnd.openxmlformats-officedocument.presentationml.tags+xml"/>
  <Override PartName="/ppt/notesSlides/notesSlide13.xml" ContentType="application/vnd.openxmlformats-officedocument.presentationml.notesSlide+xml"/>
  <Default Extension="wdp" ContentType="image/vnd.ms-photo"/>
  <Override PartName="/ppt/slideLayouts/slideLayout10.xml" ContentType="application/vnd.openxmlformats-officedocument.presentationml.slideLayout+xml"/>
  <Override PartName="/ppt/tags/tag15.xml" ContentType="application/vnd.openxmlformats-officedocument.presentationml.tags+xml"/>
  <Override PartName="/ppt/notesSlides/notesSlide8.xml" ContentType="application/vnd.openxmlformats-officedocument.presentationml.notesSlide+xml"/>
  <Override PartName="/ppt/notesSlides/notesSlide11.xml" ContentType="application/vnd.openxmlformats-officedocument.presentationml.notesSlide+xml"/>
  <Override PartName="/ppt/tags/tag24.xml" ContentType="application/vnd.openxmlformats-officedocument.presentationml.tags+xml"/>
  <Override PartName="/ppt/tags/tag33.xml" ContentType="application/vnd.openxmlformats-officedocument.presentationml.tags+xml"/>
  <Override PartName="/ppt/notesSlides/notesSlide6.xml" ContentType="application/vnd.openxmlformats-officedocument.presentationml.notesSlide+xml"/>
  <Override PartName="/ppt/tags/tag13.xml" ContentType="application/vnd.openxmlformats-officedocument.presentationml.tags+xml"/>
  <Override PartName="/ppt/tags/tag22.xml" ContentType="application/vnd.openxmlformats-officedocument.presentationml.tags+xml"/>
  <Override PartName="/ppt/tags/tag31.xml" ContentType="application/vnd.openxmlformats-officedocument.presentationml.tags+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tags/tag11.xml" ContentType="application/vnd.openxmlformats-officedocument.presentationml.tags+xml"/>
  <Override PartName="/ppt/tags/tag20.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theme/theme3.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0"/>
  </p:notesMasterIdLst>
  <p:handoutMasterIdLst>
    <p:handoutMasterId r:id="rId21"/>
  </p:handoutMasterIdLst>
  <p:sldIdLst>
    <p:sldId id="279" r:id="rId2"/>
    <p:sldId id="378" r:id="rId3"/>
    <p:sldId id="393" r:id="rId4"/>
    <p:sldId id="377" r:id="rId5"/>
    <p:sldId id="392" r:id="rId6"/>
    <p:sldId id="371" r:id="rId7"/>
    <p:sldId id="380" r:id="rId8"/>
    <p:sldId id="363" r:id="rId9"/>
    <p:sldId id="284" r:id="rId10"/>
    <p:sldId id="388" r:id="rId11"/>
    <p:sldId id="387" r:id="rId12"/>
    <p:sldId id="372" r:id="rId13"/>
    <p:sldId id="396" r:id="rId14"/>
    <p:sldId id="383" r:id="rId15"/>
    <p:sldId id="384" r:id="rId16"/>
    <p:sldId id="385" r:id="rId17"/>
    <p:sldId id="277" r:id="rId18"/>
    <p:sldId id="278" r:id="rId19"/>
  </p:sldIdLst>
  <p:sldSz cx="9144000" cy="6858000" type="screen4x3"/>
  <p:notesSz cx="6864350" cy="9998075"/>
  <p:embeddedFontLst>
    <p:embeddedFont>
      <p:font typeface="Calibri" pitchFamily="34" charset="0"/>
      <p:regular r:id="rId22"/>
      <p:bold r:id="rId23"/>
      <p:italic r:id="rId24"/>
      <p:boldItalic r:id="rId25"/>
    </p:embeddedFont>
    <p:embeddedFont>
      <p:font typeface="Century Gothic" pitchFamily="34" charset="0"/>
      <p:regular r:id="rId26"/>
      <p:bold r:id="rId27"/>
      <p:italic r:id="rId28"/>
      <p:boldItalic r:id="rId29"/>
    </p:embeddedFont>
    <p:embeddedFont>
      <p:font typeface="Ebrima" pitchFamily="2" charset="0"/>
      <p:regular r:id="rId30"/>
      <p:bold r:id="rId31"/>
    </p:embeddedFont>
    <p:embeddedFont>
      <p:font typeface="Mangal" pitchFamily="18" charset="0"/>
      <p:regular r:id="rId32"/>
      <p:bold r:id="rId33"/>
    </p:embeddedFont>
    <p:embeddedFont>
      <p:font typeface="ＭＳ Ｐゴシック" pitchFamily="34" charset="-128"/>
      <p:regular r:id="rId34"/>
    </p:embeddedFont>
    <p:embeddedFont>
      <p:font typeface="Wingdings 2" pitchFamily="18" charset="2"/>
      <p:regular r:id="rId35"/>
    </p:embeddedFont>
    <p:embeddedFont>
      <p:font typeface="LilyUPC" pitchFamily="34" charset="-34"/>
      <p:regular r:id="rId36"/>
      <p:bold r:id="rId37"/>
      <p:italic r:id="rId38"/>
      <p:boldItalic r:id="rId39"/>
    </p:embeddedFont>
  </p:embeddedFontLst>
  <p:custDataLst>
    <p:tags r:id="rId4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tony Sherborne" initials="AS" lastIdx="66" clrIdx="0">
    <p:extLst/>
  </p:cmAuthor>
  <p:cmAuthor id="2" name="Gemma Young" initials="GY" lastIdx="59" clrIdx="1"/>
  <p:cmAuthor id="3" name="Linda" initials="L" lastIdx="4" clrIdx="2"/>
  <p:cmAuthor id="4" name="Philippa Gardom Hulme" initials="PGH" lastIdx="5"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3399FF"/>
    <a:srgbClr val="FF0066"/>
    <a:srgbClr val="009900"/>
    <a:srgbClr val="FF9900"/>
    <a:srgbClr val="FFCC00"/>
    <a:srgbClr val="006BBC"/>
    <a:srgbClr val="EEC100"/>
    <a:srgbClr val="FFFF00"/>
    <a:srgbClr val="CBA035"/>
    <a:srgbClr val="EB9F15"/>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9534" autoAdjust="0"/>
    <p:restoredTop sz="90716" autoAdjust="0"/>
  </p:normalViewPr>
  <p:slideViewPr>
    <p:cSldViewPr>
      <p:cViewPr varScale="1">
        <p:scale>
          <a:sx n="62" d="100"/>
          <a:sy n="62" d="100"/>
        </p:scale>
        <p:origin x="-1998" y="-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5.fntdata"/><Relationship Id="rId39" Type="http://schemas.openxmlformats.org/officeDocument/2006/relationships/font" Target="fonts/font18.fntdata"/><Relationship Id="rId3" Type="http://schemas.openxmlformats.org/officeDocument/2006/relationships/slide" Target="slides/slide2.xml"/><Relationship Id="rId21" Type="http://schemas.openxmlformats.org/officeDocument/2006/relationships/handoutMaster" Target="handoutMasters/handoutMaster1.xml"/><Relationship Id="rId34" Type="http://schemas.openxmlformats.org/officeDocument/2006/relationships/font" Target="fonts/font13.fntdata"/><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33" Type="http://schemas.openxmlformats.org/officeDocument/2006/relationships/font" Target="fonts/font12.fntdata"/><Relationship Id="rId38" Type="http://schemas.openxmlformats.org/officeDocument/2006/relationships/font" Target="fonts/font17.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29" Type="http://schemas.openxmlformats.org/officeDocument/2006/relationships/font" Target="fonts/font8.fntdata"/><Relationship Id="rId41"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32" Type="http://schemas.openxmlformats.org/officeDocument/2006/relationships/font" Target="fonts/font11.fntdata"/><Relationship Id="rId37" Type="http://schemas.openxmlformats.org/officeDocument/2006/relationships/font" Target="fonts/font16.fntdata"/><Relationship Id="rId40" Type="http://schemas.openxmlformats.org/officeDocument/2006/relationships/tags" Target="tags/tag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font" Target="fonts/font15.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0.fntdata"/><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font" Target="fonts/font14.fntdata"/><Relationship Id="rId43"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4975" cy="500063"/>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sz="quarter" idx="1"/>
          </p:nvPr>
        </p:nvSpPr>
        <p:spPr>
          <a:xfrm>
            <a:off x="3887788" y="0"/>
            <a:ext cx="2974975" cy="500063"/>
          </a:xfrm>
          <a:prstGeom prst="rect">
            <a:avLst/>
          </a:prstGeom>
        </p:spPr>
        <p:txBody>
          <a:bodyPr vert="horz" lIns="91440" tIns="45720" rIns="91440" bIns="45720" rtlCol="0"/>
          <a:lstStyle>
            <a:lvl1pPr algn="r">
              <a:defRPr sz="1200"/>
            </a:lvl1pPr>
          </a:lstStyle>
          <a:p>
            <a:fld id="{E3F7B760-2193-4023-9C6B-EFA9050BEF78}" type="datetimeFigureOut">
              <a:rPr lang="en-GB" smtClean="0"/>
              <a:pPr/>
              <a:t>06/01/2016</a:t>
            </a:fld>
            <a:endParaRPr lang="en-GB" dirty="0"/>
          </a:p>
        </p:txBody>
      </p:sp>
      <p:sp>
        <p:nvSpPr>
          <p:cNvPr id="4" name="Footer Placeholder 3"/>
          <p:cNvSpPr>
            <a:spLocks noGrp="1"/>
          </p:cNvSpPr>
          <p:nvPr>
            <p:ph type="ftr" sz="quarter" idx="2"/>
          </p:nvPr>
        </p:nvSpPr>
        <p:spPr>
          <a:xfrm>
            <a:off x="0" y="9496425"/>
            <a:ext cx="2974975" cy="500063"/>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87788" y="9496425"/>
            <a:ext cx="2974975" cy="500063"/>
          </a:xfrm>
          <a:prstGeom prst="rect">
            <a:avLst/>
          </a:prstGeom>
        </p:spPr>
        <p:txBody>
          <a:bodyPr vert="horz" lIns="91440" tIns="45720" rIns="91440" bIns="45720" rtlCol="0" anchor="b"/>
          <a:lstStyle>
            <a:lvl1pPr algn="r">
              <a:defRPr sz="1200"/>
            </a:lvl1pPr>
          </a:lstStyle>
          <a:p>
            <a:fld id="{4E6A7321-8033-4E23-B93B-250166221464}" type="slidenum">
              <a:rPr lang="en-GB" smtClean="0"/>
              <a:pPr/>
              <a:t>‹#›</a:t>
            </a:fld>
            <a:endParaRPr lang="en-GB" dirty="0"/>
          </a:p>
        </p:txBody>
      </p:sp>
    </p:spTree>
    <p:extLst>
      <p:ext uri="{BB962C8B-B14F-4D97-AF65-F5344CB8AC3E}">
        <p14:creationId xmlns:p14="http://schemas.microsoft.com/office/powerpoint/2010/main" xmlns="" val="415953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4552" cy="499904"/>
          </a:xfrm>
          <a:prstGeom prst="rect">
            <a:avLst/>
          </a:prstGeom>
        </p:spPr>
        <p:txBody>
          <a:bodyPr vert="horz" lIns="96350" tIns="48175" rIns="96350" bIns="48175" rtlCol="0"/>
          <a:lstStyle>
            <a:lvl1pPr algn="l">
              <a:defRPr sz="1300"/>
            </a:lvl1pPr>
          </a:lstStyle>
          <a:p>
            <a:endParaRPr lang="en-GB" dirty="0"/>
          </a:p>
        </p:txBody>
      </p:sp>
      <p:sp>
        <p:nvSpPr>
          <p:cNvPr id="3" name="Date Placeholder 2"/>
          <p:cNvSpPr>
            <a:spLocks noGrp="1"/>
          </p:cNvSpPr>
          <p:nvPr>
            <p:ph type="dt" idx="1"/>
          </p:nvPr>
        </p:nvSpPr>
        <p:spPr>
          <a:xfrm>
            <a:off x="3888210" y="0"/>
            <a:ext cx="2974552" cy="499904"/>
          </a:xfrm>
          <a:prstGeom prst="rect">
            <a:avLst/>
          </a:prstGeom>
        </p:spPr>
        <p:txBody>
          <a:bodyPr vert="horz" lIns="96350" tIns="48175" rIns="96350" bIns="48175" rtlCol="0"/>
          <a:lstStyle>
            <a:lvl1pPr algn="r">
              <a:defRPr sz="1300"/>
            </a:lvl1pPr>
          </a:lstStyle>
          <a:p>
            <a:fld id="{5699DE8D-534E-4523-A397-7A0410357DF6}" type="datetimeFigureOut">
              <a:rPr lang="en-GB" smtClean="0"/>
              <a:pPr/>
              <a:t>06/01/2016</a:t>
            </a:fld>
            <a:endParaRPr lang="en-GB" dirty="0"/>
          </a:p>
        </p:txBody>
      </p:sp>
      <p:sp>
        <p:nvSpPr>
          <p:cNvPr id="4" name="Slide Image Placeholder 3"/>
          <p:cNvSpPr>
            <a:spLocks noGrp="1" noRot="1" noChangeAspect="1"/>
          </p:cNvSpPr>
          <p:nvPr>
            <p:ph type="sldImg" idx="2"/>
          </p:nvPr>
        </p:nvSpPr>
        <p:spPr>
          <a:xfrm>
            <a:off x="933450" y="749300"/>
            <a:ext cx="4997450" cy="3749675"/>
          </a:xfrm>
          <a:prstGeom prst="rect">
            <a:avLst/>
          </a:prstGeom>
          <a:noFill/>
          <a:ln w="12700">
            <a:solidFill>
              <a:prstClr val="black"/>
            </a:solidFill>
          </a:ln>
        </p:spPr>
        <p:txBody>
          <a:bodyPr vert="horz" lIns="96350" tIns="48175" rIns="96350" bIns="48175" rtlCol="0" anchor="ctr"/>
          <a:lstStyle/>
          <a:p>
            <a:endParaRPr lang="en-GB" dirty="0"/>
          </a:p>
        </p:txBody>
      </p:sp>
      <p:sp>
        <p:nvSpPr>
          <p:cNvPr id="5" name="Notes Placeholder 4"/>
          <p:cNvSpPr>
            <a:spLocks noGrp="1"/>
          </p:cNvSpPr>
          <p:nvPr>
            <p:ph type="body" sz="quarter" idx="3"/>
          </p:nvPr>
        </p:nvSpPr>
        <p:spPr>
          <a:xfrm>
            <a:off x="686435" y="4749086"/>
            <a:ext cx="5491480" cy="4499134"/>
          </a:xfrm>
          <a:prstGeom prst="rect">
            <a:avLst/>
          </a:prstGeom>
        </p:spPr>
        <p:txBody>
          <a:bodyPr vert="horz" lIns="96350" tIns="48175" rIns="96350" bIns="48175"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96436"/>
            <a:ext cx="2974552" cy="499904"/>
          </a:xfrm>
          <a:prstGeom prst="rect">
            <a:avLst/>
          </a:prstGeom>
        </p:spPr>
        <p:txBody>
          <a:bodyPr vert="horz" lIns="96350" tIns="48175" rIns="96350" bIns="48175" rtlCol="0" anchor="b"/>
          <a:lstStyle>
            <a:lvl1pPr algn="l">
              <a:defRPr sz="1300"/>
            </a:lvl1pPr>
          </a:lstStyle>
          <a:p>
            <a:endParaRPr lang="en-GB" dirty="0"/>
          </a:p>
        </p:txBody>
      </p:sp>
      <p:sp>
        <p:nvSpPr>
          <p:cNvPr id="7" name="Slide Number Placeholder 6"/>
          <p:cNvSpPr>
            <a:spLocks noGrp="1"/>
          </p:cNvSpPr>
          <p:nvPr>
            <p:ph type="sldNum" sz="quarter" idx="5"/>
          </p:nvPr>
        </p:nvSpPr>
        <p:spPr>
          <a:xfrm>
            <a:off x="3888210" y="9496436"/>
            <a:ext cx="2974552" cy="499904"/>
          </a:xfrm>
          <a:prstGeom prst="rect">
            <a:avLst/>
          </a:prstGeom>
        </p:spPr>
        <p:txBody>
          <a:bodyPr vert="horz" lIns="96350" tIns="48175" rIns="96350" bIns="48175" rtlCol="0" anchor="b"/>
          <a:lstStyle>
            <a:lvl1pPr algn="r">
              <a:defRPr sz="1300"/>
            </a:lvl1pPr>
          </a:lstStyle>
          <a:p>
            <a:fld id="{040C4CB4-6439-4B9C-81E7-42EE3FE83DA2}" type="slidenum">
              <a:rPr lang="en-GB" smtClean="0"/>
              <a:pPr/>
              <a:t>‹#›</a:t>
            </a:fld>
            <a:endParaRPr lang="en-GB" dirty="0"/>
          </a:p>
        </p:txBody>
      </p:sp>
    </p:spTree>
    <p:extLst>
      <p:ext uri="{BB962C8B-B14F-4D97-AF65-F5344CB8AC3E}">
        <p14:creationId xmlns:p14="http://schemas.microsoft.com/office/powerpoint/2010/main" xmlns="" val="8410174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slide" Target="../slides/slide4.xml"/><Relationship Id="rId2" Type="http://schemas.openxmlformats.org/officeDocument/2006/relationships/notesMaster" Target="../notesMasters/notesMaster1.xml"/><Relationship Id="rId1" Type="http://schemas.openxmlformats.org/officeDocument/2006/relationships/tags" Target="../tags/tag10.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slide" Target="../slides/slide6.xml"/><Relationship Id="rId2" Type="http://schemas.openxmlformats.org/officeDocument/2006/relationships/notesMaster" Target="../notesMasters/notesMaster1.xml"/><Relationship Id="rId1" Type="http://schemas.openxmlformats.org/officeDocument/2006/relationships/tags" Target="../tags/tag12.xml"/></Relationships>
</file>

<file path=ppt/notesSlides/_rels/notesSlide7.xml.rels><?xml version="1.0" encoding="UTF-8" standalone="yes"?>
<Relationships xmlns="http://schemas.openxmlformats.org/package/2006/relationships"><Relationship Id="rId3" Type="http://schemas.openxmlformats.org/officeDocument/2006/relationships/slide" Target="../slides/slide7.xml"/><Relationship Id="rId2" Type="http://schemas.openxmlformats.org/officeDocument/2006/relationships/notesMaster" Target="../notesMasters/notesMaster1.xml"/><Relationship Id="rId1" Type="http://schemas.openxmlformats.org/officeDocument/2006/relationships/tags" Target="../tags/tag14.xml"/><Relationship Id="rId4" Type="http://schemas.openxmlformats.org/officeDocument/2006/relationships/hyperlink" Target="https://en.wikipedia.org/wiki/Fishbowl_(conversation)" TargetMode="External"/></Relationships>
</file>

<file path=ppt/notesSlides/_rels/notesSlide8.xml.rels><?xml version="1.0" encoding="UTF-8" standalone="yes"?>
<Relationships xmlns="http://schemas.openxmlformats.org/package/2006/relationships"><Relationship Id="rId3" Type="http://schemas.openxmlformats.org/officeDocument/2006/relationships/slide" Target="../slides/slide8.xml"/><Relationship Id="rId2" Type="http://schemas.openxmlformats.org/officeDocument/2006/relationships/notesMaster" Target="../notesMasters/notesMaster1.xml"/><Relationship Id="rId1" Type="http://schemas.openxmlformats.org/officeDocument/2006/relationships/tags" Target="../tags/tag16.xml"/></Relationships>
</file>

<file path=ppt/notesSlides/_rels/notesSlide9.xml.rels><?xml version="1.0" encoding="UTF-8" standalone="yes"?>
<Relationships xmlns="http://schemas.openxmlformats.org/package/2006/relationships"><Relationship Id="rId3" Type="http://schemas.openxmlformats.org/officeDocument/2006/relationships/slide" Target="../slides/slide10.xml"/><Relationship Id="rId2" Type="http://schemas.openxmlformats.org/officeDocument/2006/relationships/notesMaster" Target="../notesMasters/notesMaster1.xml"/><Relationship Id="rId1" Type="http://schemas.openxmlformats.org/officeDocument/2006/relationships/tags" Target="../tags/tag19.xml"/></Relationships>
</file>

<file path=ppt/notesSlides/_rels/notesSlide10.xml.rels><?xml version="1.0" encoding="UTF-8" standalone="yes"?>
<Relationships xmlns="http://schemas.openxmlformats.org/package/2006/relationships"><Relationship Id="rId3" Type="http://schemas.openxmlformats.org/officeDocument/2006/relationships/slide" Target="../slides/slide11.xml"/><Relationship Id="rId2" Type="http://schemas.openxmlformats.org/officeDocument/2006/relationships/notesMaster" Target="../notesMasters/notesMaster1.xml"/><Relationship Id="rId1" Type="http://schemas.openxmlformats.org/officeDocument/2006/relationships/tags" Target="../tags/tag21.xml"/></Relationships>
</file>

<file path=ppt/notesSlides/_rels/notesSlide11.xml.rels><?xml version="1.0" encoding="UTF-8" standalone="yes"?>
<Relationships xmlns="http://schemas.openxmlformats.org/package/2006/relationships"><Relationship Id="rId3" Type="http://schemas.openxmlformats.org/officeDocument/2006/relationships/slide" Target="../slides/slide12.xml"/><Relationship Id="rId2" Type="http://schemas.openxmlformats.org/officeDocument/2006/relationships/notesMaster" Target="../notesMasters/notesMaster1.xml"/><Relationship Id="rId1" Type="http://schemas.openxmlformats.org/officeDocument/2006/relationships/tags" Target="../tags/tag23.xml"/></Relationships>
</file>

<file path=ppt/notesSlides/_rels/notesSlide12.xml.rels><?xml version="1.0" encoding="UTF-8" standalone="yes"?>
<Relationships xmlns="http://schemas.openxmlformats.org/package/2006/relationships"><Relationship Id="rId3" Type="http://schemas.openxmlformats.org/officeDocument/2006/relationships/slide" Target="../slides/slide13.xml"/><Relationship Id="rId2" Type="http://schemas.openxmlformats.org/officeDocument/2006/relationships/notesMaster" Target="../notesMasters/notesMaster1.xml"/><Relationship Id="rId1" Type="http://schemas.openxmlformats.org/officeDocument/2006/relationships/tags" Target="../tags/tag25.xml"/></Relationships>
</file>

<file path=ppt/notesSlides/_rels/notesSlide13.xml.rels><?xml version="1.0" encoding="UTF-8" standalone="yes"?>
<Relationships xmlns="http://schemas.openxmlformats.org/package/2006/relationships"><Relationship Id="rId3" Type="http://schemas.openxmlformats.org/officeDocument/2006/relationships/slide" Target="../slides/slide14.xml"/><Relationship Id="rId2" Type="http://schemas.openxmlformats.org/officeDocument/2006/relationships/notesMaster" Target="../notesMasters/notesMaster1.xml"/><Relationship Id="rId1" Type="http://schemas.openxmlformats.org/officeDocument/2006/relationships/tags" Target="../tags/tag27.xml"/></Relationships>
</file>

<file path=ppt/notesSlides/_rels/notesSlide14.xml.rels><?xml version="1.0" encoding="UTF-8" standalone="yes"?>
<Relationships xmlns="http://schemas.openxmlformats.org/package/2006/relationships"><Relationship Id="rId3" Type="http://schemas.openxmlformats.org/officeDocument/2006/relationships/slide" Target="../slides/slide15.xml"/><Relationship Id="rId2" Type="http://schemas.openxmlformats.org/officeDocument/2006/relationships/notesMaster" Target="../notesMasters/notesMaster1.xml"/><Relationship Id="rId1" Type="http://schemas.openxmlformats.org/officeDocument/2006/relationships/tags" Target="../tags/tag29.xml"/></Relationships>
</file>

<file path=ppt/notesSlides/_rels/notesSlide15.xml.rels><?xml version="1.0" encoding="UTF-8" standalone="yes"?>
<Relationships xmlns="http://schemas.openxmlformats.org/package/2006/relationships"><Relationship Id="rId3" Type="http://schemas.openxmlformats.org/officeDocument/2006/relationships/slide" Target="../slides/slide16.xml"/><Relationship Id="rId2" Type="http://schemas.openxmlformats.org/officeDocument/2006/relationships/notesMaster" Target="../notesMasters/notesMaster1.xml"/><Relationship Id="rId1" Type="http://schemas.openxmlformats.org/officeDocument/2006/relationships/tags" Target="../tags/tag3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3378DDA-6197-446A-853C-9249F1FC77A7}" type="slidenum">
              <a:rPr lang="en-GB" smtClean="0"/>
              <a:pPr/>
              <a:t>1</a:t>
            </a:fld>
            <a:endParaRPr lang="en-GB" dirty="0"/>
          </a:p>
        </p:txBody>
      </p:sp>
    </p:spTree>
    <p:extLst>
      <p:ext uri="{BB962C8B-B14F-4D97-AF65-F5344CB8AC3E}">
        <p14:creationId xmlns:p14="http://schemas.microsoft.com/office/powerpoint/2010/main" xmlns="" val="14115496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latin typeface="+mn-lt"/>
                <a:ea typeface="+mn-ea"/>
                <a:cs typeface="+mn-cs"/>
              </a:rPr>
              <a:t>Remind students about </a:t>
            </a:r>
            <a:r>
              <a:rPr lang="en-GB" sz="1200" kern="1200" dirty="0" smtClean="0">
                <a:solidFill>
                  <a:schemeClr val="tx1"/>
                </a:solidFill>
                <a:latin typeface="+mn-lt"/>
                <a:ea typeface="+mn-ea"/>
                <a:cs typeface="+mn-cs"/>
              </a:rPr>
              <a:t>the </a:t>
            </a:r>
            <a:r>
              <a:rPr lang="en-GB" sz="1200" kern="1200" dirty="0" smtClean="0">
                <a:solidFill>
                  <a:schemeClr val="tx1"/>
                </a:solidFill>
                <a:latin typeface="+mn-lt"/>
                <a:ea typeface="+mn-ea"/>
                <a:cs typeface="+mn-cs"/>
              </a:rPr>
              <a:t>dilemma. </a:t>
            </a:r>
            <a:endParaRPr lang="en-GB" dirty="0" smtClean="0"/>
          </a:p>
        </p:txBody>
      </p:sp>
      <p:sp>
        <p:nvSpPr>
          <p:cNvPr id="4" name="Slide Number Placeholder 3"/>
          <p:cNvSpPr>
            <a:spLocks noGrp="1"/>
          </p:cNvSpPr>
          <p:nvPr>
            <p:ph type="sldNum" sz="quarter" idx="10"/>
          </p:nvPr>
        </p:nvSpPr>
        <p:spPr/>
        <p:txBody>
          <a:bodyPr/>
          <a:lstStyle/>
          <a:p>
            <a:fld id="{040C4CB4-6439-4B9C-81E7-42EE3FE83DA2}" type="slidenum">
              <a:rPr lang="en-GB" smtClean="0"/>
              <a:pPr/>
              <a:t>2</a:t>
            </a:fld>
            <a:endParaRPr lang="en-GB" dirty="0"/>
          </a:p>
        </p:txBody>
      </p:sp>
    </p:spTree>
    <p:extLst>
      <p:ext uri="{BB962C8B-B14F-4D97-AF65-F5344CB8AC3E}">
        <p14:creationId xmlns:p14="http://schemas.microsoft.com/office/powerpoint/2010/main" xmlns="" val="4523933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kern="1200" dirty="0" smtClean="0">
                <a:solidFill>
                  <a:schemeClr val="tx1"/>
                </a:solidFill>
                <a:latin typeface="+mn-lt"/>
                <a:ea typeface="+mn-ea"/>
                <a:cs typeface="+mn-cs"/>
              </a:rPr>
              <a:t>Ask them to name some actions that will reduce greenhouse gases and reveal examples.</a:t>
            </a:r>
            <a:endParaRPr lang="en-GB" dirty="0"/>
          </a:p>
        </p:txBody>
      </p:sp>
      <p:sp>
        <p:nvSpPr>
          <p:cNvPr id="4" name="Slide Number Placeholder 3"/>
          <p:cNvSpPr>
            <a:spLocks noGrp="1"/>
          </p:cNvSpPr>
          <p:nvPr>
            <p:ph type="sldNum" sz="quarter" idx="10"/>
          </p:nvPr>
        </p:nvSpPr>
        <p:spPr/>
        <p:txBody>
          <a:bodyPr/>
          <a:lstStyle/>
          <a:p>
            <a:fld id="{040C4CB4-6439-4B9C-81E7-42EE3FE83DA2}" type="slidenum">
              <a:rPr lang="en-GB" smtClean="0"/>
              <a:pPr/>
              <a:t>3</a:t>
            </a:fld>
            <a:endParaRPr lang="en-GB" dirty="0"/>
          </a:p>
        </p:txBody>
      </p:sp>
    </p:spTree>
    <p:extLst>
      <p:ext uri="{BB962C8B-B14F-4D97-AF65-F5344CB8AC3E}">
        <p14:creationId xmlns:p14="http://schemas.microsoft.com/office/powerpoint/2010/main" xmlns="" val="4523933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latin typeface="+mn-lt"/>
                <a:ea typeface="+mn-ea"/>
                <a:cs typeface="+mn-cs"/>
              </a:rPr>
              <a:t>A breakdown of how the students will use scientific evidence in lesson 1 and examine consequences in lesson 2 to help them to make a decision.</a:t>
            </a:r>
            <a:endParaRPr lang="en-GB" dirty="0" smtClean="0"/>
          </a:p>
        </p:txBody>
      </p:sp>
      <p:sp>
        <p:nvSpPr>
          <p:cNvPr id="4" name="Slide Number Placeholder 3"/>
          <p:cNvSpPr>
            <a:spLocks noGrp="1"/>
          </p:cNvSpPr>
          <p:nvPr>
            <p:ph type="sldNum" sz="quarter" idx="10"/>
          </p:nvPr>
        </p:nvSpPr>
        <p:spPr/>
        <p:txBody>
          <a:bodyPr/>
          <a:lstStyle/>
          <a:p>
            <a:fld id="{73378DDA-6197-446A-853C-9249F1FC77A7}" type="slidenum">
              <a:rPr lang="en-GB" smtClean="0"/>
              <a:pPr/>
              <a:t>4</a:t>
            </a:fld>
            <a:endParaRPr lang="en-GB" dirty="0"/>
          </a:p>
        </p:txBody>
      </p:sp>
    </p:spTree>
    <p:extLst>
      <p:ext uri="{BB962C8B-B14F-4D97-AF65-F5344CB8AC3E}">
        <p14:creationId xmlns:p14="http://schemas.microsoft.com/office/powerpoint/2010/main" xmlns="" val="4445758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latin typeface="+mn-lt"/>
                <a:ea typeface="+mn-ea"/>
                <a:cs typeface="+mn-cs"/>
              </a:rPr>
              <a:t>Introduce the idea that to choose which action is best you must examine the consequences of each. Make sure students understand what we mean by a consequence i.e. an effect of an action which could be negative or positive. </a:t>
            </a:r>
            <a:endParaRPr lang="en-GB" dirty="0" smtClean="0"/>
          </a:p>
          <a:p>
            <a:r>
              <a:rPr lang="en-GB" sz="1200" kern="1200" dirty="0" smtClean="0">
                <a:solidFill>
                  <a:schemeClr val="tx1"/>
                </a:solidFill>
                <a:latin typeface="+mn-lt"/>
                <a:ea typeface="+mn-ea"/>
                <a:cs typeface="+mn-cs"/>
              </a:rPr>
              <a:t>Students are introduced to 'a game of consequences' which will help them to decide if an action is a good idea. They work in a group of 3 and follow the instructions on the slide and SS2. To make the game more competitive an extra option is to allow students only 20 seconds to come up with a consequence when filling the 2 and 3 boxes. If they fail to do this, they miss their turn. The player with the most cards on the board at the end is then the winner.</a:t>
            </a:r>
          </a:p>
          <a:p>
            <a:r>
              <a:rPr lang="en-GB" sz="1200" kern="1200" dirty="0" smtClean="0">
                <a:solidFill>
                  <a:schemeClr val="tx1"/>
                </a:solidFill>
                <a:latin typeface="+mn-lt"/>
                <a:ea typeface="+mn-ea"/>
                <a:cs typeface="+mn-cs"/>
              </a:rPr>
              <a:t>Spend some time going round each group asking them if they found that the action had more negative or positive consequences and examples of some of the consequences they came up with. They should then remove the game cards from the board.</a:t>
            </a:r>
            <a:endParaRPr lang="en-GB" dirty="0"/>
          </a:p>
        </p:txBody>
      </p:sp>
      <p:sp>
        <p:nvSpPr>
          <p:cNvPr id="4" name="Slide Number Placeholder 3"/>
          <p:cNvSpPr>
            <a:spLocks noGrp="1"/>
          </p:cNvSpPr>
          <p:nvPr>
            <p:ph type="sldNum" sz="quarter" idx="10"/>
          </p:nvPr>
        </p:nvSpPr>
        <p:spPr/>
        <p:txBody>
          <a:bodyPr/>
          <a:lstStyle/>
          <a:p>
            <a:fld id="{040C4CB4-6439-4B9C-81E7-42EE3FE83DA2}" type="slidenum">
              <a:rPr lang="en-GB" smtClean="0"/>
              <a:pPr/>
              <a:t>5</a:t>
            </a:fld>
            <a:endParaRPr lang="en-GB" dirty="0"/>
          </a:p>
        </p:txBody>
      </p:sp>
    </p:spTree>
    <p:extLst>
      <p:ext uri="{BB962C8B-B14F-4D97-AF65-F5344CB8AC3E}">
        <p14:creationId xmlns:p14="http://schemas.microsoft.com/office/powerpoint/2010/main" xmlns="" val="4441516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normAutofit/>
          </a:bodyPr>
          <a:lstStyle/>
          <a:p>
            <a:r>
              <a:rPr lang="en-GB" sz="1200" kern="1200" dirty="0" smtClean="0">
                <a:solidFill>
                  <a:schemeClr val="tx1"/>
                </a:solidFill>
                <a:latin typeface="+mn-lt"/>
                <a:ea typeface="+mn-ea"/>
                <a:cs typeface="+mn-cs"/>
              </a:rPr>
              <a:t>Introduce the fact that consequences can be classed as affecting people, money or environment. Give each group a copy of the cards from SS4 which outline these. They should be placed around the playing board.</a:t>
            </a:r>
          </a:p>
        </p:txBody>
      </p:sp>
      <p:sp>
        <p:nvSpPr>
          <p:cNvPr id="4" name="Slide Number Placeholder 3"/>
          <p:cNvSpPr>
            <a:spLocks noGrp="1"/>
          </p:cNvSpPr>
          <p:nvPr>
            <p:ph type="sldNum" sz="quarter" idx="10"/>
          </p:nvPr>
        </p:nvSpPr>
        <p:spPr/>
        <p:txBody>
          <a:bodyPr/>
          <a:lstStyle/>
          <a:p>
            <a:fld id="{040C4CB4-6439-4B9C-81E7-42EE3FE83DA2}" type="slidenum">
              <a:rPr lang="en-GB" smtClean="0"/>
              <a:pPr/>
              <a:t>6</a:t>
            </a:fld>
            <a:endParaRPr lang="en-GB" dirty="0"/>
          </a:p>
        </p:txBody>
      </p:sp>
    </p:spTree>
    <p:extLst>
      <p:ext uri="{BB962C8B-B14F-4D97-AF65-F5344CB8AC3E}">
        <p14:creationId xmlns:p14="http://schemas.microsoft.com/office/powerpoint/2010/main" xmlns="" val="7193533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normAutofit/>
          </a:bodyPr>
          <a:lstStyle/>
          <a:p>
            <a:r>
              <a:rPr lang="en-GB" sz="1200" kern="1200" dirty="0" smtClean="0">
                <a:solidFill>
                  <a:schemeClr val="tx1"/>
                </a:solidFill>
                <a:latin typeface="+mn-lt"/>
                <a:ea typeface="+mn-ea"/>
                <a:cs typeface="+mn-cs"/>
              </a:rPr>
              <a:t>Explain that they will now be examining the consequences of some climate change actions. Assign each group one action and give them the corresponding version of SS5. Ask groups to spend time reading through the information and ask you any questions about the action if they wish.</a:t>
            </a:r>
          </a:p>
          <a:p>
            <a:r>
              <a:rPr lang="en-GB" sz="1200" kern="1200" dirty="0" smtClean="0">
                <a:solidFill>
                  <a:schemeClr val="tx1"/>
                </a:solidFill>
                <a:latin typeface="+mn-lt"/>
                <a:ea typeface="+mn-ea"/>
                <a:cs typeface="+mn-cs"/>
              </a:rPr>
              <a:t>Groups then play the 'game of consequences' again using their action. This time, each third of the board corresponds to either people, money or environment and they should only place consequences affecting these in each area. They may find they can't fill the entire board - this is fine. In order for students to listen to the consequences of each action and make a choice, use a teacher-led class discussion or a specific format like a </a:t>
            </a:r>
            <a:r>
              <a:rPr lang="en-GB" sz="1200" u="sng" kern="1200" dirty="0" smtClean="0">
                <a:solidFill>
                  <a:schemeClr val="tx1"/>
                </a:solidFill>
                <a:latin typeface="+mn-lt"/>
                <a:ea typeface="+mn-ea"/>
                <a:cs typeface="+mn-cs"/>
                <a:hlinkClick r:id="rId4"/>
              </a:rPr>
              <a:t>‘Fishbowl’</a:t>
            </a:r>
            <a:r>
              <a:rPr lang="en-GB" sz="1200" kern="1200" dirty="0" smtClean="0">
                <a:solidFill>
                  <a:schemeClr val="tx1"/>
                </a:solidFill>
                <a:latin typeface="+mn-lt"/>
                <a:ea typeface="+mn-ea"/>
                <a:cs typeface="+mn-cs"/>
              </a:rPr>
              <a:t> : ask one person from each group to join up and discuss the consequences of their action. The rest of the class can watch and enter the fish bowl if they wish by tapping a person on the shoulder. As a class discuss the fact that the actions used in the game were radical that there is no one good action but a series of actions to take. </a:t>
            </a:r>
          </a:p>
        </p:txBody>
      </p:sp>
      <p:sp>
        <p:nvSpPr>
          <p:cNvPr id="4" name="Slide Number Placeholder 3"/>
          <p:cNvSpPr>
            <a:spLocks noGrp="1"/>
          </p:cNvSpPr>
          <p:nvPr>
            <p:ph type="sldNum" sz="quarter" idx="10"/>
          </p:nvPr>
        </p:nvSpPr>
        <p:spPr/>
        <p:txBody>
          <a:bodyPr/>
          <a:lstStyle/>
          <a:p>
            <a:fld id="{040C4CB4-6439-4B9C-81E7-42EE3FE83DA2}" type="slidenum">
              <a:rPr lang="en-GB" smtClean="0"/>
              <a:pPr/>
              <a:t>7</a:t>
            </a:fld>
            <a:endParaRPr lang="en-GB" dirty="0"/>
          </a:p>
        </p:txBody>
      </p:sp>
    </p:spTree>
    <p:extLst>
      <p:ext uri="{BB962C8B-B14F-4D97-AF65-F5344CB8AC3E}">
        <p14:creationId xmlns:p14="http://schemas.microsoft.com/office/powerpoint/2010/main" xmlns="" val="7193533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normAutofit/>
          </a:bodyPr>
          <a:lstStyle/>
          <a:p>
            <a:r>
              <a:rPr lang="en-GB" sz="1200" kern="1200" dirty="0" smtClean="0">
                <a:solidFill>
                  <a:schemeClr val="tx1"/>
                </a:solidFill>
                <a:latin typeface="+mn-lt"/>
                <a:ea typeface="+mn-ea"/>
                <a:cs typeface="+mn-cs"/>
              </a:rPr>
              <a:t>Students now consider the scientific evidence from lesson 1 and consequences from lesson 2 to come to a personal decision on which action they would choose </a:t>
            </a:r>
            <a:r>
              <a:rPr lang="en-GB" sz="1200" kern="1200" smtClean="0">
                <a:solidFill>
                  <a:schemeClr val="tx1"/>
                </a:solidFill>
                <a:latin typeface="+mn-lt"/>
                <a:ea typeface="+mn-ea"/>
                <a:cs typeface="+mn-cs"/>
              </a:rPr>
              <a:t>and why. </a:t>
            </a:r>
            <a:r>
              <a:rPr lang="en-GB" sz="1200" kern="1200" dirty="0" smtClean="0">
                <a:solidFill>
                  <a:schemeClr val="tx1"/>
                </a:solidFill>
                <a:latin typeface="+mn-lt"/>
                <a:ea typeface="+mn-ea"/>
                <a:cs typeface="+mn-cs"/>
              </a:rPr>
              <a:t>They could present it in a persuasive manner as a politician convincing the public of their decision.</a:t>
            </a:r>
            <a:endParaRPr lang="en-GB" dirty="0"/>
          </a:p>
        </p:txBody>
      </p:sp>
      <p:sp>
        <p:nvSpPr>
          <p:cNvPr id="4" name="Slide Number Placeholder 3"/>
          <p:cNvSpPr>
            <a:spLocks noGrp="1"/>
          </p:cNvSpPr>
          <p:nvPr>
            <p:ph type="sldNum" sz="quarter" idx="10"/>
          </p:nvPr>
        </p:nvSpPr>
        <p:spPr/>
        <p:txBody>
          <a:bodyPr/>
          <a:lstStyle/>
          <a:p>
            <a:fld id="{040C4CB4-6439-4B9C-81E7-42EE3FE83DA2}" type="slidenum">
              <a:rPr lang="en-GB" smtClean="0"/>
              <a:pPr/>
              <a:t>8</a:t>
            </a:fld>
            <a:endParaRPr lang="en-GB" dirty="0"/>
          </a:p>
        </p:txBody>
      </p:sp>
    </p:spTree>
    <p:extLst>
      <p:ext uri="{BB962C8B-B14F-4D97-AF65-F5344CB8AC3E}">
        <p14:creationId xmlns:p14="http://schemas.microsoft.com/office/powerpoint/2010/main" xmlns="" val="7017397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normAutofit/>
          </a:bodyPr>
          <a:lstStyle/>
          <a:p>
            <a:endParaRPr lang="en-GB" b="0" baseline="0" dirty="0" smtClean="0"/>
          </a:p>
        </p:txBody>
      </p:sp>
      <p:sp>
        <p:nvSpPr>
          <p:cNvPr id="4" name="Slide Number Placeholder 3"/>
          <p:cNvSpPr>
            <a:spLocks noGrp="1"/>
          </p:cNvSpPr>
          <p:nvPr>
            <p:ph type="sldNum" sz="quarter" idx="10"/>
          </p:nvPr>
        </p:nvSpPr>
        <p:spPr/>
        <p:txBody>
          <a:bodyPr/>
          <a:lstStyle/>
          <a:p>
            <a:fld id="{CA1C17E5-ECCE-4B62-A532-A5F7DEEED2FD}" type="slidenum">
              <a:rPr lang="en-GB" smtClean="0"/>
              <a:pPr/>
              <a:t>10</a:t>
            </a:fld>
            <a:endParaRPr lang="en-GB" dirty="0"/>
          </a:p>
        </p:txBody>
      </p:sp>
    </p:spTree>
    <p:extLst>
      <p:ext uri="{BB962C8B-B14F-4D97-AF65-F5344CB8AC3E}">
        <p14:creationId xmlns:p14="http://schemas.microsoft.com/office/powerpoint/2010/main" xmlns="" val="14755347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normAutofit/>
          </a:bodyPr>
          <a:lstStyle/>
          <a:p>
            <a:endParaRPr lang="en-GB" b="0" baseline="0" dirty="0" smtClean="0"/>
          </a:p>
        </p:txBody>
      </p:sp>
      <p:sp>
        <p:nvSpPr>
          <p:cNvPr id="4" name="Slide Number Placeholder 3"/>
          <p:cNvSpPr>
            <a:spLocks noGrp="1"/>
          </p:cNvSpPr>
          <p:nvPr>
            <p:ph type="sldNum" sz="quarter" idx="10"/>
          </p:nvPr>
        </p:nvSpPr>
        <p:spPr/>
        <p:txBody>
          <a:bodyPr/>
          <a:lstStyle/>
          <a:p>
            <a:fld id="{CA1C17E5-ECCE-4B62-A532-A5F7DEEED2FD}" type="slidenum">
              <a:rPr lang="en-GB" smtClean="0"/>
              <a:pPr/>
              <a:t>11</a:t>
            </a:fld>
            <a:endParaRPr lang="en-GB" dirty="0"/>
          </a:p>
        </p:txBody>
      </p:sp>
    </p:spTree>
    <p:extLst>
      <p:ext uri="{BB962C8B-B14F-4D97-AF65-F5344CB8AC3E}">
        <p14:creationId xmlns:p14="http://schemas.microsoft.com/office/powerpoint/2010/main" xmlns="" val="14755347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normAutofit/>
          </a:bodyPr>
          <a:lstStyle/>
          <a:p>
            <a:endParaRPr lang="en-GB" b="0" baseline="0" dirty="0" smtClean="0"/>
          </a:p>
        </p:txBody>
      </p:sp>
      <p:sp>
        <p:nvSpPr>
          <p:cNvPr id="4" name="Slide Number Placeholder 3"/>
          <p:cNvSpPr>
            <a:spLocks noGrp="1"/>
          </p:cNvSpPr>
          <p:nvPr>
            <p:ph type="sldNum" sz="quarter" idx="10"/>
          </p:nvPr>
        </p:nvSpPr>
        <p:spPr/>
        <p:txBody>
          <a:bodyPr/>
          <a:lstStyle/>
          <a:p>
            <a:fld id="{CA1C17E5-ECCE-4B62-A532-A5F7DEEED2FD}" type="slidenum">
              <a:rPr lang="en-GB" smtClean="0"/>
              <a:pPr/>
              <a:t>12</a:t>
            </a:fld>
            <a:endParaRPr lang="en-GB" dirty="0"/>
          </a:p>
        </p:txBody>
      </p:sp>
    </p:spTree>
    <p:extLst>
      <p:ext uri="{BB962C8B-B14F-4D97-AF65-F5344CB8AC3E}">
        <p14:creationId xmlns:p14="http://schemas.microsoft.com/office/powerpoint/2010/main" xmlns="" val="14755347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normAutofit/>
          </a:bodyPr>
          <a:lstStyle/>
          <a:p>
            <a:endParaRPr lang="en-GB" b="0" dirty="0"/>
          </a:p>
        </p:txBody>
      </p:sp>
      <p:sp>
        <p:nvSpPr>
          <p:cNvPr id="4" name="Slide Number Placeholder 3"/>
          <p:cNvSpPr>
            <a:spLocks noGrp="1"/>
          </p:cNvSpPr>
          <p:nvPr>
            <p:ph type="sldNum" sz="quarter" idx="10"/>
          </p:nvPr>
        </p:nvSpPr>
        <p:spPr/>
        <p:txBody>
          <a:bodyPr/>
          <a:lstStyle/>
          <a:p>
            <a:fld id="{CA1C17E5-ECCE-4B62-A532-A5F7DEEED2FD}" type="slidenum">
              <a:rPr lang="en-GB" smtClean="0"/>
              <a:pPr/>
              <a:t>13</a:t>
            </a:fld>
            <a:endParaRPr lang="en-GB" dirty="0"/>
          </a:p>
        </p:txBody>
      </p:sp>
    </p:spTree>
    <p:extLst>
      <p:ext uri="{BB962C8B-B14F-4D97-AF65-F5344CB8AC3E}">
        <p14:creationId xmlns:p14="http://schemas.microsoft.com/office/powerpoint/2010/main" xmlns="" val="14755347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normAutofit/>
          </a:bodyPr>
          <a:lstStyle/>
          <a:p>
            <a:endParaRPr lang="en-GB" b="0" dirty="0"/>
          </a:p>
        </p:txBody>
      </p:sp>
      <p:sp>
        <p:nvSpPr>
          <p:cNvPr id="4" name="Slide Number Placeholder 3"/>
          <p:cNvSpPr>
            <a:spLocks noGrp="1"/>
          </p:cNvSpPr>
          <p:nvPr>
            <p:ph type="sldNum" sz="quarter" idx="10"/>
          </p:nvPr>
        </p:nvSpPr>
        <p:spPr/>
        <p:txBody>
          <a:bodyPr/>
          <a:lstStyle/>
          <a:p>
            <a:fld id="{CA1C17E5-ECCE-4B62-A532-A5F7DEEED2FD}" type="slidenum">
              <a:rPr lang="en-GB" smtClean="0"/>
              <a:pPr/>
              <a:t>14</a:t>
            </a:fld>
            <a:endParaRPr lang="en-GB" dirty="0"/>
          </a:p>
        </p:txBody>
      </p:sp>
    </p:spTree>
    <p:extLst>
      <p:ext uri="{BB962C8B-B14F-4D97-AF65-F5344CB8AC3E}">
        <p14:creationId xmlns:p14="http://schemas.microsoft.com/office/powerpoint/2010/main" xmlns="" val="14755347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normAutofit/>
          </a:bodyPr>
          <a:lstStyle/>
          <a:p>
            <a:endParaRPr lang="en-GB" b="1" dirty="0"/>
          </a:p>
        </p:txBody>
      </p:sp>
      <p:sp>
        <p:nvSpPr>
          <p:cNvPr id="4" name="Slide Number Placeholder 3"/>
          <p:cNvSpPr>
            <a:spLocks noGrp="1"/>
          </p:cNvSpPr>
          <p:nvPr>
            <p:ph type="sldNum" sz="quarter" idx="10"/>
          </p:nvPr>
        </p:nvSpPr>
        <p:spPr/>
        <p:txBody>
          <a:bodyPr/>
          <a:lstStyle/>
          <a:p>
            <a:fld id="{CA1C17E5-ECCE-4B62-A532-A5F7DEEED2FD}" type="slidenum">
              <a:rPr lang="en-GB" smtClean="0"/>
              <a:pPr/>
              <a:t>15</a:t>
            </a:fld>
            <a:endParaRPr lang="en-GB" dirty="0"/>
          </a:p>
        </p:txBody>
      </p:sp>
    </p:spTree>
    <p:extLst>
      <p:ext uri="{BB962C8B-B14F-4D97-AF65-F5344CB8AC3E}">
        <p14:creationId xmlns:p14="http://schemas.microsoft.com/office/powerpoint/2010/main" xmlns="" val="14755347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normAutofit/>
          </a:bodyPr>
          <a:lstStyle/>
          <a:p>
            <a:endParaRPr lang="en-GB" b="0" dirty="0"/>
          </a:p>
        </p:txBody>
      </p:sp>
      <p:sp>
        <p:nvSpPr>
          <p:cNvPr id="4" name="Slide Number Placeholder 3"/>
          <p:cNvSpPr>
            <a:spLocks noGrp="1"/>
          </p:cNvSpPr>
          <p:nvPr>
            <p:ph type="sldNum" sz="quarter" idx="10"/>
          </p:nvPr>
        </p:nvSpPr>
        <p:spPr/>
        <p:txBody>
          <a:bodyPr/>
          <a:lstStyle/>
          <a:p>
            <a:fld id="{CA1C17E5-ECCE-4B62-A532-A5F7DEEED2FD}" type="slidenum">
              <a:rPr lang="en-GB" smtClean="0"/>
              <a:pPr/>
              <a:t>16</a:t>
            </a:fld>
            <a:endParaRPr lang="en-GB" dirty="0"/>
          </a:p>
        </p:txBody>
      </p:sp>
    </p:spTree>
    <p:extLst>
      <p:ext uri="{BB962C8B-B14F-4D97-AF65-F5344CB8AC3E}">
        <p14:creationId xmlns:p14="http://schemas.microsoft.com/office/powerpoint/2010/main" xmlns="" val="14755347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3378DDA-6197-446A-853C-9249F1FC77A7}" type="slidenum">
              <a:rPr lang="en-GB" smtClean="0"/>
              <a:pPr/>
              <a:t>17</a:t>
            </a:fld>
            <a:endParaRPr lang="en-GB" dirty="0"/>
          </a:p>
        </p:txBody>
      </p:sp>
    </p:spTree>
    <p:extLst>
      <p:ext uri="{BB962C8B-B14F-4D97-AF65-F5344CB8AC3E}">
        <p14:creationId xmlns:p14="http://schemas.microsoft.com/office/powerpoint/2010/main" xmlns="" val="14115496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3378DDA-6197-446A-853C-9249F1FC77A7}" type="slidenum">
              <a:rPr lang="en-GB" smtClean="0"/>
              <a:pPr/>
              <a:t>18</a:t>
            </a:fld>
            <a:endParaRPr lang="en-GB" dirty="0"/>
          </a:p>
        </p:txBody>
      </p:sp>
    </p:spTree>
    <p:extLst>
      <p:ext uri="{BB962C8B-B14F-4D97-AF65-F5344CB8AC3E}">
        <p14:creationId xmlns:p14="http://schemas.microsoft.com/office/powerpoint/2010/main" xmlns="" val="14115496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9"/>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69901D3E-30FA-439D-BB1E-BF4D62928A8C}" type="datetimeFigureOut">
              <a:rPr lang="en-GB" smtClean="0"/>
              <a:pPr/>
              <a:t>06/01/2016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9901D3E-30FA-439D-BB1E-BF4D62928A8C}" type="datetimeFigureOut">
              <a:rPr lang="en-GB" smtClean="0"/>
              <a:pPr/>
              <a:t>06/01/2016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4"/>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9901D3E-30FA-439D-BB1E-BF4D62928A8C}" type="datetimeFigureOut">
              <a:rPr lang="en-GB" smtClean="0"/>
              <a:pPr/>
              <a:t>06/01/2016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2"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69901D3E-30FA-439D-BB1E-BF4D62928A8C}" type="datetimeFigureOut">
              <a:rPr lang="en-GB" smtClean="0"/>
              <a:pPr/>
              <a:t>06/01/2016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69901D3E-30FA-439D-BB1E-BF4D62928A8C}" type="datetimeFigureOut">
              <a:rPr lang="en-GB" smtClean="0"/>
              <a:pPr/>
              <a:t>06/01/2016</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69901D3E-30FA-439D-BB1E-BF4D62928A8C}" type="datetimeFigureOut">
              <a:rPr lang="en-GB" smtClean="0"/>
              <a:pPr/>
              <a:t>06/01/2016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901D3E-30FA-439D-BB1E-BF4D62928A8C}" type="datetimeFigureOut">
              <a:rPr lang="en-GB" smtClean="0"/>
              <a:pPr/>
              <a:t>06/01/2016</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2D068295-E773-4C24-906E-6EACDE99BB76}" type="slidenum">
              <a:rPr lang="en-GB" smtClean="0"/>
              <a:pPr/>
              <a:t>‹#›</a:t>
            </a:fld>
            <a:endParaRPr lang="en-GB" dirty="0"/>
          </a:p>
        </p:txBody>
      </p:sp>
      <p:pic>
        <p:nvPicPr>
          <p:cNvPr id="7" name="Picture 8"/>
          <p:cNvPicPr>
            <a:picLocks noChangeAspect="1" noChangeArrowheads="1"/>
          </p:cNvPicPr>
          <p:nvPr userDrawn="1"/>
        </p:nvPicPr>
        <p:blipFill>
          <a:blip r:embed="rId2" cstate="print">
            <a:extLst>
              <a:ext uri="{28A0092B-C50C-407E-A947-70E740481C1C}">
                <a14:useLocalDpi xmlns:a14="http://schemas.microsoft.com/office/drawing/2010/main" xmlns="" val="0"/>
              </a:ext>
            </a:extLst>
          </a:blip>
          <a:srcRect/>
          <a:stretch>
            <a:fillRect/>
          </a:stretch>
        </p:blipFill>
        <p:spPr bwMode="auto">
          <a:xfrm>
            <a:off x="7523815" y="6453521"/>
            <a:ext cx="1053833" cy="36987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8" name="Picture 1"/>
          <p:cNvPicPr>
            <a:picLocks noChangeAspect="1"/>
          </p:cNvPicPr>
          <p:nvPr userDrawn="1"/>
        </p:nvPicPr>
        <p:blipFill>
          <a:blip r:embed="rId3" cstate="print">
            <a:extLst>
              <a:ext uri="{28A0092B-C50C-407E-A947-70E740481C1C}">
                <a14:useLocalDpi xmlns:a14="http://schemas.microsoft.com/office/drawing/2010/main" xmlns="" val="0"/>
              </a:ext>
            </a:extLst>
          </a:blip>
          <a:srcRect/>
          <a:stretch>
            <a:fillRect/>
          </a:stretch>
        </p:blipFill>
        <p:spPr bwMode="auto">
          <a:xfrm>
            <a:off x="897066" y="6453518"/>
            <a:ext cx="939105" cy="3639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TextBox 8"/>
          <p:cNvSpPr txBox="1"/>
          <p:nvPr userDrawn="1"/>
        </p:nvSpPr>
        <p:spPr>
          <a:xfrm>
            <a:off x="1476194" y="6381331"/>
            <a:ext cx="6263608" cy="461665"/>
          </a:xfrm>
          <a:prstGeom prst="rect">
            <a:avLst/>
          </a:prstGeom>
          <a:noFill/>
        </p:spPr>
        <p:txBody>
          <a:bodyPr wrap="square" rtlCol="0">
            <a:spAutoFit/>
          </a:bodyPr>
          <a:lstStyle/>
          <a:p>
            <a:pPr algn="ctr"/>
            <a:r>
              <a:rPr lang="en-GB" sz="2400" b="0" dirty="0" smtClean="0">
                <a:solidFill>
                  <a:schemeClr val="tx1"/>
                </a:solidFill>
                <a:latin typeface="Century Gothic" pitchFamily="34" charset="0"/>
                <a:cs typeface="LilyUPC" panose="020B0604020202020204" pitchFamily="34" charset="-34"/>
              </a:rPr>
              <a:t> For more, visit E</a:t>
            </a:r>
            <a:r>
              <a:rPr lang="en-GB" sz="2400" b="0" dirty="0" smtClean="0">
                <a:solidFill>
                  <a:schemeClr val="tx1"/>
                </a:solidFill>
                <a:latin typeface="Century Gothic" pitchFamily="34" charset="0"/>
                <a:ea typeface="Ebrima" panose="02000000000000000000" pitchFamily="2" charset="0"/>
                <a:cs typeface="Mangal" panose="02040503050203030202" pitchFamily="18" charset="0"/>
              </a:rPr>
              <a:t>ngagingScience.eu</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901D3E-30FA-439D-BB1E-BF4D62928A8C}" type="datetimeFigureOut">
              <a:rPr lang="en-GB" smtClean="0"/>
              <a:pPr/>
              <a:t>06/01/2016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901D3E-30FA-439D-BB1E-BF4D62928A8C}" type="datetimeFigureOut">
              <a:rPr lang="en-GB" smtClean="0"/>
              <a:pPr/>
              <a:t>06/01/2016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9901D3E-30FA-439D-BB1E-BF4D62928A8C}" type="datetimeFigureOut">
              <a:rPr lang="en-GB" smtClean="0"/>
              <a:pPr/>
              <a:t>06/01/2016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2"/>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2" y="274642"/>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9901D3E-30FA-439D-BB1E-BF4D62928A8C}" type="datetimeFigureOut">
              <a:rPr lang="en-GB" smtClean="0"/>
              <a:pPr/>
              <a:t>06/01/2016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5" name="Picture 4" descr="engagelogo.png"/>
          <p:cNvPicPr>
            <a:picLocks noChangeAspect="1"/>
          </p:cNvPicPr>
          <p:nvPr userDrawn="1"/>
        </p:nvPicPr>
        <p:blipFill>
          <a:blip r:embed="rId3" cstate="print">
            <a:extLst>
              <a:ext uri="{28A0092B-C50C-407E-A947-70E740481C1C}">
                <a14:useLocalDpi xmlns:a14="http://schemas.microsoft.com/office/drawing/2010/main" xmlns="" val="0"/>
              </a:ext>
            </a:extLst>
          </a:blip>
          <a:stretch>
            <a:fillRect/>
          </a:stretch>
        </p:blipFill>
        <p:spPr>
          <a:xfrm>
            <a:off x="179483" y="116632"/>
            <a:ext cx="1511642" cy="606536"/>
          </a:xfrm>
          <a:prstGeom prst="rect">
            <a:avLst/>
          </a:prstGeom>
        </p:spPr>
      </p:pic>
      <p:sp>
        <p:nvSpPr>
          <p:cNvPr id="6" name="Rounded Rectangle 5"/>
          <p:cNvSpPr/>
          <p:nvPr userDrawn="1"/>
        </p:nvSpPr>
        <p:spPr>
          <a:xfrm rot="16200000">
            <a:off x="9147942" y="5706833"/>
            <a:ext cx="306387" cy="1079313"/>
          </a:xfrm>
          <a:prstGeom prst="roundRect">
            <a:avLst/>
          </a:prstGeom>
          <a:solidFill>
            <a:srgbClr val="CC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dirty="0">
              <a:solidFill>
                <a:schemeClr val="lt1"/>
              </a:solidFill>
              <a:latin typeface="+mn-lt"/>
              <a:ea typeface="+mn-ea"/>
              <a:cs typeface="+mn-cs"/>
            </a:endParaRPr>
          </a:p>
        </p:txBody>
      </p:sp>
      <p:sp>
        <p:nvSpPr>
          <p:cNvPr id="18" name="Text Box 13"/>
          <p:cNvSpPr txBox="1">
            <a:spLocks noChangeArrowheads="1"/>
          </p:cNvSpPr>
          <p:nvPr userDrawn="1"/>
        </p:nvSpPr>
        <p:spPr bwMode="auto">
          <a:xfrm>
            <a:off x="8761478" y="6125044"/>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a:t>
            </a:fld>
            <a:endParaRPr lang="en-GB" altLang="en-US" sz="1400" b="1" dirty="0">
              <a:solidFill>
                <a:schemeClr val="bg1"/>
              </a:solidFill>
              <a:latin typeface="Century Gothic" pitchFamily="34" charset="0"/>
            </a:endParaRPr>
          </a:p>
        </p:txBody>
      </p:sp>
    </p:spTree>
    <p:custDataLst>
      <p:tags r:id="rId1"/>
    </p:custData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student sheets">
    <p:spTree>
      <p:nvGrpSpPr>
        <p:cNvPr id="1" name=""/>
        <p:cNvGrpSpPr/>
        <p:nvPr/>
      </p:nvGrpSpPr>
      <p:grpSpPr>
        <a:xfrm>
          <a:off x="0" y="0"/>
          <a:ext cx="0" cy="0"/>
          <a:chOff x="0" y="0"/>
          <a:chExt cx="0" cy="0"/>
        </a:xfrm>
      </p:grpSpPr>
      <p:pic>
        <p:nvPicPr>
          <p:cNvPr id="5" name="Picture 4" descr="engagelogo.png"/>
          <p:cNvPicPr>
            <a:picLocks noChangeAspect="1"/>
          </p:cNvPicPr>
          <p:nvPr userDrawn="1"/>
        </p:nvPicPr>
        <p:blipFill>
          <a:blip r:embed="rId3" cstate="print">
            <a:extLst>
              <a:ext uri="{28A0092B-C50C-407E-A947-70E740481C1C}">
                <a14:useLocalDpi xmlns:a14="http://schemas.microsoft.com/office/drawing/2010/main" xmlns="" val="0"/>
              </a:ext>
            </a:extLst>
          </a:blip>
          <a:stretch>
            <a:fillRect/>
          </a:stretch>
        </p:blipFill>
        <p:spPr>
          <a:xfrm>
            <a:off x="179483" y="116632"/>
            <a:ext cx="1511642" cy="606536"/>
          </a:xfrm>
          <a:prstGeom prst="rect">
            <a:avLst/>
          </a:prstGeom>
        </p:spPr>
      </p:pic>
      <p:sp>
        <p:nvSpPr>
          <p:cNvPr id="6" name="Rectangle 5"/>
          <p:cNvSpPr/>
          <p:nvPr userDrawn="1"/>
        </p:nvSpPr>
        <p:spPr>
          <a:xfrm rot="5400000">
            <a:off x="4395062" y="2130283"/>
            <a:ext cx="353875" cy="9144000"/>
          </a:xfrm>
          <a:prstGeom prst="rect">
            <a:avLst/>
          </a:prstGeom>
          <a:solidFill>
            <a:srgbClr val="CC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TextBox 6"/>
          <p:cNvSpPr txBox="1"/>
          <p:nvPr userDrawn="1"/>
        </p:nvSpPr>
        <p:spPr>
          <a:xfrm>
            <a:off x="7055768" y="6525344"/>
            <a:ext cx="2088232" cy="338554"/>
          </a:xfrm>
          <a:prstGeom prst="rect">
            <a:avLst/>
          </a:prstGeom>
          <a:noFill/>
        </p:spPr>
        <p:txBody>
          <a:bodyPr wrap="square" rtlCol="0">
            <a:spAutoFit/>
          </a:bodyPr>
          <a:lstStyle/>
          <a:p>
            <a:pPr algn="r"/>
            <a:r>
              <a:rPr lang="en-GB" sz="1600" dirty="0" smtClean="0">
                <a:solidFill>
                  <a:schemeClr val="bg1"/>
                </a:solidFill>
                <a:latin typeface="Century Gothic" pitchFamily="34" charset="0"/>
              </a:rPr>
              <a:t>Student sheets</a:t>
            </a:r>
            <a:endParaRPr lang="en-GB" sz="1600" dirty="0">
              <a:solidFill>
                <a:schemeClr val="bg1"/>
              </a:solidFill>
              <a:latin typeface="Century Gothic" pitchFamily="34" charset="0"/>
            </a:endParaRPr>
          </a:p>
        </p:txBody>
      </p:sp>
    </p:spTree>
    <p:custDataLst>
      <p:tags r:id="rId1"/>
    </p:custData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student sheets">
    <p:spTree>
      <p:nvGrpSpPr>
        <p:cNvPr id="1" name=""/>
        <p:cNvGrpSpPr/>
        <p:nvPr/>
      </p:nvGrpSpPr>
      <p:grpSpPr>
        <a:xfrm>
          <a:off x="0" y="0"/>
          <a:ext cx="0" cy="0"/>
          <a:chOff x="0" y="0"/>
          <a:chExt cx="0" cy="0"/>
        </a:xfrm>
      </p:grpSpPr>
      <p:cxnSp>
        <p:nvCxnSpPr>
          <p:cNvPr id="13" name="Straight Connector 12"/>
          <p:cNvCxnSpPr/>
          <p:nvPr userDrawn="1"/>
        </p:nvCxnSpPr>
        <p:spPr>
          <a:xfrm>
            <a:off x="4572000" y="0"/>
            <a:ext cx="0" cy="6525344"/>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5" name="Picture 4" descr="engagelogo.png"/>
          <p:cNvPicPr>
            <a:picLocks noChangeAspect="1"/>
          </p:cNvPicPr>
          <p:nvPr userDrawn="1"/>
        </p:nvPicPr>
        <p:blipFill>
          <a:blip r:embed="rId3" cstate="print">
            <a:extLst>
              <a:ext uri="{28A0092B-C50C-407E-A947-70E740481C1C}">
                <a14:useLocalDpi xmlns:a14="http://schemas.microsoft.com/office/drawing/2010/main" xmlns="" val="0"/>
              </a:ext>
            </a:extLst>
          </a:blip>
          <a:stretch>
            <a:fillRect/>
          </a:stretch>
        </p:blipFill>
        <p:spPr>
          <a:xfrm>
            <a:off x="179483" y="116632"/>
            <a:ext cx="1224165" cy="491188"/>
          </a:xfrm>
          <a:prstGeom prst="rect">
            <a:avLst/>
          </a:prstGeom>
        </p:spPr>
      </p:pic>
      <p:sp>
        <p:nvSpPr>
          <p:cNvPr id="6" name="Rectangle 5"/>
          <p:cNvSpPr/>
          <p:nvPr userDrawn="1"/>
        </p:nvSpPr>
        <p:spPr>
          <a:xfrm rot="5400000">
            <a:off x="6681062" y="4416284"/>
            <a:ext cx="353875" cy="4572000"/>
          </a:xfrm>
          <a:prstGeom prst="rect">
            <a:avLst/>
          </a:prstGeom>
          <a:solidFill>
            <a:srgbClr val="CC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TextBox 6"/>
          <p:cNvSpPr txBox="1"/>
          <p:nvPr userDrawn="1"/>
        </p:nvSpPr>
        <p:spPr>
          <a:xfrm>
            <a:off x="7055768" y="6525344"/>
            <a:ext cx="2088232" cy="338554"/>
          </a:xfrm>
          <a:prstGeom prst="rect">
            <a:avLst/>
          </a:prstGeom>
          <a:noFill/>
        </p:spPr>
        <p:txBody>
          <a:bodyPr wrap="square" rtlCol="0">
            <a:spAutoFit/>
          </a:bodyPr>
          <a:lstStyle/>
          <a:p>
            <a:pPr algn="r"/>
            <a:r>
              <a:rPr lang="en-GB" sz="1600" dirty="0" smtClean="0">
                <a:solidFill>
                  <a:schemeClr val="bg1"/>
                </a:solidFill>
                <a:latin typeface="Century Gothic" pitchFamily="34" charset="0"/>
              </a:rPr>
              <a:t>Student sheets</a:t>
            </a:r>
            <a:endParaRPr lang="en-GB" sz="1600" dirty="0">
              <a:solidFill>
                <a:schemeClr val="bg1"/>
              </a:solidFill>
              <a:latin typeface="Century Gothic" pitchFamily="34" charset="0"/>
            </a:endParaRPr>
          </a:p>
        </p:txBody>
      </p:sp>
      <p:sp>
        <p:nvSpPr>
          <p:cNvPr id="8" name="Rectangle 7"/>
          <p:cNvSpPr/>
          <p:nvPr userDrawn="1"/>
        </p:nvSpPr>
        <p:spPr>
          <a:xfrm rot="5400000">
            <a:off x="2109062" y="4416284"/>
            <a:ext cx="353875" cy="4572000"/>
          </a:xfrm>
          <a:prstGeom prst="rect">
            <a:avLst/>
          </a:prstGeom>
          <a:solidFill>
            <a:srgbClr val="CC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 name="TextBox 8"/>
          <p:cNvSpPr txBox="1"/>
          <p:nvPr userDrawn="1"/>
        </p:nvSpPr>
        <p:spPr>
          <a:xfrm>
            <a:off x="2483768" y="6525344"/>
            <a:ext cx="2088232" cy="338554"/>
          </a:xfrm>
          <a:prstGeom prst="rect">
            <a:avLst/>
          </a:prstGeom>
          <a:noFill/>
        </p:spPr>
        <p:txBody>
          <a:bodyPr wrap="square" rtlCol="0">
            <a:spAutoFit/>
          </a:bodyPr>
          <a:lstStyle/>
          <a:p>
            <a:pPr algn="r"/>
            <a:r>
              <a:rPr lang="en-GB" sz="1600" dirty="0" smtClean="0">
                <a:solidFill>
                  <a:schemeClr val="bg1"/>
                </a:solidFill>
                <a:latin typeface="Century Gothic" pitchFamily="34" charset="0"/>
              </a:rPr>
              <a:t>Student sheets</a:t>
            </a:r>
            <a:endParaRPr lang="en-GB" sz="1600" dirty="0">
              <a:solidFill>
                <a:schemeClr val="bg1"/>
              </a:solidFill>
              <a:latin typeface="Century Gothic" pitchFamily="34" charset="0"/>
            </a:endParaRPr>
          </a:p>
        </p:txBody>
      </p:sp>
      <p:pic>
        <p:nvPicPr>
          <p:cNvPr id="16" name="Picture 15" descr="engagelogo.png"/>
          <p:cNvPicPr>
            <a:picLocks noChangeAspect="1"/>
          </p:cNvPicPr>
          <p:nvPr userDrawn="1"/>
        </p:nvPicPr>
        <p:blipFill>
          <a:blip r:embed="rId3" cstate="print">
            <a:extLst>
              <a:ext uri="{28A0092B-C50C-407E-A947-70E740481C1C}">
                <a14:useLocalDpi xmlns:a14="http://schemas.microsoft.com/office/drawing/2010/main" xmlns="" val="0"/>
              </a:ext>
            </a:extLst>
          </a:blip>
          <a:stretch>
            <a:fillRect/>
          </a:stretch>
        </p:blipFill>
        <p:spPr>
          <a:xfrm>
            <a:off x="4787995" y="116632"/>
            <a:ext cx="1224165" cy="491188"/>
          </a:xfrm>
          <a:prstGeom prst="rect">
            <a:avLst/>
          </a:prstGeom>
        </p:spPr>
      </p:pic>
    </p:spTree>
    <p:custDataLst>
      <p:tags r:id="rId1"/>
    </p:custData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
        <p:nvSpPr>
          <p:cNvPr id="17" name="Rounded Rectangle 16"/>
          <p:cNvSpPr/>
          <p:nvPr userDrawn="1"/>
        </p:nvSpPr>
        <p:spPr>
          <a:xfrm rot="16200000">
            <a:off x="9147942" y="6066875"/>
            <a:ext cx="306387" cy="1079313"/>
          </a:xfrm>
          <a:prstGeom prst="roundRect">
            <a:avLst/>
          </a:prstGeom>
          <a:solidFill>
            <a:srgbClr val="0091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dirty="0">
              <a:solidFill>
                <a:schemeClr val="lt1"/>
              </a:solidFill>
              <a:latin typeface="+mn-lt"/>
              <a:ea typeface="+mn-ea"/>
              <a:cs typeface="+mn-cs"/>
            </a:endParaRPr>
          </a:p>
        </p:txBody>
      </p:sp>
      <p:sp>
        <p:nvSpPr>
          <p:cNvPr id="18" name="Text Box 13"/>
          <p:cNvSpPr txBox="1">
            <a:spLocks noChangeArrowheads="1"/>
          </p:cNvSpPr>
          <p:nvPr userDrawn="1"/>
        </p:nvSpPr>
        <p:spPr bwMode="auto">
          <a:xfrm>
            <a:off x="8761478" y="6485086"/>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a:t>
            </a:fld>
            <a:endParaRPr lang="en-GB" altLang="en-US" sz="1400" b="1" dirty="0">
              <a:solidFill>
                <a:schemeClr val="bg1"/>
              </a:solidFill>
              <a:latin typeface="Century Gothic" pitchFamily="34" charset="0"/>
            </a:endParaRPr>
          </a:p>
        </p:txBody>
      </p:sp>
      <p:pic>
        <p:nvPicPr>
          <p:cNvPr id="5" name="Picture 4" descr="engagelogo.png"/>
          <p:cNvPicPr>
            <a:picLocks noChangeAspect="1"/>
          </p:cNvPicPr>
          <p:nvPr userDrawn="1"/>
        </p:nvPicPr>
        <p:blipFill>
          <a:blip r:embed="rId3" cstate="print">
            <a:extLst>
              <a:ext uri="{28A0092B-C50C-407E-A947-70E740481C1C}">
                <a14:useLocalDpi xmlns:a14="http://schemas.microsoft.com/office/drawing/2010/main" xmlns="" val="0"/>
              </a:ext>
            </a:extLst>
          </a:blip>
          <a:stretch>
            <a:fillRect/>
          </a:stretch>
        </p:blipFill>
        <p:spPr>
          <a:xfrm>
            <a:off x="179483" y="116632"/>
            <a:ext cx="1511642" cy="606536"/>
          </a:xfrm>
          <a:prstGeom prst="rect">
            <a:avLst/>
          </a:prstGeom>
        </p:spPr>
      </p:pic>
    </p:spTree>
    <p:custDataLst>
      <p:tags r:id="rId1"/>
    </p:custData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2"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2" y="1600204"/>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4"/>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901D3E-30FA-439D-BB1E-BF4D62928A8C}" type="datetimeFigureOut">
              <a:rPr lang="en-GB" smtClean="0"/>
              <a:pPr/>
              <a:t>06/01/2016</a:t>
            </a:fld>
            <a:endParaRPr lang="en-GB" dirty="0"/>
          </a:p>
        </p:txBody>
      </p:sp>
      <p:sp>
        <p:nvSpPr>
          <p:cNvPr id="5" name="Footer Placeholder 4"/>
          <p:cNvSpPr>
            <a:spLocks noGrp="1"/>
          </p:cNvSpPr>
          <p:nvPr>
            <p:ph type="ftr" sz="quarter" idx="3"/>
          </p:nvPr>
        </p:nvSpPr>
        <p:spPr>
          <a:xfrm>
            <a:off x="3124202" y="6356354"/>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553202" y="6356354"/>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068295-E773-4C24-906E-6EACDE99BB76}" type="slidenum">
              <a:rPr lang="en-GB" smtClean="0"/>
              <a:pPr/>
              <a:t>‹#›</a:t>
            </a:fld>
            <a:endParaRPr lang="en-GB"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3" r:id="rId14"/>
    <p:sldLayoutId id="2147483662" r:id="rId15"/>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6.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tags" Target="../tags/tag7.xml"/><Relationship Id="rId5" Type="http://schemas.openxmlformats.org/officeDocument/2006/relationships/image" Target="../media/image6.pn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notesSlide" Target="../notesSlides/notesSlide3.xml"/><Relationship Id="rId7" Type="http://schemas.openxmlformats.org/officeDocument/2006/relationships/image" Target="../media/image10.png"/><Relationship Id="rId2" Type="http://schemas.openxmlformats.org/officeDocument/2006/relationships/slideLayout" Target="../slideLayouts/slideLayout12.xml"/><Relationship Id="rId1" Type="http://schemas.openxmlformats.org/officeDocument/2006/relationships/tags" Target="../tags/tag8.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2.xml"/><Relationship Id="rId1" Type="http://schemas.openxmlformats.org/officeDocument/2006/relationships/tags" Target="../tags/tag9.xml"/><Relationship Id="rId5" Type="http://schemas.openxmlformats.org/officeDocument/2006/relationships/image" Target="../media/image14.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 Id="rId9" Type="http://schemas.openxmlformats.org/officeDocument/2006/relationships/image" Target="../media/image21.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7" Type="http://schemas.openxmlformats.org/officeDocument/2006/relationships/image" Target="../media/image24.png"/><Relationship Id="rId2" Type="http://schemas.openxmlformats.org/officeDocument/2006/relationships/slideLayout" Target="../slideLayouts/slideLayout12.xml"/><Relationship Id="rId1" Type="http://schemas.openxmlformats.org/officeDocument/2006/relationships/tags" Target="../tags/tag1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2.xml"/><Relationship Id="rId1" Type="http://schemas.openxmlformats.org/officeDocument/2006/relationships/tags" Target="../tags/tag13.xml"/><Relationship Id="rId6" Type="http://schemas.openxmlformats.org/officeDocument/2006/relationships/image" Target="../media/image21.png"/><Relationship Id="rId5" Type="http://schemas.openxmlformats.org/officeDocument/2006/relationships/image" Target="../media/image19.png"/><Relationship Id="rId4" Type="http://schemas.openxmlformats.org/officeDocument/2006/relationships/image" Target="../media/image25.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2.xml"/><Relationship Id="rId1" Type="http://schemas.openxmlformats.org/officeDocument/2006/relationships/tags" Target="../tags/tag15.xml"/><Relationship Id="rId5" Type="http://schemas.openxmlformats.org/officeDocument/2006/relationships/image" Target="../media/image27.png"/><Relationship Id="rId4" Type="http://schemas.openxmlformats.org/officeDocument/2006/relationships/image" Target="../media/image26.jpeg"/></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Layout" Target="../slideLayouts/slideLayout7.xml"/><Relationship Id="rId1" Type="http://schemas.openxmlformats.org/officeDocument/2006/relationships/tags" Target="../tags/tag17.xml"/><Relationship Id="rId4" Type="http://schemas.openxmlformats.org/officeDocument/2006/relationships/slide" Target="slide17.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3.xml"/><Relationship Id="rId1" Type="http://schemas.openxmlformats.org/officeDocument/2006/relationships/tags" Target="../tags/tag18.xml"/><Relationship Id="rId4" Type="http://schemas.openxmlformats.org/officeDocument/2006/relationships/image" Target="../media/image29.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3.xml"/><Relationship Id="rId1" Type="http://schemas.openxmlformats.org/officeDocument/2006/relationships/tags" Target="../tags/tag20.xml"/><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3.xml"/><Relationship Id="rId1" Type="http://schemas.openxmlformats.org/officeDocument/2006/relationships/tags" Target="../tags/tag22.xml"/><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7" Type="http://schemas.openxmlformats.org/officeDocument/2006/relationships/image" Target="../media/image24.png"/><Relationship Id="rId2" Type="http://schemas.openxmlformats.org/officeDocument/2006/relationships/slideLayout" Target="../slideLayouts/slideLayout14.xml"/><Relationship Id="rId1" Type="http://schemas.openxmlformats.org/officeDocument/2006/relationships/tags" Target="../tags/tag24.xml"/><Relationship Id="rId6" Type="http://schemas.openxmlformats.org/officeDocument/2006/relationships/image" Target="../media/image30.png"/><Relationship Id="rId5" Type="http://schemas.openxmlformats.org/officeDocument/2006/relationships/image" Target="../media/image22.png"/><Relationship Id="rId4" Type="http://schemas.openxmlformats.org/officeDocument/2006/relationships/image" Target="../media/image29.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3.xml"/><Relationship Id="rId1" Type="http://schemas.openxmlformats.org/officeDocument/2006/relationships/tags" Target="../tags/tag26.xml"/><Relationship Id="rId5" Type="http://schemas.openxmlformats.org/officeDocument/2006/relationships/image" Target="../media/image31.png"/><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3.xml"/><Relationship Id="rId1" Type="http://schemas.openxmlformats.org/officeDocument/2006/relationships/tags" Target="../tags/tag28.xml"/><Relationship Id="rId5" Type="http://schemas.openxmlformats.org/officeDocument/2006/relationships/image" Target="../media/image29.png"/><Relationship Id="rId4" Type="http://schemas.openxmlformats.org/officeDocument/2006/relationships/image" Target="../media/image32.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3.xml"/><Relationship Id="rId1" Type="http://schemas.openxmlformats.org/officeDocument/2006/relationships/tags" Target="../tags/tag30.xml"/><Relationship Id="rId5" Type="http://schemas.openxmlformats.org/officeDocument/2006/relationships/image" Target="../media/image29.png"/><Relationship Id="rId4" Type="http://schemas.openxmlformats.org/officeDocument/2006/relationships/image" Target="../media/image33.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tags" Target="../tags/tag32.xml"/><Relationship Id="rId6" Type="http://schemas.openxmlformats.org/officeDocument/2006/relationships/image" Target="../media/image4.png"/><Relationship Id="rId5" Type="http://schemas.microsoft.com/office/2007/relationships/hdphoto" Target="../media/hdphoto1.wdp"/><Relationship Id="rId4" Type="http://schemas.openxmlformats.org/officeDocument/2006/relationships/image" Target="../media/image34.png"/></Relationships>
</file>

<file path=ppt/slides/_rels/slide18.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image" Target="../media/image43.png"/><Relationship Id="rId18" Type="http://schemas.openxmlformats.org/officeDocument/2006/relationships/image" Target="../media/image48.png"/><Relationship Id="rId3" Type="http://schemas.openxmlformats.org/officeDocument/2006/relationships/notesSlide" Target="../notesSlides/notesSlide17.xml"/><Relationship Id="rId7" Type="http://schemas.openxmlformats.org/officeDocument/2006/relationships/image" Target="../media/image37.png"/><Relationship Id="rId12" Type="http://schemas.openxmlformats.org/officeDocument/2006/relationships/image" Target="../media/image42.png"/><Relationship Id="rId17" Type="http://schemas.openxmlformats.org/officeDocument/2006/relationships/image" Target="../media/image47.emf"/><Relationship Id="rId2" Type="http://schemas.openxmlformats.org/officeDocument/2006/relationships/slideLayout" Target="../slideLayouts/slideLayout7.xml"/><Relationship Id="rId16" Type="http://schemas.openxmlformats.org/officeDocument/2006/relationships/image" Target="../media/image46.emf"/><Relationship Id="rId1" Type="http://schemas.openxmlformats.org/officeDocument/2006/relationships/tags" Target="../tags/tag33.xml"/><Relationship Id="rId6" Type="http://schemas.openxmlformats.org/officeDocument/2006/relationships/image" Target="../media/image36.png"/><Relationship Id="rId11" Type="http://schemas.openxmlformats.org/officeDocument/2006/relationships/image" Target="../media/image41.jpeg"/><Relationship Id="rId5" Type="http://schemas.openxmlformats.org/officeDocument/2006/relationships/image" Target="../media/image35.jpeg"/><Relationship Id="rId15" Type="http://schemas.openxmlformats.org/officeDocument/2006/relationships/image" Target="../media/image45.png"/><Relationship Id="rId10" Type="http://schemas.openxmlformats.org/officeDocument/2006/relationships/image" Target="../media/image40.png"/><Relationship Id="rId4" Type="http://schemas.openxmlformats.org/officeDocument/2006/relationships/image" Target="../media/image4.png"/><Relationship Id="rId9" Type="http://schemas.openxmlformats.org/officeDocument/2006/relationships/image" Target="../media/image39.png"/><Relationship Id="rId14" Type="http://schemas.openxmlformats.org/officeDocument/2006/relationships/image" Target="../media/image4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3298306"/>
            <a:ext cx="9142412" cy="1066801"/>
          </a:xfrm>
          <a:prstGeom prst="rect">
            <a:avLst/>
          </a:prstGeom>
          <a:solidFill>
            <a:srgbClr val="CC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2" name="TextBox 1"/>
          <p:cNvSpPr txBox="1"/>
          <p:nvPr/>
        </p:nvSpPr>
        <p:spPr>
          <a:xfrm>
            <a:off x="900229" y="3359016"/>
            <a:ext cx="7487532" cy="923330"/>
          </a:xfrm>
          <a:prstGeom prst="rect">
            <a:avLst/>
          </a:prstGeom>
          <a:noFill/>
        </p:spPr>
        <p:txBody>
          <a:bodyPr wrap="square" rtlCol="0">
            <a:spAutoFit/>
          </a:bodyPr>
          <a:lstStyle/>
          <a:p>
            <a:pPr algn="ctr"/>
            <a:r>
              <a:rPr lang="en-GB" sz="5400" dirty="0" smtClean="0">
                <a:solidFill>
                  <a:schemeClr val="bg1"/>
                </a:solidFill>
                <a:latin typeface="Century Gothic" pitchFamily="34" charset="0"/>
              </a:rPr>
              <a:t>Two degrees (2 of 2)</a:t>
            </a:r>
          </a:p>
        </p:txBody>
      </p:sp>
      <p:pic>
        <p:nvPicPr>
          <p:cNvPr id="9" name="Picture 8" descr="engagelogo.png"/>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899941" y="396248"/>
            <a:ext cx="5135866" cy="2060374"/>
          </a:xfrm>
          <a:prstGeom prst="rect">
            <a:avLst/>
          </a:prstGeom>
        </p:spPr>
      </p:pic>
      <p:sp>
        <p:nvSpPr>
          <p:cNvPr id="10" name="Rectangle 9"/>
          <p:cNvSpPr/>
          <p:nvPr/>
        </p:nvSpPr>
        <p:spPr>
          <a:xfrm>
            <a:off x="1835744" y="2508741"/>
            <a:ext cx="5544082" cy="292388"/>
          </a:xfrm>
          <a:prstGeom prst="rect">
            <a:avLst/>
          </a:prstGeom>
        </p:spPr>
        <p:txBody>
          <a:bodyPr wrap="square">
            <a:spAutoFit/>
          </a:bodyPr>
          <a:lstStyle/>
          <a:p>
            <a:r>
              <a:rPr lang="en-GB" sz="1300" b="1" kern="1200" dirty="0" smtClean="0">
                <a:solidFill>
                  <a:schemeClr val="bg1">
                    <a:lumMod val="50000"/>
                  </a:schemeClr>
                </a:solidFill>
                <a:latin typeface="Century Gothic" pitchFamily="34" charset="0"/>
                <a:ea typeface="Ebrima" panose="02000000000000000000" pitchFamily="2" charset="0"/>
                <a:cs typeface="Mangal" panose="02040503050203030202" pitchFamily="18" charset="0"/>
              </a:rPr>
              <a:t>Equipping the Next Generation for Active Engagement</a:t>
            </a:r>
            <a:r>
              <a:rPr lang="en-GB" sz="1300" b="1" kern="1200" spc="-150" dirty="0" smtClean="0">
                <a:solidFill>
                  <a:schemeClr val="bg1">
                    <a:lumMod val="50000"/>
                  </a:schemeClr>
                </a:solidFill>
                <a:latin typeface="Century Gothic" pitchFamily="34" charset="0"/>
                <a:ea typeface="Ebrima" panose="02000000000000000000" pitchFamily="2" charset="0"/>
                <a:cs typeface="Mangal" panose="02040503050203030202" pitchFamily="18" charset="0"/>
              </a:rPr>
              <a:t> </a:t>
            </a:r>
            <a:r>
              <a:rPr lang="en-GB" sz="1300" b="1" kern="1200" dirty="0" smtClean="0">
                <a:solidFill>
                  <a:schemeClr val="bg1">
                    <a:lumMod val="50000"/>
                  </a:schemeClr>
                </a:solidFill>
                <a:latin typeface="Century Gothic" pitchFamily="34" charset="0"/>
                <a:ea typeface="Ebrima" panose="02000000000000000000" pitchFamily="2" charset="0"/>
                <a:cs typeface="Mangal" panose="02040503050203030202" pitchFamily="18" charset="0"/>
              </a:rPr>
              <a:t>in Science</a:t>
            </a:r>
            <a:endParaRPr lang="en-GB" sz="1300" b="1" kern="1200" dirty="0">
              <a:solidFill>
                <a:schemeClr val="bg1">
                  <a:lumMod val="50000"/>
                </a:schemeClr>
              </a:solidFill>
              <a:latin typeface="Century Gothic" pitchFamily="34" charset="0"/>
              <a:ea typeface="Ebrima" panose="02000000000000000000" pitchFamily="2" charset="0"/>
              <a:cs typeface="Mangal" panose="02040503050203030202" pitchFamily="18" charset="0"/>
            </a:endParaRPr>
          </a:p>
        </p:txBody>
      </p:sp>
    </p:spTree>
    <p:custDataLst>
      <p:tags r:id="rId1"/>
    </p:custData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33" descr="IMG_20151213_130216.jpg"/>
          <p:cNvPicPr>
            <a:picLocks noChangeAspect="1"/>
          </p:cNvPicPr>
          <p:nvPr/>
        </p:nvPicPr>
        <p:blipFill>
          <a:blip r:embed="rId4" cstate="print">
            <a:lum/>
          </a:blip>
          <a:stretch>
            <a:fillRect/>
          </a:stretch>
        </p:blipFill>
        <p:spPr>
          <a:xfrm>
            <a:off x="0" y="0"/>
            <a:ext cx="9144000" cy="6858000"/>
          </a:xfrm>
          <a:prstGeom prst="rect">
            <a:avLst/>
          </a:prstGeom>
        </p:spPr>
      </p:pic>
      <p:grpSp>
        <p:nvGrpSpPr>
          <p:cNvPr id="29" name="Group 28"/>
          <p:cNvGrpSpPr/>
          <p:nvPr/>
        </p:nvGrpSpPr>
        <p:grpSpPr>
          <a:xfrm rot="20788622">
            <a:off x="3072516" y="3448402"/>
            <a:ext cx="3791050" cy="2405647"/>
            <a:chOff x="1040576" y="2644290"/>
            <a:chExt cx="3963472" cy="2296878"/>
          </a:xfrm>
        </p:grpSpPr>
        <p:pic>
          <p:nvPicPr>
            <p:cNvPr id="30" name="Picture 29" descr="newspaper blank.png"/>
            <p:cNvPicPr>
              <a:picLocks noChangeAspect="1"/>
            </p:cNvPicPr>
            <p:nvPr/>
          </p:nvPicPr>
          <p:blipFill>
            <a:blip r:embed="rId5" cstate="print"/>
            <a:stretch>
              <a:fillRect/>
            </a:stretch>
          </p:blipFill>
          <p:spPr>
            <a:xfrm>
              <a:off x="1040576" y="2644290"/>
              <a:ext cx="3963472" cy="2296878"/>
            </a:xfrm>
            <a:prstGeom prst="rect">
              <a:avLst/>
            </a:prstGeom>
          </p:spPr>
        </p:pic>
        <p:sp>
          <p:nvSpPr>
            <p:cNvPr id="33" name="TextBox 32"/>
            <p:cNvSpPr txBox="1"/>
            <p:nvPr/>
          </p:nvSpPr>
          <p:spPr>
            <a:xfrm>
              <a:off x="1616961" y="3334955"/>
              <a:ext cx="3160197" cy="1498689"/>
            </a:xfrm>
            <a:prstGeom prst="rect">
              <a:avLst/>
            </a:prstGeom>
            <a:noFill/>
            <a:ln w="3175">
              <a:noFill/>
            </a:ln>
          </p:spPr>
          <p:txBody>
            <a:bodyPr wrap="square" rtlCol="0">
              <a:spAutoFit/>
            </a:bodyPr>
            <a:lstStyle/>
            <a:p>
              <a:r>
                <a:rPr lang="en-GB" sz="3200" b="1" dirty="0" smtClean="0">
                  <a:latin typeface="Times New Roman" pitchFamily="18" charset="0"/>
                  <a:cs typeface="Times New Roman" pitchFamily="18" charset="0"/>
                </a:rPr>
                <a:t>Climate change </a:t>
              </a:r>
              <a:r>
                <a:rPr lang="en-GB" sz="3200" dirty="0" smtClean="0">
                  <a:latin typeface="Times New Roman" pitchFamily="18" charset="0"/>
                  <a:cs typeface="Times New Roman" pitchFamily="18" charset="0"/>
                </a:rPr>
                <a:t>blamed for extreme weather</a:t>
              </a:r>
              <a:endParaRPr lang="en-GB" sz="3200" dirty="0">
                <a:latin typeface="Times New Roman" pitchFamily="18" charset="0"/>
                <a:cs typeface="Times New Roman" pitchFamily="18" charset="0"/>
              </a:endParaRPr>
            </a:p>
          </p:txBody>
        </p:sp>
      </p:grpSp>
      <p:sp>
        <p:nvSpPr>
          <p:cNvPr id="16" name="Rectangle 15"/>
          <p:cNvSpPr/>
          <p:nvPr/>
        </p:nvSpPr>
        <p:spPr>
          <a:xfrm>
            <a:off x="3059832" y="6525344"/>
            <a:ext cx="3059832" cy="360040"/>
          </a:xfrm>
          <a:prstGeom prst="rect">
            <a:avLst/>
          </a:prstGeom>
          <a:solidFill>
            <a:schemeClr val="bg1"/>
          </a:solidFill>
          <a:ln w="6350">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smtClean="0">
                <a:solidFill>
                  <a:schemeClr val="tx1"/>
                </a:solidFill>
                <a:latin typeface="Century Gothic" pitchFamily="34" charset="0"/>
              </a:rPr>
              <a:t>Play</a:t>
            </a:r>
          </a:p>
        </p:txBody>
      </p:sp>
      <p:sp>
        <p:nvSpPr>
          <p:cNvPr id="17" name="Rectangle 16"/>
          <p:cNvSpPr/>
          <p:nvPr/>
        </p:nvSpPr>
        <p:spPr>
          <a:xfrm>
            <a:off x="6120680" y="6525344"/>
            <a:ext cx="3059832" cy="360040"/>
          </a:xfrm>
          <a:prstGeom prst="rect">
            <a:avLst/>
          </a:prstGeom>
          <a:solidFill>
            <a:schemeClr val="bg1"/>
          </a:solidFill>
          <a:ln w="6350">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smtClean="0">
                <a:solidFill>
                  <a:schemeClr val="tx1"/>
                </a:solidFill>
                <a:latin typeface="Century Gothic" pitchFamily="34" charset="0"/>
              </a:rPr>
              <a:t>Decide</a:t>
            </a:r>
          </a:p>
        </p:txBody>
      </p:sp>
      <p:sp>
        <p:nvSpPr>
          <p:cNvPr id="18" name="Rounded Rectangle 17"/>
          <p:cNvSpPr/>
          <p:nvPr/>
        </p:nvSpPr>
        <p:spPr>
          <a:xfrm>
            <a:off x="-97971" y="6511636"/>
            <a:ext cx="3229811" cy="373748"/>
          </a:xfrm>
          <a:prstGeom prst="roundRect">
            <a:avLst/>
          </a:prstGeom>
          <a:solidFill>
            <a:srgbClr val="CC0000"/>
          </a:solidFill>
          <a:ln>
            <a:noFill/>
          </a:ln>
          <a:effectLst>
            <a:outerShdw blurRad="63500" sx="103000" sy="103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solidFill>
                  <a:schemeClr val="bg1"/>
                </a:solidFill>
                <a:latin typeface="Century Gothic" pitchFamily="34" charset="0"/>
              </a:rPr>
              <a:t>Engage</a:t>
            </a:r>
          </a:p>
        </p:txBody>
      </p:sp>
      <p:sp>
        <p:nvSpPr>
          <p:cNvPr id="21" name="Rounded Rectangle 20"/>
          <p:cNvSpPr/>
          <p:nvPr/>
        </p:nvSpPr>
        <p:spPr>
          <a:xfrm rot="16200000">
            <a:off x="9147942" y="5706833"/>
            <a:ext cx="306387" cy="1079313"/>
          </a:xfrm>
          <a:prstGeom prst="roundRect">
            <a:avLst/>
          </a:prstGeom>
          <a:solidFill>
            <a:srgbClr val="CC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dirty="0">
              <a:solidFill>
                <a:schemeClr val="lt1"/>
              </a:solidFill>
              <a:latin typeface="+mn-lt"/>
              <a:ea typeface="+mn-ea"/>
              <a:cs typeface="+mn-cs"/>
            </a:endParaRPr>
          </a:p>
        </p:txBody>
      </p:sp>
      <p:sp>
        <p:nvSpPr>
          <p:cNvPr id="22" name="Text Box 13"/>
          <p:cNvSpPr txBox="1">
            <a:spLocks noChangeArrowheads="1"/>
          </p:cNvSpPr>
          <p:nvPr/>
        </p:nvSpPr>
        <p:spPr bwMode="auto">
          <a:xfrm>
            <a:off x="8761478" y="6125044"/>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2</a:t>
            </a:fld>
            <a:endParaRPr lang="en-GB" altLang="en-US" sz="1400" b="1" dirty="0">
              <a:solidFill>
                <a:schemeClr val="bg1"/>
              </a:solidFill>
              <a:latin typeface="Century Gothic" pitchFamily="34" charset="0"/>
            </a:endParaRPr>
          </a:p>
        </p:txBody>
      </p:sp>
      <p:grpSp>
        <p:nvGrpSpPr>
          <p:cNvPr id="13" name="Group 21"/>
          <p:cNvGrpSpPr/>
          <p:nvPr/>
        </p:nvGrpSpPr>
        <p:grpSpPr>
          <a:xfrm>
            <a:off x="3419872" y="836712"/>
            <a:ext cx="5086063" cy="1617426"/>
            <a:chOff x="2582281" y="5661248"/>
            <a:chExt cx="5086063" cy="1617426"/>
          </a:xfrm>
        </p:grpSpPr>
        <p:sp>
          <p:nvSpPr>
            <p:cNvPr id="15" name="Rounded Rectangle 14"/>
            <p:cNvSpPr/>
            <p:nvPr/>
          </p:nvSpPr>
          <p:spPr>
            <a:xfrm>
              <a:off x="2582281" y="5661248"/>
              <a:ext cx="5086063" cy="1617426"/>
            </a:xfrm>
            <a:prstGeom prst="roundRect">
              <a:avLst/>
            </a:prstGeom>
            <a:solidFill>
              <a:srgbClr val="0099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TextBox 18"/>
            <p:cNvSpPr txBox="1"/>
            <p:nvPr/>
          </p:nvSpPr>
          <p:spPr>
            <a:xfrm>
              <a:off x="2627784" y="5695365"/>
              <a:ext cx="5040560" cy="1569660"/>
            </a:xfrm>
            <a:prstGeom prst="rect">
              <a:avLst/>
            </a:prstGeom>
            <a:noFill/>
          </p:spPr>
          <p:txBody>
            <a:bodyPr wrap="square" rtlCol="0">
              <a:spAutoFit/>
            </a:bodyPr>
            <a:lstStyle/>
            <a:p>
              <a:r>
                <a:rPr lang="en-GB" sz="3200" dirty="0" smtClean="0">
                  <a:solidFill>
                    <a:schemeClr val="bg1"/>
                  </a:solidFill>
                  <a:latin typeface="Century Gothic" pitchFamily="34" charset="0"/>
                </a:rPr>
                <a:t>What will save the world from getting more than 2 degrees hotter?</a:t>
              </a:r>
            </a:p>
          </p:txBody>
        </p:sp>
      </p:grpSp>
      <p:grpSp>
        <p:nvGrpSpPr>
          <p:cNvPr id="26" name="Group 25"/>
          <p:cNvGrpSpPr/>
          <p:nvPr/>
        </p:nvGrpSpPr>
        <p:grpSpPr>
          <a:xfrm rot="21289005">
            <a:off x="200474" y="2509172"/>
            <a:ext cx="3649202" cy="2223410"/>
            <a:chOff x="1040576" y="2644290"/>
            <a:chExt cx="3963472" cy="2296878"/>
          </a:xfrm>
        </p:grpSpPr>
        <p:pic>
          <p:nvPicPr>
            <p:cNvPr id="27" name="Picture 26" descr="newspaper blank.png"/>
            <p:cNvPicPr>
              <a:picLocks noChangeAspect="1"/>
            </p:cNvPicPr>
            <p:nvPr/>
          </p:nvPicPr>
          <p:blipFill>
            <a:blip r:embed="rId5" cstate="print"/>
            <a:stretch>
              <a:fillRect/>
            </a:stretch>
          </p:blipFill>
          <p:spPr>
            <a:xfrm>
              <a:off x="1040576" y="2644290"/>
              <a:ext cx="3963472" cy="2296878"/>
            </a:xfrm>
            <a:prstGeom prst="rect">
              <a:avLst/>
            </a:prstGeom>
          </p:spPr>
        </p:pic>
        <p:sp>
          <p:nvSpPr>
            <p:cNvPr id="28" name="TextBox 27"/>
            <p:cNvSpPr txBox="1"/>
            <p:nvPr/>
          </p:nvSpPr>
          <p:spPr>
            <a:xfrm>
              <a:off x="1575824" y="3279866"/>
              <a:ext cx="3168352" cy="1621526"/>
            </a:xfrm>
            <a:prstGeom prst="rect">
              <a:avLst/>
            </a:prstGeom>
            <a:noFill/>
            <a:ln w="3175">
              <a:noFill/>
            </a:ln>
          </p:spPr>
          <p:txBody>
            <a:bodyPr wrap="square" rtlCol="0">
              <a:spAutoFit/>
            </a:bodyPr>
            <a:lstStyle/>
            <a:p>
              <a:r>
                <a:rPr lang="en-GB" sz="3200" dirty="0" smtClean="0">
                  <a:latin typeface="Times New Roman" pitchFamily="18" charset="0"/>
                  <a:cs typeface="Times New Roman" pitchFamily="18" charset="0"/>
                </a:rPr>
                <a:t>December 2015 </a:t>
              </a:r>
              <a:r>
                <a:rPr lang="en-GB" sz="3200" b="1" dirty="0" smtClean="0">
                  <a:latin typeface="Times New Roman" pitchFamily="18" charset="0"/>
                  <a:cs typeface="Times New Roman" pitchFamily="18" charset="0"/>
                </a:rPr>
                <a:t>wettest month </a:t>
              </a:r>
              <a:r>
                <a:rPr lang="en-GB" sz="3200" dirty="0" smtClean="0">
                  <a:latin typeface="Times New Roman" pitchFamily="18" charset="0"/>
                  <a:cs typeface="Times New Roman" pitchFamily="18" charset="0"/>
                </a:rPr>
                <a:t>on record.</a:t>
              </a:r>
              <a:endParaRPr lang="en-GB" sz="3200" dirty="0">
                <a:latin typeface="Times New Roman" pitchFamily="18" charset="0"/>
                <a:cs typeface="Times New Roman" pitchFamily="18" charset="0"/>
              </a:endParaRPr>
            </a:p>
          </p:txBody>
        </p:sp>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2000"/>
                            </p:stCondLst>
                            <p:childTnLst>
                              <p:par>
                                <p:cTn id="5" presetID="10" presetClass="entr" presetSubtype="0"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2000"/>
                                        <p:tgtEl>
                                          <p:spTgt spid="26"/>
                                        </p:tgtEl>
                                      </p:cBhvr>
                                    </p:animEffect>
                                  </p:childTnLst>
                                </p:cTn>
                              </p:par>
                            </p:childTnLst>
                          </p:cTn>
                        </p:par>
                        <p:par>
                          <p:cTn id="8" fill="hold">
                            <p:stCondLst>
                              <p:cond delay="4000"/>
                            </p:stCondLst>
                            <p:childTnLst>
                              <p:par>
                                <p:cTn id="9" presetID="10" presetClass="entr" presetSubtype="0"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fade">
                                      <p:cBhvr>
                                        <p:cTn id="11" dur="2000"/>
                                        <p:tgtEl>
                                          <p:spTgt spid="29"/>
                                        </p:tgtEl>
                                      </p:cBhvr>
                                    </p:animEffect>
                                  </p:childTnLst>
                                </p:cTn>
                              </p:par>
                            </p:childTnLst>
                          </p:cTn>
                        </p:par>
                        <p:par>
                          <p:cTn id="12" fill="hold">
                            <p:stCondLst>
                              <p:cond delay="6000"/>
                            </p:stCondLst>
                            <p:childTnLst>
                              <p:par>
                                <p:cTn id="13" presetID="10" presetClass="entr" presetSubtype="0"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 name="Group 58"/>
          <p:cNvGrpSpPr/>
          <p:nvPr/>
        </p:nvGrpSpPr>
        <p:grpSpPr>
          <a:xfrm>
            <a:off x="4788024" y="2780928"/>
            <a:ext cx="4200087" cy="2453754"/>
            <a:chOff x="4788024" y="2780928"/>
            <a:chExt cx="4200087" cy="2453754"/>
          </a:xfrm>
        </p:grpSpPr>
        <p:pic>
          <p:nvPicPr>
            <p:cNvPr id="2049" name="Picture 1"/>
            <p:cNvPicPr>
              <a:picLocks noChangeAspect="1" noChangeArrowheads="1"/>
            </p:cNvPicPr>
            <p:nvPr/>
          </p:nvPicPr>
          <p:blipFill>
            <a:blip r:embed="rId4" cstate="print"/>
            <a:srcRect/>
            <a:stretch>
              <a:fillRect/>
            </a:stretch>
          </p:blipFill>
          <p:spPr bwMode="auto">
            <a:xfrm>
              <a:off x="5292080" y="2780928"/>
              <a:ext cx="3696031" cy="245375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nvGrpSpPr>
            <p:cNvPr id="31" name="Group 30"/>
            <p:cNvGrpSpPr/>
            <p:nvPr/>
          </p:nvGrpSpPr>
          <p:grpSpPr>
            <a:xfrm>
              <a:off x="4788024" y="2852936"/>
              <a:ext cx="2808312" cy="864096"/>
              <a:chOff x="5652120" y="2492896"/>
              <a:chExt cx="2808312" cy="864096"/>
            </a:xfrm>
          </p:grpSpPr>
          <p:sp>
            <p:nvSpPr>
              <p:cNvPr id="30" name="Rounded Rectangle 29"/>
              <p:cNvSpPr/>
              <p:nvPr/>
            </p:nvSpPr>
            <p:spPr>
              <a:xfrm>
                <a:off x="5652120" y="2492896"/>
                <a:ext cx="2808312" cy="864096"/>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TextBox 16"/>
              <p:cNvSpPr txBox="1"/>
              <p:nvPr/>
            </p:nvSpPr>
            <p:spPr>
              <a:xfrm>
                <a:off x="5652120" y="2509446"/>
                <a:ext cx="2808312" cy="830997"/>
              </a:xfrm>
              <a:prstGeom prst="rect">
                <a:avLst/>
              </a:prstGeom>
              <a:noFill/>
            </p:spPr>
            <p:txBody>
              <a:bodyPr wrap="square" rtlCol="0">
                <a:spAutoFit/>
              </a:bodyPr>
              <a:lstStyle/>
              <a:p>
                <a:r>
                  <a:rPr lang="en-GB" sz="2400" dirty="0" smtClean="0">
                    <a:solidFill>
                      <a:schemeClr val="bg1"/>
                    </a:solidFill>
                    <a:latin typeface="Century Gothic" pitchFamily="34" charset="0"/>
                  </a:rPr>
                  <a:t>Shut down fossil fuel power plants</a:t>
                </a:r>
                <a:endParaRPr lang="en-GB" sz="2400" dirty="0">
                  <a:solidFill>
                    <a:schemeClr val="bg1"/>
                  </a:solidFill>
                  <a:latin typeface="Century Gothic" pitchFamily="34" charset="0"/>
                </a:endParaRPr>
              </a:p>
            </p:txBody>
          </p:sp>
        </p:grpSp>
      </p:grpSp>
      <p:grpSp>
        <p:nvGrpSpPr>
          <p:cNvPr id="58" name="Group 57"/>
          <p:cNvGrpSpPr/>
          <p:nvPr/>
        </p:nvGrpSpPr>
        <p:grpSpPr>
          <a:xfrm>
            <a:off x="2771800" y="2710279"/>
            <a:ext cx="3384376" cy="2590929"/>
            <a:chOff x="2771800" y="2710279"/>
            <a:chExt cx="3384376" cy="2590929"/>
          </a:xfrm>
        </p:grpSpPr>
        <p:pic>
          <p:nvPicPr>
            <p:cNvPr id="55" name="Picture 54" descr="bag recycled.png"/>
            <p:cNvPicPr>
              <a:picLocks noChangeAspect="1"/>
            </p:cNvPicPr>
            <p:nvPr/>
          </p:nvPicPr>
          <p:blipFill>
            <a:blip r:embed="rId5" cstate="print"/>
            <a:stretch>
              <a:fillRect/>
            </a:stretch>
          </p:blipFill>
          <p:spPr>
            <a:xfrm>
              <a:off x="2771800" y="2710279"/>
              <a:ext cx="2150640" cy="2590929"/>
            </a:xfrm>
            <a:prstGeom prst="rect">
              <a:avLst/>
            </a:prstGeom>
            <a:ln>
              <a:noFill/>
            </a:ln>
            <a:effectLst>
              <a:outerShdw blurRad="292100" dist="139700" dir="2700000" algn="tl" rotWithShape="0">
                <a:srgbClr val="333333">
                  <a:alpha val="65000"/>
                </a:srgbClr>
              </a:outerShdw>
            </a:effectLst>
          </p:spPr>
        </p:pic>
        <p:grpSp>
          <p:nvGrpSpPr>
            <p:cNvPr id="46" name="Group 45"/>
            <p:cNvGrpSpPr/>
            <p:nvPr/>
          </p:nvGrpSpPr>
          <p:grpSpPr>
            <a:xfrm>
              <a:off x="4427984" y="4365104"/>
              <a:ext cx="1728192" cy="864096"/>
              <a:chOff x="5652120" y="2492896"/>
              <a:chExt cx="1728192" cy="864096"/>
            </a:xfrm>
          </p:grpSpPr>
          <p:sp>
            <p:nvSpPr>
              <p:cNvPr id="47" name="Rounded Rectangle 46"/>
              <p:cNvSpPr/>
              <p:nvPr/>
            </p:nvSpPr>
            <p:spPr>
              <a:xfrm>
                <a:off x="5652120" y="2492896"/>
                <a:ext cx="1656184" cy="864096"/>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TextBox 47"/>
              <p:cNvSpPr txBox="1"/>
              <p:nvPr/>
            </p:nvSpPr>
            <p:spPr>
              <a:xfrm>
                <a:off x="5724128" y="2509446"/>
                <a:ext cx="1656184" cy="830997"/>
              </a:xfrm>
              <a:prstGeom prst="rect">
                <a:avLst/>
              </a:prstGeom>
              <a:noFill/>
            </p:spPr>
            <p:txBody>
              <a:bodyPr wrap="square" rtlCol="0">
                <a:spAutoFit/>
              </a:bodyPr>
              <a:lstStyle/>
              <a:p>
                <a:r>
                  <a:rPr lang="en-GB" sz="2400" dirty="0" smtClean="0">
                    <a:solidFill>
                      <a:schemeClr val="bg1"/>
                    </a:solidFill>
                    <a:latin typeface="Century Gothic" pitchFamily="34" charset="0"/>
                  </a:rPr>
                  <a:t>Recycle resources</a:t>
                </a:r>
                <a:endParaRPr lang="en-GB" sz="2400" dirty="0">
                  <a:solidFill>
                    <a:schemeClr val="bg1"/>
                  </a:solidFill>
                  <a:latin typeface="Century Gothic" pitchFamily="34" charset="0"/>
                </a:endParaRPr>
              </a:p>
            </p:txBody>
          </p:sp>
        </p:grpSp>
      </p:grpSp>
      <p:grpSp>
        <p:nvGrpSpPr>
          <p:cNvPr id="60" name="Group 59"/>
          <p:cNvGrpSpPr/>
          <p:nvPr/>
        </p:nvGrpSpPr>
        <p:grpSpPr>
          <a:xfrm>
            <a:off x="-3" y="3789040"/>
            <a:ext cx="3419875" cy="2736304"/>
            <a:chOff x="-3" y="3789040"/>
            <a:chExt cx="3419875" cy="2736304"/>
          </a:xfrm>
        </p:grpSpPr>
        <p:pic>
          <p:nvPicPr>
            <p:cNvPr id="52" name="Picture 51" descr="leaves.png"/>
            <p:cNvPicPr>
              <a:picLocks noChangeAspect="1"/>
            </p:cNvPicPr>
            <p:nvPr/>
          </p:nvPicPr>
          <p:blipFill>
            <a:blip r:embed="rId6" cstate="print"/>
            <a:stretch>
              <a:fillRect/>
            </a:stretch>
          </p:blipFill>
          <p:spPr>
            <a:xfrm flipH="1">
              <a:off x="-3" y="3789040"/>
              <a:ext cx="3316731" cy="2736304"/>
            </a:xfrm>
            <a:prstGeom prst="rect">
              <a:avLst/>
            </a:prstGeom>
          </p:spPr>
        </p:pic>
        <p:grpSp>
          <p:nvGrpSpPr>
            <p:cNvPr id="38" name="Group 37"/>
            <p:cNvGrpSpPr/>
            <p:nvPr/>
          </p:nvGrpSpPr>
          <p:grpSpPr>
            <a:xfrm>
              <a:off x="539552" y="4365104"/>
              <a:ext cx="2880320" cy="504056"/>
              <a:chOff x="0" y="1556792"/>
              <a:chExt cx="2880320" cy="504056"/>
            </a:xfrm>
          </p:grpSpPr>
          <p:sp>
            <p:nvSpPr>
              <p:cNvPr id="39" name="Rounded Rectangle 38"/>
              <p:cNvSpPr/>
              <p:nvPr/>
            </p:nvSpPr>
            <p:spPr>
              <a:xfrm>
                <a:off x="0" y="1556792"/>
                <a:ext cx="2880320" cy="504056"/>
              </a:xfrm>
              <a:prstGeom prst="roundRect">
                <a:avLst/>
              </a:prstGeom>
              <a:solidFill>
                <a:schemeClr val="accent3">
                  <a:lumMod val="5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TextBox 39"/>
              <p:cNvSpPr txBox="1"/>
              <p:nvPr/>
            </p:nvSpPr>
            <p:spPr>
              <a:xfrm>
                <a:off x="0" y="1556792"/>
                <a:ext cx="2880320" cy="461665"/>
              </a:xfrm>
              <a:prstGeom prst="rect">
                <a:avLst/>
              </a:prstGeom>
              <a:noFill/>
            </p:spPr>
            <p:txBody>
              <a:bodyPr wrap="square" rtlCol="0">
                <a:spAutoFit/>
              </a:bodyPr>
              <a:lstStyle/>
              <a:p>
                <a:pPr algn="ctr"/>
                <a:r>
                  <a:rPr lang="en-GB" sz="2400" dirty="0" smtClean="0">
                    <a:solidFill>
                      <a:schemeClr val="bg1"/>
                    </a:solidFill>
                    <a:latin typeface="Century Gothic" pitchFamily="34" charset="0"/>
                  </a:rPr>
                  <a:t>Plant more forests</a:t>
                </a:r>
                <a:endParaRPr lang="en-GB" sz="2400" dirty="0">
                  <a:solidFill>
                    <a:schemeClr val="bg1"/>
                  </a:solidFill>
                  <a:latin typeface="Century Gothic" pitchFamily="34" charset="0"/>
                </a:endParaRPr>
              </a:p>
            </p:txBody>
          </p:sp>
        </p:grpSp>
      </p:grpSp>
      <p:grpSp>
        <p:nvGrpSpPr>
          <p:cNvPr id="57" name="Group 56"/>
          <p:cNvGrpSpPr/>
          <p:nvPr/>
        </p:nvGrpSpPr>
        <p:grpSpPr>
          <a:xfrm>
            <a:off x="179512" y="1556792"/>
            <a:ext cx="4932548" cy="1743826"/>
            <a:chOff x="179512" y="1556792"/>
            <a:chExt cx="4932548" cy="1743826"/>
          </a:xfrm>
        </p:grpSpPr>
        <p:pic>
          <p:nvPicPr>
            <p:cNvPr id="50" name="Picture 49" descr="electric car.png"/>
            <p:cNvPicPr>
              <a:picLocks noChangeAspect="1"/>
            </p:cNvPicPr>
            <p:nvPr/>
          </p:nvPicPr>
          <p:blipFill>
            <a:blip r:embed="rId7" cstate="print"/>
            <a:stretch>
              <a:fillRect/>
            </a:stretch>
          </p:blipFill>
          <p:spPr>
            <a:xfrm>
              <a:off x="179512" y="1556792"/>
              <a:ext cx="2932502" cy="1743826"/>
            </a:xfrm>
            <a:prstGeom prst="rect">
              <a:avLst/>
            </a:prstGeom>
          </p:spPr>
        </p:pic>
        <p:grpSp>
          <p:nvGrpSpPr>
            <p:cNvPr id="28" name="Group 27"/>
            <p:cNvGrpSpPr/>
            <p:nvPr/>
          </p:nvGrpSpPr>
          <p:grpSpPr>
            <a:xfrm>
              <a:off x="1763688" y="1916832"/>
              <a:ext cx="3348372" cy="504056"/>
              <a:chOff x="0" y="1556792"/>
              <a:chExt cx="3348372" cy="504056"/>
            </a:xfrm>
          </p:grpSpPr>
          <p:sp>
            <p:nvSpPr>
              <p:cNvPr id="26" name="Rounded Rectangle 25"/>
              <p:cNvSpPr/>
              <p:nvPr/>
            </p:nvSpPr>
            <p:spPr>
              <a:xfrm>
                <a:off x="0" y="1556792"/>
                <a:ext cx="3348372" cy="504056"/>
              </a:xfrm>
              <a:prstGeom prst="roundRect">
                <a:avLst/>
              </a:prstGeom>
              <a:solidFill>
                <a:srgbClr val="0099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TextBox 26"/>
              <p:cNvSpPr txBox="1"/>
              <p:nvPr/>
            </p:nvSpPr>
            <p:spPr>
              <a:xfrm>
                <a:off x="0" y="1556792"/>
                <a:ext cx="3348372" cy="461665"/>
              </a:xfrm>
              <a:prstGeom prst="rect">
                <a:avLst/>
              </a:prstGeom>
              <a:noFill/>
            </p:spPr>
            <p:txBody>
              <a:bodyPr wrap="square" rtlCol="0">
                <a:spAutoFit/>
              </a:bodyPr>
              <a:lstStyle/>
              <a:p>
                <a:r>
                  <a:rPr lang="en-GB" sz="2400" dirty="0" smtClean="0">
                    <a:solidFill>
                      <a:schemeClr val="bg1"/>
                    </a:solidFill>
                    <a:latin typeface="Century Gothic" pitchFamily="34" charset="0"/>
                  </a:rPr>
                  <a:t>Develop electric cars</a:t>
                </a:r>
                <a:endParaRPr lang="en-GB" sz="2400" dirty="0">
                  <a:solidFill>
                    <a:schemeClr val="bg1"/>
                  </a:solidFill>
                  <a:latin typeface="Century Gothic" pitchFamily="34" charset="0"/>
                </a:endParaRPr>
              </a:p>
            </p:txBody>
          </p:sp>
        </p:grpSp>
      </p:grpSp>
      <p:grpSp>
        <p:nvGrpSpPr>
          <p:cNvPr id="56" name="Group 55"/>
          <p:cNvGrpSpPr/>
          <p:nvPr/>
        </p:nvGrpSpPr>
        <p:grpSpPr>
          <a:xfrm>
            <a:off x="3923928" y="4869160"/>
            <a:ext cx="4464496" cy="2188693"/>
            <a:chOff x="3923928" y="4869160"/>
            <a:chExt cx="4464496" cy="2188693"/>
          </a:xfrm>
        </p:grpSpPr>
        <p:pic>
          <p:nvPicPr>
            <p:cNvPr id="53" name="Picture 52" descr="meat.png"/>
            <p:cNvPicPr>
              <a:picLocks noChangeAspect="1"/>
            </p:cNvPicPr>
            <p:nvPr/>
          </p:nvPicPr>
          <p:blipFill>
            <a:blip r:embed="rId8" cstate="print"/>
            <a:stretch>
              <a:fillRect/>
            </a:stretch>
          </p:blipFill>
          <p:spPr>
            <a:xfrm flipH="1">
              <a:off x="3923928" y="4869160"/>
              <a:ext cx="3037540" cy="2188693"/>
            </a:xfrm>
            <a:prstGeom prst="rect">
              <a:avLst/>
            </a:prstGeom>
          </p:spPr>
        </p:pic>
        <p:grpSp>
          <p:nvGrpSpPr>
            <p:cNvPr id="37" name="Group 36"/>
            <p:cNvGrpSpPr/>
            <p:nvPr/>
          </p:nvGrpSpPr>
          <p:grpSpPr>
            <a:xfrm>
              <a:off x="6156176" y="5877272"/>
              <a:ext cx="2232248" cy="504056"/>
              <a:chOff x="6084168" y="5661248"/>
              <a:chExt cx="2232248" cy="504056"/>
            </a:xfrm>
          </p:grpSpPr>
          <p:sp>
            <p:nvSpPr>
              <p:cNvPr id="33" name="Rounded Rectangle 32"/>
              <p:cNvSpPr/>
              <p:nvPr/>
            </p:nvSpPr>
            <p:spPr>
              <a:xfrm>
                <a:off x="6084168" y="5661248"/>
                <a:ext cx="2232248" cy="504056"/>
              </a:xfrm>
              <a:prstGeom prst="roundRect">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TextBox 21"/>
              <p:cNvSpPr txBox="1"/>
              <p:nvPr/>
            </p:nvSpPr>
            <p:spPr>
              <a:xfrm>
                <a:off x="6120172" y="5682444"/>
                <a:ext cx="2160240" cy="461665"/>
              </a:xfrm>
              <a:prstGeom prst="rect">
                <a:avLst/>
              </a:prstGeom>
              <a:noFill/>
            </p:spPr>
            <p:txBody>
              <a:bodyPr wrap="square" rtlCol="0">
                <a:spAutoFit/>
              </a:bodyPr>
              <a:lstStyle/>
              <a:p>
                <a:pPr algn="ctr"/>
                <a:r>
                  <a:rPr lang="en-GB" sz="2400" dirty="0" smtClean="0">
                    <a:solidFill>
                      <a:schemeClr val="bg1"/>
                    </a:solidFill>
                    <a:latin typeface="Century Gothic" pitchFamily="34" charset="0"/>
                  </a:rPr>
                  <a:t>Eat less meat</a:t>
                </a:r>
                <a:endParaRPr lang="en-GB" sz="2400" dirty="0">
                  <a:solidFill>
                    <a:schemeClr val="bg1"/>
                  </a:solidFill>
                  <a:latin typeface="Century Gothic" pitchFamily="34" charset="0"/>
                </a:endParaRPr>
              </a:p>
            </p:txBody>
          </p:sp>
        </p:grpSp>
      </p:grpSp>
      <p:sp>
        <p:nvSpPr>
          <p:cNvPr id="12" name="TextBox 11"/>
          <p:cNvSpPr txBox="1"/>
          <p:nvPr/>
        </p:nvSpPr>
        <p:spPr>
          <a:xfrm>
            <a:off x="1907704" y="260648"/>
            <a:ext cx="7164288" cy="538609"/>
          </a:xfrm>
          <a:prstGeom prst="rect">
            <a:avLst/>
          </a:prstGeom>
          <a:noFill/>
        </p:spPr>
        <p:txBody>
          <a:bodyPr wrap="square" rtlCol="0">
            <a:spAutoFit/>
          </a:bodyPr>
          <a:lstStyle/>
          <a:p>
            <a:r>
              <a:rPr lang="en-GB" sz="2900" dirty="0" smtClean="0">
                <a:latin typeface="Century Gothic" pitchFamily="34" charset="0"/>
              </a:rPr>
              <a:t>There are </a:t>
            </a:r>
            <a:r>
              <a:rPr lang="en-GB" sz="2900" b="1" dirty="0" smtClean="0">
                <a:latin typeface="Century Gothic" pitchFamily="34" charset="0"/>
              </a:rPr>
              <a:t>actions</a:t>
            </a:r>
            <a:r>
              <a:rPr lang="en-GB" sz="2900" dirty="0" smtClean="0">
                <a:latin typeface="Century Gothic" pitchFamily="34" charset="0"/>
              </a:rPr>
              <a:t> we can take. </a:t>
            </a:r>
            <a:endParaRPr lang="en-GB" sz="2900" dirty="0">
              <a:latin typeface="Century Gothic" pitchFamily="34" charset="0"/>
            </a:endParaRPr>
          </a:p>
        </p:txBody>
      </p:sp>
      <p:grpSp>
        <p:nvGrpSpPr>
          <p:cNvPr id="36" name="Group 35"/>
          <p:cNvGrpSpPr/>
          <p:nvPr/>
        </p:nvGrpSpPr>
        <p:grpSpPr>
          <a:xfrm>
            <a:off x="395536" y="5445224"/>
            <a:ext cx="3456384" cy="864096"/>
            <a:chOff x="467544" y="5517232"/>
            <a:chExt cx="3456384" cy="864096"/>
          </a:xfrm>
        </p:grpSpPr>
        <p:sp>
          <p:nvSpPr>
            <p:cNvPr id="34" name="Rounded Rectangle 33"/>
            <p:cNvSpPr/>
            <p:nvPr/>
          </p:nvSpPr>
          <p:spPr>
            <a:xfrm>
              <a:off x="467544" y="5517232"/>
              <a:ext cx="3384376" cy="864096"/>
            </a:xfrm>
            <a:prstGeom prst="roundRect">
              <a:avLst/>
            </a:prstGeom>
            <a:solidFill>
              <a:srgbClr val="006BB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TextBox 19"/>
            <p:cNvSpPr txBox="1"/>
            <p:nvPr/>
          </p:nvSpPr>
          <p:spPr>
            <a:xfrm>
              <a:off x="467544" y="5517232"/>
              <a:ext cx="3456384" cy="830997"/>
            </a:xfrm>
            <a:prstGeom prst="rect">
              <a:avLst/>
            </a:prstGeom>
            <a:noFill/>
          </p:spPr>
          <p:txBody>
            <a:bodyPr wrap="square" rtlCol="0">
              <a:spAutoFit/>
            </a:bodyPr>
            <a:lstStyle/>
            <a:p>
              <a:r>
                <a:rPr lang="en-GB" sz="2400" dirty="0" smtClean="0">
                  <a:solidFill>
                    <a:schemeClr val="bg1"/>
                  </a:solidFill>
                  <a:latin typeface="Century Gothic" pitchFamily="34" charset="0"/>
                </a:rPr>
                <a:t>Make appliances more energy efficient</a:t>
              </a:r>
              <a:endParaRPr lang="en-GB" sz="2400" dirty="0">
                <a:solidFill>
                  <a:schemeClr val="bg1"/>
                </a:solidFill>
                <a:latin typeface="Century Gothic" pitchFamily="34" charset="0"/>
              </a:endParaRPr>
            </a:p>
          </p:txBody>
        </p:sp>
      </p:grpSp>
      <p:sp>
        <p:nvSpPr>
          <p:cNvPr id="21" name="Rectangle 20"/>
          <p:cNvSpPr/>
          <p:nvPr/>
        </p:nvSpPr>
        <p:spPr>
          <a:xfrm>
            <a:off x="3059832" y="6525344"/>
            <a:ext cx="3059832" cy="360040"/>
          </a:xfrm>
          <a:prstGeom prst="rect">
            <a:avLst/>
          </a:prstGeom>
          <a:solidFill>
            <a:schemeClr val="bg1"/>
          </a:solidFill>
          <a:ln w="6350">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smtClean="0">
                <a:solidFill>
                  <a:schemeClr val="tx1"/>
                </a:solidFill>
                <a:latin typeface="Century Gothic" pitchFamily="34" charset="0"/>
              </a:rPr>
              <a:t>Play</a:t>
            </a:r>
          </a:p>
        </p:txBody>
      </p:sp>
      <p:sp>
        <p:nvSpPr>
          <p:cNvPr id="23" name="Rectangle 22"/>
          <p:cNvSpPr/>
          <p:nvPr/>
        </p:nvSpPr>
        <p:spPr>
          <a:xfrm>
            <a:off x="6120680" y="6525344"/>
            <a:ext cx="3059832" cy="360040"/>
          </a:xfrm>
          <a:prstGeom prst="rect">
            <a:avLst/>
          </a:prstGeom>
          <a:solidFill>
            <a:schemeClr val="bg1"/>
          </a:solidFill>
          <a:ln w="6350">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smtClean="0">
                <a:solidFill>
                  <a:schemeClr val="tx1"/>
                </a:solidFill>
                <a:latin typeface="Century Gothic" pitchFamily="34" charset="0"/>
              </a:rPr>
              <a:t>Decide</a:t>
            </a:r>
          </a:p>
        </p:txBody>
      </p:sp>
      <p:sp>
        <p:nvSpPr>
          <p:cNvPr id="24" name="Rounded Rectangle 23"/>
          <p:cNvSpPr/>
          <p:nvPr/>
        </p:nvSpPr>
        <p:spPr>
          <a:xfrm>
            <a:off x="-97971" y="6511636"/>
            <a:ext cx="3229811" cy="373748"/>
          </a:xfrm>
          <a:prstGeom prst="roundRect">
            <a:avLst/>
          </a:prstGeom>
          <a:solidFill>
            <a:srgbClr val="CC0000"/>
          </a:solidFill>
          <a:ln>
            <a:noFill/>
          </a:ln>
          <a:effectLst>
            <a:outerShdw blurRad="63500" sx="103000" sy="103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solidFill>
                  <a:schemeClr val="bg1"/>
                </a:solidFill>
                <a:latin typeface="Century Gothic" pitchFamily="34" charset="0"/>
              </a:rPr>
              <a:t>Engage</a:t>
            </a:r>
          </a:p>
        </p:txBody>
      </p:sp>
      <p:grpSp>
        <p:nvGrpSpPr>
          <p:cNvPr id="61" name="Group 60"/>
          <p:cNvGrpSpPr/>
          <p:nvPr/>
        </p:nvGrpSpPr>
        <p:grpSpPr>
          <a:xfrm>
            <a:off x="4860032" y="1196752"/>
            <a:ext cx="4068452" cy="1676191"/>
            <a:chOff x="4860032" y="1196752"/>
            <a:chExt cx="4068452" cy="1676191"/>
          </a:xfrm>
        </p:grpSpPr>
        <p:pic>
          <p:nvPicPr>
            <p:cNvPr id="51" name="Picture 50" descr="plane.png"/>
            <p:cNvPicPr>
              <a:picLocks noChangeAspect="1"/>
            </p:cNvPicPr>
            <p:nvPr/>
          </p:nvPicPr>
          <p:blipFill>
            <a:blip r:embed="rId9" cstate="print"/>
            <a:stretch>
              <a:fillRect/>
            </a:stretch>
          </p:blipFill>
          <p:spPr>
            <a:xfrm>
              <a:off x="4860032" y="1196752"/>
              <a:ext cx="3657143" cy="1676191"/>
            </a:xfrm>
            <a:prstGeom prst="rect">
              <a:avLst/>
            </a:prstGeom>
            <a:ln>
              <a:noFill/>
            </a:ln>
            <a:effectLst>
              <a:outerShdw blurRad="292100" dist="139700" dir="2700000" algn="tl" rotWithShape="0">
                <a:srgbClr val="333333">
                  <a:alpha val="65000"/>
                </a:srgbClr>
              </a:outerShdw>
            </a:effectLst>
          </p:spPr>
        </p:pic>
        <p:grpSp>
          <p:nvGrpSpPr>
            <p:cNvPr id="29" name="Group 28"/>
            <p:cNvGrpSpPr/>
            <p:nvPr/>
          </p:nvGrpSpPr>
          <p:grpSpPr>
            <a:xfrm>
              <a:off x="5580112" y="1772816"/>
              <a:ext cx="3348372" cy="504056"/>
              <a:chOff x="5580112" y="1412776"/>
              <a:chExt cx="3348372" cy="504056"/>
            </a:xfrm>
          </p:grpSpPr>
          <p:sp>
            <p:nvSpPr>
              <p:cNvPr id="25" name="Rounded Rectangle 24"/>
              <p:cNvSpPr/>
              <p:nvPr/>
            </p:nvSpPr>
            <p:spPr>
              <a:xfrm>
                <a:off x="5580112" y="1412776"/>
                <a:ext cx="3348372" cy="504056"/>
              </a:xfrm>
              <a:prstGeom prst="roundRect">
                <a:avLst/>
              </a:prstGeom>
              <a:solidFill>
                <a:srgbClr val="EEC1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Box 14"/>
              <p:cNvSpPr txBox="1"/>
              <p:nvPr/>
            </p:nvSpPr>
            <p:spPr>
              <a:xfrm>
                <a:off x="5580112" y="1412776"/>
                <a:ext cx="3348372" cy="461665"/>
              </a:xfrm>
              <a:prstGeom prst="rect">
                <a:avLst/>
              </a:prstGeom>
              <a:noFill/>
            </p:spPr>
            <p:txBody>
              <a:bodyPr wrap="square" rtlCol="0">
                <a:spAutoFit/>
              </a:bodyPr>
              <a:lstStyle/>
              <a:p>
                <a:r>
                  <a:rPr lang="en-GB" sz="2400" dirty="0" smtClean="0">
                    <a:solidFill>
                      <a:schemeClr val="bg1"/>
                    </a:solidFill>
                    <a:latin typeface="Century Gothic" pitchFamily="34" charset="0"/>
                  </a:rPr>
                  <a:t>Cut aeroplane travel</a:t>
                </a:r>
                <a:endParaRPr lang="en-GB" sz="2400" dirty="0">
                  <a:solidFill>
                    <a:schemeClr val="bg1"/>
                  </a:solidFill>
                  <a:latin typeface="Century Gothic" pitchFamily="34" charset="0"/>
                </a:endParaRPr>
              </a:p>
            </p:txBody>
          </p:sp>
        </p:grpSp>
      </p:grpSp>
      <p:grpSp>
        <p:nvGrpSpPr>
          <p:cNvPr id="42" name="Group 41"/>
          <p:cNvGrpSpPr/>
          <p:nvPr/>
        </p:nvGrpSpPr>
        <p:grpSpPr>
          <a:xfrm>
            <a:off x="1187624" y="3212976"/>
            <a:ext cx="3384376" cy="864096"/>
            <a:chOff x="251520" y="3429000"/>
            <a:chExt cx="3384376" cy="864096"/>
          </a:xfrm>
        </p:grpSpPr>
        <p:sp>
          <p:nvSpPr>
            <p:cNvPr id="41" name="Rounded Rectangle 40"/>
            <p:cNvSpPr/>
            <p:nvPr/>
          </p:nvSpPr>
          <p:spPr>
            <a:xfrm>
              <a:off x="251520" y="3429000"/>
              <a:ext cx="3312368" cy="864096"/>
            </a:xfrm>
            <a:prstGeom prst="roundRect">
              <a:avLst/>
            </a:prstGeom>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TextBox 15"/>
            <p:cNvSpPr txBox="1"/>
            <p:nvPr/>
          </p:nvSpPr>
          <p:spPr>
            <a:xfrm>
              <a:off x="323528" y="3429000"/>
              <a:ext cx="3312368" cy="830997"/>
            </a:xfrm>
            <a:prstGeom prst="rect">
              <a:avLst/>
            </a:prstGeom>
            <a:noFill/>
          </p:spPr>
          <p:txBody>
            <a:bodyPr wrap="square" rtlCol="0">
              <a:spAutoFit/>
            </a:bodyPr>
            <a:lstStyle/>
            <a:p>
              <a:r>
                <a:rPr lang="en-GB" sz="2400" dirty="0" smtClean="0">
                  <a:solidFill>
                    <a:schemeClr val="bg1"/>
                  </a:solidFill>
                  <a:latin typeface="Century Gothic" pitchFamily="34" charset="0"/>
                </a:rPr>
                <a:t>Use more renewable energy resources</a:t>
              </a:r>
              <a:endParaRPr lang="en-GB" sz="2400" dirty="0">
                <a:solidFill>
                  <a:schemeClr val="bg1"/>
                </a:solidFill>
                <a:latin typeface="Century Gothic" pitchFamily="34" charset="0"/>
              </a:endParaRPr>
            </a:p>
          </p:txBody>
        </p:sp>
      </p:grpSp>
      <p:grpSp>
        <p:nvGrpSpPr>
          <p:cNvPr id="43" name="Group 42"/>
          <p:cNvGrpSpPr/>
          <p:nvPr/>
        </p:nvGrpSpPr>
        <p:grpSpPr>
          <a:xfrm>
            <a:off x="6732240" y="4725144"/>
            <a:ext cx="1980728" cy="864096"/>
            <a:chOff x="0" y="1556792"/>
            <a:chExt cx="1980728" cy="864096"/>
          </a:xfrm>
        </p:grpSpPr>
        <p:sp>
          <p:nvSpPr>
            <p:cNvPr id="44" name="Rounded Rectangle 43"/>
            <p:cNvSpPr/>
            <p:nvPr/>
          </p:nvSpPr>
          <p:spPr>
            <a:xfrm>
              <a:off x="0" y="1556792"/>
              <a:ext cx="1908720" cy="864096"/>
            </a:xfrm>
            <a:prstGeom prst="roundRect">
              <a:avLst/>
            </a:prstGeom>
            <a:solidFill>
              <a:srgbClr val="3399FF"/>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 name="TextBox 44"/>
            <p:cNvSpPr txBox="1"/>
            <p:nvPr/>
          </p:nvSpPr>
          <p:spPr>
            <a:xfrm>
              <a:off x="0" y="1556792"/>
              <a:ext cx="1980728" cy="864096"/>
            </a:xfrm>
            <a:prstGeom prst="rect">
              <a:avLst/>
            </a:prstGeom>
            <a:noFill/>
          </p:spPr>
          <p:txBody>
            <a:bodyPr wrap="square" rtlCol="0">
              <a:spAutoFit/>
            </a:bodyPr>
            <a:lstStyle/>
            <a:p>
              <a:r>
                <a:rPr lang="en-GB" sz="2400" dirty="0" smtClean="0">
                  <a:solidFill>
                    <a:schemeClr val="bg1"/>
                  </a:solidFill>
                  <a:latin typeface="Century Gothic" pitchFamily="34" charset="0"/>
                </a:rPr>
                <a:t>Fewer cars on the road</a:t>
              </a:r>
              <a:endParaRPr lang="en-GB" sz="2400" dirty="0">
                <a:solidFill>
                  <a:schemeClr val="bg1"/>
                </a:solidFill>
                <a:latin typeface="Century Gothic" pitchFamily="34" charset="0"/>
              </a:endParaRPr>
            </a:p>
          </p:txBody>
        </p:sp>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2000"/>
                                        <p:tgtEl>
                                          <p:spTgt spid="12"/>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56"/>
                                        </p:tgtEl>
                                        <p:attrNameLst>
                                          <p:attrName>style.visibility</p:attrName>
                                        </p:attrNameLst>
                                      </p:cBhvr>
                                      <p:to>
                                        <p:strVal val="visible"/>
                                      </p:to>
                                    </p:set>
                                    <p:animEffect transition="in" filter="fade">
                                      <p:cBhvr>
                                        <p:cTn id="11" dur="2000"/>
                                        <p:tgtEl>
                                          <p:spTgt spid="56"/>
                                        </p:tgtEl>
                                      </p:cBhvr>
                                    </p:animEffect>
                                  </p:childTnLst>
                                </p:cTn>
                              </p:par>
                            </p:childTnLst>
                          </p:cTn>
                        </p:par>
                        <p:par>
                          <p:cTn id="12" fill="hold">
                            <p:stCondLst>
                              <p:cond delay="4000"/>
                            </p:stCondLst>
                            <p:childTnLst>
                              <p:par>
                                <p:cTn id="13" presetID="10" presetClass="entr" presetSubtype="0" fill="hold" nodeType="afterEffect">
                                  <p:stCondLst>
                                    <p:cond delay="0"/>
                                  </p:stCondLst>
                                  <p:childTnLst>
                                    <p:set>
                                      <p:cBhvr>
                                        <p:cTn id="14" dur="1" fill="hold">
                                          <p:stCondLst>
                                            <p:cond delay="0"/>
                                          </p:stCondLst>
                                        </p:cTn>
                                        <p:tgtEl>
                                          <p:spTgt spid="57"/>
                                        </p:tgtEl>
                                        <p:attrNameLst>
                                          <p:attrName>style.visibility</p:attrName>
                                        </p:attrNameLst>
                                      </p:cBhvr>
                                      <p:to>
                                        <p:strVal val="visible"/>
                                      </p:to>
                                    </p:set>
                                    <p:animEffect transition="in" filter="fade">
                                      <p:cBhvr>
                                        <p:cTn id="15" dur="2000"/>
                                        <p:tgtEl>
                                          <p:spTgt spid="57"/>
                                        </p:tgtEl>
                                      </p:cBhvr>
                                    </p:animEffect>
                                  </p:childTnLst>
                                </p:cTn>
                              </p:par>
                            </p:childTnLst>
                          </p:cTn>
                        </p:par>
                        <p:par>
                          <p:cTn id="16" fill="hold">
                            <p:stCondLst>
                              <p:cond delay="6000"/>
                            </p:stCondLst>
                            <p:childTnLst>
                              <p:par>
                                <p:cTn id="17" presetID="10" presetClass="entr" presetSubtype="0" fill="hold" nodeType="after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fade">
                                      <p:cBhvr>
                                        <p:cTn id="19" dur="2000"/>
                                        <p:tgtEl>
                                          <p:spTgt spid="42"/>
                                        </p:tgtEl>
                                      </p:cBhvr>
                                    </p:animEffect>
                                  </p:childTnLst>
                                </p:cTn>
                              </p:par>
                            </p:childTnLst>
                          </p:cTn>
                        </p:par>
                        <p:par>
                          <p:cTn id="20" fill="hold">
                            <p:stCondLst>
                              <p:cond delay="8000"/>
                            </p:stCondLst>
                            <p:childTnLst>
                              <p:par>
                                <p:cTn id="21" presetID="10" presetClass="entr" presetSubtype="0" fill="hold" nodeType="afterEffect">
                                  <p:stCondLst>
                                    <p:cond delay="0"/>
                                  </p:stCondLst>
                                  <p:childTnLst>
                                    <p:set>
                                      <p:cBhvr>
                                        <p:cTn id="22" dur="1" fill="hold">
                                          <p:stCondLst>
                                            <p:cond delay="0"/>
                                          </p:stCondLst>
                                        </p:cTn>
                                        <p:tgtEl>
                                          <p:spTgt spid="58"/>
                                        </p:tgtEl>
                                        <p:attrNameLst>
                                          <p:attrName>style.visibility</p:attrName>
                                        </p:attrNameLst>
                                      </p:cBhvr>
                                      <p:to>
                                        <p:strVal val="visible"/>
                                      </p:to>
                                    </p:set>
                                    <p:animEffect transition="in" filter="fade">
                                      <p:cBhvr>
                                        <p:cTn id="23" dur="2000"/>
                                        <p:tgtEl>
                                          <p:spTgt spid="58"/>
                                        </p:tgtEl>
                                      </p:cBhvr>
                                    </p:animEffect>
                                  </p:childTnLst>
                                </p:cTn>
                              </p:par>
                            </p:childTnLst>
                          </p:cTn>
                        </p:par>
                        <p:par>
                          <p:cTn id="24" fill="hold">
                            <p:stCondLst>
                              <p:cond delay="10000"/>
                            </p:stCondLst>
                            <p:childTnLst>
                              <p:par>
                                <p:cTn id="25" presetID="10" presetClass="entr" presetSubtype="0" fill="hold" nodeType="afterEffect">
                                  <p:stCondLst>
                                    <p:cond delay="0"/>
                                  </p:stCondLst>
                                  <p:childTnLst>
                                    <p:set>
                                      <p:cBhvr>
                                        <p:cTn id="26" dur="1" fill="hold">
                                          <p:stCondLst>
                                            <p:cond delay="0"/>
                                          </p:stCondLst>
                                        </p:cTn>
                                        <p:tgtEl>
                                          <p:spTgt spid="59"/>
                                        </p:tgtEl>
                                        <p:attrNameLst>
                                          <p:attrName>style.visibility</p:attrName>
                                        </p:attrNameLst>
                                      </p:cBhvr>
                                      <p:to>
                                        <p:strVal val="visible"/>
                                      </p:to>
                                    </p:set>
                                    <p:animEffect transition="in" filter="fade">
                                      <p:cBhvr>
                                        <p:cTn id="27" dur="2000"/>
                                        <p:tgtEl>
                                          <p:spTgt spid="59"/>
                                        </p:tgtEl>
                                      </p:cBhvr>
                                    </p:animEffect>
                                  </p:childTnLst>
                                </p:cTn>
                              </p:par>
                            </p:childTnLst>
                          </p:cTn>
                        </p:par>
                        <p:par>
                          <p:cTn id="28" fill="hold">
                            <p:stCondLst>
                              <p:cond delay="12000"/>
                            </p:stCondLst>
                            <p:childTnLst>
                              <p:par>
                                <p:cTn id="29" presetID="10" presetClass="entr" presetSubtype="0" fill="hold" nodeType="afterEffect">
                                  <p:stCondLst>
                                    <p:cond delay="0"/>
                                  </p:stCondLst>
                                  <p:childTnLst>
                                    <p:set>
                                      <p:cBhvr>
                                        <p:cTn id="30" dur="1" fill="hold">
                                          <p:stCondLst>
                                            <p:cond delay="0"/>
                                          </p:stCondLst>
                                        </p:cTn>
                                        <p:tgtEl>
                                          <p:spTgt spid="43"/>
                                        </p:tgtEl>
                                        <p:attrNameLst>
                                          <p:attrName>style.visibility</p:attrName>
                                        </p:attrNameLst>
                                      </p:cBhvr>
                                      <p:to>
                                        <p:strVal val="visible"/>
                                      </p:to>
                                    </p:set>
                                    <p:animEffect transition="in" filter="fade">
                                      <p:cBhvr>
                                        <p:cTn id="31" dur="2000"/>
                                        <p:tgtEl>
                                          <p:spTgt spid="43"/>
                                        </p:tgtEl>
                                      </p:cBhvr>
                                    </p:animEffect>
                                  </p:childTnLst>
                                </p:cTn>
                              </p:par>
                            </p:childTnLst>
                          </p:cTn>
                        </p:par>
                        <p:par>
                          <p:cTn id="32" fill="hold">
                            <p:stCondLst>
                              <p:cond delay="14000"/>
                            </p:stCondLst>
                            <p:childTnLst>
                              <p:par>
                                <p:cTn id="33" presetID="10" presetClass="entr" presetSubtype="0" fill="hold" nodeType="afterEffect">
                                  <p:stCondLst>
                                    <p:cond delay="0"/>
                                  </p:stCondLst>
                                  <p:childTnLst>
                                    <p:set>
                                      <p:cBhvr>
                                        <p:cTn id="34" dur="1" fill="hold">
                                          <p:stCondLst>
                                            <p:cond delay="0"/>
                                          </p:stCondLst>
                                        </p:cTn>
                                        <p:tgtEl>
                                          <p:spTgt spid="60"/>
                                        </p:tgtEl>
                                        <p:attrNameLst>
                                          <p:attrName>style.visibility</p:attrName>
                                        </p:attrNameLst>
                                      </p:cBhvr>
                                      <p:to>
                                        <p:strVal val="visible"/>
                                      </p:to>
                                    </p:set>
                                    <p:animEffect transition="in" filter="fade">
                                      <p:cBhvr>
                                        <p:cTn id="35" dur="2000"/>
                                        <p:tgtEl>
                                          <p:spTgt spid="60"/>
                                        </p:tgtEl>
                                      </p:cBhvr>
                                    </p:animEffect>
                                  </p:childTnLst>
                                </p:cTn>
                              </p:par>
                            </p:childTnLst>
                          </p:cTn>
                        </p:par>
                        <p:par>
                          <p:cTn id="36" fill="hold">
                            <p:stCondLst>
                              <p:cond delay="16000"/>
                            </p:stCondLst>
                            <p:childTnLst>
                              <p:par>
                                <p:cTn id="37" presetID="10" presetClass="entr" presetSubtype="0" fill="hold" nodeType="afterEffect">
                                  <p:stCondLst>
                                    <p:cond delay="0"/>
                                  </p:stCondLst>
                                  <p:childTnLst>
                                    <p:set>
                                      <p:cBhvr>
                                        <p:cTn id="38" dur="1" fill="hold">
                                          <p:stCondLst>
                                            <p:cond delay="0"/>
                                          </p:stCondLst>
                                        </p:cTn>
                                        <p:tgtEl>
                                          <p:spTgt spid="61"/>
                                        </p:tgtEl>
                                        <p:attrNameLst>
                                          <p:attrName>style.visibility</p:attrName>
                                        </p:attrNameLst>
                                      </p:cBhvr>
                                      <p:to>
                                        <p:strVal val="visible"/>
                                      </p:to>
                                    </p:set>
                                    <p:animEffect transition="in" filter="fade">
                                      <p:cBhvr>
                                        <p:cTn id="39" dur="2000"/>
                                        <p:tgtEl>
                                          <p:spTgt spid="61"/>
                                        </p:tgtEl>
                                      </p:cBhvr>
                                    </p:animEffect>
                                  </p:childTnLst>
                                </p:cTn>
                              </p:par>
                            </p:childTnLst>
                          </p:cTn>
                        </p:par>
                        <p:par>
                          <p:cTn id="40" fill="hold">
                            <p:stCondLst>
                              <p:cond delay="18000"/>
                            </p:stCondLst>
                            <p:childTnLst>
                              <p:par>
                                <p:cTn id="41" presetID="10" presetClass="entr" presetSubtype="0" fill="hold" nodeType="afterEffect">
                                  <p:stCondLst>
                                    <p:cond delay="0"/>
                                  </p:stCondLst>
                                  <p:childTnLst>
                                    <p:set>
                                      <p:cBhvr>
                                        <p:cTn id="42" dur="1" fill="hold">
                                          <p:stCondLst>
                                            <p:cond delay="0"/>
                                          </p:stCondLst>
                                        </p:cTn>
                                        <p:tgtEl>
                                          <p:spTgt spid="36"/>
                                        </p:tgtEl>
                                        <p:attrNameLst>
                                          <p:attrName>style.visibility</p:attrName>
                                        </p:attrNameLst>
                                      </p:cBhvr>
                                      <p:to>
                                        <p:strVal val="visible"/>
                                      </p:to>
                                    </p:set>
                                    <p:animEffect transition="in" filter="fade">
                                      <p:cBhvr>
                                        <p:cTn id="43" dur="20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963911" y="764704"/>
            <a:ext cx="7848872" cy="7001917"/>
          </a:xfrm>
          <a:prstGeom prst="rect">
            <a:avLst/>
          </a:prstGeom>
        </p:spPr>
        <p:txBody>
          <a:bodyPr wrap="square">
            <a:spAutoFit/>
          </a:bodyPr>
          <a:lstStyle/>
          <a:p>
            <a:pPr fontAlgn="base">
              <a:spcBef>
                <a:spcPts val="1800"/>
              </a:spcBef>
            </a:pPr>
            <a:endParaRPr lang="en-GB" sz="3600" b="1" dirty="0" smtClean="0">
              <a:latin typeface="Century Gothic" pitchFamily="34" charset="0"/>
            </a:endParaRPr>
          </a:p>
          <a:p>
            <a:pPr fontAlgn="base">
              <a:spcBef>
                <a:spcPts val="1800"/>
              </a:spcBef>
            </a:pPr>
            <a:endParaRPr lang="en-GB" sz="3600" b="1" dirty="0" smtClean="0">
              <a:latin typeface="Century Gothic" pitchFamily="34" charset="0"/>
            </a:endParaRPr>
          </a:p>
          <a:p>
            <a:pPr marL="457200" indent="-457200" fontAlgn="base">
              <a:buClr>
                <a:schemeClr val="accent5">
                  <a:lumMod val="40000"/>
                  <a:lumOff val="60000"/>
                </a:schemeClr>
              </a:buClr>
              <a:buSzPct val="60000"/>
              <a:buFont typeface="Wingdings 2" pitchFamily="18" charset="2"/>
              <a:buChar char=""/>
            </a:pPr>
            <a:r>
              <a:rPr lang="en-GB" sz="3000" dirty="0" smtClean="0">
                <a:solidFill>
                  <a:schemeClr val="bg1">
                    <a:lumMod val="75000"/>
                  </a:schemeClr>
                </a:solidFill>
                <a:latin typeface="Century Gothic" pitchFamily="34" charset="0"/>
              </a:rPr>
              <a:t>describe how global warming can impact on climate and local weather patterns</a:t>
            </a:r>
          </a:p>
          <a:p>
            <a:pPr marL="457200" indent="-457200" fontAlgn="base">
              <a:buClr>
                <a:schemeClr val="accent5">
                  <a:lumMod val="40000"/>
                  <a:lumOff val="60000"/>
                </a:schemeClr>
              </a:buClr>
              <a:buSzPct val="60000"/>
            </a:pPr>
            <a:endParaRPr lang="en-GB" sz="3000" dirty="0" smtClean="0">
              <a:solidFill>
                <a:schemeClr val="bg1">
                  <a:lumMod val="75000"/>
                </a:schemeClr>
              </a:solidFill>
              <a:latin typeface="Century Gothic" pitchFamily="34" charset="0"/>
            </a:endParaRPr>
          </a:p>
          <a:p>
            <a:pPr marL="457200" indent="-457200" fontAlgn="base">
              <a:buClr>
                <a:srgbClr val="00A1DA"/>
              </a:buClr>
              <a:buSzPct val="60000"/>
            </a:pPr>
            <a:endParaRPr lang="en-GB" sz="3000" dirty="0" smtClean="0">
              <a:latin typeface="Century Gothic" pitchFamily="34" charset="0"/>
            </a:endParaRPr>
          </a:p>
          <a:p>
            <a:pPr marL="457200" indent="-457200" fontAlgn="base">
              <a:buClr>
                <a:srgbClr val="009900"/>
              </a:buClr>
              <a:buSzPct val="60000"/>
              <a:buFont typeface="Wingdings 2" pitchFamily="18" charset="2"/>
              <a:buChar char=""/>
            </a:pPr>
            <a:r>
              <a:rPr lang="en-GB" sz="3000" dirty="0" smtClean="0">
                <a:latin typeface="Century Gothic" pitchFamily="34" charset="0"/>
              </a:rPr>
              <a:t>Consider the impacts of carbon emission actions on the environment, people and money</a:t>
            </a:r>
          </a:p>
          <a:p>
            <a:r>
              <a:rPr lang="en-GB" sz="3200" dirty="0" smtClean="0"/>
              <a:t/>
            </a:r>
            <a:br>
              <a:rPr lang="en-GB" sz="3200" dirty="0" smtClean="0"/>
            </a:br>
            <a:endParaRPr lang="en-GB" sz="3000" dirty="0" smtClean="0">
              <a:latin typeface="Century Gothic" pitchFamily="34" charset="0"/>
            </a:endParaRPr>
          </a:p>
          <a:p>
            <a:pPr fontAlgn="base">
              <a:buClr>
                <a:srgbClr val="00A1DA"/>
              </a:buClr>
              <a:buSzPct val="60000"/>
            </a:pPr>
            <a:endParaRPr lang="en-GB" sz="3000" dirty="0">
              <a:latin typeface="Century Gothic" pitchFamily="34" charset="0"/>
            </a:endParaRPr>
          </a:p>
          <a:p>
            <a:pPr fontAlgn="base"/>
            <a:endParaRPr lang="en-GB" sz="3000" dirty="0" smtClean="0">
              <a:latin typeface="Century Gothic" pitchFamily="34" charset="0"/>
            </a:endParaRPr>
          </a:p>
        </p:txBody>
      </p:sp>
      <p:sp>
        <p:nvSpPr>
          <p:cNvPr id="10" name="Rectangle 9"/>
          <p:cNvSpPr/>
          <p:nvPr/>
        </p:nvSpPr>
        <p:spPr>
          <a:xfrm>
            <a:off x="6044132" y="6161237"/>
            <a:ext cx="2560316" cy="369332"/>
          </a:xfrm>
          <a:prstGeom prst="rect">
            <a:avLst/>
          </a:prstGeom>
        </p:spPr>
        <p:txBody>
          <a:bodyPr wrap="none" anchor="ctr">
            <a:spAutoFit/>
          </a:bodyPr>
          <a:lstStyle/>
          <a:p>
            <a:r>
              <a:rPr lang="en-GB" b="1" dirty="0" smtClean="0">
                <a:solidFill>
                  <a:srgbClr val="389E2A"/>
                </a:solidFill>
                <a:latin typeface="Century Gothic" pitchFamily="34" charset="0"/>
              </a:rPr>
              <a:t>Working Scientifically</a:t>
            </a:r>
            <a:endParaRPr lang="en-GB" dirty="0">
              <a:solidFill>
                <a:srgbClr val="389E2A"/>
              </a:solidFill>
            </a:endParaRPr>
          </a:p>
        </p:txBody>
      </p:sp>
      <p:sp>
        <p:nvSpPr>
          <p:cNvPr id="11" name="Rectangle 10"/>
          <p:cNvSpPr/>
          <p:nvPr/>
        </p:nvSpPr>
        <p:spPr>
          <a:xfrm>
            <a:off x="3780351" y="6169662"/>
            <a:ext cx="1107996" cy="369332"/>
          </a:xfrm>
          <a:prstGeom prst="rect">
            <a:avLst/>
          </a:prstGeom>
        </p:spPr>
        <p:txBody>
          <a:bodyPr wrap="none" anchor="ctr">
            <a:spAutoFit/>
          </a:bodyPr>
          <a:lstStyle/>
          <a:p>
            <a:r>
              <a:rPr lang="en-GB" b="1" dirty="0" smtClean="0">
                <a:solidFill>
                  <a:srgbClr val="008EC0"/>
                </a:solidFill>
                <a:latin typeface="Century Gothic" pitchFamily="34" charset="0"/>
              </a:rPr>
              <a:t>Big Idea</a:t>
            </a:r>
            <a:endParaRPr lang="en-GB" dirty="0">
              <a:solidFill>
                <a:srgbClr val="008EC0"/>
              </a:solidFill>
            </a:endParaRPr>
          </a:p>
        </p:txBody>
      </p:sp>
      <p:pic>
        <p:nvPicPr>
          <p:cNvPr id="12" name="Picture 11" descr="citizen.png"/>
          <p:cNvPicPr>
            <a:picLocks noChangeAspect="1"/>
          </p:cNvPicPr>
          <p:nvPr/>
        </p:nvPicPr>
        <p:blipFill>
          <a:blip r:embed="rId4" cstate="print"/>
          <a:stretch>
            <a:fillRect/>
          </a:stretch>
        </p:blipFill>
        <p:spPr>
          <a:xfrm>
            <a:off x="5468068" y="6093296"/>
            <a:ext cx="555213" cy="509281"/>
          </a:xfrm>
          <a:prstGeom prst="rect">
            <a:avLst/>
          </a:prstGeom>
          <a:effectLst>
            <a:outerShdw blurRad="50800" dist="38100" dir="2700000" algn="tl" rotWithShape="0">
              <a:prstClr val="black">
                <a:alpha val="40000"/>
              </a:prstClr>
            </a:outerShdw>
          </a:effectLst>
        </p:spPr>
      </p:pic>
      <p:pic>
        <p:nvPicPr>
          <p:cNvPr id="13" name="Picture 12" descr="knowledge.png"/>
          <p:cNvPicPr>
            <a:picLocks noChangeAspect="1"/>
          </p:cNvPicPr>
          <p:nvPr/>
        </p:nvPicPr>
        <p:blipFill>
          <a:blip r:embed="rId5" cstate="print"/>
          <a:stretch>
            <a:fillRect/>
          </a:stretch>
        </p:blipFill>
        <p:spPr>
          <a:xfrm>
            <a:off x="3131840" y="6106079"/>
            <a:ext cx="648511" cy="496498"/>
          </a:xfrm>
          <a:prstGeom prst="rect">
            <a:avLst/>
          </a:prstGeom>
          <a:effectLst>
            <a:outerShdw blurRad="50800" dist="38100" dir="2700000" algn="tl" rotWithShape="0">
              <a:prstClr val="black">
                <a:alpha val="40000"/>
              </a:prstClr>
            </a:outerShdw>
          </a:effectLst>
        </p:spPr>
      </p:pic>
      <p:sp>
        <p:nvSpPr>
          <p:cNvPr id="16" name="Rectangle 15"/>
          <p:cNvSpPr/>
          <p:nvPr/>
        </p:nvSpPr>
        <p:spPr>
          <a:xfrm rot="16200000">
            <a:off x="-335577" y="2287905"/>
            <a:ext cx="2016225" cy="553998"/>
          </a:xfrm>
          <a:prstGeom prst="rect">
            <a:avLst/>
          </a:prstGeom>
        </p:spPr>
        <p:txBody>
          <a:bodyPr wrap="square">
            <a:spAutoFit/>
          </a:bodyPr>
          <a:lstStyle/>
          <a:p>
            <a:pPr fontAlgn="base">
              <a:spcBef>
                <a:spcPts val="1800"/>
              </a:spcBef>
            </a:pPr>
            <a:r>
              <a:rPr lang="en-GB" sz="3000" b="1" dirty="0" smtClean="0">
                <a:solidFill>
                  <a:schemeClr val="accent5">
                    <a:lumMod val="40000"/>
                    <a:lumOff val="60000"/>
                  </a:schemeClr>
                </a:solidFill>
                <a:latin typeface="Century Gothic" pitchFamily="34" charset="0"/>
              </a:rPr>
              <a:t>Climate</a:t>
            </a:r>
            <a:endParaRPr lang="en-GB" sz="3000" dirty="0" smtClean="0">
              <a:solidFill>
                <a:schemeClr val="accent5">
                  <a:lumMod val="40000"/>
                  <a:lumOff val="60000"/>
                </a:schemeClr>
              </a:solidFill>
              <a:latin typeface="Century Gothic" pitchFamily="34" charset="0"/>
            </a:endParaRPr>
          </a:p>
        </p:txBody>
      </p:sp>
      <p:sp>
        <p:nvSpPr>
          <p:cNvPr id="17" name="Rectangle 16"/>
          <p:cNvSpPr/>
          <p:nvPr/>
        </p:nvSpPr>
        <p:spPr>
          <a:xfrm>
            <a:off x="1043608" y="1691516"/>
            <a:ext cx="1114408" cy="369332"/>
          </a:xfrm>
          <a:prstGeom prst="rect">
            <a:avLst/>
          </a:prstGeom>
        </p:spPr>
        <p:txBody>
          <a:bodyPr wrap="none" anchor="ctr">
            <a:spAutoFit/>
          </a:bodyPr>
          <a:lstStyle/>
          <a:p>
            <a:r>
              <a:rPr lang="en-GB" b="1" dirty="0" smtClean="0">
                <a:solidFill>
                  <a:schemeClr val="bg2">
                    <a:lumMod val="75000"/>
                  </a:schemeClr>
                </a:solidFill>
                <a:latin typeface="Century Gothic" pitchFamily="34" charset="0"/>
              </a:rPr>
              <a:t>Lesson 1</a:t>
            </a:r>
            <a:endParaRPr lang="en-GB" dirty="0">
              <a:solidFill>
                <a:schemeClr val="bg2">
                  <a:lumMod val="75000"/>
                </a:schemeClr>
              </a:solidFill>
            </a:endParaRPr>
          </a:p>
        </p:txBody>
      </p:sp>
      <p:sp>
        <p:nvSpPr>
          <p:cNvPr id="19" name="Rectangle 18"/>
          <p:cNvSpPr/>
          <p:nvPr/>
        </p:nvSpPr>
        <p:spPr>
          <a:xfrm rot="16200000">
            <a:off x="-1027156" y="4707676"/>
            <a:ext cx="3140967" cy="1015663"/>
          </a:xfrm>
          <a:prstGeom prst="rect">
            <a:avLst/>
          </a:prstGeom>
        </p:spPr>
        <p:txBody>
          <a:bodyPr wrap="square">
            <a:spAutoFit/>
          </a:bodyPr>
          <a:lstStyle/>
          <a:p>
            <a:pPr algn="ctr" fontAlgn="base">
              <a:spcBef>
                <a:spcPts val="1800"/>
              </a:spcBef>
            </a:pPr>
            <a:r>
              <a:rPr lang="en-GB" sz="3000" b="1" dirty="0" smtClean="0">
                <a:solidFill>
                  <a:srgbClr val="009900"/>
                </a:solidFill>
                <a:latin typeface="Century Gothic" pitchFamily="34" charset="0"/>
              </a:rPr>
              <a:t>Examine consequences</a:t>
            </a:r>
            <a:endParaRPr lang="en-GB" sz="3000" dirty="0" smtClean="0">
              <a:solidFill>
                <a:srgbClr val="009900"/>
              </a:solidFill>
              <a:latin typeface="Century Gothic" pitchFamily="34" charset="0"/>
            </a:endParaRPr>
          </a:p>
        </p:txBody>
      </p:sp>
      <p:sp>
        <p:nvSpPr>
          <p:cNvPr id="20" name="Rectangle 19"/>
          <p:cNvSpPr/>
          <p:nvPr/>
        </p:nvSpPr>
        <p:spPr>
          <a:xfrm>
            <a:off x="1115616" y="3995772"/>
            <a:ext cx="1114408" cy="369332"/>
          </a:xfrm>
          <a:prstGeom prst="rect">
            <a:avLst/>
          </a:prstGeom>
        </p:spPr>
        <p:txBody>
          <a:bodyPr wrap="none" anchor="ctr">
            <a:spAutoFit/>
          </a:bodyPr>
          <a:lstStyle/>
          <a:p>
            <a:r>
              <a:rPr lang="en-GB" b="1" dirty="0" smtClean="0">
                <a:solidFill>
                  <a:schemeClr val="bg2">
                    <a:lumMod val="50000"/>
                  </a:schemeClr>
                </a:solidFill>
                <a:latin typeface="Century Gothic" pitchFamily="34" charset="0"/>
              </a:rPr>
              <a:t>Lesson 2</a:t>
            </a:r>
            <a:endParaRPr lang="en-GB" dirty="0">
              <a:solidFill>
                <a:schemeClr val="bg2">
                  <a:lumMod val="50000"/>
                </a:schemeClr>
              </a:solidFill>
            </a:endParaRPr>
          </a:p>
        </p:txBody>
      </p:sp>
      <p:sp>
        <p:nvSpPr>
          <p:cNvPr id="21" name="Rectangle 20"/>
          <p:cNvSpPr/>
          <p:nvPr/>
        </p:nvSpPr>
        <p:spPr>
          <a:xfrm>
            <a:off x="1115616" y="836712"/>
            <a:ext cx="5708614" cy="646331"/>
          </a:xfrm>
          <a:prstGeom prst="rect">
            <a:avLst/>
          </a:prstGeom>
        </p:spPr>
        <p:txBody>
          <a:bodyPr wrap="none">
            <a:spAutoFit/>
          </a:bodyPr>
          <a:lstStyle/>
          <a:p>
            <a:pPr fontAlgn="base">
              <a:spcBef>
                <a:spcPts val="1800"/>
              </a:spcBef>
            </a:pPr>
            <a:r>
              <a:rPr lang="en-GB" sz="3600" b="1" dirty="0" smtClean="0">
                <a:latin typeface="Century Gothic" pitchFamily="34" charset="0"/>
              </a:rPr>
              <a:t>In these lessons you will :</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2000"/>
                                        <p:tgtEl>
                                          <p:spTgt spid="1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2000"/>
                                        <p:tgtEl>
                                          <p:spTgt spid="11"/>
                                        </p:tgtEl>
                                      </p:cBhvr>
                                    </p:animEffect>
                                  </p:childTnLst>
                                </p:cTn>
                              </p:par>
                              <p:par>
                                <p:cTn id="14" presetID="10" presetClass="entr" presetSubtype="0"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2000"/>
                                        <p:tgtEl>
                                          <p:spTgt spid="12"/>
                                        </p:tgtEl>
                                      </p:cBhvr>
                                    </p:animEffect>
                                  </p:childTnLst>
                                </p:cTn>
                              </p:par>
                              <p:par>
                                <p:cTn id="17" presetID="10"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2000"/>
                                        <p:tgtEl>
                                          <p:spTgt spid="1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2000"/>
                                        <p:tgtEl>
                                          <p:spTgt spid="16"/>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2000"/>
                                        <p:tgtEl>
                                          <p:spTgt spid="17"/>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2000"/>
                                        <p:tgtEl>
                                          <p:spTgt spid="19"/>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6" grpId="0"/>
      <p:bldP spid="17" grpId="0"/>
      <p:bldP spid="19" grpId="0"/>
      <p:bldP spid="2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2" name="Picture 4"/>
          <p:cNvPicPr>
            <a:picLocks noChangeAspect="1" noChangeArrowheads="1"/>
          </p:cNvPicPr>
          <p:nvPr/>
        </p:nvPicPr>
        <p:blipFill>
          <a:blip r:embed="rId3" cstate="print"/>
          <a:srcRect l="7266" r="3845"/>
          <a:stretch>
            <a:fillRect/>
          </a:stretch>
        </p:blipFill>
        <p:spPr bwMode="auto">
          <a:xfrm>
            <a:off x="0" y="1700808"/>
            <a:ext cx="9144000" cy="4824536"/>
          </a:xfrm>
          <a:prstGeom prst="rect">
            <a:avLst/>
          </a:prstGeom>
          <a:noFill/>
          <a:ln w="9525">
            <a:noFill/>
            <a:miter lim="800000"/>
            <a:headEnd/>
            <a:tailEnd/>
          </a:ln>
        </p:spPr>
      </p:pic>
      <p:sp>
        <p:nvSpPr>
          <p:cNvPr id="11" name="TextBox 10"/>
          <p:cNvSpPr txBox="1"/>
          <p:nvPr/>
        </p:nvSpPr>
        <p:spPr>
          <a:xfrm>
            <a:off x="1907704" y="-27384"/>
            <a:ext cx="7236296" cy="1815882"/>
          </a:xfrm>
          <a:prstGeom prst="rect">
            <a:avLst/>
          </a:prstGeom>
          <a:noFill/>
        </p:spPr>
        <p:txBody>
          <a:bodyPr wrap="square" rtlCol="0">
            <a:spAutoFit/>
          </a:bodyPr>
          <a:lstStyle/>
          <a:p>
            <a:r>
              <a:rPr lang="en-GB" sz="2800" dirty="0" smtClean="0">
                <a:latin typeface="Century Gothic" pitchFamily="34" charset="0"/>
              </a:rPr>
              <a:t>How can we decide if an action is a good idea? </a:t>
            </a:r>
          </a:p>
          <a:p>
            <a:r>
              <a:rPr lang="en-GB" sz="2800" dirty="0" smtClean="0">
                <a:latin typeface="Century Gothic" pitchFamily="34" charset="0"/>
              </a:rPr>
              <a:t>One way is to think of all the                              possible </a:t>
            </a:r>
            <a:r>
              <a:rPr lang="en-GB" sz="2800" b="1" dirty="0" smtClean="0">
                <a:latin typeface="Century Gothic" pitchFamily="34" charset="0"/>
              </a:rPr>
              <a:t>consequences</a:t>
            </a:r>
            <a:r>
              <a:rPr lang="en-GB" sz="2800" dirty="0" smtClean="0">
                <a:latin typeface="Century Gothic" pitchFamily="34" charset="0"/>
              </a:rPr>
              <a:t>. </a:t>
            </a:r>
          </a:p>
        </p:txBody>
      </p:sp>
      <p:sp>
        <p:nvSpPr>
          <p:cNvPr id="24" name="TextBox 23"/>
          <p:cNvSpPr txBox="1"/>
          <p:nvPr/>
        </p:nvSpPr>
        <p:spPr>
          <a:xfrm>
            <a:off x="35496" y="6453336"/>
            <a:ext cx="3024336" cy="461665"/>
          </a:xfrm>
          <a:prstGeom prst="rect">
            <a:avLst/>
          </a:prstGeom>
          <a:noFill/>
        </p:spPr>
        <p:txBody>
          <a:bodyPr wrap="square" rtlCol="0">
            <a:spAutoFit/>
          </a:bodyPr>
          <a:lstStyle/>
          <a:p>
            <a:pPr algn="ctr"/>
            <a:r>
              <a:rPr lang="en-GB" sz="2400" b="1" dirty="0" smtClean="0">
                <a:solidFill>
                  <a:schemeClr val="bg1"/>
                </a:solidFill>
                <a:latin typeface="Century Gothic" pitchFamily="34" charset="0"/>
              </a:rPr>
              <a:t>Engage</a:t>
            </a:r>
            <a:endParaRPr lang="en-GB" sz="2400" b="1" dirty="0">
              <a:solidFill>
                <a:schemeClr val="bg1"/>
              </a:solidFill>
              <a:latin typeface="Century Gothic" pitchFamily="34" charset="0"/>
            </a:endParaRPr>
          </a:p>
        </p:txBody>
      </p:sp>
      <p:sp>
        <p:nvSpPr>
          <p:cNvPr id="25" name="TextBox 24"/>
          <p:cNvSpPr txBox="1"/>
          <p:nvPr/>
        </p:nvSpPr>
        <p:spPr>
          <a:xfrm>
            <a:off x="3059832" y="6453336"/>
            <a:ext cx="3024336" cy="461665"/>
          </a:xfrm>
          <a:prstGeom prst="rect">
            <a:avLst/>
          </a:prstGeom>
          <a:noFill/>
        </p:spPr>
        <p:txBody>
          <a:bodyPr wrap="square" rtlCol="0">
            <a:spAutoFit/>
          </a:bodyPr>
          <a:lstStyle/>
          <a:p>
            <a:pPr algn="ctr"/>
            <a:r>
              <a:rPr lang="en-GB" sz="2400" dirty="0" smtClean="0">
                <a:latin typeface="Century Gothic" pitchFamily="34" charset="0"/>
              </a:rPr>
              <a:t>Review</a:t>
            </a:r>
            <a:endParaRPr lang="en-GB" sz="2400" dirty="0">
              <a:latin typeface="Century Gothic" pitchFamily="34" charset="0"/>
            </a:endParaRPr>
          </a:p>
        </p:txBody>
      </p:sp>
      <p:sp>
        <p:nvSpPr>
          <p:cNvPr id="26" name="TextBox 25"/>
          <p:cNvSpPr txBox="1"/>
          <p:nvPr/>
        </p:nvSpPr>
        <p:spPr>
          <a:xfrm>
            <a:off x="6156176" y="6453336"/>
            <a:ext cx="3024336" cy="461665"/>
          </a:xfrm>
          <a:prstGeom prst="rect">
            <a:avLst/>
          </a:prstGeom>
          <a:noFill/>
        </p:spPr>
        <p:txBody>
          <a:bodyPr wrap="square" rtlCol="0">
            <a:spAutoFit/>
          </a:bodyPr>
          <a:lstStyle/>
          <a:p>
            <a:pPr algn="ctr"/>
            <a:r>
              <a:rPr lang="en-GB" sz="2400" dirty="0" smtClean="0">
                <a:latin typeface="Century Gothic" pitchFamily="34" charset="0"/>
              </a:rPr>
              <a:t>Consider</a:t>
            </a:r>
            <a:endParaRPr lang="en-GB" sz="2400" dirty="0">
              <a:latin typeface="Century Gothic" pitchFamily="34" charset="0"/>
            </a:endParaRPr>
          </a:p>
        </p:txBody>
      </p:sp>
      <p:sp>
        <p:nvSpPr>
          <p:cNvPr id="27" name="Rectangle 26"/>
          <p:cNvSpPr/>
          <p:nvPr/>
        </p:nvSpPr>
        <p:spPr>
          <a:xfrm>
            <a:off x="-43543" y="6525344"/>
            <a:ext cx="3103375" cy="360040"/>
          </a:xfrm>
          <a:prstGeom prst="rect">
            <a:avLst/>
          </a:prstGeom>
          <a:solidFill>
            <a:schemeClr val="bg1"/>
          </a:solidFill>
          <a:ln w="6350">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smtClean="0">
                <a:solidFill>
                  <a:schemeClr val="tx1"/>
                </a:solidFill>
                <a:latin typeface="Century Gothic" pitchFamily="34" charset="0"/>
              </a:rPr>
              <a:t>Engage</a:t>
            </a:r>
          </a:p>
        </p:txBody>
      </p:sp>
      <p:sp>
        <p:nvSpPr>
          <p:cNvPr id="28" name="Rectangle 27"/>
          <p:cNvSpPr/>
          <p:nvPr/>
        </p:nvSpPr>
        <p:spPr>
          <a:xfrm>
            <a:off x="6120680" y="6525344"/>
            <a:ext cx="3059832" cy="360040"/>
          </a:xfrm>
          <a:prstGeom prst="rect">
            <a:avLst/>
          </a:prstGeom>
          <a:solidFill>
            <a:schemeClr val="bg1"/>
          </a:solidFill>
          <a:ln w="6350">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smtClean="0">
                <a:solidFill>
                  <a:schemeClr val="tx1"/>
                </a:solidFill>
                <a:latin typeface="Century Gothic" pitchFamily="34" charset="0"/>
              </a:rPr>
              <a:t>Decide</a:t>
            </a:r>
          </a:p>
        </p:txBody>
      </p:sp>
      <p:sp>
        <p:nvSpPr>
          <p:cNvPr id="29" name="Rounded Rectangle 28"/>
          <p:cNvSpPr/>
          <p:nvPr/>
        </p:nvSpPr>
        <p:spPr>
          <a:xfrm>
            <a:off x="2998373" y="6511636"/>
            <a:ext cx="3229811" cy="373748"/>
          </a:xfrm>
          <a:prstGeom prst="roundRect">
            <a:avLst/>
          </a:prstGeom>
          <a:solidFill>
            <a:srgbClr val="CC0000"/>
          </a:solidFill>
          <a:ln>
            <a:noFill/>
          </a:ln>
          <a:effectLst>
            <a:outerShdw blurRad="63500" sx="103000" sy="103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solidFill>
                  <a:schemeClr val="bg1"/>
                </a:solidFill>
                <a:latin typeface="Century Gothic" pitchFamily="34" charset="0"/>
              </a:rPr>
              <a:t>Play</a:t>
            </a:r>
          </a:p>
        </p:txBody>
      </p:sp>
      <p:sp>
        <p:nvSpPr>
          <p:cNvPr id="30" name="Rounded Rectangle 29"/>
          <p:cNvSpPr/>
          <p:nvPr/>
        </p:nvSpPr>
        <p:spPr>
          <a:xfrm rot="16200000">
            <a:off x="9147942" y="5706833"/>
            <a:ext cx="306387" cy="1079313"/>
          </a:xfrm>
          <a:prstGeom prst="roundRect">
            <a:avLst/>
          </a:prstGeom>
          <a:solidFill>
            <a:srgbClr val="CC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dirty="0">
              <a:solidFill>
                <a:schemeClr val="lt1"/>
              </a:solidFill>
              <a:latin typeface="+mn-lt"/>
              <a:ea typeface="+mn-ea"/>
              <a:cs typeface="+mn-cs"/>
            </a:endParaRPr>
          </a:p>
        </p:txBody>
      </p:sp>
      <p:grpSp>
        <p:nvGrpSpPr>
          <p:cNvPr id="41" name="Group 40"/>
          <p:cNvGrpSpPr/>
          <p:nvPr/>
        </p:nvGrpSpPr>
        <p:grpSpPr>
          <a:xfrm>
            <a:off x="4355976" y="3426355"/>
            <a:ext cx="4510467" cy="2872001"/>
            <a:chOff x="4160496" y="3281492"/>
            <a:chExt cx="4510467" cy="2872001"/>
          </a:xfrm>
        </p:grpSpPr>
        <p:pic>
          <p:nvPicPr>
            <p:cNvPr id="32773" name="Picture 5"/>
            <p:cNvPicPr>
              <a:picLocks noChangeAspect="1" noChangeArrowheads="1"/>
            </p:cNvPicPr>
            <p:nvPr/>
          </p:nvPicPr>
          <p:blipFill>
            <a:blip r:embed="rId4" cstate="print"/>
            <a:srcRect/>
            <a:stretch>
              <a:fillRect/>
            </a:stretch>
          </p:blipFill>
          <p:spPr bwMode="auto">
            <a:xfrm rot="21146402">
              <a:off x="4160496" y="3281492"/>
              <a:ext cx="4510467" cy="2799600"/>
            </a:xfrm>
            <a:prstGeom prst="rect">
              <a:avLst/>
            </a:prstGeom>
            <a:ln>
              <a:noFill/>
            </a:ln>
            <a:effectLst>
              <a:outerShdw blurRad="292100" dist="139700" dir="2700000" algn="tl" rotWithShape="0">
                <a:srgbClr val="333333">
                  <a:alpha val="65000"/>
                </a:srgbClr>
              </a:outerShdw>
            </a:effectLst>
          </p:spPr>
        </p:pic>
        <p:sp>
          <p:nvSpPr>
            <p:cNvPr id="8" name="Rectangle 7"/>
            <p:cNvSpPr/>
            <p:nvPr/>
          </p:nvSpPr>
          <p:spPr>
            <a:xfrm>
              <a:off x="5364088" y="4032448"/>
              <a:ext cx="432048" cy="432048"/>
            </a:xfrm>
            <a:prstGeom prst="rect">
              <a:avLst/>
            </a:prstGeom>
            <a:solidFill>
              <a:schemeClr val="bg1"/>
            </a:solidFill>
            <a:ln w="3175">
              <a:solidFill>
                <a:schemeClr val="bg1">
                  <a:lumMod val="8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p:cNvSpPr/>
            <p:nvPr/>
          </p:nvSpPr>
          <p:spPr>
            <a:xfrm>
              <a:off x="5436096" y="4032448"/>
              <a:ext cx="432048" cy="432048"/>
            </a:xfrm>
            <a:prstGeom prst="rect">
              <a:avLst/>
            </a:prstGeom>
            <a:solidFill>
              <a:schemeClr val="bg1"/>
            </a:solidFill>
            <a:ln w="3175">
              <a:solidFill>
                <a:schemeClr val="bg1">
                  <a:lumMod val="8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p:cNvSpPr/>
            <p:nvPr/>
          </p:nvSpPr>
          <p:spPr>
            <a:xfrm>
              <a:off x="5508104" y="3960440"/>
              <a:ext cx="432048" cy="432048"/>
            </a:xfrm>
            <a:prstGeom prst="rect">
              <a:avLst/>
            </a:prstGeom>
            <a:solidFill>
              <a:schemeClr val="bg1"/>
            </a:solidFill>
            <a:ln w="3175">
              <a:solidFill>
                <a:schemeClr val="bg1">
                  <a:lumMod val="8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3" name="Picture 32" descr="green  marker pen.png"/>
            <p:cNvPicPr>
              <a:picLocks noChangeAspect="1"/>
            </p:cNvPicPr>
            <p:nvPr/>
          </p:nvPicPr>
          <p:blipFill>
            <a:blip r:embed="rId5" cstate="print"/>
            <a:stretch>
              <a:fillRect/>
            </a:stretch>
          </p:blipFill>
          <p:spPr>
            <a:xfrm rot="1614394">
              <a:off x="7669073" y="4258679"/>
              <a:ext cx="304913" cy="1894814"/>
            </a:xfrm>
            <a:prstGeom prst="rect">
              <a:avLst/>
            </a:prstGeom>
            <a:effectLst>
              <a:outerShdw blurRad="50800" dist="38100" dir="2700000" algn="tl" rotWithShape="0">
                <a:prstClr val="black">
                  <a:alpha val="40000"/>
                </a:prstClr>
              </a:outerShdw>
            </a:effectLst>
          </p:spPr>
        </p:pic>
        <p:pic>
          <p:nvPicPr>
            <p:cNvPr id="34" name="Picture 33" descr="red marker pen.png"/>
            <p:cNvPicPr>
              <a:picLocks noChangeAspect="1"/>
            </p:cNvPicPr>
            <p:nvPr/>
          </p:nvPicPr>
          <p:blipFill>
            <a:blip r:embed="rId6" cstate="print"/>
            <a:stretch>
              <a:fillRect/>
            </a:stretch>
          </p:blipFill>
          <p:spPr>
            <a:xfrm rot="19509916">
              <a:off x="6808456" y="3427305"/>
              <a:ext cx="311262" cy="1805322"/>
            </a:xfrm>
            <a:prstGeom prst="rect">
              <a:avLst/>
            </a:prstGeom>
            <a:effectLst>
              <a:outerShdw blurRad="50800" dist="38100" dir="8100000" algn="tr" rotWithShape="0">
                <a:prstClr val="black">
                  <a:alpha val="40000"/>
                </a:prstClr>
              </a:outerShdw>
            </a:effectLst>
          </p:spPr>
        </p:pic>
      </p:grpSp>
      <p:sp>
        <p:nvSpPr>
          <p:cNvPr id="31" name="Text Box 13"/>
          <p:cNvSpPr txBox="1">
            <a:spLocks noChangeArrowheads="1"/>
          </p:cNvSpPr>
          <p:nvPr/>
        </p:nvSpPr>
        <p:spPr bwMode="auto">
          <a:xfrm>
            <a:off x="8761478" y="6125044"/>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5</a:t>
            </a:fld>
            <a:endParaRPr lang="en-GB" altLang="en-US" sz="1400" b="1" dirty="0">
              <a:solidFill>
                <a:schemeClr val="bg1"/>
              </a:solidFill>
              <a:latin typeface="Century Gothic" pitchFamily="34" charset="0"/>
            </a:endParaRPr>
          </a:p>
        </p:txBody>
      </p:sp>
      <p:grpSp>
        <p:nvGrpSpPr>
          <p:cNvPr id="37" name="Group 9"/>
          <p:cNvGrpSpPr/>
          <p:nvPr/>
        </p:nvGrpSpPr>
        <p:grpSpPr>
          <a:xfrm>
            <a:off x="8351912" y="44624"/>
            <a:ext cx="792088" cy="914618"/>
            <a:chOff x="8351912" y="44624"/>
            <a:chExt cx="792088" cy="914618"/>
          </a:xfrm>
        </p:grpSpPr>
        <p:sp>
          <p:nvSpPr>
            <p:cNvPr id="38" name="TextBox 37"/>
            <p:cNvSpPr txBox="1"/>
            <p:nvPr/>
          </p:nvSpPr>
          <p:spPr>
            <a:xfrm>
              <a:off x="8351912" y="620688"/>
              <a:ext cx="792088" cy="338554"/>
            </a:xfrm>
            <a:prstGeom prst="rect">
              <a:avLst/>
            </a:prstGeom>
            <a:noFill/>
          </p:spPr>
          <p:txBody>
            <a:bodyPr wrap="square" rtlCol="0">
              <a:spAutoFit/>
            </a:bodyPr>
            <a:lstStyle/>
            <a:p>
              <a:pPr algn="r"/>
              <a:r>
                <a:rPr lang="en-GB" sz="1600" dirty="0" smtClean="0">
                  <a:latin typeface="Century Gothic" pitchFamily="34" charset="0"/>
                </a:rPr>
                <a:t>SS1-3</a:t>
              </a:r>
              <a:endParaRPr lang="en-GB" sz="1600" dirty="0">
                <a:latin typeface="Century Gothic" pitchFamily="34" charset="0"/>
              </a:endParaRPr>
            </a:p>
          </p:txBody>
        </p:sp>
        <p:pic>
          <p:nvPicPr>
            <p:cNvPr id="39" name="Picture 38" descr="Student sheets.png"/>
            <p:cNvPicPr>
              <a:picLocks noChangeAspect="1"/>
            </p:cNvPicPr>
            <p:nvPr/>
          </p:nvPicPr>
          <p:blipFill>
            <a:blip r:embed="rId7" cstate="print"/>
            <a:stretch>
              <a:fillRect/>
            </a:stretch>
          </p:blipFill>
          <p:spPr>
            <a:xfrm>
              <a:off x="8598815" y="44624"/>
              <a:ext cx="510483" cy="596982"/>
            </a:xfrm>
            <a:prstGeom prst="rect">
              <a:avLst/>
            </a:prstGeom>
          </p:spPr>
        </p:pic>
      </p:grpSp>
      <p:grpSp>
        <p:nvGrpSpPr>
          <p:cNvPr id="47" name="Group 46"/>
          <p:cNvGrpSpPr/>
          <p:nvPr/>
        </p:nvGrpSpPr>
        <p:grpSpPr>
          <a:xfrm>
            <a:off x="313527" y="1628800"/>
            <a:ext cx="8434937" cy="2484276"/>
            <a:chOff x="313527" y="1628800"/>
            <a:chExt cx="8434937" cy="2484276"/>
          </a:xfrm>
        </p:grpSpPr>
        <p:grpSp>
          <p:nvGrpSpPr>
            <p:cNvPr id="46" name="Group 45"/>
            <p:cNvGrpSpPr/>
            <p:nvPr/>
          </p:nvGrpSpPr>
          <p:grpSpPr>
            <a:xfrm>
              <a:off x="313527" y="1628800"/>
              <a:ext cx="8434937" cy="2484276"/>
              <a:chOff x="313527" y="1628800"/>
              <a:chExt cx="8434937" cy="2484276"/>
            </a:xfrm>
          </p:grpSpPr>
          <p:pic>
            <p:nvPicPr>
              <p:cNvPr id="32" name="Picture 31" descr="thinking boy.png"/>
              <p:cNvPicPr>
                <a:picLocks noChangeAspect="1"/>
              </p:cNvPicPr>
              <p:nvPr/>
            </p:nvPicPr>
            <p:blipFill>
              <a:blip r:embed="rId8" cstate="print"/>
              <a:stretch>
                <a:fillRect/>
              </a:stretch>
            </p:blipFill>
            <p:spPr>
              <a:xfrm>
                <a:off x="313527" y="1628800"/>
                <a:ext cx="2139238" cy="2484276"/>
              </a:xfrm>
              <a:prstGeom prst="rect">
                <a:avLst/>
              </a:prstGeom>
              <a:ln>
                <a:noFill/>
              </a:ln>
              <a:effectLst>
                <a:outerShdw blurRad="292100" dist="139700" dir="2700000" algn="tl" rotWithShape="0">
                  <a:srgbClr val="333333">
                    <a:alpha val="65000"/>
                  </a:srgbClr>
                </a:outerShdw>
              </a:effectLst>
            </p:spPr>
          </p:pic>
          <p:grpSp>
            <p:nvGrpSpPr>
              <p:cNvPr id="42" name="Group 41"/>
              <p:cNvGrpSpPr/>
              <p:nvPr/>
            </p:nvGrpSpPr>
            <p:grpSpPr>
              <a:xfrm>
                <a:off x="2483768" y="1772816"/>
                <a:ext cx="6264696" cy="1728192"/>
                <a:chOff x="2627784" y="1988840"/>
                <a:chExt cx="10441160" cy="4032448"/>
              </a:xfrm>
            </p:grpSpPr>
            <p:sp>
              <p:nvSpPr>
                <p:cNvPr id="43" name="Rectangle 42"/>
                <p:cNvSpPr/>
                <p:nvPr/>
              </p:nvSpPr>
              <p:spPr>
                <a:xfrm>
                  <a:off x="2627784" y="1988840"/>
                  <a:ext cx="10441160" cy="4032448"/>
                </a:xfrm>
                <a:prstGeom prst="rect">
                  <a:avLst/>
                </a:prstGeom>
                <a:solidFill>
                  <a:schemeClr val="bg1"/>
                </a:solidFill>
                <a:ln w="9525">
                  <a:solidFill>
                    <a:srgbClr val="0070C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TextBox 43"/>
                <p:cNvSpPr txBox="1"/>
                <p:nvPr/>
              </p:nvSpPr>
              <p:spPr>
                <a:xfrm>
                  <a:off x="2747797" y="2132857"/>
                  <a:ext cx="2904323" cy="1126935"/>
                </a:xfrm>
                <a:prstGeom prst="rect">
                  <a:avLst/>
                </a:prstGeom>
                <a:noFill/>
                <a:ln>
                  <a:noFill/>
                </a:ln>
              </p:spPr>
              <p:txBody>
                <a:bodyPr wrap="square" rtlCol="0">
                  <a:spAutoFit/>
                </a:bodyPr>
                <a:lstStyle/>
                <a:p>
                  <a:r>
                    <a:rPr lang="en-GB" sz="2800" dirty="0" smtClean="0">
                      <a:latin typeface="Century Gothic" pitchFamily="34" charset="0"/>
                    </a:rPr>
                    <a:t>Should...</a:t>
                  </a:r>
                  <a:endParaRPr lang="en-GB" sz="2800" dirty="0">
                    <a:latin typeface="Century Gothic" pitchFamily="34" charset="0"/>
                  </a:endParaRPr>
                </a:p>
              </p:txBody>
            </p:sp>
          </p:grpSp>
        </p:grpSp>
        <p:pic>
          <p:nvPicPr>
            <p:cNvPr id="45" name="Picture 44" descr="question mark.png"/>
            <p:cNvPicPr>
              <a:picLocks noChangeAspect="1"/>
            </p:cNvPicPr>
            <p:nvPr/>
          </p:nvPicPr>
          <p:blipFill>
            <a:blip r:embed="rId9" cstate="print"/>
            <a:stretch>
              <a:fillRect/>
            </a:stretch>
          </p:blipFill>
          <p:spPr>
            <a:xfrm>
              <a:off x="8172400" y="2708920"/>
              <a:ext cx="503209" cy="792088"/>
            </a:xfrm>
            <a:prstGeom prst="rect">
              <a:avLst/>
            </a:prstGeom>
          </p:spPr>
        </p:pic>
      </p:grpSp>
      <p:grpSp>
        <p:nvGrpSpPr>
          <p:cNvPr id="35" name="Group 34"/>
          <p:cNvGrpSpPr/>
          <p:nvPr/>
        </p:nvGrpSpPr>
        <p:grpSpPr>
          <a:xfrm>
            <a:off x="251520" y="3708321"/>
            <a:ext cx="6264696" cy="2713077"/>
            <a:chOff x="3059832" y="3204265"/>
            <a:chExt cx="6264696" cy="2713077"/>
          </a:xfrm>
        </p:grpSpPr>
        <p:sp>
          <p:nvSpPr>
            <p:cNvPr id="14" name="Rounded Rectangle 13"/>
            <p:cNvSpPr/>
            <p:nvPr/>
          </p:nvSpPr>
          <p:spPr>
            <a:xfrm>
              <a:off x="3059832" y="3212976"/>
              <a:ext cx="5904656" cy="2664296"/>
            </a:xfrm>
            <a:prstGeom prst="roundRect">
              <a:avLst>
                <a:gd name="adj" fmla="val 0"/>
              </a:avLst>
            </a:prstGeom>
            <a:solidFill>
              <a:schemeClr val="bg1"/>
            </a:solidFill>
            <a:ln w="12700">
              <a:solidFill>
                <a:schemeClr val="accent4"/>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p:cNvSpPr/>
            <p:nvPr/>
          </p:nvSpPr>
          <p:spPr>
            <a:xfrm>
              <a:off x="3059832" y="5517232"/>
              <a:ext cx="5904656" cy="36004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Box 14"/>
            <p:cNvSpPr txBox="1"/>
            <p:nvPr/>
          </p:nvSpPr>
          <p:spPr>
            <a:xfrm>
              <a:off x="3275856" y="3752453"/>
              <a:ext cx="5544616" cy="1692771"/>
            </a:xfrm>
            <a:prstGeom prst="rect">
              <a:avLst/>
            </a:prstGeom>
            <a:noFill/>
          </p:spPr>
          <p:txBody>
            <a:bodyPr wrap="square" rtlCol="0">
              <a:spAutoFit/>
            </a:bodyPr>
            <a:lstStyle/>
            <a:p>
              <a:pPr marL="271463" indent="-271463">
                <a:spcBef>
                  <a:spcPts val="400"/>
                </a:spcBef>
                <a:buClr>
                  <a:srgbClr val="7030A0"/>
                </a:buClr>
                <a:buSzPct val="80000"/>
                <a:buFont typeface="Wingdings 2" pitchFamily="18" charset="2"/>
                <a:buChar char=""/>
              </a:pPr>
              <a:r>
                <a:rPr lang="en-GB" sz="2000" dirty="0" smtClean="0">
                  <a:latin typeface="Century Gothic" pitchFamily="34" charset="0"/>
                </a:rPr>
                <a:t>Work in a group of 3.</a:t>
              </a:r>
            </a:p>
            <a:p>
              <a:pPr marL="271463" indent="-271463">
                <a:spcBef>
                  <a:spcPts val="1200"/>
                </a:spcBef>
                <a:buClr>
                  <a:srgbClr val="7030A0"/>
                </a:buClr>
                <a:buSzPct val="80000"/>
                <a:buFont typeface="Wingdings 2" pitchFamily="18" charset="2"/>
                <a:buChar char=""/>
              </a:pPr>
              <a:r>
                <a:rPr lang="en-GB" dirty="0" smtClean="0">
                  <a:latin typeface="Century Gothic" pitchFamily="34" charset="0"/>
                </a:rPr>
                <a:t>Cut out the blank cards (SS1)</a:t>
              </a:r>
            </a:p>
            <a:p>
              <a:pPr marL="271463" indent="-271463">
                <a:spcBef>
                  <a:spcPts val="1200"/>
                </a:spcBef>
                <a:buClr>
                  <a:srgbClr val="7030A0"/>
                </a:buClr>
                <a:buSzPct val="80000"/>
                <a:buFont typeface="Wingdings 2" pitchFamily="18" charset="2"/>
                <a:buChar char=""/>
              </a:pPr>
              <a:r>
                <a:rPr lang="en-GB" dirty="0" smtClean="0">
                  <a:latin typeface="Century Gothic" pitchFamily="34" charset="0"/>
                </a:rPr>
                <a:t>Read the rules (SS2)</a:t>
              </a:r>
            </a:p>
            <a:p>
              <a:pPr marL="271463" indent="-271463">
                <a:spcBef>
                  <a:spcPts val="1200"/>
                </a:spcBef>
                <a:buClr>
                  <a:srgbClr val="7030A0"/>
                </a:buClr>
                <a:buSzPct val="80000"/>
                <a:buFont typeface="Wingdings 2" pitchFamily="18" charset="2"/>
                <a:buChar char=""/>
              </a:pPr>
              <a:r>
                <a:rPr lang="en-GB" dirty="0" smtClean="0">
                  <a:latin typeface="Century Gothic" pitchFamily="34" charset="0"/>
                </a:rPr>
                <a:t>Play the game on the board (SS3)</a:t>
              </a:r>
            </a:p>
          </p:txBody>
        </p:sp>
        <p:sp>
          <p:nvSpPr>
            <p:cNvPr id="16" name="TextBox 15"/>
            <p:cNvSpPr txBox="1"/>
            <p:nvPr/>
          </p:nvSpPr>
          <p:spPr>
            <a:xfrm>
              <a:off x="3059832" y="5517232"/>
              <a:ext cx="6048672" cy="400110"/>
            </a:xfrm>
            <a:prstGeom prst="rect">
              <a:avLst/>
            </a:prstGeom>
            <a:noFill/>
          </p:spPr>
          <p:txBody>
            <a:bodyPr wrap="square" rtlCol="0">
              <a:spAutoFit/>
            </a:bodyPr>
            <a:lstStyle/>
            <a:p>
              <a:r>
                <a:rPr lang="en-GB" sz="2000" b="1" dirty="0" smtClean="0">
                  <a:solidFill>
                    <a:schemeClr val="bg1"/>
                  </a:solidFill>
                  <a:latin typeface="Century Gothic" pitchFamily="34" charset="0"/>
                </a:rPr>
                <a:t>Decide if you think the action is a good idea</a:t>
              </a:r>
              <a:endParaRPr lang="en-GB" sz="2000" b="1" dirty="0">
                <a:solidFill>
                  <a:schemeClr val="bg1"/>
                </a:solidFill>
                <a:latin typeface="Century Gothic" pitchFamily="34" charset="0"/>
              </a:endParaRPr>
            </a:p>
          </p:txBody>
        </p:sp>
        <p:sp>
          <p:nvSpPr>
            <p:cNvPr id="21" name="Rectangle 20"/>
            <p:cNvSpPr/>
            <p:nvPr/>
          </p:nvSpPr>
          <p:spPr>
            <a:xfrm>
              <a:off x="3059832" y="3204265"/>
              <a:ext cx="6264696" cy="584775"/>
            </a:xfrm>
            <a:prstGeom prst="rect">
              <a:avLst/>
            </a:prstGeom>
          </p:spPr>
          <p:txBody>
            <a:bodyPr wrap="square">
              <a:spAutoFit/>
            </a:bodyPr>
            <a:lstStyle/>
            <a:p>
              <a:r>
                <a:rPr lang="en-GB" sz="3200" b="1" spc="-150" dirty="0" smtClean="0">
                  <a:solidFill>
                    <a:srgbClr val="7030A0"/>
                  </a:solidFill>
                  <a:latin typeface="Century Gothic" pitchFamily="34" charset="0"/>
                </a:rPr>
                <a:t>Play ‘a game of consequences’</a:t>
              </a:r>
              <a:endParaRPr lang="en-GB" sz="3200" b="1" spc="-150" dirty="0">
                <a:solidFill>
                  <a:srgbClr val="7030A0"/>
                </a:solidFill>
                <a:latin typeface="Century Gothic"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20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2000"/>
                                        <p:tgtEl>
                                          <p:spTgt spid="47"/>
                                        </p:tgtEl>
                                      </p:cBhvr>
                                    </p:animEffect>
                                  </p:childTnLst>
                                </p:cTn>
                              </p:par>
                            </p:childTnLst>
                          </p:cTn>
                        </p:par>
                        <p:par>
                          <p:cTn id="13" fill="hold">
                            <p:stCondLst>
                              <p:cond delay="2000"/>
                            </p:stCondLst>
                            <p:childTnLst>
                              <p:par>
                                <p:cTn id="14" presetID="2" presetClass="entr" presetSubtype="2" fill="hold" nodeType="afterEffect">
                                  <p:stCondLst>
                                    <p:cond delay="0"/>
                                  </p:stCondLst>
                                  <p:childTnLst>
                                    <p:set>
                                      <p:cBhvr>
                                        <p:cTn id="15" dur="1" fill="hold">
                                          <p:stCondLst>
                                            <p:cond delay="0"/>
                                          </p:stCondLst>
                                        </p:cTn>
                                        <p:tgtEl>
                                          <p:spTgt spid="41"/>
                                        </p:tgtEl>
                                        <p:attrNameLst>
                                          <p:attrName>style.visibility</p:attrName>
                                        </p:attrNameLst>
                                      </p:cBhvr>
                                      <p:to>
                                        <p:strVal val="visible"/>
                                      </p:to>
                                    </p:set>
                                    <p:anim calcmode="lin" valueType="num">
                                      <p:cBhvr additive="base">
                                        <p:cTn id="16" dur="2000" fill="hold"/>
                                        <p:tgtEl>
                                          <p:spTgt spid="41"/>
                                        </p:tgtEl>
                                        <p:attrNameLst>
                                          <p:attrName>ppt_x</p:attrName>
                                        </p:attrNameLst>
                                      </p:cBhvr>
                                      <p:tavLst>
                                        <p:tav tm="0">
                                          <p:val>
                                            <p:strVal val="1+#ppt_w/2"/>
                                          </p:val>
                                        </p:tav>
                                        <p:tav tm="100000">
                                          <p:val>
                                            <p:strVal val="#ppt_x"/>
                                          </p:val>
                                        </p:tav>
                                      </p:tavLst>
                                    </p:anim>
                                    <p:anim calcmode="lin" valueType="num">
                                      <p:cBhvr additive="base">
                                        <p:cTn id="17" dur="2000" fill="hold"/>
                                        <p:tgtEl>
                                          <p:spTgt spid="41"/>
                                        </p:tgtEl>
                                        <p:attrNameLst>
                                          <p:attrName>ppt_y</p:attrName>
                                        </p:attrNameLst>
                                      </p:cBhvr>
                                      <p:tavLst>
                                        <p:tav tm="0">
                                          <p:val>
                                            <p:strVal val="#ppt_y"/>
                                          </p:val>
                                        </p:tav>
                                        <p:tav tm="100000">
                                          <p:val>
                                            <p:strVal val="#ppt_y"/>
                                          </p:val>
                                        </p:tav>
                                      </p:tavLst>
                                    </p:anim>
                                  </p:childTnLst>
                                </p:cTn>
                              </p:par>
                            </p:childTnLst>
                          </p:cTn>
                        </p:par>
                        <p:par>
                          <p:cTn id="18" fill="hold">
                            <p:stCondLst>
                              <p:cond delay="4000"/>
                            </p:stCondLst>
                            <p:childTnLst>
                              <p:par>
                                <p:cTn id="19" presetID="10" presetClass="entr" presetSubtype="0" fill="hold" nodeType="after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2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1691680" y="188640"/>
            <a:ext cx="6264696" cy="1384995"/>
          </a:xfrm>
          <a:prstGeom prst="rect">
            <a:avLst/>
          </a:prstGeom>
          <a:noFill/>
        </p:spPr>
        <p:txBody>
          <a:bodyPr wrap="square" rtlCol="0">
            <a:spAutoFit/>
          </a:bodyPr>
          <a:lstStyle/>
          <a:p>
            <a:pPr algn="ctr"/>
            <a:r>
              <a:rPr lang="en-GB" sz="2800" dirty="0">
                <a:latin typeface="Century Gothic" pitchFamily="34" charset="0"/>
              </a:rPr>
              <a:t>To make a scientific decision </a:t>
            </a:r>
            <a:br>
              <a:rPr lang="en-GB" sz="2800" dirty="0">
                <a:latin typeface="Century Gothic" pitchFamily="34" charset="0"/>
              </a:rPr>
            </a:br>
            <a:r>
              <a:rPr lang="en-GB" sz="2800" dirty="0">
                <a:latin typeface="Century Gothic" pitchFamily="34" charset="0"/>
              </a:rPr>
              <a:t>it is important  to consider the consequences on:</a:t>
            </a:r>
            <a:endParaRPr lang="en-GB" sz="2800" b="1" dirty="0">
              <a:latin typeface="Century Gothic" pitchFamily="34" charset="0"/>
            </a:endParaRPr>
          </a:p>
        </p:txBody>
      </p:sp>
      <p:grpSp>
        <p:nvGrpSpPr>
          <p:cNvPr id="58" name="Group 57"/>
          <p:cNvGrpSpPr/>
          <p:nvPr/>
        </p:nvGrpSpPr>
        <p:grpSpPr>
          <a:xfrm>
            <a:off x="611560" y="3429000"/>
            <a:ext cx="2520280" cy="2736304"/>
            <a:chOff x="611560" y="3429000"/>
            <a:chExt cx="2520280" cy="2736304"/>
          </a:xfrm>
        </p:grpSpPr>
        <p:sp>
          <p:nvSpPr>
            <p:cNvPr id="52" name="Rounded Rectangle 51"/>
            <p:cNvSpPr/>
            <p:nvPr/>
          </p:nvSpPr>
          <p:spPr>
            <a:xfrm>
              <a:off x="611560" y="3429000"/>
              <a:ext cx="2520280" cy="2736304"/>
            </a:xfrm>
            <a:prstGeom prst="roundRect">
              <a:avLst>
                <a:gd name="adj" fmla="val 10442"/>
              </a:avLst>
            </a:prstGeom>
            <a:solidFill>
              <a:schemeClr val="accent2">
                <a:lumMod val="20000"/>
                <a:lumOff val="8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TextBox 32"/>
            <p:cNvSpPr txBox="1"/>
            <p:nvPr/>
          </p:nvSpPr>
          <p:spPr>
            <a:xfrm>
              <a:off x="827584" y="3789040"/>
              <a:ext cx="2232248" cy="2246769"/>
            </a:xfrm>
            <a:prstGeom prst="rect">
              <a:avLst/>
            </a:prstGeom>
            <a:noFill/>
          </p:spPr>
          <p:txBody>
            <a:bodyPr wrap="square" rtlCol="0">
              <a:spAutoFit/>
            </a:bodyPr>
            <a:lstStyle/>
            <a:p>
              <a:r>
                <a:rPr lang="en-GB" sz="2800" dirty="0" smtClean="0">
                  <a:latin typeface="Century Gothic" pitchFamily="34" charset="0"/>
                </a:rPr>
                <a:t>How might different groups of people be affected?</a:t>
              </a:r>
              <a:endParaRPr lang="en-GB" sz="2800" dirty="0">
                <a:latin typeface="Century Gothic" pitchFamily="34" charset="0"/>
              </a:endParaRPr>
            </a:p>
          </p:txBody>
        </p:sp>
      </p:grpSp>
      <p:grpSp>
        <p:nvGrpSpPr>
          <p:cNvPr id="59" name="Group 58"/>
          <p:cNvGrpSpPr/>
          <p:nvPr/>
        </p:nvGrpSpPr>
        <p:grpSpPr>
          <a:xfrm>
            <a:off x="3491880" y="3429000"/>
            <a:ext cx="2520280" cy="2736304"/>
            <a:chOff x="3491880" y="3429000"/>
            <a:chExt cx="2520280" cy="2736304"/>
          </a:xfrm>
        </p:grpSpPr>
        <p:sp>
          <p:nvSpPr>
            <p:cNvPr id="51" name="Rounded Rectangle 50"/>
            <p:cNvSpPr/>
            <p:nvPr/>
          </p:nvSpPr>
          <p:spPr>
            <a:xfrm>
              <a:off x="3491880" y="3429000"/>
              <a:ext cx="2520280" cy="2736304"/>
            </a:xfrm>
            <a:prstGeom prst="roundRect">
              <a:avLst>
                <a:gd name="adj" fmla="val 10442"/>
              </a:avLst>
            </a:prstGeom>
            <a:solidFill>
              <a:schemeClr val="tx2">
                <a:lumMod val="20000"/>
                <a:lumOff val="80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TextBox 33"/>
            <p:cNvSpPr txBox="1"/>
            <p:nvPr/>
          </p:nvSpPr>
          <p:spPr>
            <a:xfrm>
              <a:off x="3707904" y="4077072"/>
              <a:ext cx="2232248" cy="1384995"/>
            </a:xfrm>
            <a:prstGeom prst="rect">
              <a:avLst/>
            </a:prstGeom>
            <a:noFill/>
          </p:spPr>
          <p:txBody>
            <a:bodyPr wrap="square" rtlCol="0">
              <a:spAutoFit/>
            </a:bodyPr>
            <a:lstStyle/>
            <a:p>
              <a:r>
                <a:rPr lang="en-GB" sz="2800" dirty="0" smtClean="0">
                  <a:latin typeface="Century Gothic" pitchFamily="34" charset="0"/>
                </a:rPr>
                <a:t>Who might gain or lose money?</a:t>
              </a:r>
              <a:endParaRPr lang="en-GB" sz="2800" dirty="0">
                <a:latin typeface="Century Gothic" pitchFamily="34" charset="0"/>
              </a:endParaRPr>
            </a:p>
          </p:txBody>
        </p:sp>
      </p:grpSp>
      <p:grpSp>
        <p:nvGrpSpPr>
          <p:cNvPr id="60" name="Group 59"/>
          <p:cNvGrpSpPr/>
          <p:nvPr/>
        </p:nvGrpSpPr>
        <p:grpSpPr>
          <a:xfrm>
            <a:off x="6444208" y="3429000"/>
            <a:ext cx="2520280" cy="2736304"/>
            <a:chOff x="6444208" y="3429000"/>
            <a:chExt cx="2520280" cy="2736304"/>
          </a:xfrm>
        </p:grpSpPr>
        <p:sp>
          <p:nvSpPr>
            <p:cNvPr id="50" name="Rounded Rectangle 49"/>
            <p:cNvSpPr/>
            <p:nvPr/>
          </p:nvSpPr>
          <p:spPr>
            <a:xfrm>
              <a:off x="6444208" y="3429000"/>
              <a:ext cx="2520280" cy="2736304"/>
            </a:xfrm>
            <a:prstGeom prst="roundRect">
              <a:avLst>
                <a:gd name="adj" fmla="val 10442"/>
              </a:avLst>
            </a:prstGeom>
            <a:solidFill>
              <a:schemeClr val="accent3">
                <a:lumMod val="40000"/>
                <a:lumOff val="60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TextBox 34"/>
            <p:cNvSpPr txBox="1"/>
            <p:nvPr/>
          </p:nvSpPr>
          <p:spPr>
            <a:xfrm>
              <a:off x="6588224" y="4077072"/>
              <a:ext cx="2376264" cy="1384995"/>
            </a:xfrm>
            <a:prstGeom prst="rect">
              <a:avLst/>
            </a:prstGeom>
            <a:noFill/>
          </p:spPr>
          <p:txBody>
            <a:bodyPr wrap="square" rtlCol="0">
              <a:spAutoFit/>
            </a:bodyPr>
            <a:lstStyle/>
            <a:p>
              <a:r>
                <a:rPr lang="en-GB" sz="2800" dirty="0" smtClean="0">
                  <a:latin typeface="Century Gothic" pitchFamily="34" charset="0"/>
                </a:rPr>
                <a:t>How might habitats be affected?</a:t>
              </a:r>
              <a:endParaRPr lang="en-GB" sz="2800" dirty="0">
                <a:latin typeface="Century Gothic" pitchFamily="34" charset="0"/>
              </a:endParaRPr>
            </a:p>
          </p:txBody>
        </p:sp>
      </p:grpSp>
      <p:grpSp>
        <p:nvGrpSpPr>
          <p:cNvPr id="19" name="Group 9"/>
          <p:cNvGrpSpPr/>
          <p:nvPr/>
        </p:nvGrpSpPr>
        <p:grpSpPr>
          <a:xfrm>
            <a:off x="8351912" y="44624"/>
            <a:ext cx="792088" cy="914618"/>
            <a:chOff x="8351912" y="44624"/>
            <a:chExt cx="792088" cy="914618"/>
          </a:xfrm>
        </p:grpSpPr>
        <p:sp>
          <p:nvSpPr>
            <p:cNvPr id="23" name="TextBox 22"/>
            <p:cNvSpPr txBox="1"/>
            <p:nvPr/>
          </p:nvSpPr>
          <p:spPr>
            <a:xfrm>
              <a:off x="8351912" y="620688"/>
              <a:ext cx="792088" cy="338554"/>
            </a:xfrm>
            <a:prstGeom prst="rect">
              <a:avLst/>
            </a:prstGeom>
            <a:noFill/>
          </p:spPr>
          <p:txBody>
            <a:bodyPr wrap="square" rtlCol="0">
              <a:spAutoFit/>
            </a:bodyPr>
            <a:lstStyle/>
            <a:p>
              <a:pPr algn="r"/>
              <a:r>
                <a:rPr lang="en-GB" sz="1600" dirty="0" smtClean="0">
                  <a:latin typeface="Century Gothic" pitchFamily="34" charset="0"/>
                </a:rPr>
                <a:t>SS4</a:t>
              </a:r>
              <a:endParaRPr lang="en-GB" sz="1600" dirty="0">
                <a:latin typeface="Century Gothic" pitchFamily="34" charset="0"/>
              </a:endParaRPr>
            </a:p>
          </p:txBody>
        </p:sp>
        <p:pic>
          <p:nvPicPr>
            <p:cNvPr id="24" name="Picture 23" descr="Student sheets.png"/>
            <p:cNvPicPr>
              <a:picLocks noChangeAspect="1"/>
            </p:cNvPicPr>
            <p:nvPr/>
          </p:nvPicPr>
          <p:blipFill>
            <a:blip r:embed="rId4" cstate="print"/>
            <a:stretch>
              <a:fillRect/>
            </a:stretch>
          </p:blipFill>
          <p:spPr>
            <a:xfrm>
              <a:off x="8598815" y="44624"/>
              <a:ext cx="510483" cy="596982"/>
            </a:xfrm>
            <a:prstGeom prst="rect">
              <a:avLst/>
            </a:prstGeom>
          </p:spPr>
        </p:pic>
      </p:grpSp>
      <p:grpSp>
        <p:nvGrpSpPr>
          <p:cNvPr id="55" name="Group 54"/>
          <p:cNvGrpSpPr/>
          <p:nvPr/>
        </p:nvGrpSpPr>
        <p:grpSpPr>
          <a:xfrm>
            <a:off x="467544" y="1988840"/>
            <a:ext cx="2712568" cy="1701770"/>
            <a:chOff x="467544" y="1988840"/>
            <a:chExt cx="2712568" cy="1701770"/>
          </a:xfrm>
        </p:grpSpPr>
        <p:pic>
          <p:nvPicPr>
            <p:cNvPr id="46" name="Picture 45" descr="people icon.png"/>
            <p:cNvPicPr>
              <a:picLocks noChangeAspect="1"/>
            </p:cNvPicPr>
            <p:nvPr/>
          </p:nvPicPr>
          <p:blipFill>
            <a:blip r:embed="rId5" cstate="print"/>
            <a:stretch>
              <a:fillRect/>
            </a:stretch>
          </p:blipFill>
          <p:spPr>
            <a:xfrm>
              <a:off x="467544" y="1988840"/>
              <a:ext cx="2712568" cy="919012"/>
            </a:xfrm>
            <a:prstGeom prst="rect">
              <a:avLst/>
            </a:prstGeom>
            <a:ln>
              <a:noFill/>
            </a:ln>
            <a:effectLst>
              <a:outerShdw blurRad="292100" dist="139700" dir="2700000" algn="tl" rotWithShape="0">
                <a:srgbClr val="333333">
                  <a:alpha val="65000"/>
                </a:srgbClr>
              </a:outerShdw>
            </a:effectLst>
          </p:spPr>
        </p:pic>
        <p:grpSp>
          <p:nvGrpSpPr>
            <p:cNvPr id="22" name="Group 21"/>
            <p:cNvGrpSpPr/>
            <p:nvPr/>
          </p:nvGrpSpPr>
          <p:grpSpPr>
            <a:xfrm>
              <a:off x="611560" y="3167390"/>
              <a:ext cx="2520280" cy="523220"/>
              <a:chOff x="611560" y="3167390"/>
              <a:chExt cx="2520280" cy="523220"/>
            </a:xfrm>
          </p:grpSpPr>
          <p:sp>
            <p:nvSpPr>
              <p:cNvPr id="21" name="Rounded Rectangle 20"/>
              <p:cNvSpPr/>
              <p:nvPr/>
            </p:nvSpPr>
            <p:spPr>
              <a:xfrm>
                <a:off x="611560" y="3176972"/>
                <a:ext cx="2520280" cy="504056"/>
              </a:xfrm>
              <a:prstGeom prst="roundRect">
                <a:avLst/>
              </a:prstGeom>
              <a:solidFill>
                <a:schemeClr val="accent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TextBox 28"/>
              <p:cNvSpPr txBox="1"/>
              <p:nvPr/>
            </p:nvSpPr>
            <p:spPr>
              <a:xfrm>
                <a:off x="1043608" y="3167390"/>
                <a:ext cx="1584176" cy="523220"/>
              </a:xfrm>
              <a:prstGeom prst="rect">
                <a:avLst/>
              </a:prstGeom>
              <a:noFill/>
            </p:spPr>
            <p:txBody>
              <a:bodyPr wrap="square" rtlCol="0">
                <a:spAutoFit/>
              </a:bodyPr>
              <a:lstStyle/>
              <a:p>
                <a:pPr algn="ctr"/>
                <a:r>
                  <a:rPr lang="en-GB" sz="2800" dirty="0" smtClean="0">
                    <a:solidFill>
                      <a:schemeClr val="bg1"/>
                    </a:solidFill>
                    <a:latin typeface="Century Gothic" pitchFamily="34" charset="0"/>
                  </a:rPr>
                  <a:t>people</a:t>
                </a:r>
                <a:endParaRPr lang="en-GB" sz="2800" dirty="0">
                  <a:solidFill>
                    <a:schemeClr val="bg1"/>
                  </a:solidFill>
                  <a:latin typeface="Century Gothic" pitchFamily="34" charset="0"/>
                </a:endParaRPr>
              </a:p>
            </p:txBody>
          </p:sp>
        </p:grpSp>
      </p:grpSp>
      <p:grpSp>
        <p:nvGrpSpPr>
          <p:cNvPr id="56" name="Group 55"/>
          <p:cNvGrpSpPr/>
          <p:nvPr/>
        </p:nvGrpSpPr>
        <p:grpSpPr>
          <a:xfrm>
            <a:off x="3491880" y="1772816"/>
            <a:ext cx="2520280" cy="1944216"/>
            <a:chOff x="3491880" y="1772816"/>
            <a:chExt cx="2520280" cy="1944216"/>
          </a:xfrm>
        </p:grpSpPr>
        <p:pic>
          <p:nvPicPr>
            <p:cNvPr id="45" name="Picture 44" descr="wallet.png"/>
            <p:cNvPicPr>
              <a:picLocks noChangeAspect="1"/>
            </p:cNvPicPr>
            <p:nvPr/>
          </p:nvPicPr>
          <p:blipFill>
            <a:blip r:embed="rId6" cstate="print"/>
            <a:stretch>
              <a:fillRect/>
            </a:stretch>
          </p:blipFill>
          <p:spPr>
            <a:xfrm>
              <a:off x="4139952" y="1772816"/>
              <a:ext cx="1274228" cy="1274228"/>
            </a:xfrm>
            <a:prstGeom prst="rect">
              <a:avLst/>
            </a:prstGeom>
            <a:ln>
              <a:noFill/>
            </a:ln>
            <a:effectLst>
              <a:outerShdw blurRad="292100" dist="139700" dir="2700000" algn="tl" rotWithShape="0">
                <a:srgbClr val="333333">
                  <a:alpha val="65000"/>
                </a:srgbClr>
              </a:outerShdw>
            </a:effectLst>
          </p:spPr>
        </p:pic>
        <p:grpSp>
          <p:nvGrpSpPr>
            <p:cNvPr id="25" name="Group 24"/>
            <p:cNvGrpSpPr/>
            <p:nvPr/>
          </p:nvGrpSpPr>
          <p:grpSpPr>
            <a:xfrm>
              <a:off x="3491880" y="3193812"/>
              <a:ext cx="2520280" cy="523220"/>
              <a:chOff x="611560" y="3167390"/>
              <a:chExt cx="2520280" cy="523220"/>
            </a:xfrm>
          </p:grpSpPr>
          <p:sp>
            <p:nvSpPr>
              <p:cNvPr id="26" name="Rounded Rectangle 25"/>
              <p:cNvSpPr/>
              <p:nvPr/>
            </p:nvSpPr>
            <p:spPr>
              <a:xfrm>
                <a:off x="611560" y="3176972"/>
                <a:ext cx="2520280" cy="504056"/>
              </a:xfrm>
              <a:prstGeom prst="roundRect">
                <a:avLst/>
              </a:prstGeom>
              <a:solidFill>
                <a:schemeClr val="accent5">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TextBox 26"/>
              <p:cNvSpPr txBox="1"/>
              <p:nvPr/>
            </p:nvSpPr>
            <p:spPr>
              <a:xfrm>
                <a:off x="1043608" y="3167390"/>
                <a:ext cx="1584176" cy="523220"/>
              </a:xfrm>
              <a:prstGeom prst="rect">
                <a:avLst/>
              </a:prstGeom>
              <a:noFill/>
            </p:spPr>
            <p:txBody>
              <a:bodyPr wrap="square" rtlCol="0">
                <a:spAutoFit/>
              </a:bodyPr>
              <a:lstStyle/>
              <a:p>
                <a:pPr algn="ctr"/>
                <a:r>
                  <a:rPr lang="en-GB" sz="2800" dirty="0" smtClean="0">
                    <a:solidFill>
                      <a:schemeClr val="bg1"/>
                    </a:solidFill>
                    <a:latin typeface="Century Gothic" pitchFamily="34" charset="0"/>
                  </a:rPr>
                  <a:t>money</a:t>
                </a:r>
                <a:endParaRPr lang="en-GB" sz="2800" dirty="0">
                  <a:solidFill>
                    <a:schemeClr val="bg1"/>
                  </a:solidFill>
                  <a:latin typeface="Century Gothic" pitchFamily="34" charset="0"/>
                </a:endParaRPr>
              </a:p>
            </p:txBody>
          </p:sp>
        </p:grpSp>
      </p:grpSp>
      <p:grpSp>
        <p:nvGrpSpPr>
          <p:cNvPr id="57" name="Group 56"/>
          <p:cNvGrpSpPr/>
          <p:nvPr/>
        </p:nvGrpSpPr>
        <p:grpSpPr>
          <a:xfrm>
            <a:off x="6444208" y="1718032"/>
            <a:ext cx="2520280" cy="2018164"/>
            <a:chOff x="6444208" y="1718032"/>
            <a:chExt cx="2520280" cy="2018164"/>
          </a:xfrm>
        </p:grpSpPr>
        <p:pic>
          <p:nvPicPr>
            <p:cNvPr id="47" name="Picture 46" descr="environment icon.png"/>
            <p:cNvPicPr>
              <a:picLocks noChangeAspect="1"/>
            </p:cNvPicPr>
            <p:nvPr/>
          </p:nvPicPr>
          <p:blipFill>
            <a:blip r:embed="rId7" cstate="print"/>
            <a:stretch>
              <a:fillRect/>
            </a:stretch>
          </p:blipFill>
          <p:spPr>
            <a:xfrm>
              <a:off x="6660232" y="1718032"/>
              <a:ext cx="1851873" cy="1382233"/>
            </a:xfrm>
            <a:prstGeom prst="rect">
              <a:avLst/>
            </a:prstGeom>
          </p:spPr>
        </p:pic>
        <p:grpSp>
          <p:nvGrpSpPr>
            <p:cNvPr id="28" name="Group 27"/>
            <p:cNvGrpSpPr/>
            <p:nvPr/>
          </p:nvGrpSpPr>
          <p:grpSpPr>
            <a:xfrm>
              <a:off x="6444208" y="3212976"/>
              <a:ext cx="2520280" cy="523220"/>
              <a:chOff x="899592" y="3167390"/>
              <a:chExt cx="2520280" cy="523220"/>
            </a:xfrm>
          </p:grpSpPr>
          <p:sp>
            <p:nvSpPr>
              <p:cNvPr id="30" name="Rounded Rectangle 29"/>
              <p:cNvSpPr/>
              <p:nvPr/>
            </p:nvSpPr>
            <p:spPr>
              <a:xfrm>
                <a:off x="899592" y="3176972"/>
                <a:ext cx="2520280" cy="504056"/>
              </a:xfrm>
              <a:prstGeom prst="roundRect">
                <a:avLst/>
              </a:prstGeom>
              <a:solidFill>
                <a:schemeClr val="accent3">
                  <a:lumMod val="5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TextBox 35"/>
              <p:cNvSpPr txBox="1"/>
              <p:nvPr/>
            </p:nvSpPr>
            <p:spPr>
              <a:xfrm>
                <a:off x="899592" y="3167390"/>
                <a:ext cx="2520280" cy="523220"/>
              </a:xfrm>
              <a:prstGeom prst="rect">
                <a:avLst/>
              </a:prstGeom>
              <a:noFill/>
            </p:spPr>
            <p:txBody>
              <a:bodyPr wrap="square" rtlCol="0">
                <a:spAutoFit/>
              </a:bodyPr>
              <a:lstStyle/>
              <a:p>
                <a:pPr algn="ctr"/>
                <a:r>
                  <a:rPr lang="en-GB" sz="2800" dirty="0" smtClean="0">
                    <a:solidFill>
                      <a:schemeClr val="bg1"/>
                    </a:solidFill>
                    <a:latin typeface="Century Gothic" pitchFamily="34" charset="0"/>
                  </a:rPr>
                  <a:t>environment</a:t>
                </a:r>
                <a:endParaRPr lang="en-GB" sz="2800" dirty="0">
                  <a:solidFill>
                    <a:schemeClr val="bg1"/>
                  </a:solidFill>
                  <a:latin typeface="Century Gothic" pitchFamily="34" charset="0"/>
                </a:endParaRPr>
              </a:p>
            </p:txBody>
          </p:sp>
        </p:grpSp>
      </p:grpSp>
      <p:sp>
        <p:nvSpPr>
          <p:cNvPr id="53" name="Rounded Rectangle 52"/>
          <p:cNvSpPr/>
          <p:nvPr/>
        </p:nvSpPr>
        <p:spPr>
          <a:xfrm rot="16200000">
            <a:off x="9147942" y="5706833"/>
            <a:ext cx="306387" cy="1079313"/>
          </a:xfrm>
          <a:prstGeom prst="roundRect">
            <a:avLst/>
          </a:prstGeom>
          <a:solidFill>
            <a:srgbClr val="CC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dirty="0">
              <a:solidFill>
                <a:schemeClr val="lt1"/>
              </a:solidFill>
              <a:latin typeface="+mn-lt"/>
              <a:ea typeface="+mn-ea"/>
              <a:cs typeface="+mn-cs"/>
            </a:endParaRPr>
          </a:p>
        </p:txBody>
      </p:sp>
      <p:sp>
        <p:nvSpPr>
          <p:cNvPr id="54" name="Text Box 13"/>
          <p:cNvSpPr txBox="1">
            <a:spLocks noChangeArrowheads="1"/>
          </p:cNvSpPr>
          <p:nvPr/>
        </p:nvSpPr>
        <p:spPr bwMode="auto">
          <a:xfrm>
            <a:off x="8761478" y="6125044"/>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6</a:t>
            </a:fld>
            <a:endParaRPr lang="en-GB" altLang="en-US" sz="1400" b="1" dirty="0">
              <a:solidFill>
                <a:schemeClr val="bg1"/>
              </a:solidFill>
              <a:latin typeface="Century Gothic" pitchFamily="34" charset="0"/>
            </a:endParaRPr>
          </a:p>
        </p:txBody>
      </p:sp>
      <p:sp>
        <p:nvSpPr>
          <p:cNvPr id="48" name="TextBox 47"/>
          <p:cNvSpPr txBox="1"/>
          <p:nvPr/>
        </p:nvSpPr>
        <p:spPr>
          <a:xfrm>
            <a:off x="35496" y="6453336"/>
            <a:ext cx="3024336" cy="461665"/>
          </a:xfrm>
          <a:prstGeom prst="rect">
            <a:avLst/>
          </a:prstGeom>
          <a:noFill/>
        </p:spPr>
        <p:txBody>
          <a:bodyPr wrap="square" rtlCol="0">
            <a:spAutoFit/>
          </a:bodyPr>
          <a:lstStyle/>
          <a:p>
            <a:pPr algn="ctr"/>
            <a:r>
              <a:rPr lang="en-GB" sz="2400" b="1" dirty="0" smtClean="0">
                <a:solidFill>
                  <a:schemeClr val="bg1"/>
                </a:solidFill>
                <a:latin typeface="Century Gothic" pitchFamily="34" charset="0"/>
              </a:rPr>
              <a:t>Engage</a:t>
            </a:r>
            <a:endParaRPr lang="en-GB" sz="2400" b="1" dirty="0">
              <a:solidFill>
                <a:schemeClr val="bg1"/>
              </a:solidFill>
              <a:latin typeface="Century Gothic" pitchFamily="34" charset="0"/>
            </a:endParaRPr>
          </a:p>
        </p:txBody>
      </p:sp>
      <p:sp>
        <p:nvSpPr>
          <p:cNvPr id="49" name="TextBox 48"/>
          <p:cNvSpPr txBox="1"/>
          <p:nvPr/>
        </p:nvSpPr>
        <p:spPr>
          <a:xfrm>
            <a:off x="3059832" y="6453336"/>
            <a:ext cx="3024336" cy="461665"/>
          </a:xfrm>
          <a:prstGeom prst="rect">
            <a:avLst/>
          </a:prstGeom>
          <a:noFill/>
        </p:spPr>
        <p:txBody>
          <a:bodyPr wrap="square" rtlCol="0">
            <a:spAutoFit/>
          </a:bodyPr>
          <a:lstStyle/>
          <a:p>
            <a:pPr algn="ctr"/>
            <a:r>
              <a:rPr lang="en-GB" sz="2400" dirty="0" smtClean="0">
                <a:latin typeface="Century Gothic" pitchFamily="34" charset="0"/>
              </a:rPr>
              <a:t>Review</a:t>
            </a:r>
            <a:endParaRPr lang="en-GB" sz="2400" dirty="0">
              <a:latin typeface="Century Gothic" pitchFamily="34" charset="0"/>
            </a:endParaRPr>
          </a:p>
        </p:txBody>
      </p:sp>
      <p:sp>
        <p:nvSpPr>
          <p:cNvPr id="61" name="TextBox 60"/>
          <p:cNvSpPr txBox="1"/>
          <p:nvPr/>
        </p:nvSpPr>
        <p:spPr>
          <a:xfrm>
            <a:off x="6156176" y="6453336"/>
            <a:ext cx="3024336" cy="461665"/>
          </a:xfrm>
          <a:prstGeom prst="rect">
            <a:avLst/>
          </a:prstGeom>
          <a:noFill/>
        </p:spPr>
        <p:txBody>
          <a:bodyPr wrap="square" rtlCol="0">
            <a:spAutoFit/>
          </a:bodyPr>
          <a:lstStyle/>
          <a:p>
            <a:pPr algn="ctr"/>
            <a:r>
              <a:rPr lang="en-GB" sz="2400" dirty="0" smtClean="0">
                <a:latin typeface="Century Gothic" pitchFamily="34" charset="0"/>
              </a:rPr>
              <a:t>Consider</a:t>
            </a:r>
            <a:endParaRPr lang="en-GB" sz="2400" dirty="0">
              <a:latin typeface="Century Gothic" pitchFamily="34" charset="0"/>
            </a:endParaRPr>
          </a:p>
        </p:txBody>
      </p:sp>
      <p:sp>
        <p:nvSpPr>
          <p:cNvPr id="62" name="Rectangle 61"/>
          <p:cNvSpPr/>
          <p:nvPr/>
        </p:nvSpPr>
        <p:spPr>
          <a:xfrm>
            <a:off x="-43543" y="6525344"/>
            <a:ext cx="3103375" cy="360040"/>
          </a:xfrm>
          <a:prstGeom prst="rect">
            <a:avLst/>
          </a:prstGeom>
          <a:solidFill>
            <a:schemeClr val="bg1"/>
          </a:solidFill>
          <a:ln w="6350">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smtClean="0">
                <a:solidFill>
                  <a:schemeClr val="tx1"/>
                </a:solidFill>
                <a:latin typeface="Century Gothic" pitchFamily="34" charset="0"/>
              </a:rPr>
              <a:t>Engage</a:t>
            </a:r>
          </a:p>
        </p:txBody>
      </p:sp>
      <p:sp>
        <p:nvSpPr>
          <p:cNvPr id="63" name="Rectangle 62"/>
          <p:cNvSpPr/>
          <p:nvPr/>
        </p:nvSpPr>
        <p:spPr>
          <a:xfrm>
            <a:off x="6120680" y="6525344"/>
            <a:ext cx="3059832" cy="360040"/>
          </a:xfrm>
          <a:prstGeom prst="rect">
            <a:avLst/>
          </a:prstGeom>
          <a:solidFill>
            <a:schemeClr val="bg1"/>
          </a:solidFill>
          <a:ln w="6350">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smtClean="0">
                <a:solidFill>
                  <a:schemeClr val="tx1"/>
                </a:solidFill>
                <a:latin typeface="Century Gothic" pitchFamily="34" charset="0"/>
              </a:rPr>
              <a:t>Decide</a:t>
            </a:r>
          </a:p>
        </p:txBody>
      </p:sp>
      <p:sp>
        <p:nvSpPr>
          <p:cNvPr id="64" name="Rounded Rectangle 63"/>
          <p:cNvSpPr/>
          <p:nvPr/>
        </p:nvSpPr>
        <p:spPr>
          <a:xfrm>
            <a:off x="2998373" y="6511636"/>
            <a:ext cx="3229811" cy="373748"/>
          </a:xfrm>
          <a:prstGeom prst="roundRect">
            <a:avLst/>
          </a:prstGeom>
          <a:solidFill>
            <a:srgbClr val="CC0000"/>
          </a:solidFill>
          <a:ln>
            <a:noFill/>
          </a:ln>
          <a:effectLst>
            <a:outerShdw blurRad="63500" sx="103000" sy="103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solidFill>
                  <a:schemeClr val="bg1"/>
                </a:solidFill>
                <a:latin typeface="Century Gothic" pitchFamily="34" charset="0"/>
              </a:rPr>
              <a:t>Play</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2000"/>
                                        <p:tgtEl>
                                          <p:spTgt spid="13">
                                            <p:txEl>
                                              <p:pRg st="0" end="0"/>
                                            </p:txEl>
                                          </p:spTgt>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55"/>
                                        </p:tgtEl>
                                        <p:attrNameLst>
                                          <p:attrName>style.visibility</p:attrName>
                                        </p:attrNameLst>
                                      </p:cBhvr>
                                      <p:to>
                                        <p:strVal val="visible"/>
                                      </p:to>
                                    </p:set>
                                    <p:animEffect transition="in" filter="fade">
                                      <p:cBhvr>
                                        <p:cTn id="11" dur="2000"/>
                                        <p:tgtEl>
                                          <p:spTgt spid="55"/>
                                        </p:tgtEl>
                                      </p:cBhvr>
                                    </p:animEffect>
                                  </p:childTnLst>
                                </p:cTn>
                              </p:par>
                            </p:childTnLst>
                          </p:cTn>
                        </p:par>
                        <p:par>
                          <p:cTn id="12" fill="hold">
                            <p:stCondLst>
                              <p:cond delay="4000"/>
                            </p:stCondLst>
                            <p:childTnLst>
                              <p:par>
                                <p:cTn id="13" presetID="10" presetClass="entr" presetSubtype="0" fill="hold" nodeType="afterEffect">
                                  <p:stCondLst>
                                    <p:cond delay="0"/>
                                  </p:stCondLst>
                                  <p:childTnLst>
                                    <p:set>
                                      <p:cBhvr>
                                        <p:cTn id="14" dur="1" fill="hold">
                                          <p:stCondLst>
                                            <p:cond delay="0"/>
                                          </p:stCondLst>
                                        </p:cTn>
                                        <p:tgtEl>
                                          <p:spTgt spid="56"/>
                                        </p:tgtEl>
                                        <p:attrNameLst>
                                          <p:attrName>style.visibility</p:attrName>
                                        </p:attrNameLst>
                                      </p:cBhvr>
                                      <p:to>
                                        <p:strVal val="visible"/>
                                      </p:to>
                                    </p:set>
                                    <p:animEffect transition="in" filter="fade">
                                      <p:cBhvr>
                                        <p:cTn id="15" dur="2000"/>
                                        <p:tgtEl>
                                          <p:spTgt spid="56"/>
                                        </p:tgtEl>
                                      </p:cBhvr>
                                    </p:animEffect>
                                  </p:childTnLst>
                                </p:cTn>
                              </p:par>
                            </p:childTnLst>
                          </p:cTn>
                        </p:par>
                        <p:par>
                          <p:cTn id="16" fill="hold">
                            <p:stCondLst>
                              <p:cond delay="6000"/>
                            </p:stCondLst>
                            <p:childTnLst>
                              <p:par>
                                <p:cTn id="17" presetID="10" presetClass="entr" presetSubtype="0" fill="hold" nodeType="afterEffect">
                                  <p:stCondLst>
                                    <p:cond delay="0"/>
                                  </p:stCondLst>
                                  <p:childTnLst>
                                    <p:set>
                                      <p:cBhvr>
                                        <p:cTn id="18" dur="1" fill="hold">
                                          <p:stCondLst>
                                            <p:cond delay="0"/>
                                          </p:stCondLst>
                                        </p:cTn>
                                        <p:tgtEl>
                                          <p:spTgt spid="57"/>
                                        </p:tgtEl>
                                        <p:attrNameLst>
                                          <p:attrName>style.visibility</p:attrName>
                                        </p:attrNameLst>
                                      </p:cBhvr>
                                      <p:to>
                                        <p:strVal val="visible"/>
                                      </p:to>
                                    </p:set>
                                    <p:animEffect transition="in" filter="fade">
                                      <p:cBhvr>
                                        <p:cTn id="19" dur="2000"/>
                                        <p:tgtEl>
                                          <p:spTgt spid="57"/>
                                        </p:tgtEl>
                                      </p:cBhvr>
                                    </p:animEffect>
                                  </p:childTnLst>
                                </p:cTn>
                              </p:par>
                            </p:childTnLst>
                          </p:cTn>
                        </p:par>
                        <p:par>
                          <p:cTn id="20" fill="hold">
                            <p:stCondLst>
                              <p:cond delay="8000"/>
                            </p:stCondLst>
                            <p:childTnLst>
                              <p:par>
                                <p:cTn id="21" presetID="10" presetClass="entr" presetSubtype="0" fill="hold" nodeType="afterEffect">
                                  <p:stCondLst>
                                    <p:cond delay="0"/>
                                  </p:stCondLst>
                                  <p:childTnLst>
                                    <p:set>
                                      <p:cBhvr>
                                        <p:cTn id="22" dur="1" fill="hold">
                                          <p:stCondLst>
                                            <p:cond delay="0"/>
                                          </p:stCondLst>
                                        </p:cTn>
                                        <p:tgtEl>
                                          <p:spTgt spid="58"/>
                                        </p:tgtEl>
                                        <p:attrNameLst>
                                          <p:attrName>style.visibility</p:attrName>
                                        </p:attrNameLst>
                                      </p:cBhvr>
                                      <p:to>
                                        <p:strVal val="visible"/>
                                      </p:to>
                                    </p:set>
                                    <p:animEffect transition="in" filter="fade">
                                      <p:cBhvr>
                                        <p:cTn id="23" dur="2000"/>
                                        <p:tgtEl>
                                          <p:spTgt spid="58"/>
                                        </p:tgtEl>
                                      </p:cBhvr>
                                    </p:animEffect>
                                  </p:childTnLst>
                                </p:cTn>
                              </p:par>
                            </p:childTnLst>
                          </p:cTn>
                        </p:par>
                        <p:par>
                          <p:cTn id="24" fill="hold">
                            <p:stCondLst>
                              <p:cond delay="10000"/>
                            </p:stCondLst>
                            <p:childTnLst>
                              <p:par>
                                <p:cTn id="25" presetID="10" presetClass="entr" presetSubtype="0" fill="hold" nodeType="afterEffect">
                                  <p:stCondLst>
                                    <p:cond delay="0"/>
                                  </p:stCondLst>
                                  <p:childTnLst>
                                    <p:set>
                                      <p:cBhvr>
                                        <p:cTn id="26" dur="1" fill="hold">
                                          <p:stCondLst>
                                            <p:cond delay="0"/>
                                          </p:stCondLst>
                                        </p:cTn>
                                        <p:tgtEl>
                                          <p:spTgt spid="59"/>
                                        </p:tgtEl>
                                        <p:attrNameLst>
                                          <p:attrName>style.visibility</p:attrName>
                                        </p:attrNameLst>
                                      </p:cBhvr>
                                      <p:to>
                                        <p:strVal val="visible"/>
                                      </p:to>
                                    </p:set>
                                    <p:animEffect transition="in" filter="fade">
                                      <p:cBhvr>
                                        <p:cTn id="27" dur="2000"/>
                                        <p:tgtEl>
                                          <p:spTgt spid="59"/>
                                        </p:tgtEl>
                                      </p:cBhvr>
                                    </p:animEffect>
                                  </p:childTnLst>
                                </p:cTn>
                              </p:par>
                            </p:childTnLst>
                          </p:cTn>
                        </p:par>
                        <p:par>
                          <p:cTn id="28" fill="hold">
                            <p:stCondLst>
                              <p:cond delay="12000"/>
                            </p:stCondLst>
                            <p:childTnLst>
                              <p:par>
                                <p:cTn id="29" presetID="10" presetClass="entr" presetSubtype="0" fill="hold" nodeType="afterEffect">
                                  <p:stCondLst>
                                    <p:cond delay="0"/>
                                  </p:stCondLst>
                                  <p:childTnLst>
                                    <p:set>
                                      <p:cBhvr>
                                        <p:cTn id="30" dur="1" fill="hold">
                                          <p:stCondLst>
                                            <p:cond delay="0"/>
                                          </p:stCondLst>
                                        </p:cTn>
                                        <p:tgtEl>
                                          <p:spTgt spid="60"/>
                                        </p:tgtEl>
                                        <p:attrNameLst>
                                          <p:attrName>style.visibility</p:attrName>
                                        </p:attrNameLst>
                                      </p:cBhvr>
                                      <p:to>
                                        <p:strVal val="visible"/>
                                      </p:to>
                                    </p:set>
                                    <p:animEffect transition="in" filter="fade">
                                      <p:cBhvr>
                                        <p:cTn id="31" dur="20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755576" y="818709"/>
            <a:ext cx="7632848" cy="1031051"/>
          </a:xfrm>
          <a:prstGeom prst="rect">
            <a:avLst/>
          </a:prstGeom>
          <a:noFill/>
        </p:spPr>
        <p:txBody>
          <a:bodyPr wrap="square" rtlCol="0">
            <a:spAutoFit/>
          </a:bodyPr>
          <a:lstStyle/>
          <a:p>
            <a:pPr algn="ctr"/>
            <a:r>
              <a:rPr lang="en-GB" sz="2800" b="1" dirty="0" smtClean="0">
                <a:latin typeface="Century Gothic" pitchFamily="34" charset="0"/>
              </a:rPr>
              <a:t>What should we do to stop the rise?</a:t>
            </a:r>
          </a:p>
          <a:p>
            <a:pPr algn="ctr">
              <a:spcBef>
                <a:spcPts val="600"/>
              </a:spcBef>
            </a:pPr>
            <a:r>
              <a:rPr lang="en-GB" sz="2800" dirty="0" smtClean="0">
                <a:latin typeface="Century Gothic" pitchFamily="34" charset="0"/>
              </a:rPr>
              <a:t>Examine the consequences and decide:</a:t>
            </a:r>
            <a:endParaRPr lang="en-GB" sz="2800" b="1" dirty="0">
              <a:latin typeface="Century Gothic" pitchFamily="34" charset="0"/>
            </a:endParaRPr>
          </a:p>
        </p:txBody>
      </p:sp>
      <p:pic>
        <p:nvPicPr>
          <p:cNvPr id="14" name="Picture 13" descr="discuss.png"/>
          <p:cNvPicPr>
            <a:picLocks noChangeAspect="1"/>
          </p:cNvPicPr>
          <p:nvPr/>
        </p:nvPicPr>
        <p:blipFill>
          <a:blip r:embed="rId4" cstate="print"/>
          <a:stretch>
            <a:fillRect/>
          </a:stretch>
        </p:blipFill>
        <p:spPr>
          <a:xfrm>
            <a:off x="5724128" y="4509120"/>
            <a:ext cx="922349" cy="546537"/>
          </a:xfrm>
          <a:prstGeom prst="rect">
            <a:avLst/>
          </a:prstGeom>
          <a:noFill/>
          <a:effectLst>
            <a:outerShdw blurRad="50800" dist="38100" dir="2700000" algn="tl" rotWithShape="0">
              <a:prstClr val="black">
                <a:alpha val="40000"/>
              </a:prstClr>
            </a:outerShdw>
          </a:effectLst>
        </p:spPr>
      </p:pic>
      <p:sp>
        <p:nvSpPr>
          <p:cNvPr id="30" name="Rounded Rectangle 29"/>
          <p:cNvSpPr/>
          <p:nvPr/>
        </p:nvSpPr>
        <p:spPr>
          <a:xfrm>
            <a:off x="3707904" y="2132856"/>
            <a:ext cx="5256584" cy="3168352"/>
          </a:xfrm>
          <a:prstGeom prst="roundRect">
            <a:avLst>
              <a:gd name="adj" fmla="val 414"/>
            </a:avLst>
          </a:prstGeom>
          <a:noFill/>
          <a:ln w="19050">
            <a:solidFill>
              <a:srgbClr val="7030A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TextBox 15"/>
          <p:cNvSpPr txBox="1"/>
          <p:nvPr/>
        </p:nvSpPr>
        <p:spPr>
          <a:xfrm>
            <a:off x="3851920" y="2276872"/>
            <a:ext cx="5184576" cy="2616101"/>
          </a:xfrm>
          <a:prstGeom prst="rect">
            <a:avLst/>
          </a:prstGeom>
          <a:noFill/>
        </p:spPr>
        <p:txBody>
          <a:bodyPr wrap="square" rtlCol="0">
            <a:spAutoFit/>
          </a:bodyPr>
          <a:lstStyle/>
          <a:p>
            <a:pPr marL="266700" indent="-266700">
              <a:spcBef>
                <a:spcPts val="1200"/>
              </a:spcBef>
              <a:buClr>
                <a:srgbClr val="9D2AA6"/>
              </a:buClr>
              <a:buSzPct val="80000"/>
              <a:buFont typeface="Wingdings 2" pitchFamily="18" charset="2"/>
              <a:buChar char=""/>
            </a:pPr>
            <a:r>
              <a:rPr lang="en-GB" sz="2400" dirty="0" smtClean="0">
                <a:latin typeface="Century Gothic" pitchFamily="34" charset="0"/>
              </a:rPr>
              <a:t>Each group takes one action.</a:t>
            </a:r>
          </a:p>
          <a:p>
            <a:pPr marL="266700" indent="-266700">
              <a:spcBef>
                <a:spcPts val="1200"/>
              </a:spcBef>
              <a:buClr>
                <a:srgbClr val="9D2AA6"/>
              </a:buClr>
              <a:buSzPct val="80000"/>
              <a:buFont typeface="Wingdings 2" pitchFamily="18" charset="2"/>
              <a:buChar char=""/>
            </a:pPr>
            <a:r>
              <a:rPr lang="en-GB" sz="2400" dirty="0" smtClean="0">
                <a:latin typeface="Century Gothic" pitchFamily="34" charset="0"/>
              </a:rPr>
              <a:t>Use the game board to think of </a:t>
            </a:r>
            <a:br>
              <a:rPr lang="en-GB" sz="2400" dirty="0" smtClean="0">
                <a:latin typeface="Century Gothic" pitchFamily="34" charset="0"/>
              </a:rPr>
            </a:br>
            <a:r>
              <a:rPr lang="en-GB" sz="2400" dirty="0" smtClean="0">
                <a:latin typeface="Century Gothic" pitchFamily="34" charset="0"/>
              </a:rPr>
              <a:t>consequences for people, the environment and the economy.</a:t>
            </a:r>
          </a:p>
          <a:p>
            <a:pPr marL="266700" indent="-266700">
              <a:spcBef>
                <a:spcPts val="1200"/>
              </a:spcBef>
              <a:buClr>
                <a:srgbClr val="9D2AA6"/>
              </a:buClr>
              <a:buSzPct val="80000"/>
              <a:buFont typeface="Wingdings 2" pitchFamily="18" charset="2"/>
              <a:buChar char=""/>
            </a:pPr>
            <a:r>
              <a:rPr lang="en-GB" sz="2400" dirty="0" smtClean="0">
                <a:latin typeface="Century Gothic" pitchFamily="34" charset="0"/>
              </a:rPr>
              <a:t>Present your consequences to the class</a:t>
            </a:r>
          </a:p>
        </p:txBody>
      </p:sp>
      <p:grpSp>
        <p:nvGrpSpPr>
          <p:cNvPr id="2" name="Group 9"/>
          <p:cNvGrpSpPr/>
          <p:nvPr/>
        </p:nvGrpSpPr>
        <p:grpSpPr>
          <a:xfrm>
            <a:off x="8351912" y="44624"/>
            <a:ext cx="792088" cy="914618"/>
            <a:chOff x="8351912" y="44624"/>
            <a:chExt cx="792088" cy="914618"/>
          </a:xfrm>
        </p:grpSpPr>
        <p:sp>
          <p:nvSpPr>
            <p:cNvPr id="23" name="TextBox 22"/>
            <p:cNvSpPr txBox="1"/>
            <p:nvPr/>
          </p:nvSpPr>
          <p:spPr>
            <a:xfrm>
              <a:off x="8351912" y="620688"/>
              <a:ext cx="792088" cy="338554"/>
            </a:xfrm>
            <a:prstGeom prst="rect">
              <a:avLst/>
            </a:prstGeom>
            <a:noFill/>
          </p:spPr>
          <p:txBody>
            <a:bodyPr wrap="square" rtlCol="0">
              <a:spAutoFit/>
            </a:bodyPr>
            <a:lstStyle/>
            <a:p>
              <a:pPr algn="r"/>
              <a:r>
                <a:rPr lang="en-GB" sz="1600" dirty="0" smtClean="0">
                  <a:latin typeface="Century Gothic" pitchFamily="34" charset="0"/>
                </a:rPr>
                <a:t>SS5</a:t>
              </a:r>
              <a:endParaRPr lang="en-GB" sz="1600" dirty="0">
                <a:latin typeface="Century Gothic" pitchFamily="34" charset="0"/>
              </a:endParaRPr>
            </a:p>
          </p:txBody>
        </p:sp>
        <p:pic>
          <p:nvPicPr>
            <p:cNvPr id="24" name="Picture 23" descr="Student sheets.png"/>
            <p:cNvPicPr>
              <a:picLocks noChangeAspect="1"/>
            </p:cNvPicPr>
            <p:nvPr/>
          </p:nvPicPr>
          <p:blipFill>
            <a:blip r:embed="rId5" cstate="print"/>
            <a:stretch>
              <a:fillRect/>
            </a:stretch>
          </p:blipFill>
          <p:spPr>
            <a:xfrm>
              <a:off x="8598815" y="44624"/>
              <a:ext cx="510483" cy="596982"/>
            </a:xfrm>
            <a:prstGeom prst="rect">
              <a:avLst/>
            </a:prstGeom>
          </p:spPr>
        </p:pic>
      </p:grpSp>
      <p:sp>
        <p:nvSpPr>
          <p:cNvPr id="17" name="TextBox 16"/>
          <p:cNvSpPr txBox="1"/>
          <p:nvPr/>
        </p:nvSpPr>
        <p:spPr>
          <a:xfrm>
            <a:off x="35496" y="6453336"/>
            <a:ext cx="3024336" cy="461665"/>
          </a:xfrm>
          <a:prstGeom prst="rect">
            <a:avLst/>
          </a:prstGeom>
          <a:noFill/>
        </p:spPr>
        <p:txBody>
          <a:bodyPr wrap="square" rtlCol="0">
            <a:spAutoFit/>
          </a:bodyPr>
          <a:lstStyle/>
          <a:p>
            <a:pPr algn="ctr"/>
            <a:r>
              <a:rPr lang="en-GB" sz="2400" b="1" dirty="0" smtClean="0">
                <a:solidFill>
                  <a:schemeClr val="bg1"/>
                </a:solidFill>
                <a:latin typeface="Century Gothic" pitchFamily="34" charset="0"/>
              </a:rPr>
              <a:t>Engage</a:t>
            </a:r>
            <a:endParaRPr lang="en-GB" sz="2400" b="1" dirty="0">
              <a:solidFill>
                <a:schemeClr val="bg1"/>
              </a:solidFill>
              <a:latin typeface="Century Gothic" pitchFamily="34" charset="0"/>
            </a:endParaRPr>
          </a:p>
        </p:txBody>
      </p:sp>
      <p:sp>
        <p:nvSpPr>
          <p:cNvPr id="27" name="TextBox 26"/>
          <p:cNvSpPr txBox="1"/>
          <p:nvPr/>
        </p:nvSpPr>
        <p:spPr>
          <a:xfrm>
            <a:off x="3059832" y="6453336"/>
            <a:ext cx="3024336" cy="461665"/>
          </a:xfrm>
          <a:prstGeom prst="rect">
            <a:avLst/>
          </a:prstGeom>
          <a:noFill/>
        </p:spPr>
        <p:txBody>
          <a:bodyPr wrap="square" rtlCol="0">
            <a:spAutoFit/>
          </a:bodyPr>
          <a:lstStyle/>
          <a:p>
            <a:pPr algn="ctr"/>
            <a:r>
              <a:rPr lang="en-GB" sz="2400" dirty="0" smtClean="0">
                <a:latin typeface="Century Gothic" pitchFamily="34" charset="0"/>
              </a:rPr>
              <a:t>Review</a:t>
            </a:r>
            <a:endParaRPr lang="en-GB" sz="2400" dirty="0">
              <a:latin typeface="Century Gothic" pitchFamily="34" charset="0"/>
            </a:endParaRPr>
          </a:p>
        </p:txBody>
      </p:sp>
      <p:sp>
        <p:nvSpPr>
          <p:cNvPr id="29" name="TextBox 28"/>
          <p:cNvSpPr txBox="1"/>
          <p:nvPr/>
        </p:nvSpPr>
        <p:spPr>
          <a:xfrm>
            <a:off x="6156176" y="6453336"/>
            <a:ext cx="3024336" cy="461665"/>
          </a:xfrm>
          <a:prstGeom prst="rect">
            <a:avLst/>
          </a:prstGeom>
          <a:noFill/>
        </p:spPr>
        <p:txBody>
          <a:bodyPr wrap="square" rtlCol="0">
            <a:spAutoFit/>
          </a:bodyPr>
          <a:lstStyle/>
          <a:p>
            <a:pPr algn="ctr"/>
            <a:r>
              <a:rPr lang="en-GB" sz="2400" dirty="0" smtClean="0">
                <a:latin typeface="Century Gothic" pitchFamily="34" charset="0"/>
              </a:rPr>
              <a:t>Consider</a:t>
            </a:r>
            <a:endParaRPr lang="en-GB" sz="2400" dirty="0">
              <a:latin typeface="Century Gothic" pitchFamily="34" charset="0"/>
            </a:endParaRPr>
          </a:p>
        </p:txBody>
      </p:sp>
      <p:sp>
        <p:nvSpPr>
          <p:cNvPr id="31" name="Rectangle 30"/>
          <p:cNvSpPr/>
          <p:nvPr/>
        </p:nvSpPr>
        <p:spPr>
          <a:xfrm>
            <a:off x="-43543" y="6525344"/>
            <a:ext cx="3103375" cy="360040"/>
          </a:xfrm>
          <a:prstGeom prst="rect">
            <a:avLst/>
          </a:prstGeom>
          <a:solidFill>
            <a:schemeClr val="bg1"/>
          </a:solidFill>
          <a:ln w="6350">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smtClean="0">
                <a:solidFill>
                  <a:schemeClr val="tx1"/>
                </a:solidFill>
                <a:latin typeface="Century Gothic" pitchFamily="34" charset="0"/>
              </a:rPr>
              <a:t>Engage</a:t>
            </a:r>
          </a:p>
        </p:txBody>
      </p:sp>
      <p:sp>
        <p:nvSpPr>
          <p:cNvPr id="32" name="Rectangle 31"/>
          <p:cNvSpPr/>
          <p:nvPr/>
        </p:nvSpPr>
        <p:spPr>
          <a:xfrm>
            <a:off x="3059832" y="6525344"/>
            <a:ext cx="3059832" cy="360040"/>
          </a:xfrm>
          <a:prstGeom prst="rect">
            <a:avLst/>
          </a:prstGeom>
          <a:solidFill>
            <a:schemeClr val="bg1"/>
          </a:solidFill>
          <a:ln w="6350">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smtClean="0">
                <a:solidFill>
                  <a:schemeClr val="tx1"/>
                </a:solidFill>
                <a:latin typeface="Century Gothic" pitchFamily="34" charset="0"/>
              </a:rPr>
              <a:t>Play</a:t>
            </a:r>
          </a:p>
        </p:txBody>
      </p:sp>
      <p:sp>
        <p:nvSpPr>
          <p:cNvPr id="33" name="Rounded Rectangle 32"/>
          <p:cNvSpPr/>
          <p:nvPr/>
        </p:nvSpPr>
        <p:spPr>
          <a:xfrm>
            <a:off x="6012160" y="6511636"/>
            <a:ext cx="3229811" cy="373748"/>
          </a:xfrm>
          <a:prstGeom prst="roundRect">
            <a:avLst/>
          </a:prstGeom>
          <a:solidFill>
            <a:srgbClr val="CC0000"/>
          </a:solidFill>
          <a:ln>
            <a:noFill/>
          </a:ln>
          <a:effectLst>
            <a:outerShdw blurRad="63500" sx="103000" sy="103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solidFill>
                  <a:schemeClr val="bg1"/>
                </a:solidFill>
                <a:latin typeface="Century Gothic" pitchFamily="34" charset="0"/>
              </a:rPr>
              <a:t>Decide</a:t>
            </a:r>
          </a:p>
        </p:txBody>
      </p:sp>
      <p:grpSp>
        <p:nvGrpSpPr>
          <p:cNvPr id="26" name="Group 25"/>
          <p:cNvGrpSpPr/>
          <p:nvPr/>
        </p:nvGrpSpPr>
        <p:grpSpPr>
          <a:xfrm>
            <a:off x="179512" y="2113692"/>
            <a:ext cx="3240360" cy="3835588"/>
            <a:chOff x="179512" y="2113692"/>
            <a:chExt cx="3240360" cy="3835588"/>
          </a:xfrm>
        </p:grpSpPr>
        <p:grpSp>
          <p:nvGrpSpPr>
            <p:cNvPr id="21" name="Group 20"/>
            <p:cNvGrpSpPr/>
            <p:nvPr/>
          </p:nvGrpSpPr>
          <p:grpSpPr>
            <a:xfrm>
              <a:off x="251520" y="2348880"/>
              <a:ext cx="3168352" cy="3600400"/>
              <a:chOff x="611560" y="3429000"/>
              <a:chExt cx="3168352" cy="3600400"/>
            </a:xfrm>
            <a:solidFill>
              <a:schemeClr val="accent5">
                <a:lumMod val="40000"/>
                <a:lumOff val="60000"/>
              </a:schemeClr>
            </a:solidFill>
          </p:grpSpPr>
          <p:sp>
            <p:nvSpPr>
              <p:cNvPr id="22" name="Rounded Rectangle 21"/>
              <p:cNvSpPr/>
              <p:nvPr/>
            </p:nvSpPr>
            <p:spPr>
              <a:xfrm>
                <a:off x="611560" y="3429000"/>
                <a:ext cx="3168352" cy="3600400"/>
              </a:xfrm>
              <a:prstGeom prst="roundRect">
                <a:avLst>
                  <a:gd name="adj" fmla="val 10442"/>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TextBox 24"/>
              <p:cNvSpPr txBox="1"/>
              <p:nvPr/>
            </p:nvSpPr>
            <p:spPr>
              <a:xfrm>
                <a:off x="827584" y="3789040"/>
                <a:ext cx="2808312" cy="2246769"/>
              </a:xfrm>
              <a:prstGeom prst="rect">
                <a:avLst/>
              </a:prstGeom>
              <a:grpFill/>
            </p:spPr>
            <p:txBody>
              <a:bodyPr wrap="square" rtlCol="0">
                <a:spAutoFit/>
              </a:bodyPr>
              <a:lstStyle/>
              <a:p>
                <a:r>
                  <a:rPr lang="en-GB" sz="2800" dirty="0" smtClean="0">
                    <a:latin typeface="Century Gothic" pitchFamily="34" charset="0"/>
                  </a:rPr>
                  <a:t>A: Use nuclear</a:t>
                </a:r>
              </a:p>
              <a:p>
                <a:endParaRPr lang="en-GB" sz="2800" dirty="0" smtClean="0">
                  <a:latin typeface="Century Gothic" pitchFamily="34" charset="0"/>
                </a:endParaRPr>
              </a:p>
              <a:p>
                <a:r>
                  <a:rPr lang="en-GB" sz="2800" dirty="0" smtClean="0">
                    <a:latin typeface="Century Gothic" pitchFamily="34" charset="0"/>
                  </a:rPr>
                  <a:t>B: Go vegan</a:t>
                </a:r>
              </a:p>
              <a:p>
                <a:endParaRPr lang="en-GB" sz="2800" dirty="0" smtClean="0">
                  <a:latin typeface="Century Gothic" pitchFamily="34" charset="0"/>
                </a:endParaRPr>
              </a:p>
              <a:p>
                <a:r>
                  <a:rPr lang="en-GB" sz="2800" dirty="0" smtClean="0">
                    <a:latin typeface="Century Gothic" pitchFamily="34" charset="0"/>
                  </a:rPr>
                  <a:t>C: Ban cars</a:t>
                </a:r>
              </a:p>
            </p:txBody>
          </p:sp>
        </p:grpSp>
        <p:grpSp>
          <p:nvGrpSpPr>
            <p:cNvPr id="35" name="Group 21"/>
            <p:cNvGrpSpPr/>
            <p:nvPr/>
          </p:nvGrpSpPr>
          <p:grpSpPr>
            <a:xfrm>
              <a:off x="179512" y="2113692"/>
              <a:ext cx="3240360" cy="523220"/>
              <a:chOff x="575048" y="3167390"/>
              <a:chExt cx="3240360" cy="523220"/>
            </a:xfrm>
          </p:grpSpPr>
          <p:sp>
            <p:nvSpPr>
              <p:cNvPr id="36" name="Rounded Rectangle 35"/>
              <p:cNvSpPr/>
              <p:nvPr/>
            </p:nvSpPr>
            <p:spPr>
              <a:xfrm>
                <a:off x="611560" y="3176972"/>
                <a:ext cx="3203848" cy="504056"/>
              </a:xfrm>
              <a:prstGeom prst="roundRect">
                <a:avLst/>
              </a:prstGeom>
              <a:solidFill>
                <a:srgbClr val="3399FF"/>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TextBox 36"/>
              <p:cNvSpPr txBox="1"/>
              <p:nvPr/>
            </p:nvSpPr>
            <p:spPr>
              <a:xfrm>
                <a:off x="575048" y="3167390"/>
                <a:ext cx="3168352" cy="523220"/>
              </a:xfrm>
              <a:prstGeom prst="rect">
                <a:avLst/>
              </a:prstGeom>
              <a:noFill/>
            </p:spPr>
            <p:txBody>
              <a:bodyPr wrap="square" rtlCol="0">
                <a:spAutoFit/>
              </a:bodyPr>
              <a:lstStyle/>
              <a:p>
                <a:pPr algn="ctr"/>
                <a:r>
                  <a:rPr lang="en-GB" sz="2800" dirty="0" smtClean="0">
                    <a:solidFill>
                      <a:schemeClr val="bg1"/>
                    </a:solidFill>
                    <a:latin typeface="Century Gothic" pitchFamily="34" charset="0"/>
                  </a:rPr>
                  <a:t>Should the UK:</a:t>
                </a:r>
                <a:endParaRPr lang="en-GB" sz="2800" dirty="0">
                  <a:solidFill>
                    <a:schemeClr val="bg1"/>
                  </a:solidFill>
                  <a:latin typeface="Century Gothic" pitchFamily="34" charset="0"/>
                </a:endParaRPr>
              </a:p>
            </p:txBody>
          </p:sp>
        </p:grpSp>
        <p:pic>
          <p:nvPicPr>
            <p:cNvPr id="41" name="Picture 40" descr="question mark.png"/>
            <p:cNvPicPr>
              <a:picLocks noChangeAspect="1"/>
            </p:cNvPicPr>
            <p:nvPr/>
          </p:nvPicPr>
          <p:blipFill>
            <a:blip r:embed="rId6" cstate="print"/>
            <a:stretch>
              <a:fillRect/>
            </a:stretch>
          </p:blipFill>
          <p:spPr>
            <a:xfrm>
              <a:off x="1547664" y="5013176"/>
              <a:ext cx="503209" cy="792088"/>
            </a:xfrm>
            <a:prstGeom prst="rect">
              <a:avLst/>
            </a:prstGeom>
          </p:spPr>
        </p:pic>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2000"/>
                                        <p:tgtEl>
                                          <p:spTgt spid="13">
                                            <p:txEl>
                                              <p:pRg st="0" end="0"/>
                                            </p:txEl>
                                          </p:spTgt>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13">
                                            <p:txEl>
                                              <p:pRg st="1" end="1"/>
                                            </p:txEl>
                                          </p:spTgt>
                                        </p:tgtEl>
                                        <p:attrNameLst>
                                          <p:attrName>style.visibility</p:attrName>
                                        </p:attrNameLst>
                                      </p:cBhvr>
                                      <p:to>
                                        <p:strVal val="visible"/>
                                      </p:to>
                                    </p:set>
                                    <p:animEffect transition="in" filter="fade">
                                      <p:cBhvr>
                                        <p:cTn id="11" dur="2000"/>
                                        <p:tgtEl>
                                          <p:spTgt spid="13">
                                            <p:txEl>
                                              <p:pRg st="1" end="1"/>
                                            </p:txEl>
                                          </p:spTgt>
                                        </p:tgtEl>
                                      </p:cBhvr>
                                    </p:animEffect>
                                  </p:childTnLst>
                                </p:cTn>
                              </p:par>
                            </p:childTnLst>
                          </p:cTn>
                        </p:par>
                        <p:par>
                          <p:cTn id="12" fill="hold">
                            <p:stCondLst>
                              <p:cond delay="4000"/>
                            </p:stCondLst>
                            <p:childTnLst>
                              <p:par>
                                <p:cTn id="13" presetID="10" presetClass="entr" presetSubtype="0" fill="hold" nodeType="after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fade">
                                      <p:cBhvr>
                                        <p:cTn id="15" dur="2000"/>
                                        <p:tgtEl>
                                          <p:spTgt spid="2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fade">
                                      <p:cBhvr>
                                        <p:cTn id="18" dur="2000"/>
                                        <p:tgtEl>
                                          <p:spTgt spid="30"/>
                                        </p:tgtEl>
                                      </p:cBhvr>
                                    </p:animEffect>
                                  </p:childTnLst>
                                </p:cTn>
                              </p:par>
                            </p:childTnLst>
                          </p:cTn>
                        </p:par>
                        <p:par>
                          <p:cTn id="19" fill="hold">
                            <p:stCondLst>
                              <p:cond delay="6000"/>
                            </p:stCondLst>
                            <p:childTnLst>
                              <p:par>
                                <p:cTn id="20" presetID="10" presetClass="entr" presetSubtype="0" fill="hold" grpId="0" nodeType="afterEffect">
                                  <p:stCondLst>
                                    <p:cond delay="0"/>
                                  </p:stCondLst>
                                  <p:childTnLst>
                                    <p:set>
                                      <p:cBhvr>
                                        <p:cTn id="21" dur="1" fill="hold">
                                          <p:stCondLst>
                                            <p:cond delay="0"/>
                                          </p:stCondLst>
                                        </p:cTn>
                                        <p:tgtEl>
                                          <p:spTgt spid="16">
                                            <p:txEl>
                                              <p:pRg st="0" end="0"/>
                                            </p:txEl>
                                          </p:spTgt>
                                        </p:tgtEl>
                                        <p:attrNameLst>
                                          <p:attrName>style.visibility</p:attrName>
                                        </p:attrNameLst>
                                      </p:cBhvr>
                                      <p:to>
                                        <p:strVal val="visible"/>
                                      </p:to>
                                    </p:set>
                                    <p:animEffect transition="in" filter="fade">
                                      <p:cBhvr>
                                        <p:cTn id="22" dur="2000"/>
                                        <p:tgtEl>
                                          <p:spTgt spid="16">
                                            <p:txEl>
                                              <p:pRg st="0" end="0"/>
                                            </p:txEl>
                                          </p:spTgt>
                                        </p:tgtEl>
                                      </p:cBhvr>
                                    </p:animEffect>
                                  </p:childTnLst>
                                </p:cTn>
                              </p:par>
                            </p:childTnLst>
                          </p:cTn>
                        </p:par>
                        <p:par>
                          <p:cTn id="23" fill="hold">
                            <p:stCondLst>
                              <p:cond delay="8000"/>
                            </p:stCondLst>
                            <p:childTnLst>
                              <p:par>
                                <p:cTn id="24" presetID="10" presetClass="entr" presetSubtype="0" fill="hold" grpId="0" nodeType="afterEffect">
                                  <p:stCondLst>
                                    <p:cond delay="0"/>
                                  </p:stCondLst>
                                  <p:childTnLst>
                                    <p:set>
                                      <p:cBhvr>
                                        <p:cTn id="25" dur="1" fill="hold">
                                          <p:stCondLst>
                                            <p:cond delay="0"/>
                                          </p:stCondLst>
                                        </p:cTn>
                                        <p:tgtEl>
                                          <p:spTgt spid="16">
                                            <p:txEl>
                                              <p:pRg st="1" end="1"/>
                                            </p:txEl>
                                          </p:spTgt>
                                        </p:tgtEl>
                                        <p:attrNameLst>
                                          <p:attrName>style.visibility</p:attrName>
                                        </p:attrNameLst>
                                      </p:cBhvr>
                                      <p:to>
                                        <p:strVal val="visible"/>
                                      </p:to>
                                    </p:set>
                                    <p:animEffect transition="in" filter="fade">
                                      <p:cBhvr>
                                        <p:cTn id="26" dur="2000"/>
                                        <p:tgtEl>
                                          <p:spTgt spid="16">
                                            <p:txEl>
                                              <p:pRg st="1" end="1"/>
                                            </p:txEl>
                                          </p:spTgt>
                                        </p:tgtEl>
                                      </p:cBhvr>
                                    </p:animEffect>
                                  </p:childTnLst>
                                </p:cTn>
                              </p:par>
                            </p:childTnLst>
                          </p:cTn>
                        </p:par>
                        <p:par>
                          <p:cTn id="27" fill="hold">
                            <p:stCondLst>
                              <p:cond delay="10000"/>
                            </p:stCondLst>
                            <p:childTnLst>
                              <p:par>
                                <p:cTn id="28" presetID="10" presetClass="entr" presetSubtype="0" fill="hold" grpId="0" nodeType="afterEffect">
                                  <p:stCondLst>
                                    <p:cond delay="0"/>
                                  </p:stCondLst>
                                  <p:childTnLst>
                                    <p:set>
                                      <p:cBhvr>
                                        <p:cTn id="29" dur="1" fill="hold">
                                          <p:stCondLst>
                                            <p:cond delay="0"/>
                                          </p:stCondLst>
                                        </p:cTn>
                                        <p:tgtEl>
                                          <p:spTgt spid="16">
                                            <p:txEl>
                                              <p:pRg st="2" end="2"/>
                                            </p:txEl>
                                          </p:spTgt>
                                        </p:tgtEl>
                                        <p:attrNameLst>
                                          <p:attrName>style.visibility</p:attrName>
                                        </p:attrNameLst>
                                      </p:cBhvr>
                                      <p:to>
                                        <p:strVal val="visible"/>
                                      </p:to>
                                    </p:set>
                                    <p:animEffect transition="in" filter="fade">
                                      <p:cBhvr>
                                        <p:cTn id="30" dur="2000"/>
                                        <p:tgtEl>
                                          <p:spTgt spid="16">
                                            <p:txEl>
                                              <p:pRg st="2" end="2"/>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P spid="30" grpId="0" animBg="1"/>
      <p:bldP spid="16"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descr="notepad and pen.png"/>
          <p:cNvPicPr>
            <a:picLocks noChangeAspect="1"/>
          </p:cNvPicPr>
          <p:nvPr/>
        </p:nvPicPr>
        <p:blipFill>
          <a:blip r:embed="rId4" cstate="print"/>
          <a:srcRect r="3324"/>
          <a:stretch>
            <a:fillRect/>
          </a:stretch>
        </p:blipFill>
        <p:spPr>
          <a:xfrm>
            <a:off x="3563888" y="-1"/>
            <a:ext cx="5472609" cy="6540203"/>
          </a:xfrm>
          <a:prstGeom prst="rect">
            <a:avLst/>
          </a:prstGeom>
        </p:spPr>
      </p:pic>
      <p:grpSp>
        <p:nvGrpSpPr>
          <p:cNvPr id="27" name="Group 26"/>
          <p:cNvGrpSpPr/>
          <p:nvPr/>
        </p:nvGrpSpPr>
        <p:grpSpPr>
          <a:xfrm>
            <a:off x="971600" y="2348880"/>
            <a:ext cx="3096344" cy="2448272"/>
            <a:chOff x="755576" y="1988840"/>
            <a:chExt cx="3096344" cy="2448272"/>
          </a:xfrm>
        </p:grpSpPr>
        <p:grpSp>
          <p:nvGrpSpPr>
            <p:cNvPr id="24" name="Group 20"/>
            <p:cNvGrpSpPr/>
            <p:nvPr/>
          </p:nvGrpSpPr>
          <p:grpSpPr>
            <a:xfrm>
              <a:off x="755576" y="1988840"/>
              <a:ext cx="3096344" cy="2448272"/>
              <a:chOff x="2259743" y="5373216"/>
              <a:chExt cx="4071120" cy="2448272"/>
            </a:xfrm>
          </p:grpSpPr>
          <p:sp>
            <p:nvSpPr>
              <p:cNvPr id="25" name="Rounded Rectangle 24"/>
              <p:cNvSpPr/>
              <p:nvPr/>
            </p:nvSpPr>
            <p:spPr>
              <a:xfrm>
                <a:off x="2259743" y="5373216"/>
                <a:ext cx="4071120" cy="2448272"/>
              </a:xfrm>
              <a:prstGeom prst="roundRect">
                <a:avLst/>
              </a:prstGeom>
              <a:solidFill>
                <a:srgbClr val="0099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 name="TextBox 25"/>
              <p:cNvSpPr txBox="1"/>
              <p:nvPr/>
            </p:nvSpPr>
            <p:spPr>
              <a:xfrm>
                <a:off x="2449096" y="5461481"/>
                <a:ext cx="3881767" cy="2215991"/>
              </a:xfrm>
              <a:prstGeom prst="rect">
                <a:avLst/>
              </a:prstGeom>
              <a:noFill/>
            </p:spPr>
            <p:txBody>
              <a:bodyPr wrap="square" rtlCol="0">
                <a:spAutoFit/>
              </a:bodyPr>
              <a:lstStyle/>
              <a:p>
                <a:pPr>
                  <a:spcBef>
                    <a:spcPts val="1200"/>
                  </a:spcBef>
                </a:pPr>
                <a:r>
                  <a:rPr lang="en-GB" sz="3200" dirty="0" smtClean="0">
                    <a:solidFill>
                      <a:schemeClr val="bg1"/>
                    </a:solidFill>
                    <a:latin typeface="Century Gothic" pitchFamily="34" charset="0"/>
                  </a:rPr>
                  <a:t>Which action did you choose?</a:t>
                </a:r>
              </a:p>
              <a:p>
                <a:pPr>
                  <a:spcBef>
                    <a:spcPts val="1200"/>
                  </a:spcBef>
                </a:pPr>
                <a:r>
                  <a:rPr lang="en-GB" sz="3200" b="1" dirty="0" smtClean="0">
                    <a:solidFill>
                      <a:schemeClr val="bg1"/>
                    </a:solidFill>
                    <a:latin typeface="Century Gothic" pitchFamily="34" charset="0"/>
                  </a:rPr>
                  <a:t>Explain why</a:t>
                </a:r>
              </a:p>
            </p:txBody>
          </p:sp>
        </p:grpSp>
        <p:pic>
          <p:nvPicPr>
            <p:cNvPr id="23" name="Picture 22" descr="write.png"/>
            <p:cNvPicPr>
              <a:picLocks noChangeAspect="1"/>
            </p:cNvPicPr>
            <p:nvPr/>
          </p:nvPicPr>
          <p:blipFill>
            <a:blip r:embed="rId5" cstate="print"/>
            <a:stretch>
              <a:fillRect/>
            </a:stretch>
          </p:blipFill>
          <p:spPr>
            <a:xfrm rot="20914693">
              <a:off x="3052247" y="2756998"/>
              <a:ext cx="504056" cy="701042"/>
            </a:xfrm>
            <a:prstGeom prst="rect">
              <a:avLst/>
            </a:prstGeom>
            <a:effectLst>
              <a:outerShdw blurRad="50800" dist="38100" dir="2700000" algn="tl" rotWithShape="0">
                <a:prstClr val="black">
                  <a:alpha val="40000"/>
                </a:prstClr>
              </a:outerShdw>
            </a:effectLst>
          </p:spPr>
        </p:pic>
      </p:grpSp>
      <p:sp>
        <p:nvSpPr>
          <p:cNvPr id="28" name="Rectangle 27"/>
          <p:cNvSpPr/>
          <p:nvPr/>
        </p:nvSpPr>
        <p:spPr>
          <a:xfrm>
            <a:off x="4211960" y="908720"/>
            <a:ext cx="3384376" cy="1384995"/>
          </a:xfrm>
          <a:prstGeom prst="rect">
            <a:avLst/>
          </a:prstGeom>
        </p:spPr>
        <p:txBody>
          <a:bodyPr wrap="square">
            <a:spAutoFit/>
          </a:bodyPr>
          <a:lstStyle/>
          <a:p>
            <a:r>
              <a:rPr lang="en-GB" sz="2800" b="1" dirty="0" smtClean="0">
                <a:latin typeface="Century Gothic" pitchFamily="34" charset="0"/>
              </a:rPr>
              <a:t>In the UK our action to save </a:t>
            </a:r>
            <a:br>
              <a:rPr lang="en-GB" sz="2800" b="1" dirty="0" smtClean="0">
                <a:latin typeface="Century Gothic" pitchFamily="34" charset="0"/>
              </a:rPr>
            </a:br>
            <a:r>
              <a:rPr lang="en-GB" sz="2800" b="1" dirty="0" smtClean="0">
                <a:latin typeface="Century Gothic" pitchFamily="34" charset="0"/>
              </a:rPr>
              <a:t>the world is...</a:t>
            </a:r>
          </a:p>
        </p:txBody>
      </p:sp>
      <p:sp>
        <p:nvSpPr>
          <p:cNvPr id="39" name="TextBox 38"/>
          <p:cNvSpPr txBox="1"/>
          <p:nvPr/>
        </p:nvSpPr>
        <p:spPr>
          <a:xfrm>
            <a:off x="4211960" y="2420888"/>
            <a:ext cx="3384376" cy="2169825"/>
          </a:xfrm>
          <a:prstGeom prst="rect">
            <a:avLst/>
          </a:prstGeom>
          <a:noFill/>
        </p:spPr>
        <p:txBody>
          <a:bodyPr wrap="square" rtlCol="0">
            <a:spAutoFit/>
          </a:bodyPr>
          <a:lstStyle/>
          <a:p>
            <a:r>
              <a:rPr lang="en-GB" dirty="0" smtClean="0">
                <a:latin typeface="Century Gothic" pitchFamily="34" charset="0"/>
              </a:rPr>
              <a:t>We need to take action now because...</a:t>
            </a:r>
          </a:p>
          <a:p>
            <a:endParaRPr lang="en-GB" dirty="0" smtClean="0">
              <a:latin typeface="Century Gothic" pitchFamily="34" charset="0"/>
            </a:endParaRPr>
          </a:p>
          <a:p>
            <a:endParaRPr lang="en-GB" dirty="0" smtClean="0">
              <a:latin typeface="Century Gothic" pitchFamily="34" charset="0"/>
            </a:endParaRPr>
          </a:p>
          <a:p>
            <a:pPr>
              <a:lnSpc>
                <a:spcPct val="150000"/>
              </a:lnSpc>
            </a:pPr>
            <a:endParaRPr lang="en-GB" dirty="0" smtClean="0">
              <a:latin typeface="Century Gothic" pitchFamily="34" charset="0"/>
            </a:endParaRPr>
          </a:p>
          <a:p>
            <a:r>
              <a:rPr lang="en-GB" dirty="0" smtClean="0">
                <a:latin typeface="Century Gothic" pitchFamily="34" charset="0"/>
              </a:rPr>
              <a:t>This action is the best option because...</a:t>
            </a:r>
          </a:p>
        </p:txBody>
      </p:sp>
      <p:sp>
        <p:nvSpPr>
          <p:cNvPr id="17" name="TextBox 16"/>
          <p:cNvSpPr txBox="1"/>
          <p:nvPr/>
        </p:nvSpPr>
        <p:spPr>
          <a:xfrm>
            <a:off x="35496" y="6453336"/>
            <a:ext cx="3024336" cy="461665"/>
          </a:xfrm>
          <a:prstGeom prst="rect">
            <a:avLst/>
          </a:prstGeom>
          <a:noFill/>
        </p:spPr>
        <p:txBody>
          <a:bodyPr wrap="square" rtlCol="0">
            <a:spAutoFit/>
          </a:bodyPr>
          <a:lstStyle/>
          <a:p>
            <a:pPr algn="ctr"/>
            <a:r>
              <a:rPr lang="en-GB" sz="2400" b="1" dirty="0" smtClean="0">
                <a:solidFill>
                  <a:schemeClr val="bg1"/>
                </a:solidFill>
                <a:latin typeface="Century Gothic" pitchFamily="34" charset="0"/>
              </a:rPr>
              <a:t>Engage</a:t>
            </a:r>
            <a:endParaRPr lang="en-GB" sz="2400" b="1" dirty="0">
              <a:solidFill>
                <a:schemeClr val="bg1"/>
              </a:solidFill>
              <a:latin typeface="Century Gothic" pitchFamily="34" charset="0"/>
            </a:endParaRPr>
          </a:p>
        </p:txBody>
      </p:sp>
      <p:sp>
        <p:nvSpPr>
          <p:cNvPr id="18" name="TextBox 17"/>
          <p:cNvSpPr txBox="1"/>
          <p:nvPr/>
        </p:nvSpPr>
        <p:spPr>
          <a:xfrm>
            <a:off x="3059832" y="6453336"/>
            <a:ext cx="3024336" cy="461665"/>
          </a:xfrm>
          <a:prstGeom prst="rect">
            <a:avLst/>
          </a:prstGeom>
          <a:noFill/>
        </p:spPr>
        <p:txBody>
          <a:bodyPr wrap="square" rtlCol="0">
            <a:spAutoFit/>
          </a:bodyPr>
          <a:lstStyle/>
          <a:p>
            <a:pPr algn="ctr"/>
            <a:r>
              <a:rPr lang="en-GB" sz="2400" dirty="0" smtClean="0">
                <a:latin typeface="Century Gothic" pitchFamily="34" charset="0"/>
              </a:rPr>
              <a:t>Review</a:t>
            </a:r>
            <a:endParaRPr lang="en-GB" sz="2400" dirty="0">
              <a:latin typeface="Century Gothic" pitchFamily="34" charset="0"/>
            </a:endParaRPr>
          </a:p>
        </p:txBody>
      </p:sp>
      <p:sp>
        <p:nvSpPr>
          <p:cNvPr id="19" name="TextBox 18"/>
          <p:cNvSpPr txBox="1"/>
          <p:nvPr/>
        </p:nvSpPr>
        <p:spPr>
          <a:xfrm>
            <a:off x="6156176" y="6453336"/>
            <a:ext cx="3024336" cy="461665"/>
          </a:xfrm>
          <a:prstGeom prst="rect">
            <a:avLst/>
          </a:prstGeom>
          <a:noFill/>
        </p:spPr>
        <p:txBody>
          <a:bodyPr wrap="square" rtlCol="0">
            <a:spAutoFit/>
          </a:bodyPr>
          <a:lstStyle/>
          <a:p>
            <a:pPr algn="ctr"/>
            <a:r>
              <a:rPr lang="en-GB" sz="2400" dirty="0" smtClean="0">
                <a:latin typeface="Century Gothic" pitchFamily="34" charset="0"/>
              </a:rPr>
              <a:t>Consider</a:t>
            </a:r>
            <a:endParaRPr lang="en-GB" sz="2400" dirty="0">
              <a:latin typeface="Century Gothic" pitchFamily="34" charset="0"/>
            </a:endParaRPr>
          </a:p>
        </p:txBody>
      </p:sp>
      <p:sp>
        <p:nvSpPr>
          <p:cNvPr id="20" name="Rectangle 19"/>
          <p:cNvSpPr/>
          <p:nvPr/>
        </p:nvSpPr>
        <p:spPr>
          <a:xfrm>
            <a:off x="-43543" y="6525344"/>
            <a:ext cx="3103375" cy="360040"/>
          </a:xfrm>
          <a:prstGeom prst="rect">
            <a:avLst/>
          </a:prstGeom>
          <a:solidFill>
            <a:schemeClr val="bg1"/>
          </a:solidFill>
          <a:ln w="6350">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smtClean="0">
                <a:solidFill>
                  <a:schemeClr val="tx1"/>
                </a:solidFill>
                <a:latin typeface="Century Gothic" pitchFamily="34" charset="0"/>
              </a:rPr>
              <a:t>Engage</a:t>
            </a:r>
          </a:p>
        </p:txBody>
      </p:sp>
      <p:sp>
        <p:nvSpPr>
          <p:cNvPr id="21" name="Rectangle 20"/>
          <p:cNvSpPr/>
          <p:nvPr/>
        </p:nvSpPr>
        <p:spPr>
          <a:xfrm>
            <a:off x="3059832" y="6525344"/>
            <a:ext cx="3059832" cy="360040"/>
          </a:xfrm>
          <a:prstGeom prst="rect">
            <a:avLst/>
          </a:prstGeom>
          <a:solidFill>
            <a:schemeClr val="bg1"/>
          </a:solidFill>
          <a:ln w="6350">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smtClean="0">
                <a:solidFill>
                  <a:schemeClr val="tx1"/>
                </a:solidFill>
                <a:latin typeface="Century Gothic" pitchFamily="34" charset="0"/>
              </a:rPr>
              <a:t>Play</a:t>
            </a:r>
          </a:p>
        </p:txBody>
      </p:sp>
      <p:sp>
        <p:nvSpPr>
          <p:cNvPr id="34" name="Rounded Rectangle 33"/>
          <p:cNvSpPr/>
          <p:nvPr/>
        </p:nvSpPr>
        <p:spPr>
          <a:xfrm>
            <a:off x="6012160" y="6511636"/>
            <a:ext cx="3229811" cy="373748"/>
          </a:xfrm>
          <a:prstGeom prst="roundRect">
            <a:avLst/>
          </a:prstGeom>
          <a:solidFill>
            <a:srgbClr val="CC0000"/>
          </a:solidFill>
          <a:ln>
            <a:noFill/>
          </a:ln>
          <a:effectLst>
            <a:outerShdw blurRad="63500" sx="103000" sy="103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solidFill>
                  <a:schemeClr val="bg1"/>
                </a:solidFill>
                <a:latin typeface="Century Gothic" pitchFamily="34" charset="0"/>
              </a:rPr>
              <a:t>Decide</a:t>
            </a:r>
          </a:p>
        </p:txBody>
      </p:sp>
      <p:sp>
        <p:nvSpPr>
          <p:cNvPr id="30" name="Rounded Rectangle 29"/>
          <p:cNvSpPr/>
          <p:nvPr/>
        </p:nvSpPr>
        <p:spPr>
          <a:xfrm rot="16200000">
            <a:off x="9147942" y="5706833"/>
            <a:ext cx="306387" cy="1079313"/>
          </a:xfrm>
          <a:prstGeom prst="roundRect">
            <a:avLst/>
          </a:prstGeom>
          <a:solidFill>
            <a:srgbClr val="CC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dirty="0">
              <a:solidFill>
                <a:schemeClr val="lt1"/>
              </a:solidFill>
              <a:latin typeface="+mn-lt"/>
              <a:ea typeface="+mn-ea"/>
              <a:cs typeface="+mn-cs"/>
            </a:endParaRPr>
          </a:p>
        </p:txBody>
      </p:sp>
      <p:sp>
        <p:nvSpPr>
          <p:cNvPr id="31" name="Text Box 13"/>
          <p:cNvSpPr txBox="1">
            <a:spLocks noChangeArrowheads="1"/>
          </p:cNvSpPr>
          <p:nvPr/>
        </p:nvSpPr>
        <p:spPr bwMode="auto">
          <a:xfrm>
            <a:off x="8761478" y="6125044"/>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8</a:t>
            </a:fld>
            <a:endParaRPr lang="en-GB" altLang="en-US" sz="1400" b="1" dirty="0">
              <a:solidFill>
                <a:schemeClr val="bg1"/>
              </a:solidFill>
              <a:latin typeface="Century Gothic" pitchFamily="34" charset="0"/>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2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1196752"/>
            <a:ext cx="9142412" cy="1066801"/>
          </a:xfrm>
          <a:prstGeom prst="rect">
            <a:avLst/>
          </a:prstGeom>
          <a:solidFill>
            <a:srgbClr val="CC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9" name="TextBox 8"/>
          <p:cNvSpPr txBox="1"/>
          <p:nvPr/>
        </p:nvSpPr>
        <p:spPr>
          <a:xfrm>
            <a:off x="900229" y="1257462"/>
            <a:ext cx="7487532" cy="923330"/>
          </a:xfrm>
          <a:prstGeom prst="rect">
            <a:avLst/>
          </a:prstGeom>
          <a:noFill/>
        </p:spPr>
        <p:txBody>
          <a:bodyPr wrap="square" rtlCol="0">
            <a:spAutoFit/>
          </a:bodyPr>
          <a:lstStyle/>
          <a:p>
            <a:pPr algn="ctr"/>
            <a:r>
              <a:rPr lang="en-GB" sz="5400" dirty="0" smtClean="0">
                <a:solidFill>
                  <a:schemeClr val="bg1"/>
                </a:solidFill>
                <a:latin typeface="Century Gothic" pitchFamily="34" charset="0"/>
              </a:rPr>
              <a:t>Two degrees</a:t>
            </a:r>
          </a:p>
        </p:txBody>
      </p:sp>
      <p:sp>
        <p:nvSpPr>
          <p:cNvPr id="2" name="Title 1"/>
          <p:cNvSpPr>
            <a:spLocks noGrp="1"/>
          </p:cNvSpPr>
          <p:nvPr>
            <p:ph type="ctrTitle" idx="4294967295"/>
          </p:nvPr>
        </p:nvSpPr>
        <p:spPr>
          <a:xfrm>
            <a:off x="2411762" y="476672"/>
            <a:ext cx="4464050" cy="647700"/>
          </a:xfrm>
        </p:spPr>
        <p:txBody>
          <a:bodyPr>
            <a:noAutofit/>
          </a:bodyPr>
          <a:lstStyle/>
          <a:p>
            <a:pPr algn="ctr"/>
            <a:r>
              <a:rPr lang="en-US" sz="3200" dirty="0" smtClean="0">
                <a:solidFill>
                  <a:srgbClr val="CC0000"/>
                </a:solidFill>
                <a:latin typeface="Century Gothic" pitchFamily="34" charset="0"/>
              </a:rPr>
              <a:t>Student sheets</a:t>
            </a:r>
            <a:endParaRPr lang="en-US" sz="4000" dirty="0">
              <a:solidFill>
                <a:srgbClr val="CC0000"/>
              </a:solidFill>
              <a:latin typeface="Century Gothic" pitchFamily="34" charset="0"/>
              <a:cs typeface="Lato Regular"/>
            </a:endParaRPr>
          </a:p>
        </p:txBody>
      </p:sp>
      <p:pic>
        <p:nvPicPr>
          <p:cNvPr id="5" name="Picture 4" descr="engagelogo.png"/>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7035614" y="205267"/>
            <a:ext cx="1902871" cy="763249"/>
          </a:xfrm>
          <a:prstGeom prst="rect">
            <a:avLst/>
          </a:prstGeom>
        </p:spPr>
      </p:pic>
      <p:graphicFrame>
        <p:nvGraphicFramePr>
          <p:cNvPr id="18" name="Table 17"/>
          <p:cNvGraphicFramePr>
            <a:graphicFrameLocks noGrp="1"/>
          </p:cNvGraphicFramePr>
          <p:nvPr>
            <p:extLst>
              <p:ext uri="{D42A27DB-BD31-4B8C-83A1-F6EECF244321}">
                <p14:modId xmlns:p14="http://schemas.microsoft.com/office/powerpoint/2010/main" xmlns="" val="2217273036"/>
              </p:ext>
            </p:extLst>
          </p:nvPr>
        </p:nvGraphicFramePr>
        <p:xfrm>
          <a:off x="1331639" y="2466301"/>
          <a:ext cx="6552728" cy="3766059"/>
        </p:xfrm>
        <a:graphic>
          <a:graphicData uri="http://schemas.openxmlformats.org/drawingml/2006/table">
            <a:tbl>
              <a:tblPr/>
              <a:tblGrid>
                <a:gridCol w="1368153"/>
                <a:gridCol w="2520280"/>
                <a:gridCol w="2664295"/>
              </a:tblGrid>
              <a:tr h="43929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altLang="en-US" sz="1600" b="1" dirty="0" smtClean="0">
                          <a:solidFill>
                            <a:srgbClr val="CC0000"/>
                          </a:solidFill>
                          <a:latin typeface="Century Gothic" panose="020B0502020202020204" pitchFamily="34" charset="0"/>
                        </a:rPr>
                        <a:t>Sheet no. </a:t>
                      </a:r>
                      <a:endParaRPr kumimoji="0" lang="en-GB" sz="1600" b="0" i="0" u="none" strike="noStrike" cap="none" normalizeH="0" baseline="0" dirty="0" smtClean="0">
                        <a:ln>
                          <a:noFill/>
                        </a:ln>
                        <a:solidFill>
                          <a:srgbClr val="CC0000"/>
                        </a:solidFill>
                        <a:effectLst/>
                        <a:latin typeface="Century Gothic" panose="020B0502020202020204" pitchFamily="34" charset="0"/>
                        <a:ea typeface="ＭＳ Ｐゴシック" charset="-128"/>
                        <a:cs typeface="Arial" charset="0"/>
                      </a:endParaRPr>
                    </a:p>
                  </a:txBody>
                  <a:tcPr marL="126000" marR="126000" marT="72000" marB="50400" horzOverflow="overflow">
                    <a:lnL>
                      <a:noFill/>
                    </a:lnL>
                    <a:lnR w="6350" cap="flat" cmpd="sng" algn="ctr">
                      <a:solidFill>
                        <a:srgbClr val="FFABAB"/>
                      </a:solidFill>
                      <a:prstDash val="solid"/>
                      <a:round/>
                      <a:headEnd type="none" w="med" len="med"/>
                      <a:tailEnd type="none" w="med" len="med"/>
                    </a:lnR>
                    <a:lnT>
                      <a:noFill/>
                    </a:lnT>
                    <a:lnB w="6350" cap="flat" cmpd="sng" algn="ctr">
                      <a:solidFill>
                        <a:srgbClr val="FFABAB"/>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altLang="en-US" sz="1600" b="1" dirty="0" smtClean="0">
                          <a:solidFill>
                            <a:srgbClr val="CC0000"/>
                          </a:solidFill>
                          <a:latin typeface="Century Gothic" panose="020B0502020202020204" pitchFamily="34" charset="0"/>
                        </a:rPr>
                        <a:t>Title </a:t>
                      </a:r>
                      <a:endParaRPr kumimoji="0" lang="en-GB" sz="1600" b="0" i="0" u="none" strike="noStrike" cap="none" normalizeH="0" baseline="0" dirty="0" smtClean="0">
                        <a:ln>
                          <a:noFill/>
                        </a:ln>
                        <a:solidFill>
                          <a:srgbClr val="CC0000"/>
                        </a:solidFill>
                        <a:effectLst/>
                        <a:latin typeface="Century Gothic" panose="020B0502020202020204" pitchFamily="34" charset="0"/>
                        <a:ea typeface="ＭＳ Ｐゴシック" charset="-128"/>
                        <a:cs typeface="Arial" charset="0"/>
                      </a:endParaRPr>
                    </a:p>
                  </a:txBody>
                  <a:tcPr marL="126000" marR="126000" marT="72000" marB="50400" horzOverflow="overflow">
                    <a:lnL w="6350" cap="flat" cmpd="sng" algn="ctr">
                      <a:solidFill>
                        <a:srgbClr val="FFABAB"/>
                      </a:solidFill>
                      <a:prstDash val="solid"/>
                      <a:round/>
                      <a:headEnd type="none" w="med" len="med"/>
                      <a:tailEnd type="none" w="med" len="med"/>
                    </a:lnL>
                    <a:lnR w="6350" cap="flat" cmpd="sng" algn="ctr">
                      <a:solidFill>
                        <a:srgbClr val="FFABAB"/>
                      </a:solidFill>
                      <a:prstDash val="solid"/>
                      <a:round/>
                      <a:headEnd type="none" w="med" len="med"/>
                      <a:tailEnd type="none" w="med" len="med"/>
                    </a:lnR>
                    <a:lnT>
                      <a:noFill/>
                    </a:lnT>
                    <a:lnB w="6350" cap="flat" cmpd="sng" algn="ctr">
                      <a:solidFill>
                        <a:srgbClr val="FFABAB"/>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altLang="en-US" sz="1600" b="1" dirty="0" smtClean="0">
                          <a:solidFill>
                            <a:srgbClr val="CC0000"/>
                          </a:solidFill>
                          <a:latin typeface="Century Gothic" panose="020B0502020202020204" pitchFamily="34" charset="0"/>
                        </a:rPr>
                        <a:t>Notes</a:t>
                      </a:r>
                      <a:endParaRPr kumimoji="0" lang="en-GB" sz="1600" b="0" i="0" u="none" strike="noStrike" cap="none" normalizeH="0" baseline="0" dirty="0" smtClean="0">
                        <a:ln>
                          <a:noFill/>
                        </a:ln>
                        <a:solidFill>
                          <a:srgbClr val="CC0000"/>
                        </a:solidFill>
                        <a:effectLst/>
                        <a:latin typeface="Century Gothic" panose="020B0502020202020204" pitchFamily="34" charset="0"/>
                        <a:ea typeface="ＭＳ Ｐゴシック" charset="-128"/>
                        <a:cs typeface="Arial" charset="0"/>
                      </a:endParaRPr>
                    </a:p>
                  </a:txBody>
                  <a:tcPr marL="126000" marR="126000" marT="72000" marB="50400" horzOverflow="overflow">
                    <a:lnL w="6350" cap="flat" cmpd="sng" algn="ctr">
                      <a:solidFill>
                        <a:srgbClr val="FFABAB"/>
                      </a:solidFill>
                      <a:prstDash val="solid"/>
                      <a:round/>
                      <a:headEnd type="none" w="med" len="med"/>
                      <a:tailEnd type="none" w="med" len="med"/>
                    </a:lnL>
                    <a:lnR>
                      <a:noFill/>
                    </a:lnR>
                    <a:lnT>
                      <a:noFill/>
                    </a:lnT>
                    <a:lnB w="6350" cap="flat" cmpd="sng" algn="ctr">
                      <a:solidFill>
                        <a:srgbClr val="FFABAB"/>
                      </a:solidFill>
                      <a:prstDash val="solid"/>
                      <a:round/>
                      <a:headEnd type="none" w="med" len="med"/>
                      <a:tailEnd type="none" w="med" len="med"/>
                    </a:lnB>
                    <a:lnTlToBr>
                      <a:noFill/>
                    </a:lnTlToBr>
                    <a:lnBlToTr>
                      <a:noFill/>
                    </a:lnBlToTr>
                    <a:noFill/>
                  </a:tcPr>
                </a:tc>
              </a:tr>
              <a:tr h="741077">
                <a:tc>
                  <a:txBody>
                    <a:bodyPr/>
                    <a:lstStyle/>
                    <a:p>
                      <a:pPr marL="360363" marR="0" lvl="0" indent="0" algn="l" defTabSz="914400" rtl="0" eaLnBrk="1" fontAlgn="base" latinLnBrk="0" hangingPunct="1">
                        <a:lnSpc>
                          <a:spcPct val="100000"/>
                        </a:lnSpc>
                        <a:spcBef>
                          <a:spcPts val="2400"/>
                        </a:spcBef>
                        <a:spcAft>
                          <a:spcPct val="0"/>
                        </a:spcAft>
                        <a:buClrTx/>
                        <a:buSzTx/>
                        <a:buFontTx/>
                        <a:buNone/>
                        <a:tabLst/>
                      </a:pPr>
                      <a:r>
                        <a:rPr kumimoji="0" lang="en-GB" sz="1400" b="0" i="0" u="none" strike="noStrike" cap="none" normalizeH="0" baseline="0" dirty="0" smtClean="0">
                          <a:ln>
                            <a:noFill/>
                          </a:ln>
                          <a:solidFill>
                            <a:schemeClr val="tx1"/>
                          </a:solidFill>
                          <a:effectLst/>
                          <a:latin typeface="Century Gothic" pitchFamily="34" charset="0"/>
                          <a:cs typeface="Arial" charset="0"/>
                        </a:rPr>
                        <a:t>SS1</a:t>
                      </a:r>
                    </a:p>
                  </a:txBody>
                  <a:tcPr horzOverflow="overflow">
                    <a:lnL>
                      <a:noFill/>
                    </a:lnL>
                    <a:lnR w="6350" cap="flat" cmpd="sng" algn="ctr">
                      <a:solidFill>
                        <a:srgbClr val="FFABAB"/>
                      </a:solidFill>
                      <a:prstDash val="solid"/>
                      <a:round/>
                      <a:headEnd type="none" w="med" len="med"/>
                      <a:tailEnd type="none" w="med" len="med"/>
                    </a:lnR>
                    <a:lnT w="6350" cap="flat" cmpd="sng" algn="ctr">
                      <a:solidFill>
                        <a:srgbClr val="FFABAB"/>
                      </a:solidFill>
                      <a:prstDash val="solid"/>
                      <a:round/>
                      <a:headEnd type="none" w="med" len="med"/>
                      <a:tailEnd type="none" w="med" len="med"/>
                    </a:lnT>
                    <a:lnB w="6350" cap="flat" cmpd="sng" algn="ctr">
                      <a:solidFill>
                        <a:srgbClr val="FFABAB"/>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2400"/>
                        </a:spcBef>
                        <a:spcAft>
                          <a:spcPct val="0"/>
                        </a:spcAft>
                        <a:buClrTx/>
                        <a:buSzTx/>
                        <a:buFontTx/>
                        <a:buNone/>
                        <a:tabLst/>
                      </a:pPr>
                      <a:r>
                        <a:rPr kumimoji="0" lang="en-GB" sz="1400" b="0" i="0" u="none" strike="noStrike" cap="none" normalizeH="0" baseline="0" dirty="0" smtClean="0">
                          <a:ln>
                            <a:noFill/>
                          </a:ln>
                          <a:solidFill>
                            <a:schemeClr val="tx1"/>
                          </a:solidFill>
                          <a:effectLst/>
                          <a:latin typeface="Century Gothic" pitchFamily="34" charset="0"/>
                          <a:cs typeface="Arial" charset="0"/>
                        </a:rPr>
                        <a:t>Game cards</a:t>
                      </a:r>
                    </a:p>
                  </a:txBody>
                  <a:tcPr horzOverflow="overflow">
                    <a:lnL w="6350" cap="flat" cmpd="sng" algn="ctr">
                      <a:solidFill>
                        <a:srgbClr val="FFABAB"/>
                      </a:solidFill>
                      <a:prstDash val="solid"/>
                      <a:round/>
                      <a:headEnd type="none" w="med" len="med"/>
                      <a:tailEnd type="none" w="med" len="med"/>
                    </a:lnL>
                    <a:lnR w="6350" cap="flat" cmpd="sng" algn="ctr">
                      <a:solidFill>
                        <a:srgbClr val="FFABAB"/>
                      </a:solidFill>
                      <a:prstDash val="solid"/>
                      <a:round/>
                      <a:headEnd type="none" w="med" len="med"/>
                      <a:tailEnd type="none" w="med" len="med"/>
                    </a:lnR>
                    <a:lnT w="6350" cap="flat" cmpd="sng" algn="ctr">
                      <a:solidFill>
                        <a:srgbClr val="FFABAB"/>
                      </a:solidFill>
                      <a:prstDash val="solid"/>
                      <a:round/>
                      <a:headEnd type="none" w="med" len="med"/>
                      <a:tailEnd type="none" w="med" len="med"/>
                    </a:lnT>
                    <a:lnB w="6350" cap="flat" cmpd="sng" algn="ctr">
                      <a:solidFill>
                        <a:srgbClr val="FFABAB"/>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2400"/>
                        </a:spcBef>
                        <a:spcAft>
                          <a:spcPct val="0"/>
                        </a:spcAft>
                        <a:buClrTx/>
                        <a:buSzTx/>
                        <a:buFontTx/>
                        <a:buNone/>
                        <a:tabLst/>
                        <a:defRPr/>
                      </a:pPr>
                      <a:r>
                        <a:rPr kumimoji="0" lang="en-GB" sz="1400" b="0" i="0" u="none" strike="noStrike" cap="none" normalizeH="0" baseline="0" dirty="0" smtClean="0">
                          <a:ln>
                            <a:noFill/>
                          </a:ln>
                          <a:solidFill>
                            <a:schemeClr val="tx1"/>
                          </a:solidFill>
                          <a:effectLst/>
                          <a:latin typeface="Century Gothic" pitchFamily="34" charset="0"/>
                          <a:cs typeface="Arial" charset="0"/>
                        </a:rPr>
                        <a:t>Consumable, one per group, printed onto card</a:t>
                      </a:r>
                    </a:p>
                  </a:txBody>
                  <a:tcPr horzOverflow="overflow">
                    <a:lnL w="6350" cap="flat" cmpd="sng" algn="ctr">
                      <a:solidFill>
                        <a:srgbClr val="FFABAB"/>
                      </a:solidFill>
                      <a:prstDash val="solid"/>
                      <a:round/>
                      <a:headEnd type="none" w="med" len="med"/>
                      <a:tailEnd type="none" w="med" len="med"/>
                    </a:lnL>
                    <a:lnR>
                      <a:noFill/>
                    </a:lnR>
                    <a:lnT w="6350" cap="flat" cmpd="sng" algn="ctr">
                      <a:solidFill>
                        <a:srgbClr val="FFABAB"/>
                      </a:solidFill>
                      <a:prstDash val="solid"/>
                      <a:round/>
                      <a:headEnd type="none" w="med" len="med"/>
                      <a:tailEnd type="none" w="med" len="med"/>
                    </a:lnT>
                    <a:lnB w="6350" cap="flat" cmpd="sng" algn="ctr">
                      <a:solidFill>
                        <a:srgbClr val="FFABAB"/>
                      </a:solidFill>
                      <a:prstDash val="solid"/>
                      <a:round/>
                      <a:headEnd type="none" w="med" len="med"/>
                      <a:tailEnd type="none" w="med" len="med"/>
                    </a:lnB>
                    <a:lnTlToBr>
                      <a:noFill/>
                    </a:lnTlToBr>
                    <a:lnBlToTr>
                      <a:noFill/>
                    </a:lnBlToTr>
                    <a:noFill/>
                  </a:tcPr>
                </a:tc>
              </a:tr>
              <a:tr h="646421">
                <a:tc>
                  <a:txBody>
                    <a:bodyPr/>
                    <a:lstStyle/>
                    <a:p>
                      <a:pPr marL="360363" marR="0" lvl="0" indent="0" algn="l" defTabSz="914400" rtl="0" eaLnBrk="1" fontAlgn="base" latinLnBrk="0" hangingPunct="1">
                        <a:lnSpc>
                          <a:spcPct val="100000"/>
                        </a:lnSpc>
                        <a:spcBef>
                          <a:spcPts val="2400"/>
                        </a:spcBef>
                        <a:spcAft>
                          <a:spcPct val="0"/>
                        </a:spcAft>
                        <a:buClrTx/>
                        <a:buSzTx/>
                        <a:buFontTx/>
                        <a:buNone/>
                        <a:tabLst/>
                      </a:pPr>
                      <a:r>
                        <a:rPr kumimoji="0" lang="en-GB" sz="1400" b="0" i="0" u="none" strike="noStrike" cap="none" normalizeH="0" baseline="0" dirty="0" smtClean="0">
                          <a:ln>
                            <a:noFill/>
                          </a:ln>
                          <a:solidFill>
                            <a:schemeClr val="tx1"/>
                          </a:solidFill>
                          <a:effectLst/>
                          <a:latin typeface="Century Gothic" pitchFamily="34" charset="0"/>
                          <a:cs typeface="Arial" charset="0"/>
                        </a:rPr>
                        <a:t>SS2</a:t>
                      </a:r>
                    </a:p>
                  </a:txBody>
                  <a:tcPr horzOverflow="overflow">
                    <a:lnL>
                      <a:noFill/>
                    </a:lnL>
                    <a:lnR w="6350" cap="flat" cmpd="sng" algn="ctr">
                      <a:solidFill>
                        <a:srgbClr val="FFABAB"/>
                      </a:solidFill>
                      <a:prstDash val="solid"/>
                      <a:round/>
                      <a:headEnd type="none" w="med" len="med"/>
                      <a:tailEnd type="none" w="med" len="med"/>
                    </a:lnR>
                    <a:lnT w="6350" cap="flat" cmpd="sng" algn="ctr">
                      <a:solidFill>
                        <a:srgbClr val="FFABAB"/>
                      </a:solidFill>
                      <a:prstDash val="solid"/>
                      <a:round/>
                      <a:headEnd type="none" w="med" len="med"/>
                      <a:tailEnd type="none" w="med" len="med"/>
                    </a:lnT>
                    <a:lnB w="6350" cap="flat" cmpd="sng" algn="ctr">
                      <a:solidFill>
                        <a:srgbClr val="FFABAB"/>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2400"/>
                        </a:spcBef>
                        <a:spcAft>
                          <a:spcPct val="0"/>
                        </a:spcAft>
                        <a:buClrTx/>
                        <a:buSzTx/>
                        <a:buFontTx/>
                        <a:buNone/>
                        <a:tabLst/>
                      </a:pPr>
                      <a:r>
                        <a:rPr kumimoji="0" lang="en-GB" sz="1400" b="0" i="0" u="none" strike="noStrike" cap="none" normalizeH="0" baseline="0" dirty="0" smtClean="0">
                          <a:ln>
                            <a:noFill/>
                          </a:ln>
                          <a:solidFill>
                            <a:schemeClr val="tx1"/>
                          </a:solidFill>
                          <a:effectLst/>
                          <a:latin typeface="Century Gothic" pitchFamily="34" charset="0"/>
                          <a:cs typeface="Arial" charset="0"/>
                        </a:rPr>
                        <a:t>Game rules</a:t>
                      </a:r>
                    </a:p>
                  </a:txBody>
                  <a:tcPr horzOverflow="overflow">
                    <a:lnL w="6350" cap="flat" cmpd="sng" algn="ctr">
                      <a:solidFill>
                        <a:srgbClr val="FFABAB"/>
                      </a:solidFill>
                      <a:prstDash val="solid"/>
                      <a:round/>
                      <a:headEnd type="none" w="med" len="med"/>
                      <a:tailEnd type="none" w="med" len="med"/>
                    </a:lnL>
                    <a:lnR w="6350" cap="flat" cmpd="sng" algn="ctr">
                      <a:solidFill>
                        <a:srgbClr val="FFABAB"/>
                      </a:solidFill>
                      <a:prstDash val="solid"/>
                      <a:round/>
                      <a:headEnd type="none" w="med" len="med"/>
                      <a:tailEnd type="none" w="med" len="med"/>
                    </a:lnR>
                    <a:lnT w="6350" cap="flat" cmpd="sng" algn="ctr">
                      <a:solidFill>
                        <a:srgbClr val="FFABAB"/>
                      </a:solidFill>
                      <a:prstDash val="solid"/>
                      <a:round/>
                      <a:headEnd type="none" w="med" len="med"/>
                      <a:tailEnd type="none" w="med" len="med"/>
                    </a:lnT>
                    <a:lnB w="6350" cap="flat" cmpd="sng" algn="ctr">
                      <a:solidFill>
                        <a:srgbClr val="FFABAB"/>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2400"/>
                        </a:spcBef>
                        <a:spcAft>
                          <a:spcPct val="0"/>
                        </a:spcAft>
                        <a:buClrTx/>
                        <a:buSzTx/>
                        <a:buFontTx/>
                        <a:buNone/>
                        <a:tabLst/>
                        <a:defRPr/>
                      </a:pPr>
                      <a:r>
                        <a:rPr kumimoji="0" lang="en-GB" sz="1400" b="0" i="0" u="none" strike="noStrike" cap="none" normalizeH="0" baseline="0" dirty="0" smtClean="0">
                          <a:ln>
                            <a:noFill/>
                          </a:ln>
                          <a:solidFill>
                            <a:schemeClr val="tx1"/>
                          </a:solidFill>
                          <a:effectLst/>
                          <a:latin typeface="Century Gothic" pitchFamily="34" charset="0"/>
                          <a:cs typeface="Arial" charset="0"/>
                        </a:rPr>
                        <a:t>Reusable, one per group</a:t>
                      </a:r>
                    </a:p>
                  </a:txBody>
                  <a:tcPr horzOverflow="overflow">
                    <a:lnL w="6350" cap="flat" cmpd="sng" algn="ctr">
                      <a:solidFill>
                        <a:srgbClr val="FFABAB"/>
                      </a:solidFill>
                      <a:prstDash val="solid"/>
                      <a:round/>
                      <a:headEnd type="none" w="med" len="med"/>
                      <a:tailEnd type="none" w="med" len="med"/>
                    </a:lnL>
                    <a:lnR>
                      <a:noFill/>
                    </a:lnR>
                    <a:lnT w="6350" cap="flat" cmpd="sng" algn="ctr">
                      <a:solidFill>
                        <a:srgbClr val="FFABAB"/>
                      </a:solidFill>
                      <a:prstDash val="solid"/>
                      <a:round/>
                      <a:headEnd type="none" w="med" len="med"/>
                      <a:tailEnd type="none" w="med" len="med"/>
                    </a:lnT>
                    <a:lnB w="6350" cap="flat" cmpd="sng" algn="ctr">
                      <a:solidFill>
                        <a:srgbClr val="FFABAB"/>
                      </a:solidFill>
                      <a:prstDash val="solid"/>
                      <a:round/>
                      <a:headEnd type="none" w="med" len="med"/>
                      <a:tailEnd type="none" w="med" len="med"/>
                    </a:lnB>
                    <a:lnTlToBr>
                      <a:noFill/>
                    </a:lnTlToBr>
                    <a:lnBlToTr>
                      <a:noFill/>
                    </a:lnBlToTr>
                    <a:noFill/>
                  </a:tcPr>
                </a:tc>
              </a:tr>
              <a:tr h="646421">
                <a:tc>
                  <a:txBody>
                    <a:bodyPr/>
                    <a:lstStyle/>
                    <a:p>
                      <a:pPr marL="360363" marR="0" lvl="0" indent="0" algn="l" defTabSz="914400" rtl="0" eaLnBrk="1" fontAlgn="base" latinLnBrk="0" hangingPunct="1">
                        <a:lnSpc>
                          <a:spcPct val="100000"/>
                        </a:lnSpc>
                        <a:spcBef>
                          <a:spcPts val="2400"/>
                        </a:spcBef>
                        <a:spcAft>
                          <a:spcPct val="0"/>
                        </a:spcAft>
                        <a:buClrTx/>
                        <a:buSzTx/>
                        <a:buFontTx/>
                        <a:buNone/>
                        <a:tabLst/>
                      </a:pPr>
                      <a:r>
                        <a:rPr kumimoji="0" lang="en-GB" sz="1400" b="0" i="0" u="none" strike="noStrike" cap="none" normalizeH="0" baseline="0" dirty="0" smtClean="0">
                          <a:ln>
                            <a:noFill/>
                          </a:ln>
                          <a:solidFill>
                            <a:schemeClr val="tx1"/>
                          </a:solidFill>
                          <a:effectLst/>
                          <a:latin typeface="Century Gothic" pitchFamily="34" charset="0"/>
                          <a:cs typeface="Arial" charset="0"/>
                        </a:rPr>
                        <a:t>SS3</a:t>
                      </a:r>
                    </a:p>
                  </a:txBody>
                  <a:tcPr horzOverflow="overflow">
                    <a:lnL>
                      <a:noFill/>
                    </a:lnL>
                    <a:lnR w="6350" cap="flat" cmpd="sng" algn="ctr">
                      <a:solidFill>
                        <a:srgbClr val="FFABAB"/>
                      </a:solidFill>
                      <a:prstDash val="solid"/>
                      <a:round/>
                      <a:headEnd type="none" w="med" len="med"/>
                      <a:tailEnd type="none" w="med" len="med"/>
                    </a:lnR>
                    <a:lnT w="6350" cap="flat" cmpd="sng" algn="ctr">
                      <a:solidFill>
                        <a:srgbClr val="FFABAB"/>
                      </a:solidFill>
                      <a:prstDash val="solid"/>
                      <a:round/>
                      <a:headEnd type="none" w="med" len="med"/>
                      <a:tailEnd type="none" w="med" len="med"/>
                    </a:lnT>
                    <a:lnB w="6350" cap="flat" cmpd="sng" algn="ctr">
                      <a:solidFill>
                        <a:srgbClr val="FFABAB"/>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2400"/>
                        </a:spcBef>
                        <a:spcAft>
                          <a:spcPct val="0"/>
                        </a:spcAft>
                        <a:buClrTx/>
                        <a:buSzTx/>
                        <a:buFontTx/>
                        <a:buNone/>
                        <a:tabLst/>
                      </a:pPr>
                      <a:r>
                        <a:rPr kumimoji="0" lang="en-GB" sz="1400" b="0" i="0" u="none" strike="noStrike" cap="none" normalizeH="0" baseline="0" dirty="0" smtClean="0">
                          <a:ln>
                            <a:noFill/>
                          </a:ln>
                          <a:solidFill>
                            <a:schemeClr val="tx1"/>
                          </a:solidFill>
                          <a:effectLst/>
                          <a:latin typeface="Century Gothic" pitchFamily="34" charset="0"/>
                          <a:cs typeface="Arial" charset="0"/>
                        </a:rPr>
                        <a:t>A game of consequences</a:t>
                      </a:r>
                    </a:p>
                  </a:txBody>
                  <a:tcPr horzOverflow="overflow">
                    <a:lnL w="6350" cap="flat" cmpd="sng" algn="ctr">
                      <a:solidFill>
                        <a:srgbClr val="FFABAB"/>
                      </a:solidFill>
                      <a:prstDash val="solid"/>
                      <a:round/>
                      <a:headEnd type="none" w="med" len="med"/>
                      <a:tailEnd type="none" w="med" len="med"/>
                    </a:lnL>
                    <a:lnR w="6350" cap="flat" cmpd="sng" algn="ctr">
                      <a:solidFill>
                        <a:srgbClr val="FFABAB"/>
                      </a:solidFill>
                      <a:prstDash val="solid"/>
                      <a:round/>
                      <a:headEnd type="none" w="med" len="med"/>
                      <a:tailEnd type="none" w="med" len="med"/>
                    </a:lnR>
                    <a:lnT w="6350" cap="flat" cmpd="sng" algn="ctr">
                      <a:solidFill>
                        <a:srgbClr val="FFABAB"/>
                      </a:solidFill>
                      <a:prstDash val="solid"/>
                      <a:round/>
                      <a:headEnd type="none" w="med" len="med"/>
                      <a:tailEnd type="none" w="med" len="med"/>
                    </a:lnT>
                    <a:lnB w="6350" cap="flat" cmpd="sng" algn="ctr">
                      <a:solidFill>
                        <a:srgbClr val="FFABAB"/>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2400"/>
                        </a:spcBef>
                        <a:spcAft>
                          <a:spcPct val="0"/>
                        </a:spcAft>
                        <a:buClrTx/>
                        <a:buSzTx/>
                        <a:buFontTx/>
                        <a:buNone/>
                        <a:tabLst/>
                        <a:defRPr/>
                      </a:pPr>
                      <a:r>
                        <a:rPr kumimoji="0" lang="en-GB" sz="1400" b="0" i="0" u="none" strike="noStrike" cap="none" normalizeH="0" baseline="0" dirty="0" smtClean="0">
                          <a:ln>
                            <a:noFill/>
                          </a:ln>
                          <a:solidFill>
                            <a:schemeClr val="tx1"/>
                          </a:solidFill>
                          <a:effectLst/>
                          <a:latin typeface="Century Gothic" pitchFamily="34" charset="0"/>
                          <a:cs typeface="Arial" charset="0"/>
                        </a:rPr>
                        <a:t>Reusable, enlarge to A3, one per group</a:t>
                      </a:r>
                    </a:p>
                  </a:txBody>
                  <a:tcPr horzOverflow="overflow">
                    <a:lnL w="6350" cap="flat" cmpd="sng" algn="ctr">
                      <a:solidFill>
                        <a:srgbClr val="FFABAB"/>
                      </a:solidFill>
                      <a:prstDash val="solid"/>
                      <a:round/>
                      <a:headEnd type="none" w="med" len="med"/>
                      <a:tailEnd type="none" w="med" len="med"/>
                    </a:lnL>
                    <a:lnR>
                      <a:noFill/>
                    </a:lnR>
                    <a:lnT w="6350" cap="flat" cmpd="sng" algn="ctr">
                      <a:solidFill>
                        <a:srgbClr val="FFABAB"/>
                      </a:solidFill>
                      <a:prstDash val="solid"/>
                      <a:round/>
                      <a:headEnd type="none" w="med" len="med"/>
                      <a:tailEnd type="none" w="med" len="med"/>
                    </a:lnT>
                    <a:lnB w="6350" cap="flat" cmpd="sng" algn="ctr">
                      <a:solidFill>
                        <a:srgbClr val="FFABAB"/>
                      </a:solidFill>
                      <a:prstDash val="solid"/>
                      <a:round/>
                      <a:headEnd type="none" w="med" len="med"/>
                      <a:tailEnd type="none" w="med" len="med"/>
                    </a:lnB>
                    <a:lnTlToBr>
                      <a:noFill/>
                    </a:lnTlToBr>
                    <a:lnBlToTr>
                      <a:noFill/>
                    </a:lnBlToTr>
                    <a:noFill/>
                  </a:tcPr>
                </a:tc>
              </a:tr>
              <a:tr h="646421">
                <a:tc>
                  <a:txBody>
                    <a:bodyPr/>
                    <a:lstStyle/>
                    <a:p>
                      <a:pPr marL="360363" marR="0" lvl="0" indent="0" algn="l" defTabSz="914400" rtl="0" eaLnBrk="1" fontAlgn="base" latinLnBrk="0" hangingPunct="1">
                        <a:lnSpc>
                          <a:spcPct val="100000"/>
                        </a:lnSpc>
                        <a:spcBef>
                          <a:spcPts val="2400"/>
                        </a:spcBef>
                        <a:spcAft>
                          <a:spcPct val="0"/>
                        </a:spcAft>
                        <a:buClrTx/>
                        <a:buSzTx/>
                        <a:buFontTx/>
                        <a:buNone/>
                        <a:tabLst/>
                      </a:pPr>
                      <a:r>
                        <a:rPr kumimoji="0" lang="en-GB" sz="1400" b="0" i="0" u="none" strike="noStrike" cap="none" normalizeH="0" baseline="0" dirty="0" smtClean="0">
                          <a:ln>
                            <a:noFill/>
                          </a:ln>
                          <a:solidFill>
                            <a:schemeClr val="tx1"/>
                          </a:solidFill>
                          <a:effectLst/>
                          <a:latin typeface="Century Gothic" pitchFamily="34" charset="0"/>
                          <a:cs typeface="Arial" charset="0"/>
                        </a:rPr>
                        <a:t>SS4</a:t>
                      </a:r>
                    </a:p>
                  </a:txBody>
                  <a:tcPr horzOverflow="overflow">
                    <a:lnL>
                      <a:noFill/>
                    </a:lnL>
                    <a:lnR w="6350" cap="flat" cmpd="sng" algn="ctr">
                      <a:solidFill>
                        <a:srgbClr val="FFABAB"/>
                      </a:solidFill>
                      <a:prstDash val="solid"/>
                      <a:round/>
                      <a:headEnd type="none" w="med" len="med"/>
                      <a:tailEnd type="none" w="med" len="med"/>
                    </a:lnR>
                    <a:lnT w="6350" cap="flat" cmpd="sng" algn="ctr">
                      <a:solidFill>
                        <a:srgbClr val="FFABAB"/>
                      </a:solidFill>
                      <a:prstDash val="solid"/>
                      <a:round/>
                      <a:headEnd type="none" w="med" len="med"/>
                      <a:tailEnd type="none" w="med" len="med"/>
                    </a:lnT>
                    <a:lnB w="6350" cap="flat" cmpd="sng" algn="ctr">
                      <a:solidFill>
                        <a:srgbClr val="FFABAB"/>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2400"/>
                        </a:spcBef>
                        <a:spcAft>
                          <a:spcPct val="0"/>
                        </a:spcAft>
                        <a:buClrTx/>
                        <a:buSzTx/>
                        <a:buFontTx/>
                        <a:buNone/>
                        <a:tabLst/>
                      </a:pPr>
                      <a:r>
                        <a:rPr kumimoji="0" lang="en-GB" sz="1400" b="0" i="0" u="none" strike="noStrike" cap="none" normalizeH="0" baseline="0" dirty="0" smtClean="0">
                          <a:ln>
                            <a:noFill/>
                          </a:ln>
                          <a:solidFill>
                            <a:schemeClr val="tx1"/>
                          </a:solidFill>
                          <a:effectLst/>
                          <a:latin typeface="Century Gothic" pitchFamily="34" charset="0"/>
                          <a:cs typeface="Arial" charset="0"/>
                        </a:rPr>
                        <a:t>People, money, environment</a:t>
                      </a:r>
                    </a:p>
                  </a:txBody>
                  <a:tcPr horzOverflow="overflow">
                    <a:lnL w="6350" cap="flat" cmpd="sng" algn="ctr">
                      <a:solidFill>
                        <a:srgbClr val="FFABAB"/>
                      </a:solidFill>
                      <a:prstDash val="solid"/>
                      <a:round/>
                      <a:headEnd type="none" w="med" len="med"/>
                      <a:tailEnd type="none" w="med" len="med"/>
                    </a:lnL>
                    <a:lnR w="6350" cap="flat" cmpd="sng" algn="ctr">
                      <a:solidFill>
                        <a:srgbClr val="FFABAB"/>
                      </a:solidFill>
                      <a:prstDash val="solid"/>
                      <a:round/>
                      <a:headEnd type="none" w="med" len="med"/>
                      <a:tailEnd type="none" w="med" len="med"/>
                    </a:lnR>
                    <a:lnT w="6350" cap="flat" cmpd="sng" algn="ctr">
                      <a:solidFill>
                        <a:srgbClr val="FFABAB"/>
                      </a:solidFill>
                      <a:prstDash val="solid"/>
                      <a:round/>
                      <a:headEnd type="none" w="med" len="med"/>
                      <a:tailEnd type="none" w="med" len="med"/>
                    </a:lnT>
                    <a:lnB w="6350" cap="flat" cmpd="sng" algn="ctr">
                      <a:solidFill>
                        <a:srgbClr val="FFABAB"/>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2400"/>
                        </a:spcBef>
                        <a:spcAft>
                          <a:spcPct val="0"/>
                        </a:spcAft>
                        <a:buClrTx/>
                        <a:buSzTx/>
                        <a:buFontTx/>
                        <a:buNone/>
                        <a:tabLst/>
                        <a:defRPr/>
                      </a:pPr>
                      <a:r>
                        <a:rPr kumimoji="0" lang="en-GB" sz="1400" b="0" i="0" u="none" strike="noStrike" cap="none" normalizeH="0" baseline="0" dirty="0" smtClean="0">
                          <a:ln>
                            <a:noFill/>
                          </a:ln>
                          <a:solidFill>
                            <a:schemeClr val="tx1"/>
                          </a:solidFill>
                          <a:effectLst/>
                          <a:latin typeface="Century Gothic" pitchFamily="34" charset="0"/>
                          <a:cs typeface="Arial" charset="0"/>
                        </a:rPr>
                        <a:t>Reusable, cut into cards, one per group</a:t>
                      </a:r>
                    </a:p>
                  </a:txBody>
                  <a:tcPr horzOverflow="overflow">
                    <a:lnL w="6350" cap="flat" cmpd="sng" algn="ctr">
                      <a:solidFill>
                        <a:srgbClr val="FFABAB"/>
                      </a:solidFill>
                      <a:prstDash val="solid"/>
                      <a:round/>
                      <a:headEnd type="none" w="med" len="med"/>
                      <a:tailEnd type="none" w="med" len="med"/>
                    </a:lnL>
                    <a:lnR>
                      <a:noFill/>
                    </a:lnR>
                    <a:lnT w="6350" cap="flat" cmpd="sng" algn="ctr">
                      <a:solidFill>
                        <a:srgbClr val="FFABAB"/>
                      </a:solidFill>
                      <a:prstDash val="solid"/>
                      <a:round/>
                      <a:headEnd type="none" w="med" len="med"/>
                      <a:tailEnd type="none" w="med" len="med"/>
                    </a:lnT>
                    <a:lnB w="6350" cap="flat" cmpd="sng" algn="ctr">
                      <a:solidFill>
                        <a:srgbClr val="FFABAB"/>
                      </a:solidFill>
                      <a:prstDash val="solid"/>
                      <a:round/>
                      <a:headEnd type="none" w="med" len="med"/>
                      <a:tailEnd type="none" w="med" len="med"/>
                    </a:lnB>
                    <a:lnTlToBr>
                      <a:noFill/>
                    </a:lnTlToBr>
                    <a:lnBlToTr>
                      <a:noFill/>
                    </a:lnBlToTr>
                    <a:noFill/>
                  </a:tcPr>
                </a:tc>
              </a:tr>
              <a:tr h="646421">
                <a:tc>
                  <a:txBody>
                    <a:bodyPr/>
                    <a:lstStyle/>
                    <a:p>
                      <a:pPr marL="360363" marR="0" lvl="0" indent="0" algn="l" defTabSz="914400" rtl="0" eaLnBrk="1" fontAlgn="base" latinLnBrk="0" hangingPunct="1">
                        <a:lnSpc>
                          <a:spcPct val="100000"/>
                        </a:lnSpc>
                        <a:spcBef>
                          <a:spcPts val="2400"/>
                        </a:spcBef>
                        <a:spcAft>
                          <a:spcPct val="0"/>
                        </a:spcAft>
                        <a:buClrTx/>
                        <a:buSzTx/>
                        <a:buFontTx/>
                        <a:buNone/>
                        <a:tabLst/>
                      </a:pPr>
                      <a:r>
                        <a:rPr kumimoji="0" lang="en-GB" sz="1400" b="0" i="0" u="none" strike="noStrike" cap="none" normalizeH="0" baseline="0" dirty="0" smtClean="0">
                          <a:ln>
                            <a:noFill/>
                          </a:ln>
                          <a:solidFill>
                            <a:schemeClr val="tx1"/>
                          </a:solidFill>
                          <a:effectLst/>
                          <a:latin typeface="Century Gothic" pitchFamily="34" charset="0"/>
                          <a:cs typeface="Arial" charset="0"/>
                        </a:rPr>
                        <a:t>SS5a-c</a:t>
                      </a:r>
                    </a:p>
                  </a:txBody>
                  <a:tcPr horzOverflow="overflow">
                    <a:lnL>
                      <a:noFill/>
                    </a:lnL>
                    <a:lnR w="6350" cap="flat" cmpd="sng" algn="ctr">
                      <a:solidFill>
                        <a:srgbClr val="FFABAB"/>
                      </a:solidFill>
                      <a:prstDash val="solid"/>
                      <a:round/>
                      <a:headEnd type="none" w="med" len="med"/>
                      <a:tailEnd type="none" w="med" len="med"/>
                    </a:lnR>
                    <a:lnT w="6350" cap="flat" cmpd="sng" algn="ctr">
                      <a:solidFill>
                        <a:srgbClr val="FFABAB"/>
                      </a:solidFill>
                      <a:prstDash val="solid"/>
                      <a:round/>
                      <a:headEnd type="none" w="med" len="med"/>
                      <a:tailEnd type="none" w="med" len="med"/>
                    </a:lnT>
                    <a:lnB w="6350" cap="flat" cmpd="sng" algn="ctr">
                      <a:solidFill>
                        <a:srgbClr val="FFABAB"/>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2400"/>
                        </a:spcBef>
                        <a:spcAft>
                          <a:spcPct val="0"/>
                        </a:spcAft>
                        <a:buClrTx/>
                        <a:buSzTx/>
                        <a:buFontTx/>
                        <a:buNone/>
                        <a:tabLst/>
                      </a:pPr>
                      <a:r>
                        <a:rPr kumimoji="0" lang="en-GB" sz="1400" b="0" i="0" u="none" strike="noStrike" cap="none" normalizeH="0" baseline="0" dirty="0" smtClean="0">
                          <a:ln>
                            <a:noFill/>
                          </a:ln>
                          <a:solidFill>
                            <a:schemeClr val="tx1"/>
                          </a:solidFill>
                          <a:effectLst/>
                          <a:latin typeface="Century Gothic" pitchFamily="34" charset="0"/>
                          <a:cs typeface="Arial" charset="0"/>
                        </a:rPr>
                        <a:t>Actions</a:t>
                      </a:r>
                    </a:p>
                  </a:txBody>
                  <a:tcPr horzOverflow="overflow">
                    <a:lnL w="6350" cap="flat" cmpd="sng" algn="ctr">
                      <a:solidFill>
                        <a:srgbClr val="FFABAB"/>
                      </a:solidFill>
                      <a:prstDash val="solid"/>
                      <a:round/>
                      <a:headEnd type="none" w="med" len="med"/>
                      <a:tailEnd type="none" w="med" len="med"/>
                    </a:lnL>
                    <a:lnR w="6350" cap="flat" cmpd="sng" algn="ctr">
                      <a:solidFill>
                        <a:srgbClr val="FFABAB"/>
                      </a:solidFill>
                      <a:prstDash val="solid"/>
                      <a:round/>
                      <a:headEnd type="none" w="med" len="med"/>
                      <a:tailEnd type="none" w="med" len="med"/>
                    </a:lnR>
                    <a:lnT w="6350" cap="flat" cmpd="sng" algn="ctr">
                      <a:solidFill>
                        <a:srgbClr val="FFABAB"/>
                      </a:solidFill>
                      <a:prstDash val="solid"/>
                      <a:round/>
                      <a:headEnd type="none" w="med" len="med"/>
                      <a:tailEnd type="none" w="med" len="med"/>
                    </a:lnT>
                    <a:lnB w="6350" cap="flat" cmpd="sng" algn="ctr">
                      <a:solidFill>
                        <a:srgbClr val="FFABAB"/>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2400"/>
                        </a:spcBef>
                        <a:spcAft>
                          <a:spcPct val="0"/>
                        </a:spcAft>
                        <a:buClrTx/>
                        <a:buSzTx/>
                        <a:buFontTx/>
                        <a:buNone/>
                        <a:tabLst/>
                        <a:defRPr/>
                      </a:pPr>
                      <a:r>
                        <a:rPr kumimoji="0" lang="en-GB" sz="1400" b="0" i="0" u="none" strike="noStrike" cap="none" normalizeH="0" baseline="0" dirty="0" smtClean="0">
                          <a:ln>
                            <a:noFill/>
                          </a:ln>
                          <a:solidFill>
                            <a:schemeClr val="tx1"/>
                          </a:solidFill>
                          <a:effectLst/>
                          <a:latin typeface="Century Gothic" pitchFamily="34" charset="0"/>
                          <a:cs typeface="Arial" charset="0"/>
                        </a:rPr>
                        <a:t>Reusable, one action (A, B or C) per group</a:t>
                      </a:r>
                    </a:p>
                  </a:txBody>
                  <a:tcPr horzOverflow="overflow">
                    <a:lnL w="6350" cap="flat" cmpd="sng" algn="ctr">
                      <a:solidFill>
                        <a:srgbClr val="FFABAB"/>
                      </a:solidFill>
                      <a:prstDash val="solid"/>
                      <a:round/>
                      <a:headEnd type="none" w="med" len="med"/>
                      <a:tailEnd type="none" w="med" len="med"/>
                    </a:lnL>
                    <a:lnR>
                      <a:noFill/>
                    </a:lnR>
                    <a:lnT w="6350" cap="flat" cmpd="sng" algn="ctr">
                      <a:solidFill>
                        <a:srgbClr val="FFABAB"/>
                      </a:solidFill>
                      <a:prstDash val="solid"/>
                      <a:round/>
                      <a:headEnd type="none" w="med" len="med"/>
                      <a:tailEnd type="none" w="med" len="med"/>
                    </a:lnT>
                    <a:lnB w="6350" cap="flat" cmpd="sng" algn="ctr">
                      <a:solidFill>
                        <a:srgbClr val="FFABAB"/>
                      </a:solidFill>
                      <a:prstDash val="solid"/>
                      <a:round/>
                      <a:headEnd type="none" w="med" len="med"/>
                      <a:tailEnd type="none" w="med" len="med"/>
                    </a:lnB>
                    <a:lnTlToBr>
                      <a:noFill/>
                    </a:lnTlToBr>
                    <a:lnBlToTr>
                      <a:noFill/>
                    </a:lnBlToTr>
                    <a:noFill/>
                  </a:tcPr>
                </a:tc>
              </a:tr>
            </a:tbl>
          </a:graphicData>
        </a:graphic>
      </p:graphicFrame>
      <p:sp>
        <p:nvSpPr>
          <p:cNvPr id="7" name="Action Button: Custom 6">
            <a:hlinkClick r:id="rId4" action="ppaction://hlinksldjump" highlightClick="1"/>
          </p:cNvPr>
          <p:cNvSpPr/>
          <p:nvPr/>
        </p:nvSpPr>
        <p:spPr>
          <a:xfrm>
            <a:off x="6875856" y="0"/>
            <a:ext cx="2268144" cy="1169368"/>
          </a:xfrm>
          <a:prstGeom prst="actionButtonBlank">
            <a:avLst/>
          </a:prstGeom>
          <a:solidFill>
            <a:schemeClr val="bg1">
              <a:lumMod val="85000"/>
              <a:alpha val="196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custDataLst>
      <p:tags r:id="rId1"/>
    </p:custDataLst>
    <p:extLst>
      <p:ext uri="{BB962C8B-B14F-4D97-AF65-F5344CB8AC3E}">
        <p14:creationId xmlns:p14="http://schemas.microsoft.com/office/powerpoint/2010/main" xmlns="" val="239840872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9"/>
          <p:cNvGrpSpPr/>
          <p:nvPr/>
        </p:nvGrpSpPr>
        <p:grpSpPr>
          <a:xfrm>
            <a:off x="7813154" y="0"/>
            <a:ext cx="1296144" cy="641606"/>
            <a:chOff x="7813154" y="0"/>
            <a:chExt cx="1296144" cy="641606"/>
          </a:xfrm>
        </p:grpSpPr>
        <p:sp>
          <p:nvSpPr>
            <p:cNvPr id="69" name="TextBox 68"/>
            <p:cNvSpPr txBox="1"/>
            <p:nvPr/>
          </p:nvSpPr>
          <p:spPr>
            <a:xfrm>
              <a:off x="7813154" y="0"/>
              <a:ext cx="792088" cy="338554"/>
            </a:xfrm>
            <a:prstGeom prst="rect">
              <a:avLst/>
            </a:prstGeom>
            <a:noFill/>
          </p:spPr>
          <p:txBody>
            <a:bodyPr wrap="square" rtlCol="0">
              <a:spAutoFit/>
            </a:bodyPr>
            <a:lstStyle/>
            <a:p>
              <a:pPr algn="r"/>
              <a:r>
                <a:rPr lang="en-GB" sz="1600" dirty="0" smtClean="0">
                  <a:latin typeface="Century Gothic" pitchFamily="34" charset="0"/>
                </a:rPr>
                <a:t>SS1</a:t>
              </a:r>
              <a:endParaRPr lang="en-GB" sz="1600" dirty="0">
                <a:latin typeface="Century Gothic" pitchFamily="34" charset="0"/>
              </a:endParaRPr>
            </a:p>
          </p:txBody>
        </p:sp>
        <p:pic>
          <p:nvPicPr>
            <p:cNvPr id="70" name="Picture 69" descr="Student sheets.png"/>
            <p:cNvPicPr>
              <a:picLocks noChangeAspect="1"/>
            </p:cNvPicPr>
            <p:nvPr/>
          </p:nvPicPr>
          <p:blipFill>
            <a:blip r:embed="rId4" cstate="email">
              <a:extLst>
                <a:ext uri="{28A0092B-C50C-407E-A947-70E740481C1C}">
                  <a14:useLocalDpi xmlns:a14="http://schemas.microsoft.com/office/drawing/2010/main" xmlns=""/>
                </a:ext>
              </a:extLst>
            </a:blip>
            <a:stretch>
              <a:fillRect/>
            </a:stretch>
          </p:blipFill>
          <p:spPr>
            <a:xfrm>
              <a:off x="8598815" y="44624"/>
              <a:ext cx="510483" cy="596982"/>
            </a:xfrm>
            <a:prstGeom prst="rect">
              <a:avLst/>
            </a:prstGeom>
          </p:spPr>
        </p:pic>
      </p:grpSp>
      <p:sp>
        <p:nvSpPr>
          <p:cNvPr id="71" name="TextBox 70"/>
          <p:cNvSpPr txBox="1"/>
          <p:nvPr/>
        </p:nvSpPr>
        <p:spPr>
          <a:xfrm>
            <a:off x="2267745" y="251937"/>
            <a:ext cx="4752528" cy="584775"/>
          </a:xfrm>
          <a:prstGeom prst="rect">
            <a:avLst/>
          </a:prstGeom>
          <a:noFill/>
        </p:spPr>
        <p:txBody>
          <a:bodyPr wrap="square" rtlCol="0">
            <a:spAutoFit/>
          </a:bodyPr>
          <a:lstStyle/>
          <a:p>
            <a:pPr algn="ctr"/>
            <a:r>
              <a:rPr lang="en-GB" sz="3200" dirty="0" smtClean="0">
                <a:solidFill>
                  <a:srgbClr val="CC0000"/>
                </a:solidFill>
                <a:latin typeface="Century Gothic" pitchFamily="34" charset="0"/>
                <a:ea typeface="+mj-ea"/>
                <a:cs typeface="+mj-cs"/>
              </a:rPr>
              <a:t>Game cards</a:t>
            </a:r>
            <a:endParaRPr lang="en-GB" sz="3200" dirty="0">
              <a:solidFill>
                <a:srgbClr val="CC0000"/>
              </a:solidFill>
              <a:latin typeface="Century Gothic" pitchFamily="34" charset="0"/>
              <a:ea typeface="+mj-ea"/>
              <a:cs typeface="+mj-cs"/>
            </a:endParaRPr>
          </a:p>
        </p:txBody>
      </p:sp>
      <p:sp>
        <p:nvSpPr>
          <p:cNvPr id="8" name="Rectangle 7"/>
          <p:cNvSpPr/>
          <p:nvPr/>
        </p:nvSpPr>
        <p:spPr>
          <a:xfrm>
            <a:off x="251520" y="1340768"/>
            <a:ext cx="1440000" cy="1440000"/>
          </a:xfrm>
          <a:prstGeom prst="rect">
            <a:avLst/>
          </a:prstGeom>
          <a:no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p:cNvSpPr/>
          <p:nvPr/>
        </p:nvSpPr>
        <p:spPr>
          <a:xfrm>
            <a:off x="1691680" y="1340768"/>
            <a:ext cx="1440000" cy="1440000"/>
          </a:xfrm>
          <a:prstGeom prst="rect">
            <a:avLst/>
          </a:prstGeom>
          <a:no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p:cNvSpPr/>
          <p:nvPr/>
        </p:nvSpPr>
        <p:spPr>
          <a:xfrm>
            <a:off x="3132000" y="1340768"/>
            <a:ext cx="1440000" cy="1440000"/>
          </a:xfrm>
          <a:prstGeom prst="rect">
            <a:avLst/>
          </a:prstGeom>
          <a:no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p:cNvSpPr/>
          <p:nvPr/>
        </p:nvSpPr>
        <p:spPr>
          <a:xfrm>
            <a:off x="4572000" y="1340768"/>
            <a:ext cx="1440000" cy="1440000"/>
          </a:xfrm>
          <a:prstGeom prst="rect">
            <a:avLst/>
          </a:prstGeom>
          <a:no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p:cNvSpPr/>
          <p:nvPr/>
        </p:nvSpPr>
        <p:spPr>
          <a:xfrm>
            <a:off x="6012160" y="1340768"/>
            <a:ext cx="1440000" cy="1440000"/>
          </a:xfrm>
          <a:prstGeom prst="rect">
            <a:avLst/>
          </a:prstGeom>
          <a:no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p:cNvSpPr/>
          <p:nvPr/>
        </p:nvSpPr>
        <p:spPr>
          <a:xfrm>
            <a:off x="251520" y="2780928"/>
            <a:ext cx="1440000" cy="1440000"/>
          </a:xfrm>
          <a:prstGeom prst="rect">
            <a:avLst/>
          </a:prstGeom>
          <a:no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p:cNvSpPr/>
          <p:nvPr/>
        </p:nvSpPr>
        <p:spPr>
          <a:xfrm>
            <a:off x="1691680" y="2780928"/>
            <a:ext cx="1440000" cy="1440000"/>
          </a:xfrm>
          <a:prstGeom prst="rect">
            <a:avLst/>
          </a:prstGeom>
          <a:no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p:cNvSpPr/>
          <p:nvPr/>
        </p:nvSpPr>
        <p:spPr>
          <a:xfrm>
            <a:off x="3132000" y="2780928"/>
            <a:ext cx="1440000" cy="1440000"/>
          </a:xfrm>
          <a:prstGeom prst="rect">
            <a:avLst/>
          </a:prstGeom>
          <a:no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p:cNvSpPr/>
          <p:nvPr/>
        </p:nvSpPr>
        <p:spPr>
          <a:xfrm>
            <a:off x="4572000" y="2780928"/>
            <a:ext cx="1440000" cy="1440000"/>
          </a:xfrm>
          <a:prstGeom prst="rect">
            <a:avLst/>
          </a:prstGeom>
          <a:no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p:cNvSpPr/>
          <p:nvPr/>
        </p:nvSpPr>
        <p:spPr>
          <a:xfrm>
            <a:off x="6012160" y="2780928"/>
            <a:ext cx="1440000" cy="1440000"/>
          </a:xfrm>
          <a:prstGeom prst="rect">
            <a:avLst/>
          </a:prstGeom>
          <a:no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p:cNvSpPr/>
          <p:nvPr/>
        </p:nvSpPr>
        <p:spPr>
          <a:xfrm>
            <a:off x="251520" y="4221088"/>
            <a:ext cx="1440000" cy="1440000"/>
          </a:xfrm>
          <a:prstGeom prst="rect">
            <a:avLst/>
          </a:prstGeom>
          <a:no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p:cNvSpPr/>
          <p:nvPr/>
        </p:nvSpPr>
        <p:spPr>
          <a:xfrm>
            <a:off x="1691680" y="4221088"/>
            <a:ext cx="1440000" cy="1440000"/>
          </a:xfrm>
          <a:prstGeom prst="rect">
            <a:avLst/>
          </a:prstGeom>
          <a:no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p:cNvSpPr/>
          <p:nvPr/>
        </p:nvSpPr>
        <p:spPr>
          <a:xfrm>
            <a:off x="3132000" y="4221088"/>
            <a:ext cx="1440000" cy="1440000"/>
          </a:xfrm>
          <a:prstGeom prst="rect">
            <a:avLst/>
          </a:prstGeom>
          <a:no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p:cNvSpPr/>
          <p:nvPr/>
        </p:nvSpPr>
        <p:spPr>
          <a:xfrm>
            <a:off x="4572000" y="4221088"/>
            <a:ext cx="1440000" cy="1440000"/>
          </a:xfrm>
          <a:prstGeom prst="rect">
            <a:avLst/>
          </a:prstGeom>
          <a:no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p:cNvSpPr/>
          <p:nvPr/>
        </p:nvSpPr>
        <p:spPr>
          <a:xfrm>
            <a:off x="6012160" y="4221088"/>
            <a:ext cx="1440000" cy="1440000"/>
          </a:xfrm>
          <a:prstGeom prst="rect">
            <a:avLst/>
          </a:prstGeom>
          <a:no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Flowchart: Process 22"/>
          <p:cNvSpPr/>
          <p:nvPr/>
        </p:nvSpPr>
        <p:spPr>
          <a:xfrm>
            <a:off x="7452320" y="1340768"/>
            <a:ext cx="1440000" cy="4320480"/>
          </a:xfrm>
          <a:prstGeom prst="flowChartProcess">
            <a:avLst/>
          </a:prstGeom>
          <a:no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ustDataLst>
      <p:tags r:id="rId1"/>
    </p:custData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9"/>
          <p:cNvGrpSpPr/>
          <p:nvPr/>
        </p:nvGrpSpPr>
        <p:grpSpPr>
          <a:xfrm>
            <a:off x="7813154" y="0"/>
            <a:ext cx="1296144" cy="641606"/>
            <a:chOff x="7813154" y="0"/>
            <a:chExt cx="1296144" cy="641606"/>
          </a:xfrm>
        </p:grpSpPr>
        <p:sp>
          <p:nvSpPr>
            <p:cNvPr id="69" name="TextBox 68"/>
            <p:cNvSpPr txBox="1"/>
            <p:nvPr/>
          </p:nvSpPr>
          <p:spPr>
            <a:xfrm>
              <a:off x="7813154" y="0"/>
              <a:ext cx="792088" cy="338554"/>
            </a:xfrm>
            <a:prstGeom prst="rect">
              <a:avLst/>
            </a:prstGeom>
            <a:noFill/>
          </p:spPr>
          <p:txBody>
            <a:bodyPr wrap="square" rtlCol="0">
              <a:spAutoFit/>
            </a:bodyPr>
            <a:lstStyle/>
            <a:p>
              <a:pPr algn="r"/>
              <a:r>
                <a:rPr lang="en-GB" sz="1600" dirty="0" smtClean="0">
                  <a:latin typeface="Century Gothic" pitchFamily="34" charset="0"/>
                </a:rPr>
                <a:t>SS2</a:t>
              </a:r>
              <a:endParaRPr lang="en-GB" sz="1600" dirty="0">
                <a:latin typeface="Century Gothic" pitchFamily="34" charset="0"/>
              </a:endParaRPr>
            </a:p>
          </p:txBody>
        </p:sp>
        <p:pic>
          <p:nvPicPr>
            <p:cNvPr id="70" name="Picture 69" descr="Student sheets.png"/>
            <p:cNvPicPr>
              <a:picLocks noChangeAspect="1"/>
            </p:cNvPicPr>
            <p:nvPr/>
          </p:nvPicPr>
          <p:blipFill>
            <a:blip r:embed="rId4" cstate="email">
              <a:extLst>
                <a:ext uri="{28A0092B-C50C-407E-A947-70E740481C1C}">
                  <a14:useLocalDpi xmlns:a14="http://schemas.microsoft.com/office/drawing/2010/main" xmlns=""/>
                </a:ext>
              </a:extLst>
            </a:blip>
            <a:stretch>
              <a:fillRect/>
            </a:stretch>
          </p:blipFill>
          <p:spPr>
            <a:xfrm>
              <a:off x="8598815" y="44624"/>
              <a:ext cx="510483" cy="596982"/>
            </a:xfrm>
            <a:prstGeom prst="rect">
              <a:avLst/>
            </a:prstGeom>
          </p:spPr>
        </p:pic>
      </p:grpSp>
      <p:sp>
        <p:nvSpPr>
          <p:cNvPr id="71" name="TextBox 70"/>
          <p:cNvSpPr txBox="1"/>
          <p:nvPr/>
        </p:nvSpPr>
        <p:spPr>
          <a:xfrm>
            <a:off x="2267745" y="251937"/>
            <a:ext cx="4824536" cy="584775"/>
          </a:xfrm>
          <a:prstGeom prst="rect">
            <a:avLst/>
          </a:prstGeom>
          <a:noFill/>
        </p:spPr>
        <p:txBody>
          <a:bodyPr wrap="square" rtlCol="0">
            <a:spAutoFit/>
          </a:bodyPr>
          <a:lstStyle/>
          <a:p>
            <a:pPr algn="ctr"/>
            <a:r>
              <a:rPr lang="en-GB" sz="3200" dirty="0" smtClean="0">
                <a:solidFill>
                  <a:srgbClr val="CC0000"/>
                </a:solidFill>
                <a:latin typeface="Century Gothic" pitchFamily="34" charset="0"/>
                <a:ea typeface="+mj-ea"/>
                <a:cs typeface="+mj-cs"/>
              </a:rPr>
              <a:t>Game rules</a:t>
            </a:r>
            <a:endParaRPr lang="en-GB" sz="3200" dirty="0">
              <a:solidFill>
                <a:srgbClr val="CC0000"/>
              </a:solidFill>
              <a:latin typeface="Century Gothic" pitchFamily="34" charset="0"/>
              <a:ea typeface="+mj-ea"/>
              <a:cs typeface="+mj-cs"/>
            </a:endParaRPr>
          </a:p>
        </p:txBody>
      </p:sp>
      <p:sp>
        <p:nvSpPr>
          <p:cNvPr id="37" name="TextBox 36"/>
          <p:cNvSpPr txBox="1"/>
          <p:nvPr/>
        </p:nvSpPr>
        <p:spPr>
          <a:xfrm>
            <a:off x="4572000" y="2924944"/>
            <a:ext cx="4392488" cy="3123932"/>
          </a:xfrm>
          <a:prstGeom prst="rect">
            <a:avLst/>
          </a:prstGeom>
          <a:noFill/>
        </p:spPr>
        <p:txBody>
          <a:bodyPr wrap="square" rtlCol="0">
            <a:spAutoFit/>
          </a:bodyPr>
          <a:lstStyle/>
          <a:p>
            <a:pPr marL="228600" indent="-228600">
              <a:spcBef>
                <a:spcPts val="600"/>
              </a:spcBef>
            </a:pPr>
            <a:r>
              <a:rPr lang="en-GB" sz="1400" b="1" dirty="0" smtClean="0">
                <a:solidFill>
                  <a:srgbClr val="C00000"/>
                </a:solidFill>
                <a:latin typeface="Century Gothic" pitchFamily="34" charset="0"/>
              </a:rPr>
              <a:t>4</a:t>
            </a:r>
            <a:r>
              <a:rPr lang="en-GB" sz="1400" dirty="0" smtClean="0">
                <a:latin typeface="Century Gothic" pitchFamily="34" charset="0"/>
              </a:rPr>
              <a:t>	Now, you must fill up the boxes marked with a 2 only.  These are consequences </a:t>
            </a:r>
            <a:br>
              <a:rPr lang="en-GB" sz="1400" dirty="0" smtClean="0">
                <a:latin typeface="Century Gothic" pitchFamily="34" charset="0"/>
              </a:rPr>
            </a:br>
            <a:r>
              <a:rPr lang="en-GB" sz="1400" dirty="0" smtClean="0">
                <a:latin typeface="Century Gothic" pitchFamily="34" charset="0"/>
              </a:rPr>
              <a:t>of the suggestions in the ‘1’ boxes.</a:t>
            </a:r>
            <a:endParaRPr lang="en-GB" sz="1400" b="1" dirty="0" smtClean="0">
              <a:solidFill>
                <a:srgbClr val="C00000"/>
              </a:solidFill>
              <a:latin typeface="Century Gothic" pitchFamily="34" charset="0"/>
            </a:endParaRPr>
          </a:p>
          <a:p>
            <a:pPr marL="228600" indent="-228600">
              <a:spcBef>
                <a:spcPts val="600"/>
              </a:spcBef>
            </a:pPr>
            <a:r>
              <a:rPr lang="en-GB" sz="1400" b="1" dirty="0" smtClean="0">
                <a:solidFill>
                  <a:srgbClr val="C00000"/>
                </a:solidFill>
                <a:latin typeface="Century Gothic" pitchFamily="34" charset="0"/>
              </a:rPr>
              <a:t>5</a:t>
            </a:r>
            <a:r>
              <a:rPr lang="en-GB" sz="1400" dirty="0" smtClean="0">
                <a:latin typeface="Century Gothic" pitchFamily="34" charset="0"/>
              </a:rPr>
              <a:t>	Continue until all the ‘2’ boxes are filled. Then move onto the ‘3’ boxes.</a:t>
            </a:r>
          </a:p>
          <a:p>
            <a:pPr marL="228600" indent="-228600">
              <a:spcBef>
                <a:spcPts val="600"/>
              </a:spcBef>
            </a:pPr>
            <a:r>
              <a:rPr lang="en-GB" sz="1400" b="1" dirty="0" smtClean="0">
                <a:solidFill>
                  <a:srgbClr val="C00000"/>
                </a:solidFill>
                <a:latin typeface="Century Gothic" pitchFamily="34" charset="0"/>
              </a:rPr>
              <a:t>6</a:t>
            </a:r>
            <a:r>
              <a:rPr lang="en-GB" sz="1400" dirty="0" smtClean="0">
                <a:latin typeface="Century Gothic" pitchFamily="34" charset="0"/>
              </a:rPr>
              <a:t>	When all boxes are filled, go through each </a:t>
            </a:r>
            <a:br>
              <a:rPr lang="en-GB" sz="1400" dirty="0" smtClean="0">
                <a:latin typeface="Century Gothic" pitchFamily="34" charset="0"/>
              </a:rPr>
            </a:br>
            <a:r>
              <a:rPr lang="en-GB" sz="1400" dirty="0" smtClean="0">
                <a:latin typeface="Century Gothic" pitchFamily="34" charset="0"/>
              </a:rPr>
              <a:t>of the ‘2’ and ‘3’ boxes and decide if it is </a:t>
            </a:r>
            <a:br>
              <a:rPr lang="en-GB" sz="1400" dirty="0" smtClean="0">
                <a:latin typeface="Century Gothic" pitchFamily="34" charset="0"/>
              </a:rPr>
            </a:br>
            <a:r>
              <a:rPr lang="en-GB" sz="1400" dirty="0" smtClean="0">
                <a:latin typeface="Century Gothic" pitchFamily="34" charset="0"/>
              </a:rPr>
              <a:t>a negative or positive consequence </a:t>
            </a:r>
            <a:br>
              <a:rPr lang="en-GB" sz="1400" dirty="0" smtClean="0">
                <a:latin typeface="Century Gothic" pitchFamily="34" charset="0"/>
              </a:rPr>
            </a:br>
            <a:r>
              <a:rPr lang="en-GB" sz="1400" dirty="0" smtClean="0">
                <a:latin typeface="Century Gothic" pitchFamily="34" charset="0"/>
              </a:rPr>
              <a:t>(some might be both).  Mark all  the negative consequences with the red pen and positive with the green pen.</a:t>
            </a:r>
          </a:p>
          <a:p>
            <a:pPr marL="228600" indent="-228600">
              <a:spcBef>
                <a:spcPts val="600"/>
              </a:spcBef>
            </a:pPr>
            <a:r>
              <a:rPr lang="en-GB" sz="1400" b="1" dirty="0" smtClean="0">
                <a:solidFill>
                  <a:srgbClr val="C00000"/>
                </a:solidFill>
                <a:latin typeface="Century Gothic" pitchFamily="34" charset="0"/>
              </a:rPr>
              <a:t>7</a:t>
            </a:r>
            <a:r>
              <a:rPr lang="en-GB" sz="1400" dirty="0" smtClean="0">
                <a:latin typeface="Century Gothic" pitchFamily="34" charset="0"/>
              </a:rPr>
              <a:t>	Then, count up how many consequences are negative and how many are positive.</a:t>
            </a:r>
          </a:p>
        </p:txBody>
      </p:sp>
      <p:sp>
        <p:nvSpPr>
          <p:cNvPr id="38" name="TextBox 37"/>
          <p:cNvSpPr txBox="1"/>
          <p:nvPr/>
        </p:nvSpPr>
        <p:spPr>
          <a:xfrm>
            <a:off x="5652120" y="1268760"/>
            <a:ext cx="3024336" cy="830997"/>
          </a:xfrm>
          <a:prstGeom prst="rect">
            <a:avLst/>
          </a:prstGeom>
          <a:noFill/>
        </p:spPr>
        <p:txBody>
          <a:bodyPr wrap="square" rtlCol="0">
            <a:spAutoFit/>
          </a:bodyPr>
          <a:lstStyle/>
          <a:p>
            <a:r>
              <a:rPr lang="en-GB" sz="1600" dirty="0" smtClean="0">
                <a:latin typeface="Century Gothic" pitchFamily="34" charset="0"/>
              </a:rPr>
              <a:t>A consequence is an action that has an effect that can be negative or positive</a:t>
            </a:r>
            <a:endParaRPr lang="en-GB" sz="1600" dirty="0">
              <a:latin typeface="Century Gothic" pitchFamily="34" charset="0"/>
            </a:endParaRPr>
          </a:p>
        </p:txBody>
      </p:sp>
      <p:sp>
        <p:nvSpPr>
          <p:cNvPr id="8" name="TextBox 7"/>
          <p:cNvSpPr txBox="1"/>
          <p:nvPr/>
        </p:nvSpPr>
        <p:spPr>
          <a:xfrm>
            <a:off x="323528" y="980728"/>
            <a:ext cx="1872208" cy="369332"/>
          </a:xfrm>
          <a:prstGeom prst="rect">
            <a:avLst/>
          </a:prstGeom>
          <a:noFill/>
        </p:spPr>
        <p:txBody>
          <a:bodyPr wrap="square" rtlCol="0">
            <a:spAutoFit/>
          </a:bodyPr>
          <a:lstStyle/>
          <a:p>
            <a:pPr>
              <a:spcBef>
                <a:spcPts val="1200"/>
              </a:spcBef>
            </a:pPr>
            <a:r>
              <a:rPr lang="en-GB" b="1" dirty="0" smtClean="0">
                <a:latin typeface="Century Gothic" pitchFamily="34" charset="0"/>
              </a:rPr>
              <a:t>You will need:</a:t>
            </a:r>
            <a:endParaRPr lang="en-GB" sz="1400" dirty="0" smtClean="0">
              <a:latin typeface="Century Gothic" pitchFamily="34" charset="0"/>
            </a:endParaRPr>
          </a:p>
        </p:txBody>
      </p:sp>
      <p:sp>
        <p:nvSpPr>
          <p:cNvPr id="9" name="TextBox 8"/>
          <p:cNvSpPr txBox="1"/>
          <p:nvPr/>
        </p:nvSpPr>
        <p:spPr>
          <a:xfrm>
            <a:off x="323528" y="2564904"/>
            <a:ext cx="3816424" cy="3400931"/>
          </a:xfrm>
          <a:prstGeom prst="rect">
            <a:avLst/>
          </a:prstGeom>
          <a:noFill/>
        </p:spPr>
        <p:txBody>
          <a:bodyPr wrap="square" rtlCol="0">
            <a:spAutoFit/>
          </a:bodyPr>
          <a:lstStyle/>
          <a:p>
            <a:r>
              <a:rPr lang="en-GB" b="1" dirty="0" smtClean="0">
                <a:latin typeface="Century Gothic" pitchFamily="34" charset="0"/>
              </a:rPr>
              <a:t>Instructions</a:t>
            </a:r>
          </a:p>
          <a:p>
            <a:pPr marL="228600" indent="-228600">
              <a:spcBef>
                <a:spcPts val="600"/>
              </a:spcBef>
            </a:pPr>
            <a:r>
              <a:rPr lang="en-GB" sz="1400" b="1" dirty="0" smtClean="0">
                <a:solidFill>
                  <a:srgbClr val="C00000"/>
                </a:solidFill>
                <a:latin typeface="Century Gothic" pitchFamily="34" charset="0"/>
              </a:rPr>
              <a:t>1</a:t>
            </a:r>
            <a:r>
              <a:rPr lang="en-GB" sz="1400" dirty="0" smtClean="0">
                <a:latin typeface="Century Gothic" pitchFamily="34" charset="0"/>
              </a:rPr>
              <a:t>	Write the action on the large card and place in the centre of the board.</a:t>
            </a:r>
          </a:p>
          <a:p>
            <a:pPr marL="228600" indent="-228600">
              <a:spcBef>
                <a:spcPts val="600"/>
              </a:spcBef>
            </a:pPr>
            <a:r>
              <a:rPr lang="en-GB" sz="1400" b="1" dirty="0" smtClean="0">
                <a:solidFill>
                  <a:srgbClr val="C00000"/>
                </a:solidFill>
                <a:latin typeface="Century Gothic" pitchFamily="34" charset="0"/>
              </a:rPr>
              <a:t>2</a:t>
            </a:r>
            <a:r>
              <a:rPr lang="en-GB" sz="1400" dirty="0" smtClean="0">
                <a:latin typeface="Century Gothic" pitchFamily="34" charset="0"/>
              </a:rPr>
              <a:t>	Place the other cards in a pile.</a:t>
            </a:r>
          </a:p>
          <a:p>
            <a:pPr marL="228600" indent="-228600">
              <a:spcBef>
                <a:spcPts val="600"/>
              </a:spcBef>
            </a:pPr>
            <a:r>
              <a:rPr lang="en-GB" sz="1400" b="1" dirty="0" smtClean="0">
                <a:solidFill>
                  <a:srgbClr val="C00000"/>
                </a:solidFill>
                <a:latin typeface="Century Gothic" pitchFamily="34" charset="0"/>
              </a:rPr>
              <a:t>3</a:t>
            </a:r>
            <a:r>
              <a:rPr lang="en-GB" sz="1400" dirty="0" smtClean="0">
                <a:latin typeface="Century Gothic" pitchFamily="34" charset="0"/>
              </a:rPr>
              <a:t>	The first player thinks of one consequence of the action and shares it with the other players. If they agree that it is </a:t>
            </a:r>
            <a:br>
              <a:rPr lang="en-GB" sz="1400" dirty="0" smtClean="0">
                <a:latin typeface="Century Gothic" pitchFamily="34" charset="0"/>
              </a:rPr>
            </a:br>
            <a:r>
              <a:rPr lang="en-GB" sz="1400" dirty="0" smtClean="0">
                <a:latin typeface="Century Gothic" pitchFamily="34" charset="0"/>
              </a:rPr>
              <a:t>a consequence then the player takes </a:t>
            </a:r>
            <a:br>
              <a:rPr lang="en-GB" sz="1400" dirty="0" smtClean="0">
                <a:latin typeface="Century Gothic" pitchFamily="34" charset="0"/>
              </a:rPr>
            </a:br>
            <a:r>
              <a:rPr lang="en-GB" sz="1400" dirty="0" smtClean="0">
                <a:latin typeface="Century Gothic" pitchFamily="34" charset="0"/>
              </a:rPr>
              <a:t>a small card from the pile and writes on the consequence along with their initials. This is placed on one of the boxes marked with a 1. Take it in turns so all the ‘1’ boxes are filled up.</a:t>
            </a:r>
          </a:p>
        </p:txBody>
      </p:sp>
      <p:grpSp>
        <p:nvGrpSpPr>
          <p:cNvPr id="34" name="Group 33"/>
          <p:cNvGrpSpPr/>
          <p:nvPr/>
        </p:nvGrpSpPr>
        <p:grpSpPr>
          <a:xfrm>
            <a:off x="477648" y="1825079"/>
            <a:ext cx="2520280" cy="307777"/>
            <a:chOff x="467544" y="1628800"/>
            <a:chExt cx="2520280" cy="307777"/>
          </a:xfrm>
        </p:grpSpPr>
        <p:sp>
          <p:nvSpPr>
            <p:cNvPr id="18" name="Rectangle 17"/>
            <p:cNvSpPr/>
            <p:nvPr/>
          </p:nvSpPr>
          <p:spPr>
            <a:xfrm flipH="1">
              <a:off x="467544" y="1628800"/>
              <a:ext cx="2520280" cy="288032"/>
            </a:xfrm>
            <a:prstGeom prst="rect">
              <a:avLst/>
            </a:prstGeom>
            <a:noFill/>
            <a:ln w="63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noFill/>
              </a:endParaRPr>
            </a:p>
          </p:txBody>
        </p:sp>
        <p:sp>
          <p:nvSpPr>
            <p:cNvPr id="19" name="TextBox 18"/>
            <p:cNvSpPr txBox="1"/>
            <p:nvPr/>
          </p:nvSpPr>
          <p:spPr>
            <a:xfrm flipH="1">
              <a:off x="467544" y="1628800"/>
              <a:ext cx="2520280" cy="307777"/>
            </a:xfrm>
            <a:prstGeom prst="rect">
              <a:avLst/>
            </a:prstGeom>
            <a:noFill/>
          </p:spPr>
          <p:txBody>
            <a:bodyPr wrap="square" rtlCol="0">
              <a:spAutoFit/>
            </a:bodyPr>
            <a:lstStyle/>
            <a:p>
              <a:pPr algn="ctr">
                <a:spcBef>
                  <a:spcPts val="1200"/>
                </a:spcBef>
              </a:pPr>
              <a:r>
                <a:rPr lang="en-GB" sz="1400" dirty="0" smtClean="0">
                  <a:latin typeface="Century Gothic" pitchFamily="34" charset="0"/>
                </a:rPr>
                <a:t>Red and green pen/pencil</a:t>
              </a:r>
            </a:p>
          </p:txBody>
        </p:sp>
      </p:grpSp>
      <p:grpSp>
        <p:nvGrpSpPr>
          <p:cNvPr id="32" name="Group 31"/>
          <p:cNvGrpSpPr/>
          <p:nvPr/>
        </p:nvGrpSpPr>
        <p:grpSpPr>
          <a:xfrm>
            <a:off x="3127039" y="1814700"/>
            <a:ext cx="1012913" cy="307777"/>
            <a:chOff x="4139952" y="1628800"/>
            <a:chExt cx="1012913" cy="307777"/>
          </a:xfrm>
        </p:grpSpPr>
        <p:sp>
          <p:nvSpPr>
            <p:cNvPr id="15" name="Rectangle 14"/>
            <p:cNvSpPr/>
            <p:nvPr/>
          </p:nvSpPr>
          <p:spPr>
            <a:xfrm>
              <a:off x="4211960" y="1628800"/>
              <a:ext cx="940905" cy="288032"/>
            </a:xfrm>
            <a:prstGeom prst="rect">
              <a:avLst/>
            </a:prstGeom>
            <a:noFill/>
            <a:ln w="63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noFill/>
              </a:endParaRPr>
            </a:p>
          </p:txBody>
        </p:sp>
        <p:sp>
          <p:nvSpPr>
            <p:cNvPr id="20" name="TextBox 19"/>
            <p:cNvSpPr txBox="1"/>
            <p:nvPr/>
          </p:nvSpPr>
          <p:spPr>
            <a:xfrm>
              <a:off x="4139952" y="1628800"/>
              <a:ext cx="1008111" cy="307777"/>
            </a:xfrm>
            <a:prstGeom prst="rect">
              <a:avLst/>
            </a:prstGeom>
            <a:noFill/>
          </p:spPr>
          <p:txBody>
            <a:bodyPr wrap="square" rtlCol="0">
              <a:spAutoFit/>
            </a:bodyPr>
            <a:lstStyle/>
            <a:p>
              <a:pPr algn="ctr">
                <a:spcBef>
                  <a:spcPts val="1200"/>
                </a:spcBef>
              </a:pPr>
              <a:r>
                <a:rPr lang="en-GB" sz="1400" dirty="0" smtClean="0">
                  <a:latin typeface="Century Gothic" pitchFamily="34" charset="0"/>
                </a:rPr>
                <a:t>3 players</a:t>
              </a:r>
            </a:p>
          </p:txBody>
        </p:sp>
      </p:grpSp>
      <p:grpSp>
        <p:nvGrpSpPr>
          <p:cNvPr id="25" name="Group 24"/>
          <p:cNvGrpSpPr/>
          <p:nvPr/>
        </p:nvGrpSpPr>
        <p:grpSpPr>
          <a:xfrm>
            <a:off x="467544" y="1340768"/>
            <a:ext cx="3024336" cy="307777"/>
            <a:chOff x="1763688" y="1268760"/>
            <a:chExt cx="3024336" cy="307777"/>
          </a:xfrm>
        </p:grpSpPr>
        <p:sp>
          <p:nvSpPr>
            <p:cNvPr id="16" name="Rectangle 15"/>
            <p:cNvSpPr/>
            <p:nvPr/>
          </p:nvSpPr>
          <p:spPr>
            <a:xfrm>
              <a:off x="1763688" y="1278632"/>
              <a:ext cx="2952328" cy="288032"/>
            </a:xfrm>
            <a:prstGeom prst="rect">
              <a:avLst/>
            </a:prstGeom>
            <a:noFill/>
            <a:ln w="63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noFill/>
              </a:endParaRPr>
            </a:p>
          </p:txBody>
        </p:sp>
        <p:sp>
          <p:nvSpPr>
            <p:cNvPr id="21" name="TextBox 20"/>
            <p:cNvSpPr txBox="1"/>
            <p:nvPr/>
          </p:nvSpPr>
          <p:spPr>
            <a:xfrm>
              <a:off x="1763688" y="1268760"/>
              <a:ext cx="3024336" cy="307777"/>
            </a:xfrm>
            <a:prstGeom prst="rect">
              <a:avLst/>
            </a:prstGeom>
            <a:noFill/>
          </p:spPr>
          <p:txBody>
            <a:bodyPr wrap="square" rtlCol="0">
              <a:spAutoFit/>
            </a:bodyPr>
            <a:lstStyle/>
            <a:p>
              <a:pPr>
                <a:spcBef>
                  <a:spcPts val="1200"/>
                </a:spcBef>
              </a:pPr>
              <a:r>
                <a:rPr lang="en-GB" sz="1400" dirty="0" smtClean="0">
                  <a:latin typeface="Century Gothic" pitchFamily="34" charset="0"/>
                </a:rPr>
                <a:t>A game of consequences board</a:t>
              </a:r>
            </a:p>
          </p:txBody>
        </p:sp>
      </p:grpSp>
      <p:grpSp>
        <p:nvGrpSpPr>
          <p:cNvPr id="27" name="Group 26"/>
          <p:cNvGrpSpPr/>
          <p:nvPr/>
        </p:nvGrpSpPr>
        <p:grpSpPr>
          <a:xfrm>
            <a:off x="3563888" y="1340768"/>
            <a:ext cx="1800200" cy="307777"/>
            <a:chOff x="539552" y="1556792"/>
            <a:chExt cx="1800200" cy="307777"/>
          </a:xfrm>
        </p:grpSpPr>
        <p:sp>
          <p:nvSpPr>
            <p:cNvPr id="17" name="Rectangle 16"/>
            <p:cNvSpPr/>
            <p:nvPr/>
          </p:nvSpPr>
          <p:spPr>
            <a:xfrm>
              <a:off x="539552" y="1556792"/>
              <a:ext cx="1800200" cy="288032"/>
            </a:xfrm>
            <a:prstGeom prst="rect">
              <a:avLst/>
            </a:prstGeom>
            <a:noFill/>
            <a:ln w="63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noFill/>
              </a:endParaRPr>
            </a:p>
          </p:txBody>
        </p:sp>
        <p:sp>
          <p:nvSpPr>
            <p:cNvPr id="22" name="TextBox 21"/>
            <p:cNvSpPr txBox="1"/>
            <p:nvPr/>
          </p:nvSpPr>
          <p:spPr>
            <a:xfrm>
              <a:off x="539552" y="1556792"/>
              <a:ext cx="1800200" cy="307777"/>
            </a:xfrm>
            <a:prstGeom prst="rect">
              <a:avLst/>
            </a:prstGeom>
            <a:noFill/>
          </p:spPr>
          <p:txBody>
            <a:bodyPr wrap="square" rtlCol="0">
              <a:spAutoFit/>
            </a:bodyPr>
            <a:lstStyle/>
            <a:p>
              <a:pPr>
                <a:spcBef>
                  <a:spcPts val="1200"/>
                </a:spcBef>
              </a:pPr>
              <a:r>
                <a:rPr lang="en-GB" sz="1400" dirty="0" smtClean="0">
                  <a:latin typeface="Century Gothic" pitchFamily="34" charset="0"/>
                </a:rPr>
                <a:t>Blank cards cut up</a:t>
              </a:r>
            </a:p>
          </p:txBody>
        </p:sp>
      </p:grpSp>
      <p:cxnSp>
        <p:nvCxnSpPr>
          <p:cNvPr id="39" name="Straight Connector 38"/>
          <p:cNvCxnSpPr/>
          <p:nvPr/>
        </p:nvCxnSpPr>
        <p:spPr>
          <a:xfrm>
            <a:off x="4427984" y="2708920"/>
            <a:ext cx="0" cy="3528392"/>
          </a:xfrm>
          <a:prstGeom prst="line">
            <a:avLst/>
          </a:prstGeom>
          <a:ln w="6350">
            <a:solidFill>
              <a:srgbClr val="C0000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 name="Freeform 143"/>
          <p:cNvSpPr/>
          <p:nvPr/>
        </p:nvSpPr>
        <p:spPr>
          <a:xfrm>
            <a:off x="-3965" y="828629"/>
            <a:ext cx="9147965" cy="2482130"/>
          </a:xfrm>
          <a:custGeom>
            <a:avLst/>
            <a:gdLst>
              <a:gd name="connsiteX0" fmla="*/ 0 w 9112469"/>
              <a:gd name="connsiteY0" fmla="*/ 0 h 2475187"/>
              <a:gd name="connsiteX1" fmla="*/ 3279228 w 9112469"/>
              <a:gd name="connsiteY1" fmla="*/ 2475187 h 2475187"/>
              <a:gd name="connsiteX2" fmla="*/ 5959366 w 9112469"/>
              <a:gd name="connsiteY2" fmla="*/ 2475187 h 2475187"/>
              <a:gd name="connsiteX3" fmla="*/ 9112469 w 9112469"/>
              <a:gd name="connsiteY3" fmla="*/ 31531 h 2475187"/>
              <a:gd name="connsiteX4" fmla="*/ 0 w 9112469"/>
              <a:gd name="connsiteY4" fmla="*/ 0 h 2475187"/>
              <a:gd name="connsiteX0" fmla="*/ 0 w 9112469"/>
              <a:gd name="connsiteY0" fmla="*/ 0 h 2475187"/>
              <a:gd name="connsiteX1" fmla="*/ 3279228 w 9112469"/>
              <a:gd name="connsiteY1" fmla="*/ 2475187 h 2475187"/>
              <a:gd name="connsiteX2" fmla="*/ 5959366 w 9112469"/>
              <a:gd name="connsiteY2" fmla="*/ 2475187 h 2475187"/>
              <a:gd name="connsiteX3" fmla="*/ 9112469 w 9112469"/>
              <a:gd name="connsiteY3" fmla="*/ 1140 h 2475187"/>
              <a:gd name="connsiteX4" fmla="*/ 0 w 9112469"/>
              <a:gd name="connsiteY4" fmla="*/ 0 h 2475187"/>
              <a:gd name="connsiteX0" fmla="*/ 0 w 9112469"/>
              <a:gd name="connsiteY0" fmla="*/ 0 h 2475187"/>
              <a:gd name="connsiteX1" fmla="*/ 3279228 w 9112469"/>
              <a:gd name="connsiteY1" fmla="*/ 2475187 h 2475187"/>
              <a:gd name="connsiteX2" fmla="*/ 5908621 w 9112469"/>
              <a:gd name="connsiteY2" fmla="*/ 2449412 h 2475187"/>
              <a:gd name="connsiteX3" fmla="*/ 9112469 w 9112469"/>
              <a:gd name="connsiteY3" fmla="*/ 1140 h 2475187"/>
              <a:gd name="connsiteX4" fmla="*/ 0 w 9112469"/>
              <a:gd name="connsiteY4" fmla="*/ 0 h 2475187"/>
              <a:gd name="connsiteX0" fmla="*/ 0 w 9112469"/>
              <a:gd name="connsiteY0" fmla="*/ 799 h 2474047"/>
              <a:gd name="connsiteX1" fmla="*/ 3279228 w 9112469"/>
              <a:gd name="connsiteY1" fmla="*/ 2474047 h 2474047"/>
              <a:gd name="connsiteX2" fmla="*/ 5908621 w 9112469"/>
              <a:gd name="connsiteY2" fmla="*/ 2448272 h 2474047"/>
              <a:gd name="connsiteX3" fmla="*/ 9112469 w 9112469"/>
              <a:gd name="connsiteY3" fmla="*/ 0 h 2474047"/>
              <a:gd name="connsiteX4" fmla="*/ 0 w 9112469"/>
              <a:gd name="connsiteY4" fmla="*/ 799 h 2474047"/>
              <a:gd name="connsiteX0" fmla="*/ 0 w 9147965"/>
              <a:gd name="connsiteY0" fmla="*/ 0 h 2482130"/>
              <a:gd name="connsiteX1" fmla="*/ 3314724 w 9147965"/>
              <a:gd name="connsiteY1" fmla="*/ 2482130 h 2482130"/>
              <a:gd name="connsiteX2" fmla="*/ 5944117 w 9147965"/>
              <a:gd name="connsiteY2" fmla="*/ 2456355 h 2482130"/>
              <a:gd name="connsiteX3" fmla="*/ 9147965 w 9147965"/>
              <a:gd name="connsiteY3" fmla="*/ 8083 h 2482130"/>
              <a:gd name="connsiteX4" fmla="*/ 0 w 9147965"/>
              <a:gd name="connsiteY4" fmla="*/ 0 h 24821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7965" h="2482130">
                <a:moveTo>
                  <a:pt x="0" y="0"/>
                </a:moveTo>
                <a:lnTo>
                  <a:pt x="3314724" y="2482130"/>
                </a:lnTo>
                <a:lnTo>
                  <a:pt x="5944117" y="2456355"/>
                </a:lnTo>
                <a:lnTo>
                  <a:pt x="9147965" y="8083"/>
                </a:lnTo>
                <a:lnTo>
                  <a:pt x="0" y="0"/>
                </a:lnTo>
                <a:close/>
              </a:path>
            </a:pathLst>
          </a:cu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2" name="Freeform 141"/>
          <p:cNvSpPr/>
          <p:nvPr/>
        </p:nvSpPr>
        <p:spPr>
          <a:xfrm>
            <a:off x="4600408" y="846958"/>
            <a:ext cx="4543592" cy="5693638"/>
          </a:xfrm>
          <a:custGeom>
            <a:avLst/>
            <a:gdLst>
              <a:gd name="connsiteX0" fmla="*/ 4508937 w 4524703"/>
              <a:gd name="connsiteY0" fmla="*/ 0 h 5659821"/>
              <a:gd name="connsiteX1" fmla="*/ 1355834 w 4524703"/>
              <a:gd name="connsiteY1" fmla="*/ 2443655 h 5659821"/>
              <a:gd name="connsiteX2" fmla="*/ 1387365 w 4524703"/>
              <a:gd name="connsiteY2" fmla="*/ 3184634 h 5659821"/>
              <a:gd name="connsiteX3" fmla="*/ 15765 w 4524703"/>
              <a:gd name="connsiteY3" fmla="*/ 3184634 h 5659821"/>
              <a:gd name="connsiteX4" fmla="*/ 0 w 4524703"/>
              <a:gd name="connsiteY4" fmla="*/ 5644055 h 5659821"/>
              <a:gd name="connsiteX5" fmla="*/ 4524703 w 4524703"/>
              <a:gd name="connsiteY5" fmla="*/ 5659821 h 5659821"/>
              <a:gd name="connsiteX6" fmla="*/ 4508937 w 4524703"/>
              <a:gd name="connsiteY6" fmla="*/ 0 h 5659821"/>
              <a:gd name="connsiteX0" fmla="*/ 4508937 w 4524703"/>
              <a:gd name="connsiteY0" fmla="*/ 0 h 5659821"/>
              <a:gd name="connsiteX1" fmla="*/ 1349797 w 4524703"/>
              <a:gd name="connsiteY1" fmla="*/ 2414087 h 5659821"/>
              <a:gd name="connsiteX2" fmla="*/ 1387365 w 4524703"/>
              <a:gd name="connsiteY2" fmla="*/ 3184634 h 5659821"/>
              <a:gd name="connsiteX3" fmla="*/ 15765 w 4524703"/>
              <a:gd name="connsiteY3" fmla="*/ 3184634 h 5659821"/>
              <a:gd name="connsiteX4" fmla="*/ 0 w 4524703"/>
              <a:gd name="connsiteY4" fmla="*/ 5644055 h 5659821"/>
              <a:gd name="connsiteX5" fmla="*/ 4524703 w 4524703"/>
              <a:gd name="connsiteY5" fmla="*/ 5659821 h 5659821"/>
              <a:gd name="connsiteX6" fmla="*/ 4508937 w 4524703"/>
              <a:gd name="connsiteY6" fmla="*/ 0 h 5659821"/>
              <a:gd name="connsiteX0" fmla="*/ 4508937 w 4524703"/>
              <a:gd name="connsiteY0" fmla="*/ 0 h 5659821"/>
              <a:gd name="connsiteX1" fmla="*/ 1349797 w 4524703"/>
              <a:gd name="connsiteY1" fmla="*/ 2414087 h 5659821"/>
              <a:gd name="connsiteX2" fmla="*/ 1358644 w 4524703"/>
              <a:gd name="connsiteY2" fmla="*/ 3148375 h 5659821"/>
              <a:gd name="connsiteX3" fmla="*/ 15765 w 4524703"/>
              <a:gd name="connsiteY3" fmla="*/ 3184634 h 5659821"/>
              <a:gd name="connsiteX4" fmla="*/ 0 w 4524703"/>
              <a:gd name="connsiteY4" fmla="*/ 5644055 h 5659821"/>
              <a:gd name="connsiteX5" fmla="*/ 4524703 w 4524703"/>
              <a:gd name="connsiteY5" fmla="*/ 5659821 h 5659821"/>
              <a:gd name="connsiteX6" fmla="*/ 4508937 w 4524703"/>
              <a:gd name="connsiteY6" fmla="*/ 0 h 5659821"/>
              <a:gd name="connsiteX0" fmla="*/ 4527238 w 4543004"/>
              <a:gd name="connsiteY0" fmla="*/ 0 h 5659821"/>
              <a:gd name="connsiteX1" fmla="*/ 1368098 w 4543004"/>
              <a:gd name="connsiteY1" fmla="*/ 2414087 h 5659821"/>
              <a:gd name="connsiteX2" fmla="*/ 1376945 w 4543004"/>
              <a:gd name="connsiteY2" fmla="*/ 3148375 h 5659821"/>
              <a:gd name="connsiteX3" fmla="*/ 0 w 4543004"/>
              <a:gd name="connsiteY3" fmla="*/ 3136993 h 5659821"/>
              <a:gd name="connsiteX4" fmla="*/ 18301 w 4543004"/>
              <a:gd name="connsiteY4" fmla="*/ 5644055 h 5659821"/>
              <a:gd name="connsiteX5" fmla="*/ 4543004 w 4543004"/>
              <a:gd name="connsiteY5" fmla="*/ 5659821 h 5659821"/>
              <a:gd name="connsiteX6" fmla="*/ 4527238 w 4543004"/>
              <a:gd name="connsiteY6" fmla="*/ 0 h 5659821"/>
              <a:gd name="connsiteX0" fmla="*/ 4527826 w 4543592"/>
              <a:gd name="connsiteY0" fmla="*/ 0 h 5675073"/>
              <a:gd name="connsiteX1" fmla="*/ 1368686 w 4543592"/>
              <a:gd name="connsiteY1" fmla="*/ 2414087 h 5675073"/>
              <a:gd name="connsiteX2" fmla="*/ 1377533 w 4543592"/>
              <a:gd name="connsiteY2" fmla="*/ 3148375 h 5675073"/>
              <a:gd name="connsiteX3" fmla="*/ 588 w 4543592"/>
              <a:gd name="connsiteY3" fmla="*/ 3136993 h 5675073"/>
              <a:gd name="connsiteX4" fmla="*/ 0 w 4543592"/>
              <a:gd name="connsiteY4" fmla="*/ 5675073 h 5675073"/>
              <a:gd name="connsiteX5" fmla="*/ 4543592 w 4543592"/>
              <a:gd name="connsiteY5" fmla="*/ 5659821 h 5675073"/>
              <a:gd name="connsiteX6" fmla="*/ 4527826 w 4543592"/>
              <a:gd name="connsiteY6" fmla="*/ 0 h 5675073"/>
              <a:gd name="connsiteX0" fmla="*/ 4538288 w 4543592"/>
              <a:gd name="connsiteY0" fmla="*/ 0 h 5693638"/>
              <a:gd name="connsiteX1" fmla="*/ 1368686 w 4543592"/>
              <a:gd name="connsiteY1" fmla="*/ 2432652 h 5693638"/>
              <a:gd name="connsiteX2" fmla="*/ 1377533 w 4543592"/>
              <a:gd name="connsiteY2" fmla="*/ 3166940 h 5693638"/>
              <a:gd name="connsiteX3" fmla="*/ 588 w 4543592"/>
              <a:gd name="connsiteY3" fmla="*/ 3155558 h 5693638"/>
              <a:gd name="connsiteX4" fmla="*/ 0 w 4543592"/>
              <a:gd name="connsiteY4" fmla="*/ 5693638 h 5693638"/>
              <a:gd name="connsiteX5" fmla="*/ 4543592 w 4543592"/>
              <a:gd name="connsiteY5" fmla="*/ 5678386 h 5693638"/>
              <a:gd name="connsiteX6" fmla="*/ 4538288 w 4543592"/>
              <a:gd name="connsiteY6" fmla="*/ 0 h 5693638"/>
              <a:gd name="connsiteX0" fmla="*/ 4538288 w 4543592"/>
              <a:gd name="connsiteY0" fmla="*/ 0 h 5693638"/>
              <a:gd name="connsiteX1" fmla="*/ 1371088 w 4543592"/>
              <a:gd name="connsiteY1" fmla="*/ 2422350 h 5693638"/>
              <a:gd name="connsiteX2" fmla="*/ 1377533 w 4543592"/>
              <a:gd name="connsiteY2" fmla="*/ 3166940 h 5693638"/>
              <a:gd name="connsiteX3" fmla="*/ 588 w 4543592"/>
              <a:gd name="connsiteY3" fmla="*/ 3155558 h 5693638"/>
              <a:gd name="connsiteX4" fmla="*/ 0 w 4543592"/>
              <a:gd name="connsiteY4" fmla="*/ 5693638 h 5693638"/>
              <a:gd name="connsiteX5" fmla="*/ 4543592 w 4543592"/>
              <a:gd name="connsiteY5" fmla="*/ 5678386 h 5693638"/>
              <a:gd name="connsiteX6" fmla="*/ 4538288 w 4543592"/>
              <a:gd name="connsiteY6" fmla="*/ 0 h 5693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43592" h="5693638">
                <a:moveTo>
                  <a:pt x="4538288" y="0"/>
                </a:moveTo>
                <a:lnTo>
                  <a:pt x="1371088" y="2422350"/>
                </a:lnTo>
                <a:cubicBezTo>
                  <a:pt x="1373236" y="2670547"/>
                  <a:pt x="1375385" y="2918743"/>
                  <a:pt x="1377533" y="3166940"/>
                </a:cubicBezTo>
                <a:lnTo>
                  <a:pt x="588" y="3155558"/>
                </a:lnTo>
                <a:lnTo>
                  <a:pt x="0" y="5693638"/>
                </a:lnTo>
                <a:lnTo>
                  <a:pt x="4543592" y="5678386"/>
                </a:lnTo>
                <a:cubicBezTo>
                  <a:pt x="4538337" y="3791779"/>
                  <a:pt x="4543543" y="1886607"/>
                  <a:pt x="4538288" y="0"/>
                </a:cubicBezTo>
                <a:close/>
              </a:path>
            </a:pathLst>
          </a:cu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1" name="Freeform 140"/>
          <p:cNvSpPr/>
          <p:nvPr/>
        </p:nvSpPr>
        <p:spPr>
          <a:xfrm>
            <a:off x="-29449" y="826391"/>
            <a:ext cx="4648745" cy="5716299"/>
          </a:xfrm>
          <a:custGeom>
            <a:avLst/>
            <a:gdLst>
              <a:gd name="connsiteX0" fmla="*/ 26277 w 4629808"/>
              <a:gd name="connsiteY0" fmla="*/ 0 h 5722883"/>
              <a:gd name="connsiteX1" fmla="*/ 3305504 w 4629808"/>
              <a:gd name="connsiteY1" fmla="*/ 2490952 h 5722883"/>
              <a:gd name="connsiteX2" fmla="*/ 3321270 w 4629808"/>
              <a:gd name="connsiteY2" fmla="*/ 3184634 h 5722883"/>
              <a:gd name="connsiteX3" fmla="*/ 4629808 w 4629808"/>
              <a:gd name="connsiteY3" fmla="*/ 3184634 h 5722883"/>
              <a:gd name="connsiteX4" fmla="*/ 4614042 w 4629808"/>
              <a:gd name="connsiteY4" fmla="*/ 5722883 h 5722883"/>
              <a:gd name="connsiteX5" fmla="*/ 10511 w 4629808"/>
              <a:gd name="connsiteY5" fmla="*/ 5722883 h 5722883"/>
              <a:gd name="connsiteX6" fmla="*/ 26277 w 4629808"/>
              <a:gd name="connsiteY6" fmla="*/ 0 h 5722883"/>
              <a:gd name="connsiteX0" fmla="*/ 26277 w 4629808"/>
              <a:gd name="connsiteY0" fmla="*/ 0 h 5722883"/>
              <a:gd name="connsiteX1" fmla="*/ 3307829 w 4629808"/>
              <a:gd name="connsiteY1" fmla="*/ 2484149 h 5722883"/>
              <a:gd name="connsiteX2" fmla="*/ 3321270 w 4629808"/>
              <a:gd name="connsiteY2" fmla="*/ 3184634 h 5722883"/>
              <a:gd name="connsiteX3" fmla="*/ 4629808 w 4629808"/>
              <a:gd name="connsiteY3" fmla="*/ 3184634 h 5722883"/>
              <a:gd name="connsiteX4" fmla="*/ 4614042 w 4629808"/>
              <a:gd name="connsiteY4" fmla="*/ 5722883 h 5722883"/>
              <a:gd name="connsiteX5" fmla="*/ 10511 w 4629808"/>
              <a:gd name="connsiteY5" fmla="*/ 5722883 h 5722883"/>
              <a:gd name="connsiteX6" fmla="*/ 26277 w 4629808"/>
              <a:gd name="connsiteY6" fmla="*/ 0 h 5722883"/>
              <a:gd name="connsiteX0" fmla="*/ 26277 w 4629808"/>
              <a:gd name="connsiteY0" fmla="*/ 0 h 5722883"/>
              <a:gd name="connsiteX1" fmla="*/ 3307829 w 4629808"/>
              <a:gd name="connsiteY1" fmla="*/ 2484149 h 5722883"/>
              <a:gd name="connsiteX2" fmla="*/ 3285735 w 4629808"/>
              <a:gd name="connsiteY2" fmla="*/ 3178647 h 5722883"/>
              <a:gd name="connsiteX3" fmla="*/ 4629808 w 4629808"/>
              <a:gd name="connsiteY3" fmla="*/ 3184634 h 5722883"/>
              <a:gd name="connsiteX4" fmla="*/ 4614042 w 4629808"/>
              <a:gd name="connsiteY4" fmla="*/ 5722883 h 5722883"/>
              <a:gd name="connsiteX5" fmla="*/ 10511 w 4629808"/>
              <a:gd name="connsiteY5" fmla="*/ 5722883 h 5722883"/>
              <a:gd name="connsiteX6" fmla="*/ 26277 w 4629808"/>
              <a:gd name="connsiteY6" fmla="*/ 0 h 5722883"/>
              <a:gd name="connsiteX0" fmla="*/ 26277 w 4629808"/>
              <a:gd name="connsiteY0" fmla="*/ 0 h 5722883"/>
              <a:gd name="connsiteX1" fmla="*/ 3291183 w 4629808"/>
              <a:gd name="connsiteY1" fmla="*/ 2481140 h 5722883"/>
              <a:gd name="connsiteX2" fmla="*/ 3285735 w 4629808"/>
              <a:gd name="connsiteY2" fmla="*/ 3178647 h 5722883"/>
              <a:gd name="connsiteX3" fmla="*/ 4629808 w 4629808"/>
              <a:gd name="connsiteY3" fmla="*/ 3184634 h 5722883"/>
              <a:gd name="connsiteX4" fmla="*/ 4614042 w 4629808"/>
              <a:gd name="connsiteY4" fmla="*/ 5722883 h 5722883"/>
              <a:gd name="connsiteX5" fmla="*/ 10511 w 4629808"/>
              <a:gd name="connsiteY5" fmla="*/ 5722883 h 5722883"/>
              <a:gd name="connsiteX6" fmla="*/ 26277 w 4629808"/>
              <a:gd name="connsiteY6" fmla="*/ 0 h 5722883"/>
              <a:gd name="connsiteX0" fmla="*/ 26277 w 4637924"/>
              <a:gd name="connsiteY0" fmla="*/ 0 h 5707417"/>
              <a:gd name="connsiteX1" fmla="*/ 3299299 w 4637924"/>
              <a:gd name="connsiteY1" fmla="*/ 2465674 h 5707417"/>
              <a:gd name="connsiteX2" fmla="*/ 3293851 w 4637924"/>
              <a:gd name="connsiteY2" fmla="*/ 3163181 h 5707417"/>
              <a:gd name="connsiteX3" fmla="*/ 4637924 w 4637924"/>
              <a:gd name="connsiteY3" fmla="*/ 3169168 h 5707417"/>
              <a:gd name="connsiteX4" fmla="*/ 4622158 w 4637924"/>
              <a:gd name="connsiteY4" fmla="*/ 5707417 h 5707417"/>
              <a:gd name="connsiteX5" fmla="*/ 18627 w 4637924"/>
              <a:gd name="connsiteY5" fmla="*/ 5707417 h 5707417"/>
              <a:gd name="connsiteX6" fmla="*/ 26277 w 4637924"/>
              <a:gd name="connsiteY6" fmla="*/ 0 h 5707417"/>
              <a:gd name="connsiteX0" fmla="*/ 26277 w 4648745"/>
              <a:gd name="connsiteY0" fmla="*/ 0 h 5716299"/>
              <a:gd name="connsiteX1" fmla="*/ 3310120 w 4648745"/>
              <a:gd name="connsiteY1" fmla="*/ 2474556 h 5716299"/>
              <a:gd name="connsiteX2" fmla="*/ 3304672 w 4648745"/>
              <a:gd name="connsiteY2" fmla="*/ 3172063 h 5716299"/>
              <a:gd name="connsiteX3" fmla="*/ 4648745 w 4648745"/>
              <a:gd name="connsiteY3" fmla="*/ 3178050 h 5716299"/>
              <a:gd name="connsiteX4" fmla="*/ 4632979 w 4648745"/>
              <a:gd name="connsiteY4" fmla="*/ 5716299 h 5716299"/>
              <a:gd name="connsiteX5" fmla="*/ 29448 w 4648745"/>
              <a:gd name="connsiteY5" fmla="*/ 5716299 h 5716299"/>
              <a:gd name="connsiteX6" fmla="*/ 26277 w 4648745"/>
              <a:gd name="connsiteY6" fmla="*/ 0 h 5716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48745" h="5716299">
                <a:moveTo>
                  <a:pt x="26277" y="0"/>
                </a:moveTo>
                <a:lnTo>
                  <a:pt x="3310120" y="2474556"/>
                </a:lnTo>
                <a:lnTo>
                  <a:pt x="3304672" y="3172063"/>
                </a:lnTo>
                <a:lnTo>
                  <a:pt x="4648745" y="3178050"/>
                </a:lnTo>
                <a:cubicBezTo>
                  <a:pt x="4643490" y="4024133"/>
                  <a:pt x="4638234" y="4870216"/>
                  <a:pt x="4632979" y="5716299"/>
                </a:cubicBezTo>
                <a:lnTo>
                  <a:pt x="29448" y="5716299"/>
                </a:lnTo>
                <a:cubicBezTo>
                  <a:pt x="24193" y="3808671"/>
                  <a:pt x="0" y="1907628"/>
                  <a:pt x="26277" y="0"/>
                </a:cubicBezTo>
                <a:close/>
              </a:path>
            </a:pathLst>
          </a:cu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 name="Group 9"/>
          <p:cNvGrpSpPr/>
          <p:nvPr/>
        </p:nvGrpSpPr>
        <p:grpSpPr>
          <a:xfrm>
            <a:off x="7813154" y="0"/>
            <a:ext cx="1296144" cy="641606"/>
            <a:chOff x="7813154" y="0"/>
            <a:chExt cx="1296144" cy="641606"/>
          </a:xfrm>
        </p:grpSpPr>
        <p:sp>
          <p:nvSpPr>
            <p:cNvPr id="69" name="TextBox 68"/>
            <p:cNvSpPr txBox="1"/>
            <p:nvPr/>
          </p:nvSpPr>
          <p:spPr>
            <a:xfrm>
              <a:off x="7813154" y="0"/>
              <a:ext cx="792088" cy="338554"/>
            </a:xfrm>
            <a:prstGeom prst="rect">
              <a:avLst/>
            </a:prstGeom>
            <a:noFill/>
          </p:spPr>
          <p:txBody>
            <a:bodyPr wrap="square" rtlCol="0">
              <a:spAutoFit/>
            </a:bodyPr>
            <a:lstStyle/>
            <a:p>
              <a:pPr algn="r"/>
              <a:r>
                <a:rPr lang="en-GB" sz="1600" dirty="0" smtClean="0">
                  <a:latin typeface="Century Gothic" pitchFamily="34" charset="0"/>
                </a:rPr>
                <a:t>SS3</a:t>
              </a:r>
              <a:endParaRPr lang="en-GB" sz="1600" dirty="0">
                <a:latin typeface="Century Gothic" pitchFamily="34" charset="0"/>
              </a:endParaRPr>
            </a:p>
          </p:txBody>
        </p:sp>
        <p:pic>
          <p:nvPicPr>
            <p:cNvPr id="70" name="Picture 69" descr="Student sheets.png"/>
            <p:cNvPicPr>
              <a:picLocks noChangeAspect="1"/>
            </p:cNvPicPr>
            <p:nvPr/>
          </p:nvPicPr>
          <p:blipFill>
            <a:blip r:embed="rId4" cstate="email">
              <a:extLst>
                <a:ext uri="{28A0092B-C50C-407E-A947-70E740481C1C}">
                  <a14:useLocalDpi xmlns:a14="http://schemas.microsoft.com/office/drawing/2010/main" xmlns=""/>
                </a:ext>
              </a:extLst>
            </a:blip>
            <a:stretch>
              <a:fillRect/>
            </a:stretch>
          </p:blipFill>
          <p:spPr>
            <a:xfrm>
              <a:off x="8598815" y="44624"/>
              <a:ext cx="510483" cy="596982"/>
            </a:xfrm>
            <a:prstGeom prst="rect">
              <a:avLst/>
            </a:prstGeom>
          </p:spPr>
        </p:pic>
      </p:grpSp>
      <p:sp>
        <p:nvSpPr>
          <p:cNvPr id="71" name="TextBox 70"/>
          <p:cNvSpPr txBox="1"/>
          <p:nvPr/>
        </p:nvSpPr>
        <p:spPr>
          <a:xfrm>
            <a:off x="2123728" y="251937"/>
            <a:ext cx="5597051" cy="584775"/>
          </a:xfrm>
          <a:prstGeom prst="rect">
            <a:avLst/>
          </a:prstGeom>
          <a:noFill/>
        </p:spPr>
        <p:txBody>
          <a:bodyPr wrap="square" rtlCol="0">
            <a:spAutoFit/>
          </a:bodyPr>
          <a:lstStyle/>
          <a:p>
            <a:pPr algn="ctr"/>
            <a:r>
              <a:rPr lang="en-GB" sz="3200" dirty="0" smtClean="0">
                <a:solidFill>
                  <a:srgbClr val="CC0000"/>
                </a:solidFill>
                <a:latin typeface="Century Gothic" pitchFamily="34" charset="0"/>
                <a:ea typeface="+mj-ea"/>
                <a:cs typeface="+mj-cs"/>
              </a:rPr>
              <a:t>A game of consequences</a:t>
            </a:r>
            <a:endParaRPr lang="en-GB" sz="3200" dirty="0">
              <a:solidFill>
                <a:srgbClr val="CC0000"/>
              </a:solidFill>
              <a:latin typeface="Century Gothic" pitchFamily="34" charset="0"/>
              <a:ea typeface="+mj-ea"/>
              <a:cs typeface="+mj-cs"/>
            </a:endParaRPr>
          </a:p>
        </p:txBody>
      </p:sp>
      <p:sp>
        <p:nvSpPr>
          <p:cNvPr id="7" name="Rectangle 6"/>
          <p:cNvSpPr/>
          <p:nvPr/>
        </p:nvSpPr>
        <p:spPr>
          <a:xfrm>
            <a:off x="2051720" y="4005064"/>
            <a:ext cx="720000" cy="720000"/>
          </a:xfrm>
          <a:prstGeom prst="rect">
            <a:avLst/>
          </a:prstGeom>
          <a:solidFill>
            <a:schemeClr val="accent6"/>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p:cNvSpPr/>
          <p:nvPr/>
        </p:nvSpPr>
        <p:spPr>
          <a:xfrm>
            <a:off x="6372200" y="4005064"/>
            <a:ext cx="720000" cy="720000"/>
          </a:xfrm>
          <a:prstGeom prst="rect">
            <a:avLst/>
          </a:prstGeom>
          <a:solidFill>
            <a:schemeClr val="accent6"/>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p:cNvSpPr/>
          <p:nvPr/>
        </p:nvSpPr>
        <p:spPr>
          <a:xfrm>
            <a:off x="683568" y="4005064"/>
            <a:ext cx="720000" cy="720000"/>
          </a:xfrm>
          <a:prstGeom prst="rect">
            <a:avLst/>
          </a:prstGeom>
          <a:solidFill>
            <a:srgbClr val="00990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p:cNvSpPr/>
          <p:nvPr/>
        </p:nvSpPr>
        <p:spPr>
          <a:xfrm>
            <a:off x="2051720" y="5301208"/>
            <a:ext cx="720000" cy="720000"/>
          </a:xfrm>
          <a:prstGeom prst="rect">
            <a:avLst/>
          </a:prstGeom>
          <a:solidFill>
            <a:srgbClr val="00990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p:cNvSpPr/>
          <p:nvPr/>
        </p:nvSpPr>
        <p:spPr>
          <a:xfrm>
            <a:off x="7740352" y="4005064"/>
            <a:ext cx="720000" cy="720000"/>
          </a:xfrm>
          <a:prstGeom prst="rect">
            <a:avLst/>
          </a:prstGeom>
          <a:solidFill>
            <a:srgbClr val="00990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p:cNvSpPr/>
          <p:nvPr/>
        </p:nvSpPr>
        <p:spPr>
          <a:xfrm>
            <a:off x="6372200" y="5301208"/>
            <a:ext cx="720000" cy="720000"/>
          </a:xfrm>
          <a:prstGeom prst="rect">
            <a:avLst/>
          </a:prstGeom>
          <a:solidFill>
            <a:srgbClr val="00990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p:cNvSpPr/>
          <p:nvPr/>
        </p:nvSpPr>
        <p:spPr>
          <a:xfrm>
            <a:off x="4211960" y="2060928"/>
            <a:ext cx="720000" cy="720000"/>
          </a:xfrm>
          <a:prstGeom prst="rect">
            <a:avLst/>
          </a:prstGeom>
          <a:solidFill>
            <a:srgbClr val="FF990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p:cNvSpPr/>
          <p:nvPr/>
        </p:nvSpPr>
        <p:spPr>
          <a:xfrm>
            <a:off x="2915816" y="1124744"/>
            <a:ext cx="720000" cy="720000"/>
          </a:xfrm>
          <a:prstGeom prst="rect">
            <a:avLst/>
          </a:prstGeom>
          <a:solidFill>
            <a:srgbClr val="00990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p:cNvSpPr/>
          <p:nvPr/>
        </p:nvSpPr>
        <p:spPr>
          <a:xfrm>
            <a:off x="5508104" y="1124744"/>
            <a:ext cx="720000" cy="720000"/>
          </a:xfrm>
          <a:prstGeom prst="rect">
            <a:avLst/>
          </a:prstGeom>
          <a:solidFill>
            <a:srgbClr val="00990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p:cNvSpPr/>
          <p:nvPr/>
        </p:nvSpPr>
        <p:spPr>
          <a:xfrm>
            <a:off x="1691680" y="1124744"/>
            <a:ext cx="720000" cy="720000"/>
          </a:xfrm>
          <a:prstGeom prst="rect">
            <a:avLst/>
          </a:prstGeom>
          <a:solidFill>
            <a:srgbClr val="7030A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p:cNvSpPr/>
          <p:nvPr/>
        </p:nvSpPr>
        <p:spPr>
          <a:xfrm>
            <a:off x="6732240" y="1124744"/>
            <a:ext cx="720000" cy="720000"/>
          </a:xfrm>
          <a:prstGeom prst="rect">
            <a:avLst/>
          </a:prstGeom>
          <a:solidFill>
            <a:srgbClr val="7030A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p:cNvSpPr/>
          <p:nvPr/>
        </p:nvSpPr>
        <p:spPr>
          <a:xfrm>
            <a:off x="683568" y="2852936"/>
            <a:ext cx="720000" cy="720000"/>
          </a:xfrm>
          <a:prstGeom prst="rect">
            <a:avLst/>
          </a:prstGeom>
          <a:solidFill>
            <a:srgbClr val="7030A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p:cNvSpPr/>
          <p:nvPr/>
        </p:nvSpPr>
        <p:spPr>
          <a:xfrm>
            <a:off x="3275856" y="5301208"/>
            <a:ext cx="720000" cy="720000"/>
          </a:xfrm>
          <a:prstGeom prst="rect">
            <a:avLst/>
          </a:prstGeom>
          <a:solidFill>
            <a:srgbClr val="7030A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p:cNvSpPr/>
          <p:nvPr/>
        </p:nvSpPr>
        <p:spPr>
          <a:xfrm>
            <a:off x="7740352" y="2852936"/>
            <a:ext cx="720000" cy="720000"/>
          </a:xfrm>
          <a:prstGeom prst="rect">
            <a:avLst/>
          </a:prstGeom>
          <a:solidFill>
            <a:srgbClr val="7030A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p:cNvSpPr/>
          <p:nvPr/>
        </p:nvSpPr>
        <p:spPr>
          <a:xfrm>
            <a:off x="5220072" y="5301208"/>
            <a:ext cx="720000" cy="720000"/>
          </a:xfrm>
          <a:prstGeom prst="rect">
            <a:avLst/>
          </a:prstGeom>
          <a:solidFill>
            <a:srgbClr val="7030A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3" name="Straight Connector 22"/>
          <p:cNvCxnSpPr>
            <a:stCxn id="6" idx="0"/>
            <a:endCxn id="13" idx="2"/>
          </p:cNvCxnSpPr>
          <p:nvPr/>
        </p:nvCxnSpPr>
        <p:spPr>
          <a:xfrm flipH="1" flipV="1">
            <a:off x="4571960" y="2780928"/>
            <a:ext cx="0" cy="504056"/>
          </a:xfrm>
          <a:prstGeom prst="line">
            <a:avLst/>
          </a:prstGeom>
          <a:ln>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a:stCxn id="6" idx="1"/>
            <a:endCxn id="7" idx="3"/>
          </p:cNvCxnSpPr>
          <p:nvPr/>
        </p:nvCxnSpPr>
        <p:spPr>
          <a:xfrm flipH="1">
            <a:off x="2771720" y="3644984"/>
            <a:ext cx="504136" cy="72008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a:stCxn id="6" idx="3"/>
            <a:endCxn id="8" idx="1"/>
          </p:cNvCxnSpPr>
          <p:nvPr/>
        </p:nvCxnSpPr>
        <p:spPr>
          <a:xfrm>
            <a:off x="5975856" y="3644984"/>
            <a:ext cx="396344" cy="72008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a:stCxn id="13" idx="1"/>
            <a:endCxn id="14" idx="3"/>
          </p:cNvCxnSpPr>
          <p:nvPr/>
        </p:nvCxnSpPr>
        <p:spPr>
          <a:xfrm flipH="1" flipV="1">
            <a:off x="3635816" y="1484744"/>
            <a:ext cx="576144" cy="936184"/>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a:stCxn id="13" idx="3"/>
            <a:endCxn id="15" idx="1"/>
          </p:cNvCxnSpPr>
          <p:nvPr/>
        </p:nvCxnSpPr>
        <p:spPr>
          <a:xfrm flipV="1">
            <a:off x="4931960" y="1484744"/>
            <a:ext cx="576144" cy="936184"/>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a:stCxn id="14" idx="1"/>
            <a:endCxn id="16" idx="3"/>
          </p:cNvCxnSpPr>
          <p:nvPr/>
        </p:nvCxnSpPr>
        <p:spPr>
          <a:xfrm flipH="1">
            <a:off x="2411680" y="1484744"/>
            <a:ext cx="504136"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a:stCxn id="15" idx="3"/>
            <a:endCxn id="17" idx="1"/>
          </p:cNvCxnSpPr>
          <p:nvPr/>
        </p:nvCxnSpPr>
        <p:spPr>
          <a:xfrm>
            <a:off x="6228104" y="1484744"/>
            <a:ext cx="504136"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a:stCxn id="9" idx="0"/>
            <a:endCxn id="18" idx="2"/>
          </p:cNvCxnSpPr>
          <p:nvPr/>
        </p:nvCxnSpPr>
        <p:spPr>
          <a:xfrm flipV="1">
            <a:off x="1043568" y="3572936"/>
            <a:ext cx="0" cy="432128"/>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a:stCxn id="11" idx="0"/>
            <a:endCxn id="20" idx="2"/>
          </p:cNvCxnSpPr>
          <p:nvPr/>
        </p:nvCxnSpPr>
        <p:spPr>
          <a:xfrm flipV="1">
            <a:off x="8100352" y="3572936"/>
            <a:ext cx="0" cy="432128"/>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a:stCxn id="10" idx="3"/>
            <a:endCxn id="19" idx="1"/>
          </p:cNvCxnSpPr>
          <p:nvPr/>
        </p:nvCxnSpPr>
        <p:spPr>
          <a:xfrm>
            <a:off x="2771720" y="5661208"/>
            <a:ext cx="504136"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a:stCxn id="12" idx="1"/>
            <a:endCxn id="21" idx="3"/>
          </p:cNvCxnSpPr>
          <p:nvPr/>
        </p:nvCxnSpPr>
        <p:spPr>
          <a:xfrm flipH="1">
            <a:off x="5940072" y="5661208"/>
            <a:ext cx="432128"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a:stCxn id="7" idx="1"/>
            <a:endCxn id="9" idx="3"/>
          </p:cNvCxnSpPr>
          <p:nvPr/>
        </p:nvCxnSpPr>
        <p:spPr>
          <a:xfrm flipH="1">
            <a:off x="1403568" y="4365064"/>
            <a:ext cx="648152"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a:stCxn id="7" idx="2"/>
            <a:endCxn id="10" idx="0"/>
          </p:cNvCxnSpPr>
          <p:nvPr/>
        </p:nvCxnSpPr>
        <p:spPr>
          <a:xfrm>
            <a:off x="2411720" y="4725064"/>
            <a:ext cx="0" cy="576144"/>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a:stCxn id="8" idx="3"/>
            <a:endCxn id="11" idx="1"/>
          </p:cNvCxnSpPr>
          <p:nvPr/>
        </p:nvCxnSpPr>
        <p:spPr>
          <a:xfrm>
            <a:off x="7092200" y="4365064"/>
            <a:ext cx="648152"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a:stCxn id="8" idx="2"/>
            <a:endCxn id="12" idx="0"/>
          </p:cNvCxnSpPr>
          <p:nvPr/>
        </p:nvCxnSpPr>
        <p:spPr>
          <a:xfrm>
            <a:off x="6732200" y="4725064"/>
            <a:ext cx="0" cy="576144"/>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17" name="TextBox 116"/>
          <p:cNvSpPr txBox="1"/>
          <p:nvPr/>
        </p:nvSpPr>
        <p:spPr>
          <a:xfrm>
            <a:off x="4211960" y="2132936"/>
            <a:ext cx="720080" cy="584775"/>
          </a:xfrm>
          <a:prstGeom prst="rect">
            <a:avLst/>
          </a:prstGeom>
          <a:noFill/>
        </p:spPr>
        <p:txBody>
          <a:bodyPr wrap="square" rtlCol="0">
            <a:spAutoFit/>
          </a:bodyPr>
          <a:lstStyle/>
          <a:p>
            <a:pPr algn="ctr"/>
            <a:r>
              <a:rPr lang="en-GB" sz="3200" b="1" dirty="0" smtClean="0">
                <a:solidFill>
                  <a:schemeClr val="bg1"/>
                </a:solidFill>
                <a:latin typeface="Century Gothic" pitchFamily="34" charset="0"/>
              </a:rPr>
              <a:t>1</a:t>
            </a:r>
            <a:endParaRPr lang="en-GB" sz="3200" b="1" dirty="0">
              <a:solidFill>
                <a:schemeClr val="bg1"/>
              </a:solidFill>
              <a:latin typeface="Century Gothic" pitchFamily="34" charset="0"/>
            </a:endParaRPr>
          </a:p>
        </p:txBody>
      </p:sp>
      <p:sp>
        <p:nvSpPr>
          <p:cNvPr id="118" name="TextBox 117"/>
          <p:cNvSpPr txBox="1"/>
          <p:nvPr/>
        </p:nvSpPr>
        <p:spPr>
          <a:xfrm>
            <a:off x="2051720" y="4068361"/>
            <a:ext cx="720080" cy="584775"/>
          </a:xfrm>
          <a:prstGeom prst="rect">
            <a:avLst/>
          </a:prstGeom>
          <a:noFill/>
        </p:spPr>
        <p:txBody>
          <a:bodyPr wrap="square" rtlCol="0">
            <a:spAutoFit/>
          </a:bodyPr>
          <a:lstStyle/>
          <a:p>
            <a:pPr algn="ctr"/>
            <a:r>
              <a:rPr lang="en-GB" sz="3200" b="1" dirty="0" smtClean="0">
                <a:solidFill>
                  <a:schemeClr val="bg1"/>
                </a:solidFill>
                <a:latin typeface="Century Gothic" pitchFamily="34" charset="0"/>
              </a:rPr>
              <a:t>1</a:t>
            </a:r>
            <a:endParaRPr lang="en-GB" sz="3200" b="1" dirty="0">
              <a:solidFill>
                <a:schemeClr val="bg1"/>
              </a:solidFill>
              <a:latin typeface="Century Gothic" pitchFamily="34" charset="0"/>
            </a:endParaRPr>
          </a:p>
        </p:txBody>
      </p:sp>
      <p:sp>
        <p:nvSpPr>
          <p:cNvPr id="119" name="TextBox 118"/>
          <p:cNvSpPr txBox="1"/>
          <p:nvPr/>
        </p:nvSpPr>
        <p:spPr>
          <a:xfrm>
            <a:off x="6372200" y="4077072"/>
            <a:ext cx="720080" cy="584775"/>
          </a:xfrm>
          <a:prstGeom prst="rect">
            <a:avLst/>
          </a:prstGeom>
          <a:noFill/>
        </p:spPr>
        <p:txBody>
          <a:bodyPr wrap="square" rtlCol="0">
            <a:spAutoFit/>
          </a:bodyPr>
          <a:lstStyle/>
          <a:p>
            <a:pPr algn="ctr"/>
            <a:r>
              <a:rPr lang="en-GB" sz="3200" b="1" dirty="0" smtClean="0">
                <a:solidFill>
                  <a:schemeClr val="bg1"/>
                </a:solidFill>
                <a:latin typeface="Century Gothic" pitchFamily="34" charset="0"/>
              </a:rPr>
              <a:t>1</a:t>
            </a:r>
            <a:endParaRPr lang="en-GB" sz="3200" b="1" dirty="0">
              <a:solidFill>
                <a:schemeClr val="bg1"/>
              </a:solidFill>
              <a:latin typeface="Century Gothic" pitchFamily="34" charset="0"/>
            </a:endParaRPr>
          </a:p>
        </p:txBody>
      </p:sp>
      <p:sp>
        <p:nvSpPr>
          <p:cNvPr id="120" name="TextBox 119"/>
          <p:cNvSpPr txBox="1"/>
          <p:nvPr/>
        </p:nvSpPr>
        <p:spPr>
          <a:xfrm>
            <a:off x="5508104" y="1196752"/>
            <a:ext cx="720080" cy="584775"/>
          </a:xfrm>
          <a:prstGeom prst="rect">
            <a:avLst/>
          </a:prstGeom>
          <a:noFill/>
        </p:spPr>
        <p:txBody>
          <a:bodyPr wrap="square" rtlCol="0">
            <a:spAutoFit/>
          </a:bodyPr>
          <a:lstStyle/>
          <a:p>
            <a:pPr algn="ctr"/>
            <a:r>
              <a:rPr lang="en-GB" sz="3200" b="1" dirty="0" smtClean="0">
                <a:solidFill>
                  <a:schemeClr val="bg1"/>
                </a:solidFill>
                <a:latin typeface="Century Gothic" pitchFamily="34" charset="0"/>
              </a:rPr>
              <a:t>2</a:t>
            </a:r>
            <a:endParaRPr lang="en-GB" sz="3200" b="1" dirty="0">
              <a:solidFill>
                <a:schemeClr val="bg1"/>
              </a:solidFill>
              <a:latin typeface="Century Gothic" pitchFamily="34" charset="0"/>
            </a:endParaRPr>
          </a:p>
        </p:txBody>
      </p:sp>
      <p:sp>
        <p:nvSpPr>
          <p:cNvPr id="121" name="TextBox 120"/>
          <p:cNvSpPr txBox="1"/>
          <p:nvPr/>
        </p:nvSpPr>
        <p:spPr>
          <a:xfrm>
            <a:off x="2915816" y="1196752"/>
            <a:ext cx="720080" cy="584775"/>
          </a:xfrm>
          <a:prstGeom prst="rect">
            <a:avLst/>
          </a:prstGeom>
          <a:noFill/>
        </p:spPr>
        <p:txBody>
          <a:bodyPr wrap="square" rtlCol="0">
            <a:spAutoFit/>
          </a:bodyPr>
          <a:lstStyle/>
          <a:p>
            <a:pPr algn="ctr"/>
            <a:r>
              <a:rPr lang="en-GB" sz="3200" b="1" dirty="0" smtClean="0">
                <a:solidFill>
                  <a:schemeClr val="bg1"/>
                </a:solidFill>
                <a:latin typeface="Century Gothic" pitchFamily="34" charset="0"/>
              </a:rPr>
              <a:t>2</a:t>
            </a:r>
            <a:endParaRPr lang="en-GB" sz="3200" b="1" dirty="0">
              <a:solidFill>
                <a:schemeClr val="bg1"/>
              </a:solidFill>
              <a:latin typeface="Century Gothic" pitchFamily="34" charset="0"/>
            </a:endParaRPr>
          </a:p>
        </p:txBody>
      </p:sp>
      <p:sp>
        <p:nvSpPr>
          <p:cNvPr id="122" name="TextBox 121"/>
          <p:cNvSpPr txBox="1"/>
          <p:nvPr/>
        </p:nvSpPr>
        <p:spPr>
          <a:xfrm>
            <a:off x="683568" y="4077072"/>
            <a:ext cx="720080" cy="584775"/>
          </a:xfrm>
          <a:prstGeom prst="rect">
            <a:avLst/>
          </a:prstGeom>
          <a:noFill/>
        </p:spPr>
        <p:txBody>
          <a:bodyPr wrap="square" rtlCol="0">
            <a:spAutoFit/>
          </a:bodyPr>
          <a:lstStyle/>
          <a:p>
            <a:pPr algn="ctr"/>
            <a:r>
              <a:rPr lang="en-GB" sz="3200" b="1" dirty="0" smtClean="0">
                <a:solidFill>
                  <a:schemeClr val="bg1"/>
                </a:solidFill>
                <a:latin typeface="Century Gothic" pitchFamily="34" charset="0"/>
              </a:rPr>
              <a:t>2</a:t>
            </a:r>
            <a:endParaRPr lang="en-GB" sz="3200" b="1" dirty="0">
              <a:solidFill>
                <a:schemeClr val="bg1"/>
              </a:solidFill>
              <a:latin typeface="Century Gothic" pitchFamily="34" charset="0"/>
            </a:endParaRPr>
          </a:p>
        </p:txBody>
      </p:sp>
      <p:sp>
        <p:nvSpPr>
          <p:cNvPr id="123" name="TextBox 122"/>
          <p:cNvSpPr txBox="1"/>
          <p:nvPr/>
        </p:nvSpPr>
        <p:spPr>
          <a:xfrm>
            <a:off x="2051720" y="5373216"/>
            <a:ext cx="720080" cy="584775"/>
          </a:xfrm>
          <a:prstGeom prst="rect">
            <a:avLst/>
          </a:prstGeom>
          <a:noFill/>
        </p:spPr>
        <p:txBody>
          <a:bodyPr wrap="square" rtlCol="0">
            <a:spAutoFit/>
          </a:bodyPr>
          <a:lstStyle/>
          <a:p>
            <a:pPr algn="ctr"/>
            <a:r>
              <a:rPr lang="en-GB" sz="3200" b="1" dirty="0" smtClean="0">
                <a:solidFill>
                  <a:schemeClr val="bg1"/>
                </a:solidFill>
                <a:latin typeface="Century Gothic" pitchFamily="34" charset="0"/>
              </a:rPr>
              <a:t>2</a:t>
            </a:r>
            <a:endParaRPr lang="en-GB" sz="3200" b="1" dirty="0">
              <a:solidFill>
                <a:schemeClr val="bg1"/>
              </a:solidFill>
              <a:latin typeface="Century Gothic" pitchFamily="34" charset="0"/>
            </a:endParaRPr>
          </a:p>
        </p:txBody>
      </p:sp>
      <p:sp>
        <p:nvSpPr>
          <p:cNvPr id="124" name="TextBox 123"/>
          <p:cNvSpPr txBox="1"/>
          <p:nvPr/>
        </p:nvSpPr>
        <p:spPr>
          <a:xfrm>
            <a:off x="6372200" y="5373216"/>
            <a:ext cx="720080" cy="584775"/>
          </a:xfrm>
          <a:prstGeom prst="rect">
            <a:avLst/>
          </a:prstGeom>
          <a:noFill/>
        </p:spPr>
        <p:txBody>
          <a:bodyPr wrap="square" rtlCol="0">
            <a:spAutoFit/>
          </a:bodyPr>
          <a:lstStyle/>
          <a:p>
            <a:pPr algn="ctr"/>
            <a:r>
              <a:rPr lang="en-GB" sz="3200" b="1" dirty="0" smtClean="0">
                <a:solidFill>
                  <a:schemeClr val="bg1"/>
                </a:solidFill>
                <a:latin typeface="Century Gothic" pitchFamily="34" charset="0"/>
              </a:rPr>
              <a:t>2</a:t>
            </a:r>
            <a:endParaRPr lang="en-GB" sz="3200" b="1" dirty="0">
              <a:solidFill>
                <a:schemeClr val="bg1"/>
              </a:solidFill>
              <a:latin typeface="Century Gothic" pitchFamily="34" charset="0"/>
            </a:endParaRPr>
          </a:p>
        </p:txBody>
      </p:sp>
      <p:sp>
        <p:nvSpPr>
          <p:cNvPr id="125" name="TextBox 124"/>
          <p:cNvSpPr txBox="1"/>
          <p:nvPr/>
        </p:nvSpPr>
        <p:spPr>
          <a:xfrm>
            <a:off x="7740352" y="4077072"/>
            <a:ext cx="720080" cy="584775"/>
          </a:xfrm>
          <a:prstGeom prst="rect">
            <a:avLst/>
          </a:prstGeom>
          <a:noFill/>
        </p:spPr>
        <p:txBody>
          <a:bodyPr wrap="square" rtlCol="0">
            <a:spAutoFit/>
          </a:bodyPr>
          <a:lstStyle/>
          <a:p>
            <a:pPr algn="ctr"/>
            <a:r>
              <a:rPr lang="en-GB" sz="3200" b="1" dirty="0" smtClean="0">
                <a:solidFill>
                  <a:schemeClr val="bg1"/>
                </a:solidFill>
                <a:latin typeface="Century Gothic" pitchFamily="34" charset="0"/>
              </a:rPr>
              <a:t>2</a:t>
            </a:r>
            <a:endParaRPr lang="en-GB" sz="3200" b="1" dirty="0">
              <a:solidFill>
                <a:schemeClr val="bg1"/>
              </a:solidFill>
              <a:latin typeface="Century Gothic" pitchFamily="34" charset="0"/>
            </a:endParaRPr>
          </a:p>
        </p:txBody>
      </p:sp>
      <p:sp>
        <p:nvSpPr>
          <p:cNvPr id="126" name="TextBox 125"/>
          <p:cNvSpPr txBox="1"/>
          <p:nvPr/>
        </p:nvSpPr>
        <p:spPr>
          <a:xfrm>
            <a:off x="1691680" y="1196752"/>
            <a:ext cx="720080" cy="584775"/>
          </a:xfrm>
          <a:prstGeom prst="rect">
            <a:avLst/>
          </a:prstGeom>
          <a:noFill/>
        </p:spPr>
        <p:txBody>
          <a:bodyPr wrap="square" rtlCol="0">
            <a:spAutoFit/>
          </a:bodyPr>
          <a:lstStyle/>
          <a:p>
            <a:pPr algn="ctr"/>
            <a:r>
              <a:rPr lang="en-GB" sz="3200" b="1" dirty="0" smtClean="0">
                <a:solidFill>
                  <a:schemeClr val="bg1"/>
                </a:solidFill>
                <a:latin typeface="Century Gothic" pitchFamily="34" charset="0"/>
              </a:rPr>
              <a:t>3</a:t>
            </a:r>
            <a:endParaRPr lang="en-GB" sz="3200" b="1" dirty="0">
              <a:solidFill>
                <a:schemeClr val="bg1"/>
              </a:solidFill>
              <a:latin typeface="Century Gothic" pitchFamily="34" charset="0"/>
            </a:endParaRPr>
          </a:p>
        </p:txBody>
      </p:sp>
      <p:sp>
        <p:nvSpPr>
          <p:cNvPr id="127" name="TextBox 126"/>
          <p:cNvSpPr txBox="1"/>
          <p:nvPr/>
        </p:nvSpPr>
        <p:spPr>
          <a:xfrm>
            <a:off x="683568" y="2924944"/>
            <a:ext cx="720080" cy="584775"/>
          </a:xfrm>
          <a:prstGeom prst="rect">
            <a:avLst/>
          </a:prstGeom>
          <a:noFill/>
        </p:spPr>
        <p:txBody>
          <a:bodyPr wrap="square" rtlCol="0">
            <a:spAutoFit/>
          </a:bodyPr>
          <a:lstStyle/>
          <a:p>
            <a:pPr algn="ctr"/>
            <a:r>
              <a:rPr lang="en-GB" sz="3200" b="1" dirty="0" smtClean="0">
                <a:solidFill>
                  <a:schemeClr val="bg1"/>
                </a:solidFill>
                <a:latin typeface="Century Gothic" pitchFamily="34" charset="0"/>
              </a:rPr>
              <a:t>3</a:t>
            </a:r>
            <a:endParaRPr lang="en-GB" sz="3200" b="1" dirty="0">
              <a:solidFill>
                <a:schemeClr val="bg1"/>
              </a:solidFill>
              <a:latin typeface="Century Gothic" pitchFamily="34" charset="0"/>
            </a:endParaRPr>
          </a:p>
        </p:txBody>
      </p:sp>
      <p:sp>
        <p:nvSpPr>
          <p:cNvPr id="128" name="TextBox 127"/>
          <p:cNvSpPr txBox="1"/>
          <p:nvPr/>
        </p:nvSpPr>
        <p:spPr>
          <a:xfrm>
            <a:off x="6732240" y="1196752"/>
            <a:ext cx="720080" cy="584775"/>
          </a:xfrm>
          <a:prstGeom prst="rect">
            <a:avLst/>
          </a:prstGeom>
          <a:noFill/>
        </p:spPr>
        <p:txBody>
          <a:bodyPr wrap="square" rtlCol="0">
            <a:spAutoFit/>
          </a:bodyPr>
          <a:lstStyle/>
          <a:p>
            <a:pPr algn="ctr"/>
            <a:r>
              <a:rPr lang="en-GB" sz="3200" b="1" dirty="0" smtClean="0">
                <a:solidFill>
                  <a:schemeClr val="bg1"/>
                </a:solidFill>
                <a:latin typeface="Century Gothic" pitchFamily="34" charset="0"/>
              </a:rPr>
              <a:t>3</a:t>
            </a:r>
            <a:endParaRPr lang="en-GB" sz="3200" b="1" dirty="0">
              <a:solidFill>
                <a:schemeClr val="bg1"/>
              </a:solidFill>
              <a:latin typeface="Century Gothic" pitchFamily="34" charset="0"/>
            </a:endParaRPr>
          </a:p>
        </p:txBody>
      </p:sp>
      <p:sp>
        <p:nvSpPr>
          <p:cNvPr id="129" name="TextBox 128"/>
          <p:cNvSpPr txBox="1"/>
          <p:nvPr/>
        </p:nvSpPr>
        <p:spPr>
          <a:xfrm>
            <a:off x="3275856" y="5373216"/>
            <a:ext cx="720080" cy="584775"/>
          </a:xfrm>
          <a:prstGeom prst="rect">
            <a:avLst/>
          </a:prstGeom>
          <a:noFill/>
        </p:spPr>
        <p:txBody>
          <a:bodyPr wrap="square" rtlCol="0">
            <a:spAutoFit/>
          </a:bodyPr>
          <a:lstStyle/>
          <a:p>
            <a:pPr algn="ctr"/>
            <a:r>
              <a:rPr lang="en-GB" sz="3200" b="1" dirty="0" smtClean="0">
                <a:solidFill>
                  <a:schemeClr val="bg1"/>
                </a:solidFill>
                <a:latin typeface="Century Gothic" pitchFamily="34" charset="0"/>
              </a:rPr>
              <a:t>3</a:t>
            </a:r>
            <a:endParaRPr lang="en-GB" sz="3200" b="1" dirty="0">
              <a:solidFill>
                <a:schemeClr val="bg1"/>
              </a:solidFill>
              <a:latin typeface="Century Gothic" pitchFamily="34" charset="0"/>
            </a:endParaRPr>
          </a:p>
        </p:txBody>
      </p:sp>
      <p:sp>
        <p:nvSpPr>
          <p:cNvPr id="130" name="TextBox 129"/>
          <p:cNvSpPr txBox="1"/>
          <p:nvPr/>
        </p:nvSpPr>
        <p:spPr>
          <a:xfrm>
            <a:off x="7740352" y="2924944"/>
            <a:ext cx="720080" cy="584775"/>
          </a:xfrm>
          <a:prstGeom prst="rect">
            <a:avLst/>
          </a:prstGeom>
          <a:noFill/>
        </p:spPr>
        <p:txBody>
          <a:bodyPr wrap="square" rtlCol="0">
            <a:spAutoFit/>
          </a:bodyPr>
          <a:lstStyle/>
          <a:p>
            <a:pPr algn="ctr"/>
            <a:r>
              <a:rPr lang="en-GB" sz="3200" b="1" dirty="0" smtClean="0">
                <a:solidFill>
                  <a:schemeClr val="bg1"/>
                </a:solidFill>
                <a:latin typeface="Century Gothic" pitchFamily="34" charset="0"/>
              </a:rPr>
              <a:t>3</a:t>
            </a:r>
            <a:endParaRPr lang="en-GB" sz="3200" b="1" dirty="0">
              <a:solidFill>
                <a:schemeClr val="bg1"/>
              </a:solidFill>
              <a:latin typeface="Century Gothic" pitchFamily="34" charset="0"/>
            </a:endParaRPr>
          </a:p>
        </p:txBody>
      </p:sp>
      <p:sp>
        <p:nvSpPr>
          <p:cNvPr id="131" name="TextBox 130"/>
          <p:cNvSpPr txBox="1"/>
          <p:nvPr/>
        </p:nvSpPr>
        <p:spPr>
          <a:xfrm>
            <a:off x="5220072" y="5373216"/>
            <a:ext cx="720080" cy="584775"/>
          </a:xfrm>
          <a:prstGeom prst="rect">
            <a:avLst/>
          </a:prstGeom>
          <a:noFill/>
        </p:spPr>
        <p:txBody>
          <a:bodyPr wrap="square" rtlCol="0">
            <a:spAutoFit/>
          </a:bodyPr>
          <a:lstStyle/>
          <a:p>
            <a:pPr algn="ctr"/>
            <a:r>
              <a:rPr lang="en-GB" sz="3200" b="1" dirty="0" smtClean="0">
                <a:solidFill>
                  <a:schemeClr val="bg1"/>
                </a:solidFill>
                <a:latin typeface="Century Gothic" pitchFamily="34" charset="0"/>
              </a:rPr>
              <a:t>3</a:t>
            </a:r>
            <a:endParaRPr lang="en-GB" sz="3200" b="1" dirty="0">
              <a:solidFill>
                <a:schemeClr val="bg1"/>
              </a:solidFill>
              <a:latin typeface="Century Gothic" pitchFamily="34" charset="0"/>
            </a:endParaRPr>
          </a:p>
        </p:txBody>
      </p:sp>
      <p:cxnSp>
        <p:nvCxnSpPr>
          <p:cNvPr id="136" name="Straight Connector 135"/>
          <p:cNvCxnSpPr/>
          <p:nvPr/>
        </p:nvCxnSpPr>
        <p:spPr>
          <a:xfrm flipH="1" flipV="1">
            <a:off x="0" y="836712"/>
            <a:ext cx="3275856" cy="2448272"/>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a:stCxn id="112" idx="2"/>
          </p:cNvCxnSpPr>
          <p:nvPr/>
        </p:nvCxnSpPr>
        <p:spPr>
          <a:xfrm flipH="1">
            <a:off x="4590971" y="4005064"/>
            <a:ext cx="17033" cy="2547504"/>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a:xfrm flipV="1">
            <a:off x="5940152" y="836712"/>
            <a:ext cx="3203848" cy="2448272"/>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61" name="Rectangle 60"/>
          <p:cNvSpPr/>
          <p:nvPr/>
        </p:nvSpPr>
        <p:spPr>
          <a:xfrm rot="5400000">
            <a:off x="4395062" y="2130283"/>
            <a:ext cx="353875" cy="9144000"/>
          </a:xfrm>
          <a:prstGeom prst="rect">
            <a:avLst/>
          </a:prstGeom>
          <a:solidFill>
            <a:srgbClr val="CC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2" name="TextBox 61"/>
          <p:cNvSpPr txBox="1"/>
          <p:nvPr/>
        </p:nvSpPr>
        <p:spPr>
          <a:xfrm>
            <a:off x="7055768" y="6525344"/>
            <a:ext cx="2088232" cy="338554"/>
          </a:xfrm>
          <a:prstGeom prst="rect">
            <a:avLst/>
          </a:prstGeom>
          <a:noFill/>
        </p:spPr>
        <p:txBody>
          <a:bodyPr wrap="square" rtlCol="0">
            <a:spAutoFit/>
          </a:bodyPr>
          <a:lstStyle/>
          <a:p>
            <a:pPr algn="r"/>
            <a:r>
              <a:rPr lang="en-GB" sz="1600" dirty="0" smtClean="0">
                <a:solidFill>
                  <a:schemeClr val="bg1"/>
                </a:solidFill>
                <a:latin typeface="Century Gothic" pitchFamily="34" charset="0"/>
              </a:rPr>
              <a:t>Student sheets</a:t>
            </a:r>
            <a:endParaRPr lang="en-GB" sz="1600" dirty="0">
              <a:solidFill>
                <a:schemeClr val="bg1"/>
              </a:solidFill>
              <a:latin typeface="Century Gothic" pitchFamily="34" charset="0"/>
            </a:endParaRPr>
          </a:p>
        </p:txBody>
      </p:sp>
      <p:cxnSp>
        <p:nvCxnSpPr>
          <p:cNvPr id="64" name="Straight Connector 63"/>
          <p:cNvCxnSpPr>
            <a:stCxn id="144" idx="0"/>
            <a:endCxn id="144" idx="3"/>
          </p:cNvCxnSpPr>
          <p:nvPr/>
        </p:nvCxnSpPr>
        <p:spPr>
          <a:xfrm>
            <a:off x="-3965" y="828629"/>
            <a:ext cx="9147965" cy="8083"/>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3275856" y="3284984"/>
            <a:ext cx="2700000" cy="720000"/>
          </a:xfrm>
          <a:prstGeom prst="rect">
            <a:avLst/>
          </a:prstGeom>
          <a:solidFill>
            <a:schemeClr val="bg1"/>
          </a:solidFill>
          <a:ln w="12700">
            <a:solidFill>
              <a:srgbClr val="C00000"/>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2" name="TextBox 111"/>
          <p:cNvSpPr txBox="1"/>
          <p:nvPr/>
        </p:nvSpPr>
        <p:spPr>
          <a:xfrm>
            <a:off x="3707904" y="3358733"/>
            <a:ext cx="1800200" cy="646331"/>
          </a:xfrm>
          <a:prstGeom prst="rect">
            <a:avLst/>
          </a:prstGeom>
          <a:noFill/>
        </p:spPr>
        <p:txBody>
          <a:bodyPr wrap="square" rtlCol="0">
            <a:spAutoFit/>
          </a:bodyPr>
          <a:lstStyle/>
          <a:p>
            <a:pPr algn="ctr"/>
            <a:r>
              <a:rPr lang="en-GB" sz="3600" dirty="0" smtClean="0">
                <a:solidFill>
                  <a:schemeClr val="bg1">
                    <a:lumMod val="50000"/>
                  </a:schemeClr>
                </a:solidFill>
                <a:latin typeface="Century Gothic" pitchFamily="34" charset="0"/>
              </a:rPr>
              <a:t>Action</a:t>
            </a:r>
            <a:endParaRPr lang="en-GB" sz="3600" dirty="0">
              <a:solidFill>
                <a:schemeClr val="bg1">
                  <a:lumMod val="50000"/>
                </a:schemeClr>
              </a:solidFill>
              <a:latin typeface="Century Gothic" pitchFamily="34" charset="0"/>
            </a:endParaRPr>
          </a:p>
        </p:txBody>
      </p:sp>
    </p:spTree>
    <p:custDataLst>
      <p:tags r:id="rId1"/>
    </p:custData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9"/>
          <p:cNvGrpSpPr/>
          <p:nvPr/>
        </p:nvGrpSpPr>
        <p:grpSpPr>
          <a:xfrm>
            <a:off x="7813154" y="0"/>
            <a:ext cx="1296144" cy="641606"/>
            <a:chOff x="7813154" y="0"/>
            <a:chExt cx="1296144" cy="641606"/>
          </a:xfrm>
        </p:grpSpPr>
        <p:sp>
          <p:nvSpPr>
            <p:cNvPr id="69" name="TextBox 68"/>
            <p:cNvSpPr txBox="1"/>
            <p:nvPr/>
          </p:nvSpPr>
          <p:spPr>
            <a:xfrm>
              <a:off x="7813154" y="0"/>
              <a:ext cx="792088" cy="338554"/>
            </a:xfrm>
            <a:prstGeom prst="rect">
              <a:avLst/>
            </a:prstGeom>
            <a:noFill/>
          </p:spPr>
          <p:txBody>
            <a:bodyPr wrap="square" rtlCol="0">
              <a:spAutoFit/>
            </a:bodyPr>
            <a:lstStyle/>
            <a:p>
              <a:pPr algn="r"/>
              <a:r>
                <a:rPr lang="en-GB" sz="1600" dirty="0" smtClean="0">
                  <a:latin typeface="Century Gothic" pitchFamily="34" charset="0"/>
                </a:rPr>
                <a:t>SS4</a:t>
              </a:r>
              <a:endParaRPr lang="en-GB" sz="1600" dirty="0">
                <a:latin typeface="Century Gothic" pitchFamily="34" charset="0"/>
              </a:endParaRPr>
            </a:p>
          </p:txBody>
        </p:sp>
        <p:pic>
          <p:nvPicPr>
            <p:cNvPr id="70" name="Picture 69" descr="Student sheets.png"/>
            <p:cNvPicPr>
              <a:picLocks noChangeAspect="1"/>
            </p:cNvPicPr>
            <p:nvPr/>
          </p:nvPicPr>
          <p:blipFill>
            <a:blip r:embed="rId4" cstate="email">
              <a:extLst>
                <a:ext uri="{28A0092B-C50C-407E-A947-70E740481C1C}">
                  <a14:useLocalDpi xmlns:a14="http://schemas.microsoft.com/office/drawing/2010/main" xmlns=""/>
                </a:ext>
              </a:extLst>
            </a:blip>
            <a:stretch>
              <a:fillRect/>
            </a:stretch>
          </p:blipFill>
          <p:spPr>
            <a:xfrm>
              <a:off x="8598815" y="44624"/>
              <a:ext cx="510483" cy="596982"/>
            </a:xfrm>
            <a:prstGeom prst="rect">
              <a:avLst/>
            </a:prstGeom>
          </p:spPr>
        </p:pic>
      </p:grpSp>
      <p:sp>
        <p:nvSpPr>
          <p:cNvPr id="71" name="TextBox 70"/>
          <p:cNvSpPr txBox="1"/>
          <p:nvPr/>
        </p:nvSpPr>
        <p:spPr>
          <a:xfrm>
            <a:off x="1187624" y="116632"/>
            <a:ext cx="2664296" cy="707886"/>
          </a:xfrm>
          <a:prstGeom prst="rect">
            <a:avLst/>
          </a:prstGeom>
          <a:noFill/>
        </p:spPr>
        <p:txBody>
          <a:bodyPr wrap="square" rtlCol="0">
            <a:spAutoFit/>
          </a:bodyPr>
          <a:lstStyle/>
          <a:p>
            <a:pPr algn="ctr"/>
            <a:r>
              <a:rPr lang="en-GB" sz="2000" dirty="0" smtClean="0">
                <a:solidFill>
                  <a:srgbClr val="CC0000"/>
                </a:solidFill>
                <a:latin typeface="Century Gothic" pitchFamily="34" charset="0"/>
                <a:ea typeface="+mj-ea"/>
                <a:cs typeface="+mj-cs"/>
              </a:rPr>
              <a:t>People, money, environment</a:t>
            </a:r>
            <a:endParaRPr lang="en-GB" sz="2000" dirty="0">
              <a:solidFill>
                <a:srgbClr val="CC0000"/>
              </a:solidFill>
              <a:latin typeface="Century Gothic" pitchFamily="34" charset="0"/>
              <a:ea typeface="+mj-ea"/>
              <a:cs typeface="+mj-cs"/>
            </a:endParaRPr>
          </a:p>
        </p:txBody>
      </p:sp>
      <p:grpSp>
        <p:nvGrpSpPr>
          <p:cNvPr id="3" name="Group 9"/>
          <p:cNvGrpSpPr/>
          <p:nvPr/>
        </p:nvGrpSpPr>
        <p:grpSpPr>
          <a:xfrm>
            <a:off x="3203848" y="10074"/>
            <a:ext cx="1296144" cy="641606"/>
            <a:chOff x="7813154" y="0"/>
            <a:chExt cx="1296144" cy="641606"/>
          </a:xfrm>
        </p:grpSpPr>
        <p:sp>
          <p:nvSpPr>
            <p:cNvPr id="13" name="TextBox 12"/>
            <p:cNvSpPr txBox="1"/>
            <p:nvPr/>
          </p:nvSpPr>
          <p:spPr>
            <a:xfrm>
              <a:off x="7813154" y="0"/>
              <a:ext cx="792088" cy="338554"/>
            </a:xfrm>
            <a:prstGeom prst="rect">
              <a:avLst/>
            </a:prstGeom>
            <a:noFill/>
          </p:spPr>
          <p:txBody>
            <a:bodyPr wrap="square" rtlCol="0">
              <a:spAutoFit/>
            </a:bodyPr>
            <a:lstStyle/>
            <a:p>
              <a:pPr algn="r"/>
              <a:r>
                <a:rPr lang="en-GB" sz="1600" dirty="0" smtClean="0">
                  <a:latin typeface="Century Gothic" pitchFamily="34" charset="0"/>
                </a:rPr>
                <a:t>SS4</a:t>
              </a:r>
              <a:endParaRPr lang="en-GB" sz="1600" dirty="0">
                <a:latin typeface="Century Gothic" pitchFamily="34" charset="0"/>
              </a:endParaRPr>
            </a:p>
          </p:txBody>
        </p:sp>
        <p:pic>
          <p:nvPicPr>
            <p:cNvPr id="14" name="Picture 13" descr="Student sheets.png"/>
            <p:cNvPicPr>
              <a:picLocks noChangeAspect="1"/>
            </p:cNvPicPr>
            <p:nvPr/>
          </p:nvPicPr>
          <p:blipFill>
            <a:blip r:embed="rId4" cstate="email">
              <a:extLst>
                <a:ext uri="{28A0092B-C50C-407E-A947-70E740481C1C}">
                  <a14:useLocalDpi xmlns:a14="http://schemas.microsoft.com/office/drawing/2010/main" xmlns=""/>
                </a:ext>
              </a:extLst>
            </a:blip>
            <a:stretch>
              <a:fillRect/>
            </a:stretch>
          </p:blipFill>
          <p:spPr>
            <a:xfrm>
              <a:off x="8598815" y="44624"/>
              <a:ext cx="510483" cy="596982"/>
            </a:xfrm>
            <a:prstGeom prst="rect">
              <a:avLst/>
            </a:prstGeom>
          </p:spPr>
        </p:pic>
      </p:grpSp>
      <p:sp>
        <p:nvSpPr>
          <p:cNvPr id="17" name="Rounded Rectangle 16"/>
          <p:cNvSpPr/>
          <p:nvPr/>
        </p:nvSpPr>
        <p:spPr>
          <a:xfrm>
            <a:off x="179512" y="999132"/>
            <a:ext cx="4226557" cy="1944093"/>
          </a:xfrm>
          <a:prstGeom prst="roundRect">
            <a:avLst>
              <a:gd name="adj" fmla="val 7073"/>
            </a:avLst>
          </a:prstGeom>
          <a:noFill/>
          <a:ln w="28575">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17"/>
          <p:cNvSpPr txBox="1"/>
          <p:nvPr/>
        </p:nvSpPr>
        <p:spPr>
          <a:xfrm>
            <a:off x="179512" y="1316811"/>
            <a:ext cx="3744416" cy="1608133"/>
          </a:xfrm>
          <a:prstGeom prst="rect">
            <a:avLst/>
          </a:prstGeom>
          <a:noFill/>
        </p:spPr>
        <p:txBody>
          <a:bodyPr wrap="square" rtlCol="0">
            <a:spAutoFit/>
          </a:bodyPr>
          <a:lstStyle/>
          <a:p>
            <a:pPr marL="173038" indent="-173038">
              <a:spcAft>
                <a:spcPts val="300"/>
              </a:spcAft>
              <a:buClr>
                <a:schemeClr val="tx2"/>
              </a:buClr>
              <a:buSzPct val="80000"/>
              <a:buFont typeface="Wingdings 2" pitchFamily="18" charset="2"/>
              <a:buChar char=""/>
            </a:pPr>
            <a:r>
              <a:rPr lang="en-GB" sz="1300" dirty="0" smtClean="0">
                <a:latin typeface="Century Gothic" pitchFamily="34" charset="0"/>
              </a:rPr>
              <a:t>Identify groups who could </a:t>
            </a:r>
            <a:br>
              <a:rPr lang="en-GB" sz="1300" dirty="0" smtClean="0">
                <a:latin typeface="Century Gothic" pitchFamily="34" charset="0"/>
              </a:rPr>
            </a:br>
            <a:r>
              <a:rPr lang="en-GB" sz="1300" dirty="0" smtClean="0">
                <a:latin typeface="Century Gothic" pitchFamily="34" charset="0"/>
              </a:rPr>
              <a:t>be affected by the action</a:t>
            </a:r>
          </a:p>
          <a:p>
            <a:pPr marL="173038" indent="-173038">
              <a:spcAft>
                <a:spcPts val="300"/>
              </a:spcAft>
              <a:buClr>
                <a:schemeClr val="tx2"/>
              </a:buClr>
              <a:buSzPct val="80000"/>
              <a:buFont typeface="Wingdings 2" pitchFamily="18" charset="2"/>
              <a:buChar char=""/>
            </a:pPr>
            <a:r>
              <a:rPr lang="en-GB" sz="1300" dirty="0" smtClean="0">
                <a:latin typeface="Century Gothic" pitchFamily="34" charset="0"/>
              </a:rPr>
              <a:t>Describe how each group </a:t>
            </a:r>
            <a:br>
              <a:rPr lang="en-GB" sz="1300" dirty="0" smtClean="0">
                <a:latin typeface="Century Gothic" pitchFamily="34" charset="0"/>
              </a:rPr>
            </a:br>
            <a:r>
              <a:rPr lang="en-GB" sz="1300" dirty="0" smtClean="0">
                <a:latin typeface="Century Gothic" pitchFamily="34" charset="0"/>
              </a:rPr>
              <a:t>could benefit or be harmed</a:t>
            </a:r>
          </a:p>
          <a:p>
            <a:pPr marL="173038" indent="-173038">
              <a:spcAft>
                <a:spcPts val="300"/>
              </a:spcAft>
              <a:buClr>
                <a:schemeClr val="tx2"/>
              </a:buClr>
              <a:buSzPct val="80000"/>
              <a:buFont typeface="Wingdings 2" pitchFamily="18" charset="2"/>
              <a:buChar char=""/>
            </a:pPr>
            <a:r>
              <a:rPr lang="en-GB" sz="1300" dirty="0" smtClean="0">
                <a:latin typeface="Century Gothic" pitchFamily="34" charset="0"/>
              </a:rPr>
              <a:t>Predict the views that different </a:t>
            </a:r>
            <a:br>
              <a:rPr lang="en-GB" sz="1300" dirty="0" smtClean="0">
                <a:latin typeface="Century Gothic" pitchFamily="34" charset="0"/>
              </a:rPr>
            </a:br>
            <a:r>
              <a:rPr lang="en-GB" sz="1300" dirty="0" smtClean="0">
                <a:latin typeface="Century Gothic" pitchFamily="34" charset="0"/>
              </a:rPr>
              <a:t>groups will take on the action</a:t>
            </a:r>
          </a:p>
          <a:p>
            <a:pPr marL="173038" indent="-173038">
              <a:spcAft>
                <a:spcPts val="300"/>
              </a:spcAft>
              <a:buClr>
                <a:schemeClr val="tx2"/>
              </a:buClr>
              <a:buSzPct val="80000"/>
              <a:buFont typeface="Wingdings 2" pitchFamily="18" charset="2"/>
              <a:buChar char=""/>
            </a:pPr>
            <a:r>
              <a:rPr lang="en-GB" sz="1300" dirty="0" smtClean="0">
                <a:latin typeface="Century Gothic" pitchFamily="34" charset="0"/>
              </a:rPr>
              <a:t>Describe how the issue could affect you</a:t>
            </a:r>
            <a:endParaRPr lang="en-GB" sz="1300" dirty="0">
              <a:latin typeface="Century Gothic" pitchFamily="34" charset="0"/>
            </a:endParaRPr>
          </a:p>
        </p:txBody>
      </p:sp>
      <p:sp>
        <p:nvSpPr>
          <p:cNvPr id="21" name="Rounded Rectangle 20"/>
          <p:cNvSpPr/>
          <p:nvPr/>
        </p:nvSpPr>
        <p:spPr>
          <a:xfrm>
            <a:off x="179512" y="945380"/>
            <a:ext cx="4248472" cy="301756"/>
          </a:xfrm>
          <a:prstGeom prst="roundRect">
            <a:avLst/>
          </a:prstGeom>
          <a:solidFill>
            <a:srgbClr val="C0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TextBox 19"/>
          <p:cNvSpPr txBox="1"/>
          <p:nvPr/>
        </p:nvSpPr>
        <p:spPr>
          <a:xfrm>
            <a:off x="313004" y="908720"/>
            <a:ext cx="3944786" cy="338554"/>
          </a:xfrm>
          <a:prstGeom prst="rect">
            <a:avLst/>
          </a:prstGeom>
          <a:noFill/>
        </p:spPr>
        <p:txBody>
          <a:bodyPr wrap="square" rtlCol="0">
            <a:spAutoFit/>
          </a:bodyPr>
          <a:lstStyle/>
          <a:p>
            <a:pPr algn="ctr"/>
            <a:r>
              <a:rPr lang="en-GB" sz="1600" b="1" dirty="0" smtClean="0">
                <a:solidFill>
                  <a:schemeClr val="bg1"/>
                </a:solidFill>
                <a:latin typeface="Century Gothic" pitchFamily="34" charset="0"/>
              </a:rPr>
              <a:t>Consider people</a:t>
            </a:r>
          </a:p>
        </p:txBody>
      </p:sp>
      <p:sp>
        <p:nvSpPr>
          <p:cNvPr id="22" name="Rounded Rectangle 21"/>
          <p:cNvSpPr/>
          <p:nvPr/>
        </p:nvSpPr>
        <p:spPr>
          <a:xfrm>
            <a:off x="179512" y="3087364"/>
            <a:ext cx="4226557" cy="1236986"/>
          </a:xfrm>
          <a:prstGeom prst="roundRect">
            <a:avLst>
              <a:gd name="adj" fmla="val 7073"/>
            </a:avLst>
          </a:prstGeom>
          <a:noFill/>
          <a:ln w="2857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TextBox 22"/>
          <p:cNvSpPr txBox="1"/>
          <p:nvPr/>
        </p:nvSpPr>
        <p:spPr>
          <a:xfrm>
            <a:off x="179512" y="3372525"/>
            <a:ext cx="4248472" cy="931024"/>
          </a:xfrm>
          <a:prstGeom prst="rect">
            <a:avLst/>
          </a:prstGeom>
          <a:noFill/>
        </p:spPr>
        <p:txBody>
          <a:bodyPr wrap="square" rtlCol="0">
            <a:spAutoFit/>
          </a:bodyPr>
          <a:lstStyle/>
          <a:p>
            <a:pPr marL="173038" indent="-173038">
              <a:spcAft>
                <a:spcPts val="300"/>
              </a:spcAft>
              <a:buClr>
                <a:schemeClr val="accent1">
                  <a:lumMod val="75000"/>
                </a:schemeClr>
              </a:buClr>
              <a:buSzPct val="80000"/>
              <a:buFont typeface="Wingdings 2" pitchFamily="18" charset="2"/>
              <a:buChar char=""/>
            </a:pPr>
            <a:r>
              <a:rPr lang="en-GB" sz="1300" dirty="0" smtClean="0">
                <a:latin typeface="Century Gothic" pitchFamily="34" charset="0"/>
              </a:rPr>
              <a:t>Identify individuals or organisations who </a:t>
            </a:r>
            <a:br>
              <a:rPr lang="en-GB" sz="1300" dirty="0" smtClean="0">
                <a:latin typeface="Century Gothic" pitchFamily="34" charset="0"/>
              </a:rPr>
            </a:br>
            <a:r>
              <a:rPr lang="en-GB" sz="1300" dirty="0" smtClean="0">
                <a:latin typeface="Century Gothic" pitchFamily="34" charset="0"/>
              </a:rPr>
              <a:t>may gain or lose money from the action</a:t>
            </a:r>
          </a:p>
          <a:p>
            <a:pPr marL="173038" indent="-173038">
              <a:spcAft>
                <a:spcPts val="300"/>
              </a:spcAft>
              <a:buClr>
                <a:schemeClr val="accent1">
                  <a:lumMod val="75000"/>
                </a:schemeClr>
              </a:buClr>
              <a:buSzPct val="80000"/>
              <a:buFont typeface="Wingdings 2" pitchFamily="18" charset="2"/>
              <a:buChar char=""/>
            </a:pPr>
            <a:r>
              <a:rPr lang="en-GB" sz="1300" dirty="0" smtClean="0">
                <a:latin typeface="Century Gothic" pitchFamily="34" charset="0"/>
              </a:rPr>
              <a:t>Describe how it would affect</a:t>
            </a:r>
            <a:br>
              <a:rPr lang="en-GB" sz="1300" dirty="0" smtClean="0">
                <a:latin typeface="Century Gothic" pitchFamily="34" charset="0"/>
              </a:rPr>
            </a:br>
            <a:r>
              <a:rPr lang="en-GB" sz="1300" dirty="0" smtClean="0">
                <a:latin typeface="Century Gothic" pitchFamily="34" charset="0"/>
              </a:rPr>
              <a:t> each group financially</a:t>
            </a:r>
          </a:p>
        </p:txBody>
      </p:sp>
      <p:sp>
        <p:nvSpPr>
          <p:cNvPr id="24" name="Rounded Rectangle 23"/>
          <p:cNvSpPr/>
          <p:nvPr/>
        </p:nvSpPr>
        <p:spPr>
          <a:xfrm>
            <a:off x="179512" y="3033612"/>
            <a:ext cx="4248472" cy="301756"/>
          </a:xfrm>
          <a:prstGeom prst="roundRect">
            <a:avLst/>
          </a:prstGeom>
          <a:solidFill>
            <a:srgbClr val="006BBC"/>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TextBox 24"/>
          <p:cNvSpPr txBox="1"/>
          <p:nvPr/>
        </p:nvSpPr>
        <p:spPr>
          <a:xfrm>
            <a:off x="313004" y="2996952"/>
            <a:ext cx="3944786" cy="338554"/>
          </a:xfrm>
          <a:prstGeom prst="rect">
            <a:avLst/>
          </a:prstGeom>
          <a:noFill/>
        </p:spPr>
        <p:txBody>
          <a:bodyPr wrap="square" rtlCol="0">
            <a:spAutoFit/>
          </a:bodyPr>
          <a:lstStyle/>
          <a:p>
            <a:pPr algn="ctr"/>
            <a:r>
              <a:rPr lang="en-GB" sz="1600" b="1" dirty="0" smtClean="0">
                <a:solidFill>
                  <a:schemeClr val="bg1"/>
                </a:solidFill>
                <a:latin typeface="Century Gothic" pitchFamily="34" charset="0"/>
              </a:rPr>
              <a:t>Consider money</a:t>
            </a:r>
          </a:p>
        </p:txBody>
      </p:sp>
      <p:sp>
        <p:nvSpPr>
          <p:cNvPr id="26" name="Rounded Rectangle 25"/>
          <p:cNvSpPr/>
          <p:nvPr/>
        </p:nvSpPr>
        <p:spPr>
          <a:xfrm>
            <a:off x="179512" y="4455516"/>
            <a:ext cx="4226557" cy="1954809"/>
          </a:xfrm>
          <a:prstGeom prst="roundRect">
            <a:avLst>
              <a:gd name="adj" fmla="val 7073"/>
            </a:avLst>
          </a:prstGeom>
          <a:noFill/>
          <a:ln w="28575">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TextBox 26"/>
          <p:cNvSpPr txBox="1"/>
          <p:nvPr/>
        </p:nvSpPr>
        <p:spPr>
          <a:xfrm>
            <a:off x="179512" y="4773195"/>
            <a:ext cx="4176464" cy="1608133"/>
          </a:xfrm>
          <a:prstGeom prst="rect">
            <a:avLst/>
          </a:prstGeom>
          <a:noFill/>
        </p:spPr>
        <p:txBody>
          <a:bodyPr wrap="square" rtlCol="0">
            <a:spAutoFit/>
          </a:bodyPr>
          <a:lstStyle/>
          <a:p>
            <a:pPr marL="173038" indent="-173038">
              <a:spcAft>
                <a:spcPts val="300"/>
              </a:spcAft>
              <a:buClr>
                <a:schemeClr val="tx2"/>
              </a:buClr>
              <a:buSzPct val="80000"/>
              <a:buFont typeface="Wingdings 2" pitchFamily="18" charset="2"/>
              <a:buChar char=""/>
            </a:pPr>
            <a:r>
              <a:rPr lang="en-GB" sz="1300" dirty="0" smtClean="0">
                <a:latin typeface="Century Gothic" pitchFamily="34" charset="0"/>
              </a:rPr>
              <a:t>Identify possible consequences to particular habitats</a:t>
            </a:r>
          </a:p>
          <a:p>
            <a:pPr marL="173038" indent="-173038">
              <a:spcAft>
                <a:spcPts val="300"/>
              </a:spcAft>
              <a:buClr>
                <a:schemeClr val="tx2"/>
              </a:buClr>
              <a:buSzPct val="80000"/>
              <a:buFont typeface="Wingdings 2" pitchFamily="18" charset="2"/>
              <a:buChar char=""/>
            </a:pPr>
            <a:r>
              <a:rPr lang="en-GB" sz="1300" dirty="0" smtClean="0">
                <a:latin typeface="Century Gothic" pitchFamily="34" charset="0"/>
              </a:rPr>
              <a:t>Describe possible consequences to </a:t>
            </a:r>
            <a:br>
              <a:rPr lang="en-GB" sz="1300" dirty="0" smtClean="0">
                <a:latin typeface="Century Gothic" pitchFamily="34" charset="0"/>
              </a:rPr>
            </a:br>
            <a:r>
              <a:rPr lang="en-GB" sz="1300" dirty="0" smtClean="0">
                <a:latin typeface="Century Gothic" pitchFamily="34" charset="0"/>
              </a:rPr>
              <a:t>animals dependent on these habitats</a:t>
            </a:r>
          </a:p>
          <a:p>
            <a:pPr marL="173038" indent="-173038">
              <a:spcAft>
                <a:spcPts val="300"/>
              </a:spcAft>
              <a:buClr>
                <a:schemeClr val="tx2"/>
              </a:buClr>
              <a:buSzPct val="80000"/>
              <a:buFont typeface="Wingdings 2" pitchFamily="18" charset="2"/>
              <a:buChar char=""/>
            </a:pPr>
            <a:r>
              <a:rPr lang="en-GB" sz="1300" dirty="0" smtClean="0">
                <a:latin typeface="Century Gothic" pitchFamily="34" charset="0"/>
              </a:rPr>
              <a:t>Describe possible consequences </a:t>
            </a:r>
            <a:br>
              <a:rPr lang="en-GB" sz="1300" dirty="0" smtClean="0">
                <a:latin typeface="Century Gothic" pitchFamily="34" charset="0"/>
              </a:rPr>
            </a:br>
            <a:r>
              <a:rPr lang="en-GB" sz="1300" dirty="0" smtClean="0">
                <a:latin typeface="Century Gothic" pitchFamily="34" charset="0"/>
              </a:rPr>
              <a:t>to local air quality</a:t>
            </a:r>
          </a:p>
          <a:p>
            <a:pPr marL="173038" indent="-173038">
              <a:spcAft>
                <a:spcPts val="300"/>
              </a:spcAft>
              <a:buClr>
                <a:schemeClr val="tx2"/>
              </a:buClr>
              <a:buSzPct val="80000"/>
              <a:buFont typeface="Wingdings 2" pitchFamily="18" charset="2"/>
              <a:buChar char=""/>
            </a:pPr>
            <a:r>
              <a:rPr lang="en-GB" sz="1300" dirty="0" smtClean="0">
                <a:latin typeface="Century Gothic" pitchFamily="34" charset="0"/>
              </a:rPr>
              <a:t>Describe potential impacts further afield</a:t>
            </a:r>
            <a:endParaRPr lang="en-GB" sz="1300" dirty="0">
              <a:latin typeface="Century Gothic" pitchFamily="34" charset="0"/>
            </a:endParaRPr>
          </a:p>
        </p:txBody>
      </p:sp>
      <p:sp>
        <p:nvSpPr>
          <p:cNvPr id="28" name="Rounded Rectangle 27"/>
          <p:cNvSpPr/>
          <p:nvPr/>
        </p:nvSpPr>
        <p:spPr>
          <a:xfrm>
            <a:off x="179512" y="4401764"/>
            <a:ext cx="4248472" cy="301756"/>
          </a:xfrm>
          <a:prstGeom prst="roundRect">
            <a:avLst/>
          </a:prstGeom>
          <a:solidFill>
            <a:srgbClr val="0099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TextBox 28"/>
          <p:cNvSpPr txBox="1"/>
          <p:nvPr/>
        </p:nvSpPr>
        <p:spPr>
          <a:xfrm>
            <a:off x="313004" y="4365104"/>
            <a:ext cx="3944786" cy="338554"/>
          </a:xfrm>
          <a:prstGeom prst="rect">
            <a:avLst/>
          </a:prstGeom>
          <a:noFill/>
        </p:spPr>
        <p:txBody>
          <a:bodyPr wrap="square" rtlCol="0">
            <a:spAutoFit/>
          </a:bodyPr>
          <a:lstStyle/>
          <a:p>
            <a:pPr algn="ctr"/>
            <a:r>
              <a:rPr lang="en-GB" sz="1600" b="1" dirty="0" smtClean="0">
                <a:solidFill>
                  <a:schemeClr val="bg1"/>
                </a:solidFill>
                <a:latin typeface="Century Gothic" pitchFamily="34" charset="0"/>
              </a:rPr>
              <a:t>Consider the environment</a:t>
            </a:r>
          </a:p>
        </p:txBody>
      </p:sp>
      <p:pic>
        <p:nvPicPr>
          <p:cNvPr id="30" name="Picture 29" descr="people icon.png"/>
          <p:cNvPicPr>
            <a:picLocks noChangeAspect="1"/>
          </p:cNvPicPr>
          <p:nvPr/>
        </p:nvPicPr>
        <p:blipFill>
          <a:blip r:embed="rId5" cstate="print"/>
          <a:stretch>
            <a:fillRect/>
          </a:stretch>
        </p:blipFill>
        <p:spPr>
          <a:xfrm>
            <a:off x="2627784" y="1412776"/>
            <a:ext cx="1649869" cy="558972"/>
          </a:xfrm>
          <a:prstGeom prst="rect">
            <a:avLst/>
          </a:prstGeom>
          <a:ln>
            <a:noFill/>
          </a:ln>
          <a:effectLst>
            <a:outerShdw blurRad="292100" dist="139700" dir="2700000" algn="tl" rotWithShape="0">
              <a:srgbClr val="333333">
                <a:alpha val="65000"/>
              </a:srgbClr>
            </a:outerShdw>
          </a:effectLst>
        </p:spPr>
      </p:pic>
      <p:pic>
        <p:nvPicPr>
          <p:cNvPr id="31" name="Picture 30" descr="wallet.png"/>
          <p:cNvPicPr>
            <a:picLocks noChangeAspect="1"/>
          </p:cNvPicPr>
          <p:nvPr/>
        </p:nvPicPr>
        <p:blipFill>
          <a:blip r:embed="rId6" cstate="print"/>
          <a:stretch>
            <a:fillRect/>
          </a:stretch>
        </p:blipFill>
        <p:spPr>
          <a:xfrm>
            <a:off x="3707904" y="3645024"/>
            <a:ext cx="578314" cy="578314"/>
          </a:xfrm>
          <a:prstGeom prst="rect">
            <a:avLst/>
          </a:prstGeom>
          <a:ln>
            <a:noFill/>
          </a:ln>
          <a:effectLst>
            <a:outerShdw blurRad="292100" dist="139700" dir="2700000" algn="tl" rotWithShape="0">
              <a:srgbClr val="333333">
                <a:alpha val="65000"/>
              </a:srgbClr>
            </a:outerShdw>
          </a:effectLst>
        </p:spPr>
      </p:pic>
      <p:pic>
        <p:nvPicPr>
          <p:cNvPr id="32" name="Picture 31" descr="environment icon.png"/>
          <p:cNvPicPr>
            <a:picLocks noChangeAspect="1"/>
          </p:cNvPicPr>
          <p:nvPr/>
        </p:nvPicPr>
        <p:blipFill>
          <a:blip r:embed="rId7" cstate="print"/>
          <a:stretch>
            <a:fillRect/>
          </a:stretch>
        </p:blipFill>
        <p:spPr>
          <a:xfrm>
            <a:off x="3203848" y="5373216"/>
            <a:ext cx="1061216" cy="792088"/>
          </a:xfrm>
          <a:prstGeom prst="rect">
            <a:avLst/>
          </a:prstGeom>
        </p:spPr>
      </p:pic>
      <p:sp>
        <p:nvSpPr>
          <p:cNvPr id="33" name="TextBox 32"/>
          <p:cNvSpPr txBox="1"/>
          <p:nvPr/>
        </p:nvSpPr>
        <p:spPr>
          <a:xfrm>
            <a:off x="5724128" y="116632"/>
            <a:ext cx="2664296" cy="707886"/>
          </a:xfrm>
          <a:prstGeom prst="rect">
            <a:avLst/>
          </a:prstGeom>
          <a:noFill/>
        </p:spPr>
        <p:txBody>
          <a:bodyPr wrap="square" rtlCol="0">
            <a:spAutoFit/>
          </a:bodyPr>
          <a:lstStyle/>
          <a:p>
            <a:pPr algn="ctr"/>
            <a:r>
              <a:rPr lang="en-GB" sz="2000" dirty="0" smtClean="0">
                <a:solidFill>
                  <a:srgbClr val="CC0000"/>
                </a:solidFill>
                <a:latin typeface="Century Gothic" pitchFamily="34" charset="0"/>
                <a:ea typeface="+mj-ea"/>
                <a:cs typeface="+mj-cs"/>
              </a:rPr>
              <a:t>People, money, environment</a:t>
            </a:r>
            <a:endParaRPr lang="en-GB" sz="2000" dirty="0">
              <a:solidFill>
                <a:srgbClr val="CC0000"/>
              </a:solidFill>
              <a:latin typeface="Century Gothic" pitchFamily="34" charset="0"/>
              <a:ea typeface="+mj-ea"/>
              <a:cs typeface="+mj-cs"/>
            </a:endParaRPr>
          </a:p>
        </p:txBody>
      </p:sp>
      <p:sp>
        <p:nvSpPr>
          <p:cNvPr id="34" name="Rounded Rectangle 33"/>
          <p:cNvSpPr/>
          <p:nvPr/>
        </p:nvSpPr>
        <p:spPr>
          <a:xfrm>
            <a:off x="4716016" y="999132"/>
            <a:ext cx="4226557" cy="1944093"/>
          </a:xfrm>
          <a:prstGeom prst="roundRect">
            <a:avLst>
              <a:gd name="adj" fmla="val 7073"/>
            </a:avLst>
          </a:prstGeom>
          <a:noFill/>
          <a:ln w="28575">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TextBox 34"/>
          <p:cNvSpPr txBox="1"/>
          <p:nvPr/>
        </p:nvSpPr>
        <p:spPr>
          <a:xfrm>
            <a:off x="4716016" y="1316811"/>
            <a:ext cx="3744416" cy="1608133"/>
          </a:xfrm>
          <a:prstGeom prst="rect">
            <a:avLst/>
          </a:prstGeom>
          <a:noFill/>
        </p:spPr>
        <p:txBody>
          <a:bodyPr wrap="square" rtlCol="0">
            <a:spAutoFit/>
          </a:bodyPr>
          <a:lstStyle/>
          <a:p>
            <a:pPr marL="173038" indent="-173038">
              <a:spcAft>
                <a:spcPts val="300"/>
              </a:spcAft>
              <a:buClr>
                <a:schemeClr val="tx2"/>
              </a:buClr>
              <a:buSzPct val="80000"/>
              <a:buFont typeface="Wingdings 2" pitchFamily="18" charset="2"/>
              <a:buChar char=""/>
            </a:pPr>
            <a:r>
              <a:rPr lang="en-GB" sz="1300" dirty="0" smtClean="0">
                <a:latin typeface="Century Gothic" pitchFamily="34" charset="0"/>
              </a:rPr>
              <a:t>Identify groups who could </a:t>
            </a:r>
            <a:br>
              <a:rPr lang="en-GB" sz="1300" dirty="0" smtClean="0">
                <a:latin typeface="Century Gothic" pitchFamily="34" charset="0"/>
              </a:rPr>
            </a:br>
            <a:r>
              <a:rPr lang="en-GB" sz="1300" dirty="0" smtClean="0">
                <a:latin typeface="Century Gothic" pitchFamily="34" charset="0"/>
              </a:rPr>
              <a:t>be affected by the action</a:t>
            </a:r>
          </a:p>
          <a:p>
            <a:pPr marL="173038" indent="-173038">
              <a:spcAft>
                <a:spcPts val="300"/>
              </a:spcAft>
              <a:buClr>
                <a:schemeClr val="tx2"/>
              </a:buClr>
              <a:buSzPct val="80000"/>
              <a:buFont typeface="Wingdings 2" pitchFamily="18" charset="2"/>
              <a:buChar char=""/>
            </a:pPr>
            <a:r>
              <a:rPr lang="en-GB" sz="1300" dirty="0" smtClean="0">
                <a:latin typeface="Century Gothic" pitchFamily="34" charset="0"/>
              </a:rPr>
              <a:t>Describe how each group </a:t>
            </a:r>
            <a:br>
              <a:rPr lang="en-GB" sz="1300" dirty="0" smtClean="0">
                <a:latin typeface="Century Gothic" pitchFamily="34" charset="0"/>
              </a:rPr>
            </a:br>
            <a:r>
              <a:rPr lang="en-GB" sz="1300" dirty="0" smtClean="0">
                <a:latin typeface="Century Gothic" pitchFamily="34" charset="0"/>
              </a:rPr>
              <a:t>could benefit or be harmed</a:t>
            </a:r>
          </a:p>
          <a:p>
            <a:pPr marL="173038" indent="-173038">
              <a:spcAft>
                <a:spcPts val="300"/>
              </a:spcAft>
              <a:buClr>
                <a:schemeClr val="tx2"/>
              </a:buClr>
              <a:buSzPct val="80000"/>
              <a:buFont typeface="Wingdings 2" pitchFamily="18" charset="2"/>
              <a:buChar char=""/>
            </a:pPr>
            <a:r>
              <a:rPr lang="en-GB" sz="1300" dirty="0" smtClean="0">
                <a:latin typeface="Century Gothic" pitchFamily="34" charset="0"/>
              </a:rPr>
              <a:t>Predict the views that different </a:t>
            </a:r>
            <a:br>
              <a:rPr lang="en-GB" sz="1300" dirty="0" smtClean="0">
                <a:latin typeface="Century Gothic" pitchFamily="34" charset="0"/>
              </a:rPr>
            </a:br>
            <a:r>
              <a:rPr lang="en-GB" sz="1300" dirty="0" smtClean="0">
                <a:latin typeface="Century Gothic" pitchFamily="34" charset="0"/>
              </a:rPr>
              <a:t>groups will take on the action</a:t>
            </a:r>
          </a:p>
          <a:p>
            <a:pPr marL="173038" indent="-173038">
              <a:spcAft>
                <a:spcPts val="300"/>
              </a:spcAft>
              <a:buClr>
                <a:schemeClr val="tx2"/>
              </a:buClr>
              <a:buSzPct val="80000"/>
              <a:buFont typeface="Wingdings 2" pitchFamily="18" charset="2"/>
              <a:buChar char=""/>
            </a:pPr>
            <a:r>
              <a:rPr lang="en-GB" sz="1300" dirty="0" smtClean="0">
                <a:latin typeface="Century Gothic" pitchFamily="34" charset="0"/>
              </a:rPr>
              <a:t>Describe how the issue could affect you</a:t>
            </a:r>
            <a:endParaRPr lang="en-GB" sz="1300" dirty="0">
              <a:latin typeface="Century Gothic" pitchFamily="34" charset="0"/>
            </a:endParaRPr>
          </a:p>
        </p:txBody>
      </p:sp>
      <p:sp>
        <p:nvSpPr>
          <p:cNvPr id="36" name="Rounded Rectangle 35"/>
          <p:cNvSpPr/>
          <p:nvPr/>
        </p:nvSpPr>
        <p:spPr>
          <a:xfrm>
            <a:off x="4716016" y="945380"/>
            <a:ext cx="4248472" cy="301756"/>
          </a:xfrm>
          <a:prstGeom prst="roundRect">
            <a:avLst/>
          </a:prstGeom>
          <a:solidFill>
            <a:srgbClr val="C0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TextBox 39"/>
          <p:cNvSpPr txBox="1"/>
          <p:nvPr/>
        </p:nvSpPr>
        <p:spPr>
          <a:xfrm>
            <a:off x="4849508" y="908720"/>
            <a:ext cx="3944786" cy="338554"/>
          </a:xfrm>
          <a:prstGeom prst="rect">
            <a:avLst/>
          </a:prstGeom>
          <a:noFill/>
        </p:spPr>
        <p:txBody>
          <a:bodyPr wrap="square" rtlCol="0">
            <a:spAutoFit/>
          </a:bodyPr>
          <a:lstStyle/>
          <a:p>
            <a:pPr algn="ctr"/>
            <a:r>
              <a:rPr lang="en-GB" sz="1600" b="1" dirty="0" smtClean="0">
                <a:solidFill>
                  <a:schemeClr val="bg1"/>
                </a:solidFill>
                <a:latin typeface="Century Gothic" pitchFamily="34" charset="0"/>
              </a:rPr>
              <a:t>Consider people</a:t>
            </a:r>
          </a:p>
        </p:txBody>
      </p:sp>
      <p:sp>
        <p:nvSpPr>
          <p:cNvPr id="42" name="Rounded Rectangle 41"/>
          <p:cNvSpPr/>
          <p:nvPr/>
        </p:nvSpPr>
        <p:spPr>
          <a:xfrm>
            <a:off x="4716016" y="3087364"/>
            <a:ext cx="4226557" cy="1236986"/>
          </a:xfrm>
          <a:prstGeom prst="roundRect">
            <a:avLst>
              <a:gd name="adj" fmla="val 7073"/>
            </a:avLst>
          </a:prstGeom>
          <a:noFill/>
          <a:ln w="2857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TextBox 43"/>
          <p:cNvSpPr txBox="1"/>
          <p:nvPr/>
        </p:nvSpPr>
        <p:spPr>
          <a:xfrm>
            <a:off x="4716016" y="3372525"/>
            <a:ext cx="4248472" cy="931024"/>
          </a:xfrm>
          <a:prstGeom prst="rect">
            <a:avLst/>
          </a:prstGeom>
          <a:noFill/>
        </p:spPr>
        <p:txBody>
          <a:bodyPr wrap="square" rtlCol="0">
            <a:spAutoFit/>
          </a:bodyPr>
          <a:lstStyle/>
          <a:p>
            <a:pPr marL="173038" indent="-173038">
              <a:spcAft>
                <a:spcPts val="300"/>
              </a:spcAft>
              <a:buClr>
                <a:schemeClr val="accent1">
                  <a:lumMod val="75000"/>
                </a:schemeClr>
              </a:buClr>
              <a:buSzPct val="80000"/>
              <a:buFont typeface="Wingdings 2" pitchFamily="18" charset="2"/>
              <a:buChar char=""/>
            </a:pPr>
            <a:r>
              <a:rPr lang="en-GB" sz="1300" dirty="0" smtClean="0">
                <a:latin typeface="Century Gothic" pitchFamily="34" charset="0"/>
              </a:rPr>
              <a:t>Identify individuals or organisations who </a:t>
            </a:r>
            <a:br>
              <a:rPr lang="en-GB" sz="1300" dirty="0" smtClean="0">
                <a:latin typeface="Century Gothic" pitchFamily="34" charset="0"/>
              </a:rPr>
            </a:br>
            <a:r>
              <a:rPr lang="en-GB" sz="1300" dirty="0" smtClean="0">
                <a:latin typeface="Century Gothic" pitchFamily="34" charset="0"/>
              </a:rPr>
              <a:t>may gain or lose money from the action</a:t>
            </a:r>
          </a:p>
          <a:p>
            <a:pPr marL="173038" indent="-173038">
              <a:spcAft>
                <a:spcPts val="300"/>
              </a:spcAft>
              <a:buClr>
                <a:schemeClr val="accent1">
                  <a:lumMod val="75000"/>
                </a:schemeClr>
              </a:buClr>
              <a:buSzPct val="80000"/>
              <a:buFont typeface="Wingdings 2" pitchFamily="18" charset="2"/>
              <a:buChar char=""/>
            </a:pPr>
            <a:r>
              <a:rPr lang="en-GB" sz="1300" dirty="0" smtClean="0">
                <a:latin typeface="Century Gothic" pitchFamily="34" charset="0"/>
              </a:rPr>
              <a:t>Describe how it would affect</a:t>
            </a:r>
            <a:br>
              <a:rPr lang="en-GB" sz="1300" dirty="0" smtClean="0">
                <a:latin typeface="Century Gothic" pitchFamily="34" charset="0"/>
              </a:rPr>
            </a:br>
            <a:r>
              <a:rPr lang="en-GB" sz="1300" dirty="0" smtClean="0">
                <a:latin typeface="Century Gothic" pitchFamily="34" charset="0"/>
              </a:rPr>
              <a:t> each group financially</a:t>
            </a:r>
          </a:p>
        </p:txBody>
      </p:sp>
      <p:sp>
        <p:nvSpPr>
          <p:cNvPr id="46" name="Rounded Rectangle 45"/>
          <p:cNvSpPr/>
          <p:nvPr/>
        </p:nvSpPr>
        <p:spPr>
          <a:xfrm>
            <a:off x="4716016" y="3033612"/>
            <a:ext cx="4248472" cy="301756"/>
          </a:xfrm>
          <a:prstGeom prst="roundRect">
            <a:avLst/>
          </a:prstGeom>
          <a:solidFill>
            <a:srgbClr val="006BBC"/>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TextBox 46"/>
          <p:cNvSpPr txBox="1"/>
          <p:nvPr/>
        </p:nvSpPr>
        <p:spPr>
          <a:xfrm>
            <a:off x="4849508" y="2996952"/>
            <a:ext cx="3944786" cy="338554"/>
          </a:xfrm>
          <a:prstGeom prst="rect">
            <a:avLst/>
          </a:prstGeom>
          <a:noFill/>
        </p:spPr>
        <p:txBody>
          <a:bodyPr wrap="square" rtlCol="0">
            <a:spAutoFit/>
          </a:bodyPr>
          <a:lstStyle/>
          <a:p>
            <a:pPr algn="ctr"/>
            <a:r>
              <a:rPr lang="en-GB" sz="1600" b="1" dirty="0" smtClean="0">
                <a:solidFill>
                  <a:schemeClr val="bg1"/>
                </a:solidFill>
                <a:latin typeface="Century Gothic" pitchFamily="34" charset="0"/>
              </a:rPr>
              <a:t>Consider money</a:t>
            </a:r>
          </a:p>
        </p:txBody>
      </p:sp>
      <p:sp>
        <p:nvSpPr>
          <p:cNvPr id="48" name="Rounded Rectangle 47"/>
          <p:cNvSpPr/>
          <p:nvPr/>
        </p:nvSpPr>
        <p:spPr>
          <a:xfrm>
            <a:off x="4716016" y="4455516"/>
            <a:ext cx="4226557" cy="1954809"/>
          </a:xfrm>
          <a:prstGeom prst="roundRect">
            <a:avLst>
              <a:gd name="adj" fmla="val 7073"/>
            </a:avLst>
          </a:prstGeom>
          <a:noFill/>
          <a:ln w="28575">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TextBox 48"/>
          <p:cNvSpPr txBox="1"/>
          <p:nvPr/>
        </p:nvSpPr>
        <p:spPr>
          <a:xfrm>
            <a:off x="4716016" y="4773195"/>
            <a:ext cx="4176464" cy="1608133"/>
          </a:xfrm>
          <a:prstGeom prst="rect">
            <a:avLst/>
          </a:prstGeom>
          <a:noFill/>
        </p:spPr>
        <p:txBody>
          <a:bodyPr wrap="square" rtlCol="0">
            <a:spAutoFit/>
          </a:bodyPr>
          <a:lstStyle/>
          <a:p>
            <a:pPr marL="173038" indent="-173038">
              <a:spcAft>
                <a:spcPts val="300"/>
              </a:spcAft>
              <a:buClr>
                <a:schemeClr val="tx2"/>
              </a:buClr>
              <a:buSzPct val="80000"/>
              <a:buFont typeface="Wingdings 2" pitchFamily="18" charset="2"/>
              <a:buChar char=""/>
            </a:pPr>
            <a:r>
              <a:rPr lang="en-GB" sz="1300" dirty="0" smtClean="0">
                <a:latin typeface="Century Gothic" pitchFamily="34" charset="0"/>
              </a:rPr>
              <a:t>Identify possible consequences to particular habitats</a:t>
            </a:r>
          </a:p>
          <a:p>
            <a:pPr marL="173038" indent="-173038">
              <a:spcAft>
                <a:spcPts val="300"/>
              </a:spcAft>
              <a:buClr>
                <a:schemeClr val="tx2"/>
              </a:buClr>
              <a:buSzPct val="80000"/>
              <a:buFont typeface="Wingdings 2" pitchFamily="18" charset="2"/>
              <a:buChar char=""/>
            </a:pPr>
            <a:r>
              <a:rPr lang="en-GB" sz="1300" dirty="0" smtClean="0">
                <a:latin typeface="Century Gothic" pitchFamily="34" charset="0"/>
              </a:rPr>
              <a:t>Describe possible consequences to </a:t>
            </a:r>
            <a:br>
              <a:rPr lang="en-GB" sz="1300" dirty="0" smtClean="0">
                <a:latin typeface="Century Gothic" pitchFamily="34" charset="0"/>
              </a:rPr>
            </a:br>
            <a:r>
              <a:rPr lang="en-GB" sz="1300" dirty="0" smtClean="0">
                <a:latin typeface="Century Gothic" pitchFamily="34" charset="0"/>
              </a:rPr>
              <a:t>animals dependent on these habitats</a:t>
            </a:r>
          </a:p>
          <a:p>
            <a:pPr marL="173038" indent="-173038">
              <a:spcAft>
                <a:spcPts val="300"/>
              </a:spcAft>
              <a:buClr>
                <a:schemeClr val="tx2"/>
              </a:buClr>
              <a:buSzPct val="80000"/>
              <a:buFont typeface="Wingdings 2" pitchFamily="18" charset="2"/>
              <a:buChar char=""/>
            </a:pPr>
            <a:r>
              <a:rPr lang="en-GB" sz="1300" dirty="0" smtClean="0">
                <a:latin typeface="Century Gothic" pitchFamily="34" charset="0"/>
              </a:rPr>
              <a:t>Describe possible consequences </a:t>
            </a:r>
            <a:br>
              <a:rPr lang="en-GB" sz="1300" dirty="0" smtClean="0">
                <a:latin typeface="Century Gothic" pitchFamily="34" charset="0"/>
              </a:rPr>
            </a:br>
            <a:r>
              <a:rPr lang="en-GB" sz="1300" dirty="0" smtClean="0">
                <a:latin typeface="Century Gothic" pitchFamily="34" charset="0"/>
              </a:rPr>
              <a:t>to local air quality</a:t>
            </a:r>
          </a:p>
          <a:p>
            <a:pPr marL="173038" indent="-173038">
              <a:spcAft>
                <a:spcPts val="300"/>
              </a:spcAft>
              <a:buClr>
                <a:schemeClr val="tx2"/>
              </a:buClr>
              <a:buSzPct val="80000"/>
              <a:buFont typeface="Wingdings 2" pitchFamily="18" charset="2"/>
              <a:buChar char=""/>
            </a:pPr>
            <a:r>
              <a:rPr lang="en-GB" sz="1300" dirty="0" smtClean="0">
                <a:latin typeface="Century Gothic" pitchFamily="34" charset="0"/>
              </a:rPr>
              <a:t>Describe potential impacts further afield</a:t>
            </a:r>
            <a:endParaRPr lang="en-GB" sz="1300" dirty="0">
              <a:latin typeface="Century Gothic" pitchFamily="34" charset="0"/>
            </a:endParaRPr>
          </a:p>
        </p:txBody>
      </p:sp>
      <p:sp>
        <p:nvSpPr>
          <p:cNvPr id="50" name="Rounded Rectangle 49"/>
          <p:cNvSpPr/>
          <p:nvPr/>
        </p:nvSpPr>
        <p:spPr>
          <a:xfrm>
            <a:off x="4716016" y="4401764"/>
            <a:ext cx="4248472" cy="301756"/>
          </a:xfrm>
          <a:prstGeom prst="roundRect">
            <a:avLst/>
          </a:prstGeom>
          <a:solidFill>
            <a:srgbClr val="0099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 name="TextBox 50"/>
          <p:cNvSpPr txBox="1"/>
          <p:nvPr/>
        </p:nvSpPr>
        <p:spPr>
          <a:xfrm>
            <a:off x="4849508" y="4365104"/>
            <a:ext cx="3944786" cy="338554"/>
          </a:xfrm>
          <a:prstGeom prst="rect">
            <a:avLst/>
          </a:prstGeom>
          <a:noFill/>
        </p:spPr>
        <p:txBody>
          <a:bodyPr wrap="square" rtlCol="0">
            <a:spAutoFit/>
          </a:bodyPr>
          <a:lstStyle/>
          <a:p>
            <a:pPr algn="ctr"/>
            <a:r>
              <a:rPr lang="en-GB" sz="1600" b="1" dirty="0" smtClean="0">
                <a:solidFill>
                  <a:schemeClr val="bg1"/>
                </a:solidFill>
                <a:latin typeface="Century Gothic" pitchFamily="34" charset="0"/>
              </a:rPr>
              <a:t>Consider the environment</a:t>
            </a:r>
          </a:p>
        </p:txBody>
      </p:sp>
      <p:pic>
        <p:nvPicPr>
          <p:cNvPr id="52" name="Picture 51" descr="people icon.png"/>
          <p:cNvPicPr>
            <a:picLocks noChangeAspect="1"/>
          </p:cNvPicPr>
          <p:nvPr/>
        </p:nvPicPr>
        <p:blipFill>
          <a:blip r:embed="rId5" cstate="print"/>
          <a:stretch>
            <a:fillRect/>
          </a:stretch>
        </p:blipFill>
        <p:spPr>
          <a:xfrm>
            <a:off x="7164288" y="1412776"/>
            <a:ext cx="1649869" cy="558972"/>
          </a:xfrm>
          <a:prstGeom prst="rect">
            <a:avLst/>
          </a:prstGeom>
          <a:ln>
            <a:noFill/>
          </a:ln>
          <a:effectLst>
            <a:outerShdw blurRad="292100" dist="139700" dir="2700000" algn="tl" rotWithShape="0">
              <a:srgbClr val="333333">
                <a:alpha val="65000"/>
              </a:srgbClr>
            </a:outerShdw>
          </a:effectLst>
        </p:spPr>
      </p:pic>
      <p:pic>
        <p:nvPicPr>
          <p:cNvPr id="54" name="Picture 53" descr="environment icon.png"/>
          <p:cNvPicPr>
            <a:picLocks noChangeAspect="1"/>
          </p:cNvPicPr>
          <p:nvPr/>
        </p:nvPicPr>
        <p:blipFill>
          <a:blip r:embed="rId7" cstate="print"/>
          <a:stretch>
            <a:fillRect/>
          </a:stretch>
        </p:blipFill>
        <p:spPr>
          <a:xfrm>
            <a:off x="7740352" y="5373216"/>
            <a:ext cx="1061216" cy="792088"/>
          </a:xfrm>
          <a:prstGeom prst="rect">
            <a:avLst/>
          </a:prstGeom>
        </p:spPr>
      </p:pic>
      <p:pic>
        <p:nvPicPr>
          <p:cNvPr id="41" name="Picture 40" descr="wallet.png"/>
          <p:cNvPicPr>
            <a:picLocks noChangeAspect="1"/>
          </p:cNvPicPr>
          <p:nvPr/>
        </p:nvPicPr>
        <p:blipFill>
          <a:blip r:embed="rId6" cstate="print"/>
          <a:stretch>
            <a:fillRect/>
          </a:stretch>
        </p:blipFill>
        <p:spPr>
          <a:xfrm>
            <a:off x="8242158" y="3645024"/>
            <a:ext cx="578314" cy="578314"/>
          </a:xfrm>
          <a:prstGeom prst="rect">
            <a:avLst/>
          </a:prstGeom>
          <a:ln>
            <a:noFill/>
          </a:ln>
          <a:effectLst>
            <a:outerShdw blurRad="292100" dist="139700" dir="2700000" algn="tl" rotWithShape="0">
              <a:srgbClr val="333333">
                <a:alpha val="65000"/>
              </a:srgbClr>
            </a:outerShdw>
          </a:effectLst>
        </p:spPr>
      </p:pic>
    </p:spTree>
    <p:custDataLst>
      <p:tags r:id="rId1"/>
    </p:custData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ounded Rectangle 12"/>
          <p:cNvSpPr/>
          <p:nvPr/>
        </p:nvSpPr>
        <p:spPr>
          <a:xfrm>
            <a:off x="1979712" y="1052736"/>
            <a:ext cx="5976664" cy="1224136"/>
          </a:xfrm>
          <a:prstGeom prst="roundRect">
            <a:avLst/>
          </a:prstGeom>
          <a:noFill/>
          <a:ln>
            <a:solidFill>
              <a:srgbClr val="0099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 name="Group 9"/>
          <p:cNvGrpSpPr/>
          <p:nvPr/>
        </p:nvGrpSpPr>
        <p:grpSpPr>
          <a:xfrm>
            <a:off x="7813154" y="0"/>
            <a:ext cx="1296144" cy="641606"/>
            <a:chOff x="7813154" y="0"/>
            <a:chExt cx="1296144" cy="641606"/>
          </a:xfrm>
        </p:grpSpPr>
        <p:sp>
          <p:nvSpPr>
            <p:cNvPr id="69" name="TextBox 68"/>
            <p:cNvSpPr txBox="1"/>
            <p:nvPr/>
          </p:nvSpPr>
          <p:spPr>
            <a:xfrm>
              <a:off x="7813154" y="0"/>
              <a:ext cx="792088" cy="338554"/>
            </a:xfrm>
            <a:prstGeom prst="rect">
              <a:avLst/>
            </a:prstGeom>
            <a:noFill/>
          </p:spPr>
          <p:txBody>
            <a:bodyPr wrap="square" rtlCol="0">
              <a:spAutoFit/>
            </a:bodyPr>
            <a:lstStyle/>
            <a:p>
              <a:pPr algn="r"/>
              <a:r>
                <a:rPr lang="en-GB" sz="1600" dirty="0" smtClean="0">
                  <a:latin typeface="Century Gothic" pitchFamily="34" charset="0"/>
                </a:rPr>
                <a:t>SS5a</a:t>
              </a:r>
              <a:endParaRPr lang="en-GB" sz="1600" dirty="0">
                <a:latin typeface="Century Gothic" pitchFamily="34" charset="0"/>
              </a:endParaRPr>
            </a:p>
          </p:txBody>
        </p:sp>
        <p:pic>
          <p:nvPicPr>
            <p:cNvPr id="70" name="Picture 69" descr="Student sheets.png"/>
            <p:cNvPicPr>
              <a:picLocks noChangeAspect="1"/>
            </p:cNvPicPr>
            <p:nvPr/>
          </p:nvPicPr>
          <p:blipFill>
            <a:blip r:embed="rId4" cstate="email">
              <a:extLst>
                <a:ext uri="{28A0092B-C50C-407E-A947-70E740481C1C}">
                  <a14:useLocalDpi xmlns:a14="http://schemas.microsoft.com/office/drawing/2010/main" xmlns=""/>
                </a:ext>
              </a:extLst>
            </a:blip>
            <a:stretch>
              <a:fillRect/>
            </a:stretch>
          </p:blipFill>
          <p:spPr>
            <a:xfrm>
              <a:off x="8598815" y="44624"/>
              <a:ext cx="510483" cy="596982"/>
            </a:xfrm>
            <a:prstGeom prst="rect">
              <a:avLst/>
            </a:prstGeom>
          </p:spPr>
        </p:pic>
      </p:grpSp>
      <p:sp>
        <p:nvSpPr>
          <p:cNvPr id="71" name="TextBox 70"/>
          <p:cNvSpPr txBox="1"/>
          <p:nvPr/>
        </p:nvSpPr>
        <p:spPr>
          <a:xfrm>
            <a:off x="1907704" y="260648"/>
            <a:ext cx="5597051" cy="584775"/>
          </a:xfrm>
          <a:prstGeom prst="rect">
            <a:avLst/>
          </a:prstGeom>
          <a:noFill/>
        </p:spPr>
        <p:txBody>
          <a:bodyPr wrap="square" rtlCol="0">
            <a:spAutoFit/>
          </a:bodyPr>
          <a:lstStyle/>
          <a:p>
            <a:pPr algn="ctr"/>
            <a:r>
              <a:rPr lang="en-GB" sz="3200" b="1" dirty="0" smtClean="0">
                <a:solidFill>
                  <a:srgbClr val="CC0000"/>
                </a:solidFill>
                <a:latin typeface="Century Gothic" pitchFamily="34" charset="0"/>
                <a:ea typeface="+mj-ea"/>
                <a:cs typeface="+mj-cs"/>
              </a:rPr>
              <a:t>Action A: </a:t>
            </a:r>
            <a:r>
              <a:rPr lang="en-GB" sz="3200" dirty="0" smtClean="0">
                <a:solidFill>
                  <a:srgbClr val="CC0000"/>
                </a:solidFill>
                <a:latin typeface="Century Gothic" pitchFamily="34" charset="0"/>
                <a:ea typeface="+mj-ea"/>
                <a:cs typeface="+mj-cs"/>
              </a:rPr>
              <a:t>Use nuclear</a:t>
            </a:r>
            <a:endParaRPr lang="en-GB" sz="3200" dirty="0">
              <a:solidFill>
                <a:srgbClr val="CC0000"/>
              </a:solidFill>
              <a:latin typeface="Century Gothic" pitchFamily="34" charset="0"/>
              <a:ea typeface="+mj-ea"/>
              <a:cs typeface="+mj-cs"/>
            </a:endParaRPr>
          </a:p>
        </p:txBody>
      </p:sp>
      <p:sp>
        <p:nvSpPr>
          <p:cNvPr id="6" name="TextBox 5"/>
          <p:cNvSpPr txBox="1"/>
          <p:nvPr/>
        </p:nvSpPr>
        <p:spPr>
          <a:xfrm>
            <a:off x="251520" y="2780928"/>
            <a:ext cx="3816424" cy="3199850"/>
          </a:xfrm>
          <a:prstGeom prst="rect">
            <a:avLst/>
          </a:prstGeom>
          <a:noFill/>
        </p:spPr>
        <p:txBody>
          <a:bodyPr wrap="square" rtlCol="0">
            <a:spAutoFit/>
          </a:bodyPr>
          <a:lstStyle/>
          <a:p>
            <a:endParaRPr lang="en-GB" b="1" dirty="0" smtClean="0">
              <a:latin typeface="Century Gothic" pitchFamily="34" charset="0"/>
            </a:endParaRPr>
          </a:p>
          <a:p>
            <a:pPr marL="271463" indent="-271463">
              <a:spcBef>
                <a:spcPts val="600"/>
              </a:spcBef>
              <a:buClr>
                <a:srgbClr val="009900"/>
              </a:buClr>
              <a:buSzPct val="80000"/>
            </a:pPr>
            <a:r>
              <a:rPr lang="en-GB" b="1" dirty="0" smtClean="0">
                <a:latin typeface="Century Gothic" pitchFamily="34" charset="0"/>
              </a:rPr>
              <a:t>The facts</a:t>
            </a:r>
          </a:p>
          <a:p>
            <a:pPr marL="271463" indent="-271463">
              <a:lnSpc>
                <a:spcPct val="114000"/>
              </a:lnSpc>
              <a:spcBef>
                <a:spcPts val="600"/>
              </a:spcBef>
              <a:buClr>
                <a:srgbClr val="009900"/>
              </a:buClr>
              <a:buSzPct val="80000"/>
              <a:buFont typeface="Wingdings 2" pitchFamily="18" charset="2"/>
              <a:buChar char=""/>
            </a:pPr>
            <a:r>
              <a:rPr lang="en-GB" sz="1600" dirty="0" smtClean="0">
                <a:latin typeface="Century Gothic" pitchFamily="34" charset="0"/>
              </a:rPr>
              <a:t>Nuclear power plants </a:t>
            </a:r>
            <a:r>
              <a:rPr lang="en-GB" sz="1600" b="1" dirty="0" smtClean="0">
                <a:latin typeface="Century Gothic" pitchFamily="34" charset="0"/>
              </a:rPr>
              <a:t>do not produce any greenhouse gases </a:t>
            </a:r>
            <a:r>
              <a:rPr lang="en-GB" sz="1600" dirty="0" smtClean="0">
                <a:latin typeface="Century Gothic" pitchFamily="34" charset="0"/>
              </a:rPr>
              <a:t>but a lot are produced as they are built.</a:t>
            </a:r>
          </a:p>
          <a:p>
            <a:pPr marL="271463" indent="-271463">
              <a:lnSpc>
                <a:spcPct val="114000"/>
              </a:lnSpc>
              <a:spcBef>
                <a:spcPts val="600"/>
              </a:spcBef>
              <a:buClr>
                <a:srgbClr val="009900"/>
              </a:buClr>
              <a:buSzPct val="80000"/>
              <a:buFont typeface="Wingdings 2" pitchFamily="18" charset="2"/>
              <a:buChar char=""/>
            </a:pPr>
            <a:r>
              <a:rPr lang="en-GB" sz="1600" dirty="0" smtClean="0">
                <a:latin typeface="Century Gothic" pitchFamily="34" charset="0"/>
              </a:rPr>
              <a:t>They use a </a:t>
            </a:r>
            <a:r>
              <a:rPr lang="en-GB" sz="1600" b="1" dirty="0" smtClean="0">
                <a:latin typeface="Century Gothic" pitchFamily="34" charset="0"/>
              </a:rPr>
              <a:t>non-renewable resource </a:t>
            </a:r>
            <a:r>
              <a:rPr lang="en-GB" sz="1600" dirty="0" smtClean="0">
                <a:latin typeface="Century Gothic" pitchFamily="34" charset="0"/>
              </a:rPr>
              <a:t>called uranium. This will eventually run out.</a:t>
            </a:r>
          </a:p>
          <a:p>
            <a:pPr marL="271463" indent="-271463">
              <a:lnSpc>
                <a:spcPct val="114000"/>
              </a:lnSpc>
              <a:spcBef>
                <a:spcPts val="600"/>
              </a:spcBef>
              <a:buClr>
                <a:srgbClr val="009900"/>
              </a:buClr>
              <a:buSzPct val="80000"/>
              <a:buFont typeface="Wingdings 2" pitchFamily="18" charset="2"/>
              <a:buChar char=""/>
            </a:pPr>
            <a:r>
              <a:rPr lang="en-GB" sz="1600" dirty="0" smtClean="0">
                <a:latin typeface="Century Gothic" pitchFamily="34" charset="0"/>
              </a:rPr>
              <a:t>They are very </a:t>
            </a:r>
            <a:r>
              <a:rPr lang="en-GB" sz="1600" b="1" dirty="0" smtClean="0">
                <a:latin typeface="Century Gothic" pitchFamily="34" charset="0"/>
              </a:rPr>
              <a:t>expensive</a:t>
            </a:r>
            <a:r>
              <a:rPr lang="en-GB" sz="1600" dirty="0" smtClean="0">
                <a:latin typeface="Century Gothic" pitchFamily="34" charset="0"/>
              </a:rPr>
              <a:t> to build.</a:t>
            </a:r>
            <a:endParaRPr lang="en-GB" sz="1600" dirty="0">
              <a:latin typeface="Century Gothic" pitchFamily="34" charset="0"/>
            </a:endParaRPr>
          </a:p>
        </p:txBody>
      </p:sp>
      <p:sp>
        <p:nvSpPr>
          <p:cNvPr id="9" name="Rectangle 8"/>
          <p:cNvSpPr/>
          <p:nvPr/>
        </p:nvSpPr>
        <p:spPr>
          <a:xfrm>
            <a:off x="2195736" y="1124744"/>
            <a:ext cx="4104456" cy="1015663"/>
          </a:xfrm>
          <a:prstGeom prst="rect">
            <a:avLst/>
          </a:prstGeom>
        </p:spPr>
        <p:txBody>
          <a:bodyPr wrap="square">
            <a:spAutoFit/>
          </a:bodyPr>
          <a:lstStyle/>
          <a:p>
            <a:r>
              <a:rPr lang="en-GB" sz="2000" b="1" dirty="0" smtClean="0">
                <a:solidFill>
                  <a:srgbClr val="009900"/>
                </a:solidFill>
                <a:latin typeface="Century Gothic" pitchFamily="34" charset="0"/>
              </a:rPr>
              <a:t>Action: </a:t>
            </a:r>
            <a:r>
              <a:rPr lang="en-GB" sz="2000" dirty="0" smtClean="0">
                <a:latin typeface="Century Gothic" pitchFamily="34" charset="0"/>
              </a:rPr>
              <a:t> Replace all fossil fuel powered power plants with nuclear power plants.</a:t>
            </a:r>
          </a:p>
        </p:txBody>
      </p:sp>
      <p:sp>
        <p:nvSpPr>
          <p:cNvPr id="10" name="Rectangle 9"/>
          <p:cNvSpPr/>
          <p:nvPr/>
        </p:nvSpPr>
        <p:spPr>
          <a:xfrm>
            <a:off x="3923928" y="3464630"/>
            <a:ext cx="5040560" cy="2772682"/>
          </a:xfrm>
          <a:prstGeom prst="rect">
            <a:avLst/>
          </a:prstGeom>
        </p:spPr>
        <p:txBody>
          <a:bodyPr wrap="square">
            <a:spAutoFit/>
          </a:bodyPr>
          <a:lstStyle/>
          <a:p>
            <a:pPr marL="271463" indent="-271463">
              <a:lnSpc>
                <a:spcPct val="114000"/>
              </a:lnSpc>
              <a:spcAft>
                <a:spcPts val="600"/>
              </a:spcAft>
              <a:buClr>
                <a:srgbClr val="009900"/>
              </a:buClr>
              <a:buSzPct val="80000"/>
              <a:buFont typeface="Wingdings 2" pitchFamily="18" charset="2"/>
              <a:buChar char=""/>
            </a:pPr>
            <a:r>
              <a:rPr lang="en-GB" sz="1600" dirty="0" smtClean="0">
                <a:latin typeface="Century Gothic" pitchFamily="34" charset="0"/>
              </a:rPr>
              <a:t>They can </a:t>
            </a:r>
            <a:r>
              <a:rPr lang="en-GB" sz="1600" b="1" dirty="0" smtClean="0">
                <a:latin typeface="Century Gothic" pitchFamily="34" charset="0"/>
              </a:rPr>
              <a:t>generate electricity 90% of the time</a:t>
            </a:r>
            <a:r>
              <a:rPr lang="en-GB" sz="1600" dirty="0" smtClean="0">
                <a:latin typeface="Century Gothic" pitchFamily="34" charset="0"/>
              </a:rPr>
              <a:t>, even when the sun does not shine or the wind does not blow.</a:t>
            </a:r>
          </a:p>
          <a:p>
            <a:pPr marL="271463" indent="-271463">
              <a:lnSpc>
                <a:spcPct val="114000"/>
              </a:lnSpc>
              <a:spcAft>
                <a:spcPts val="600"/>
              </a:spcAft>
              <a:buClr>
                <a:srgbClr val="009900"/>
              </a:buClr>
              <a:buSzPct val="80000"/>
              <a:buFont typeface="Wingdings 2" pitchFamily="18" charset="2"/>
              <a:buChar char=""/>
            </a:pPr>
            <a:r>
              <a:rPr lang="en-GB" sz="1600" dirty="0" smtClean="0">
                <a:latin typeface="Century Gothic" pitchFamily="34" charset="0"/>
              </a:rPr>
              <a:t>The waste produced by nuclear power plants is </a:t>
            </a:r>
            <a:r>
              <a:rPr lang="en-GB" sz="1600" b="1" dirty="0" smtClean="0">
                <a:latin typeface="Century Gothic" pitchFamily="34" charset="0"/>
              </a:rPr>
              <a:t>highly radioactive </a:t>
            </a:r>
            <a:r>
              <a:rPr lang="en-GB" sz="1600" dirty="0" smtClean="0">
                <a:latin typeface="Century Gothic" pitchFamily="34" charset="0"/>
              </a:rPr>
              <a:t>and needs to be stored deep underground for thousands of years before it is safe.</a:t>
            </a:r>
          </a:p>
          <a:p>
            <a:pPr marL="271463" indent="-271463">
              <a:lnSpc>
                <a:spcPct val="114000"/>
              </a:lnSpc>
              <a:spcAft>
                <a:spcPts val="600"/>
              </a:spcAft>
              <a:buClr>
                <a:srgbClr val="009900"/>
              </a:buClr>
              <a:buSzPct val="80000"/>
              <a:buFont typeface="Wingdings 2" pitchFamily="18" charset="2"/>
              <a:buChar char=""/>
            </a:pPr>
            <a:r>
              <a:rPr lang="en-GB" sz="1600" dirty="0" smtClean="0">
                <a:latin typeface="Century Gothic" pitchFamily="34" charset="0"/>
              </a:rPr>
              <a:t>There is a risk of a </a:t>
            </a:r>
            <a:r>
              <a:rPr lang="en-GB" sz="1600" b="1" dirty="0" smtClean="0">
                <a:latin typeface="Century Gothic" pitchFamily="34" charset="0"/>
              </a:rPr>
              <a:t>meltdown</a:t>
            </a:r>
            <a:r>
              <a:rPr lang="en-GB" sz="1600" dirty="0" smtClean="0">
                <a:latin typeface="Century Gothic" pitchFamily="34" charset="0"/>
              </a:rPr>
              <a:t> which releases dangerous, radioactive chemicals into the air. </a:t>
            </a:r>
          </a:p>
        </p:txBody>
      </p:sp>
      <p:pic>
        <p:nvPicPr>
          <p:cNvPr id="12" name="Picture 11" descr="power bulb.png"/>
          <p:cNvPicPr>
            <a:picLocks noChangeAspect="1"/>
          </p:cNvPicPr>
          <p:nvPr/>
        </p:nvPicPr>
        <p:blipFill>
          <a:blip r:embed="rId5" cstate="print"/>
          <a:stretch>
            <a:fillRect/>
          </a:stretch>
        </p:blipFill>
        <p:spPr>
          <a:xfrm>
            <a:off x="4785677" y="548681"/>
            <a:ext cx="4185364" cy="2664295"/>
          </a:xfrm>
          <a:prstGeom prst="rect">
            <a:avLst/>
          </a:prstGeom>
        </p:spPr>
      </p:pic>
    </p:spTree>
    <p:custDataLst>
      <p:tags r:id="rId1"/>
    </p:custData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bean layer.png"/>
          <p:cNvPicPr>
            <a:picLocks noChangeAspect="1"/>
          </p:cNvPicPr>
          <p:nvPr/>
        </p:nvPicPr>
        <p:blipFill>
          <a:blip r:embed="rId4" cstate="print"/>
          <a:srcRect t="79919"/>
          <a:stretch>
            <a:fillRect/>
          </a:stretch>
        </p:blipFill>
        <p:spPr>
          <a:xfrm>
            <a:off x="0" y="5301208"/>
            <a:ext cx="9144000" cy="1224136"/>
          </a:xfrm>
          <a:prstGeom prst="rect">
            <a:avLst/>
          </a:prstGeom>
        </p:spPr>
      </p:pic>
      <p:grpSp>
        <p:nvGrpSpPr>
          <p:cNvPr id="2" name="Group 9"/>
          <p:cNvGrpSpPr/>
          <p:nvPr/>
        </p:nvGrpSpPr>
        <p:grpSpPr>
          <a:xfrm>
            <a:off x="7813154" y="0"/>
            <a:ext cx="1296144" cy="641606"/>
            <a:chOff x="7813154" y="0"/>
            <a:chExt cx="1296144" cy="641606"/>
          </a:xfrm>
        </p:grpSpPr>
        <p:sp>
          <p:nvSpPr>
            <p:cNvPr id="69" name="TextBox 68"/>
            <p:cNvSpPr txBox="1"/>
            <p:nvPr/>
          </p:nvSpPr>
          <p:spPr>
            <a:xfrm>
              <a:off x="7813154" y="0"/>
              <a:ext cx="792088" cy="338554"/>
            </a:xfrm>
            <a:prstGeom prst="rect">
              <a:avLst/>
            </a:prstGeom>
            <a:noFill/>
          </p:spPr>
          <p:txBody>
            <a:bodyPr wrap="square" rtlCol="0">
              <a:spAutoFit/>
            </a:bodyPr>
            <a:lstStyle/>
            <a:p>
              <a:pPr algn="r"/>
              <a:r>
                <a:rPr lang="en-GB" sz="1600" dirty="0" smtClean="0">
                  <a:latin typeface="Century Gothic" pitchFamily="34" charset="0"/>
                </a:rPr>
                <a:t>SS5b</a:t>
              </a:r>
              <a:endParaRPr lang="en-GB" sz="1600" dirty="0">
                <a:latin typeface="Century Gothic" pitchFamily="34" charset="0"/>
              </a:endParaRPr>
            </a:p>
          </p:txBody>
        </p:sp>
        <p:pic>
          <p:nvPicPr>
            <p:cNvPr id="70" name="Picture 69" descr="Student sheets.png"/>
            <p:cNvPicPr>
              <a:picLocks noChangeAspect="1"/>
            </p:cNvPicPr>
            <p:nvPr/>
          </p:nvPicPr>
          <p:blipFill>
            <a:blip r:embed="rId5" cstate="email">
              <a:extLst>
                <a:ext uri="{28A0092B-C50C-407E-A947-70E740481C1C}">
                  <a14:useLocalDpi xmlns:a14="http://schemas.microsoft.com/office/drawing/2010/main" xmlns=""/>
                </a:ext>
              </a:extLst>
            </a:blip>
            <a:stretch>
              <a:fillRect/>
            </a:stretch>
          </p:blipFill>
          <p:spPr>
            <a:xfrm>
              <a:off x="8598815" y="44624"/>
              <a:ext cx="510483" cy="596982"/>
            </a:xfrm>
            <a:prstGeom prst="rect">
              <a:avLst/>
            </a:prstGeom>
          </p:spPr>
        </p:pic>
      </p:grpSp>
      <p:sp>
        <p:nvSpPr>
          <p:cNvPr id="71" name="TextBox 70"/>
          <p:cNvSpPr txBox="1"/>
          <p:nvPr/>
        </p:nvSpPr>
        <p:spPr>
          <a:xfrm>
            <a:off x="2267745" y="251937"/>
            <a:ext cx="5112568" cy="584775"/>
          </a:xfrm>
          <a:prstGeom prst="rect">
            <a:avLst/>
          </a:prstGeom>
          <a:noFill/>
        </p:spPr>
        <p:txBody>
          <a:bodyPr wrap="square" rtlCol="0">
            <a:spAutoFit/>
          </a:bodyPr>
          <a:lstStyle/>
          <a:p>
            <a:pPr algn="ctr"/>
            <a:r>
              <a:rPr lang="en-GB" sz="3200" b="1" dirty="0" smtClean="0">
                <a:solidFill>
                  <a:srgbClr val="CC0000"/>
                </a:solidFill>
                <a:latin typeface="Century Gothic" pitchFamily="34" charset="0"/>
                <a:ea typeface="+mj-ea"/>
                <a:cs typeface="+mj-cs"/>
              </a:rPr>
              <a:t>Action B: </a:t>
            </a:r>
            <a:r>
              <a:rPr lang="en-GB" sz="3200" dirty="0" smtClean="0">
                <a:solidFill>
                  <a:srgbClr val="CC0000"/>
                </a:solidFill>
                <a:latin typeface="Century Gothic" pitchFamily="34" charset="0"/>
                <a:ea typeface="+mj-ea"/>
                <a:cs typeface="+mj-cs"/>
              </a:rPr>
              <a:t>Go vegan</a:t>
            </a:r>
            <a:endParaRPr lang="en-GB" sz="3200" dirty="0">
              <a:solidFill>
                <a:srgbClr val="CC0000"/>
              </a:solidFill>
              <a:latin typeface="Century Gothic" pitchFamily="34" charset="0"/>
              <a:ea typeface="+mj-ea"/>
              <a:cs typeface="+mj-cs"/>
            </a:endParaRPr>
          </a:p>
        </p:txBody>
      </p:sp>
      <p:sp>
        <p:nvSpPr>
          <p:cNvPr id="6" name="TextBox 5"/>
          <p:cNvSpPr txBox="1"/>
          <p:nvPr/>
        </p:nvSpPr>
        <p:spPr>
          <a:xfrm>
            <a:off x="179512" y="1916832"/>
            <a:ext cx="4752528" cy="3484287"/>
          </a:xfrm>
          <a:prstGeom prst="rect">
            <a:avLst/>
          </a:prstGeom>
          <a:noFill/>
        </p:spPr>
        <p:txBody>
          <a:bodyPr wrap="square" rtlCol="0">
            <a:spAutoFit/>
          </a:bodyPr>
          <a:lstStyle/>
          <a:p>
            <a:r>
              <a:rPr lang="en-GB" b="1" dirty="0" smtClean="0">
                <a:latin typeface="Century Gothic" pitchFamily="34" charset="0"/>
              </a:rPr>
              <a:t>The facts</a:t>
            </a:r>
          </a:p>
          <a:p>
            <a:pPr marL="271463" indent="-271463">
              <a:lnSpc>
                <a:spcPct val="114000"/>
              </a:lnSpc>
              <a:spcBef>
                <a:spcPts val="600"/>
              </a:spcBef>
              <a:buClr>
                <a:srgbClr val="009900"/>
              </a:buClr>
              <a:buSzPct val="80000"/>
              <a:buFont typeface="Wingdings 2" pitchFamily="18" charset="2"/>
              <a:buChar char=""/>
            </a:pPr>
            <a:r>
              <a:rPr lang="en-GB" sz="1600" dirty="0" smtClean="0">
                <a:latin typeface="Century Gothic" pitchFamily="34" charset="0"/>
              </a:rPr>
              <a:t>A diet with no animal fat is </a:t>
            </a:r>
            <a:r>
              <a:rPr lang="en-GB" sz="1600" b="1" dirty="0" smtClean="0">
                <a:latin typeface="Century Gothic" pitchFamily="34" charset="0"/>
              </a:rPr>
              <a:t>healthy, </a:t>
            </a:r>
            <a:r>
              <a:rPr lang="en-GB" sz="1600" dirty="0" smtClean="0">
                <a:latin typeface="Century Gothic" pitchFamily="34" charset="0"/>
              </a:rPr>
              <a:t>reducing the incidence of heart disease and some cancers.</a:t>
            </a:r>
          </a:p>
          <a:p>
            <a:pPr marL="271463" indent="-271463">
              <a:lnSpc>
                <a:spcPct val="114000"/>
              </a:lnSpc>
              <a:spcBef>
                <a:spcPts val="600"/>
              </a:spcBef>
              <a:buClr>
                <a:srgbClr val="009900"/>
              </a:buClr>
              <a:buSzPct val="80000"/>
              <a:buFont typeface="Wingdings 2" pitchFamily="18" charset="2"/>
              <a:buChar char=""/>
            </a:pPr>
            <a:r>
              <a:rPr lang="en-GB" sz="1600" dirty="0" smtClean="0">
                <a:latin typeface="Century Gothic" pitchFamily="34" charset="0"/>
              </a:rPr>
              <a:t>Currently an area the </a:t>
            </a:r>
            <a:r>
              <a:rPr lang="en-GB" sz="1600" b="1" dirty="0" smtClean="0">
                <a:latin typeface="Century Gothic" pitchFamily="34" charset="0"/>
              </a:rPr>
              <a:t>size of a football pitch</a:t>
            </a:r>
            <a:r>
              <a:rPr lang="en-GB" sz="1600" dirty="0" smtClean="0">
                <a:latin typeface="Century Gothic" pitchFamily="34" charset="0"/>
              </a:rPr>
              <a:t> can be used to produce 250 kg of beef or 15,000 kg of fruit and vegetables.</a:t>
            </a:r>
          </a:p>
          <a:p>
            <a:pPr marL="271463" indent="-271463">
              <a:lnSpc>
                <a:spcPct val="114000"/>
              </a:lnSpc>
              <a:spcBef>
                <a:spcPts val="600"/>
              </a:spcBef>
              <a:buClr>
                <a:srgbClr val="009900"/>
              </a:buClr>
              <a:buSzPct val="80000"/>
              <a:buFont typeface="Wingdings 2" pitchFamily="18" charset="2"/>
              <a:buChar char=""/>
            </a:pPr>
            <a:r>
              <a:rPr lang="en-GB" sz="1600" dirty="0" smtClean="0">
                <a:latin typeface="Century Gothic" pitchFamily="34" charset="0"/>
              </a:rPr>
              <a:t>If people ate no meat, there would be </a:t>
            </a:r>
            <a:br>
              <a:rPr lang="en-GB" sz="1600" dirty="0" smtClean="0">
                <a:latin typeface="Century Gothic" pitchFamily="34" charset="0"/>
              </a:rPr>
            </a:br>
            <a:r>
              <a:rPr lang="en-GB" sz="1600" b="1" dirty="0" smtClean="0">
                <a:latin typeface="Century Gothic" pitchFamily="34" charset="0"/>
              </a:rPr>
              <a:t>no animal farms.</a:t>
            </a:r>
            <a:endParaRPr lang="en-GB" sz="1600" dirty="0" smtClean="0">
              <a:latin typeface="Century Gothic" pitchFamily="34" charset="0"/>
            </a:endParaRPr>
          </a:p>
          <a:p>
            <a:pPr marL="271463" indent="-271463">
              <a:lnSpc>
                <a:spcPct val="114000"/>
              </a:lnSpc>
              <a:spcBef>
                <a:spcPts val="600"/>
              </a:spcBef>
              <a:buClr>
                <a:srgbClr val="009900"/>
              </a:buClr>
              <a:buSzPct val="80000"/>
              <a:buFont typeface="Wingdings 2" pitchFamily="18" charset="2"/>
              <a:buChar char=""/>
            </a:pPr>
            <a:r>
              <a:rPr lang="en-GB" sz="1600" dirty="0" smtClean="0">
                <a:latin typeface="Century Gothic" pitchFamily="34" charset="0"/>
              </a:rPr>
              <a:t>People might struggle to eat </a:t>
            </a:r>
            <a:br>
              <a:rPr lang="en-GB" sz="1600" dirty="0" smtClean="0">
                <a:latin typeface="Century Gothic" pitchFamily="34" charset="0"/>
              </a:rPr>
            </a:br>
            <a:r>
              <a:rPr lang="en-GB" sz="1600" dirty="0" smtClean="0">
                <a:latin typeface="Century Gothic" pitchFamily="34" charset="0"/>
              </a:rPr>
              <a:t>a </a:t>
            </a:r>
            <a:r>
              <a:rPr lang="en-GB" sz="1600" b="1" dirty="0" smtClean="0">
                <a:latin typeface="Century Gothic" pitchFamily="34" charset="0"/>
              </a:rPr>
              <a:t>balanced diet.</a:t>
            </a:r>
          </a:p>
        </p:txBody>
      </p:sp>
      <p:sp>
        <p:nvSpPr>
          <p:cNvPr id="9" name="Rectangle 8"/>
          <p:cNvSpPr/>
          <p:nvPr/>
        </p:nvSpPr>
        <p:spPr>
          <a:xfrm>
            <a:off x="2771800" y="1136938"/>
            <a:ext cx="4824536" cy="707886"/>
          </a:xfrm>
          <a:prstGeom prst="rect">
            <a:avLst/>
          </a:prstGeom>
        </p:spPr>
        <p:txBody>
          <a:bodyPr wrap="square">
            <a:spAutoFit/>
          </a:bodyPr>
          <a:lstStyle/>
          <a:p>
            <a:r>
              <a:rPr lang="en-GB" sz="2000" b="1" dirty="0" smtClean="0">
                <a:solidFill>
                  <a:srgbClr val="C00000"/>
                </a:solidFill>
                <a:latin typeface="Century Gothic" pitchFamily="34" charset="0"/>
              </a:rPr>
              <a:t>Action: </a:t>
            </a:r>
            <a:r>
              <a:rPr lang="en-GB" sz="2000" dirty="0" smtClean="0">
                <a:solidFill>
                  <a:srgbClr val="C00000"/>
                </a:solidFill>
                <a:latin typeface="Century Gothic" pitchFamily="34" charset="0"/>
              </a:rPr>
              <a:t> </a:t>
            </a:r>
            <a:r>
              <a:rPr lang="en-GB" sz="2000" dirty="0" smtClean="0">
                <a:latin typeface="Century Gothic" pitchFamily="34" charset="0"/>
              </a:rPr>
              <a:t>Stop the farming of animals. People must go vegan.</a:t>
            </a:r>
          </a:p>
        </p:txBody>
      </p:sp>
      <p:sp>
        <p:nvSpPr>
          <p:cNvPr id="11" name="Rectangle 10"/>
          <p:cNvSpPr/>
          <p:nvPr/>
        </p:nvSpPr>
        <p:spPr>
          <a:xfrm>
            <a:off x="4860032" y="2276872"/>
            <a:ext cx="4032448" cy="2976456"/>
          </a:xfrm>
          <a:prstGeom prst="rect">
            <a:avLst/>
          </a:prstGeom>
        </p:spPr>
        <p:txBody>
          <a:bodyPr wrap="square">
            <a:spAutoFit/>
          </a:bodyPr>
          <a:lstStyle/>
          <a:p>
            <a:pPr marL="271463" indent="-271463">
              <a:lnSpc>
                <a:spcPct val="114000"/>
              </a:lnSpc>
              <a:spcAft>
                <a:spcPts val="600"/>
              </a:spcAft>
              <a:buClr>
                <a:srgbClr val="009900"/>
              </a:buClr>
              <a:buSzPct val="80000"/>
              <a:buFont typeface="Wingdings 2" pitchFamily="18" charset="2"/>
              <a:buChar char=""/>
            </a:pPr>
            <a:r>
              <a:rPr lang="en-GB" sz="1600" dirty="0" smtClean="0">
                <a:latin typeface="Century Gothic" pitchFamily="34" charset="0"/>
              </a:rPr>
              <a:t>Land used for farming animals could be </a:t>
            </a:r>
            <a:r>
              <a:rPr lang="en-GB" sz="1600" b="1" dirty="0" smtClean="0">
                <a:latin typeface="Century Gothic" pitchFamily="34" charset="0"/>
              </a:rPr>
              <a:t>replanted as forest </a:t>
            </a:r>
            <a:r>
              <a:rPr lang="en-GB" sz="1600" dirty="0" smtClean="0">
                <a:latin typeface="Century Gothic" pitchFamily="34" charset="0"/>
              </a:rPr>
              <a:t>or used to grow </a:t>
            </a:r>
            <a:r>
              <a:rPr lang="en-GB" sz="1600" dirty="0" err="1" smtClean="0">
                <a:latin typeface="Century Gothic" pitchFamily="34" charset="0"/>
              </a:rPr>
              <a:t>biofuels</a:t>
            </a:r>
            <a:r>
              <a:rPr lang="en-GB" sz="1600" dirty="0" smtClean="0">
                <a:latin typeface="Century Gothic" pitchFamily="34" charset="0"/>
              </a:rPr>
              <a:t> (plants that can be used to generate electricity or make fuels for cars).</a:t>
            </a:r>
          </a:p>
          <a:p>
            <a:pPr marL="271463" indent="-271463">
              <a:lnSpc>
                <a:spcPct val="114000"/>
              </a:lnSpc>
              <a:spcAft>
                <a:spcPts val="600"/>
              </a:spcAft>
              <a:buClr>
                <a:srgbClr val="009900"/>
              </a:buClr>
              <a:buSzPct val="80000"/>
              <a:buFont typeface="Wingdings 2" pitchFamily="18" charset="2"/>
              <a:buChar char=""/>
            </a:pPr>
            <a:r>
              <a:rPr lang="en-GB" sz="1600" dirty="0" smtClean="0">
                <a:latin typeface="Century Gothic" pitchFamily="34" charset="0"/>
              </a:rPr>
              <a:t>The meat and dairy industry is responsible for </a:t>
            </a:r>
            <a:r>
              <a:rPr lang="en-GB" sz="1600" b="1" dirty="0" smtClean="0">
                <a:latin typeface="Century Gothic" pitchFamily="34" charset="0"/>
              </a:rPr>
              <a:t>14.5% of global greenhouse gas emissions</a:t>
            </a:r>
            <a:r>
              <a:rPr lang="en-GB" sz="1600" dirty="0" smtClean="0">
                <a:latin typeface="Century Gothic" pitchFamily="34" charset="0"/>
              </a:rPr>
              <a:t>. That's more than is produced by all cars, trains, planes and ships in the world.</a:t>
            </a:r>
          </a:p>
        </p:txBody>
      </p:sp>
      <p:sp>
        <p:nvSpPr>
          <p:cNvPr id="12" name="Rounded Rectangle 11"/>
          <p:cNvSpPr/>
          <p:nvPr/>
        </p:nvSpPr>
        <p:spPr>
          <a:xfrm>
            <a:off x="2627784" y="1052736"/>
            <a:ext cx="4824536" cy="936104"/>
          </a:xfrm>
          <a:prstGeom prst="roundRect">
            <a:avLst/>
          </a:prstGeom>
          <a:noFill/>
          <a:ln>
            <a:solidFill>
              <a:srgbClr val="0099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ustDataLst>
      <p:tags r:id="rId1"/>
    </p:custData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3" name="Picture 1"/>
          <p:cNvPicPr>
            <a:picLocks noChangeAspect="1" noChangeArrowheads="1"/>
          </p:cNvPicPr>
          <p:nvPr/>
        </p:nvPicPr>
        <p:blipFill>
          <a:blip r:embed="rId4" cstate="print"/>
          <a:srcRect/>
          <a:stretch>
            <a:fillRect/>
          </a:stretch>
        </p:blipFill>
        <p:spPr bwMode="auto">
          <a:xfrm>
            <a:off x="2195736" y="4797152"/>
            <a:ext cx="4824536" cy="1810444"/>
          </a:xfrm>
          <a:prstGeom prst="rect">
            <a:avLst/>
          </a:prstGeom>
          <a:noFill/>
          <a:ln w="9525">
            <a:noFill/>
            <a:miter lim="800000"/>
            <a:headEnd/>
            <a:tailEnd/>
          </a:ln>
        </p:spPr>
      </p:pic>
      <p:grpSp>
        <p:nvGrpSpPr>
          <p:cNvPr id="2" name="Group 9"/>
          <p:cNvGrpSpPr/>
          <p:nvPr/>
        </p:nvGrpSpPr>
        <p:grpSpPr>
          <a:xfrm>
            <a:off x="7813154" y="0"/>
            <a:ext cx="1296144" cy="641606"/>
            <a:chOff x="7813154" y="0"/>
            <a:chExt cx="1296144" cy="641606"/>
          </a:xfrm>
        </p:grpSpPr>
        <p:sp>
          <p:nvSpPr>
            <p:cNvPr id="69" name="TextBox 68"/>
            <p:cNvSpPr txBox="1"/>
            <p:nvPr/>
          </p:nvSpPr>
          <p:spPr>
            <a:xfrm>
              <a:off x="7813154" y="0"/>
              <a:ext cx="792088" cy="338554"/>
            </a:xfrm>
            <a:prstGeom prst="rect">
              <a:avLst/>
            </a:prstGeom>
            <a:noFill/>
          </p:spPr>
          <p:txBody>
            <a:bodyPr wrap="square" rtlCol="0">
              <a:spAutoFit/>
            </a:bodyPr>
            <a:lstStyle/>
            <a:p>
              <a:pPr algn="r"/>
              <a:r>
                <a:rPr lang="en-GB" sz="1600" dirty="0" smtClean="0">
                  <a:latin typeface="Century Gothic" pitchFamily="34" charset="0"/>
                </a:rPr>
                <a:t>SS5c</a:t>
              </a:r>
              <a:endParaRPr lang="en-GB" sz="1600" dirty="0">
                <a:latin typeface="Century Gothic" pitchFamily="34" charset="0"/>
              </a:endParaRPr>
            </a:p>
          </p:txBody>
        </p:sp>
        <p:pic>
          <p:nvPicPr>
            <p:cNvPr id="70" name="Picture 69" descr="Student sheets.png"/>
            <p:cNvPicPr>
              <a:picLocks noChangeAspect="1"/>
            </p:cNvPicPr>
            <p:nvPr/>
          </p:nvPicPr>
          <p:blipFill>
            <a:blip r:embed="rId5" cstate="email">
              <a:extLst>
                <a:ext uri="{28A0092B-C50C-407E-A947-70E740481C1C}">
                  <a14:useLocalDpi xmlns:a14="http://schemas.microsoft.com/office/drawing/2010/main" xmlns=""/>
                </a:ext>
              </a:extLst>
            </a:blip>
            <a:stretch>
              <a:fillRect/>
            </a:stretch>
          </p:blipFill>
          <p:spPr>
            <a:xfrm>
              <a:off x="8598815" y="44624"/>
              <a:ext cx="510483" cy="596982"/>
            </a:xfrm>
            <a:prstGeom prst="rect">
              <a:avLst/>
            </a:prstGeom>
          </p:spPr>
        </p:pic>
      </p:grpSp>
      <p:sp>
        <p:nvSpPr>
          <p:cNvPr id="71" name="TextBox 70"/>
          <p:cNvSpPr txBox="1"/>
          <p:nvPr/>
        </p:nvSpPr>
        <p:spPr>
          <a:xfrm>
            <a:off x="2267745" y="251937"/>
            <a:ext cx="5256584" cy="584775"/>
          </a:xfrm>
          <a:prstGeom prst="rect">
            <a:avLst/>
          </a:prstGeom>
          <a:noFill/>
        </p:spPr>
        <p:txBody>
          <a:bodyPr wrap="square" rtlCol="0">
            <a:spAutoFit/>
          </a:bodyPr>
          <a:lstStyle/>
          <a:p>
            <a:pPr algn="ctr"/>
            <a:r>
              <a:rPr lang="en-GB" sz="3200" b="1" dirty="0" smtClean="0">
                <a:solidFill>
                  <a:srgbClr val="CC0000"/>
                </a:solidFill>
                <a:latin typeface="Century Gothic" pitchFamily="34" charset="0"/>
                <a:ea typeface="+mj-ea"/>
                <a:cs typeface="+mj-cs"/>
              </a:rPr>
              <a:t>Action C: </a:t>
            </a:r>
            <a:r>
              <a:rPr lang="en-GB" sz="3200" dirty="0" smtClean="0">
                <a:solidFill>
                  <a:srgbClr val="CC0000"/>
                </a:solidFill>
                <a:latin typeface="Century Gothic" pitchFamily="34" charset="0"/>
                <a:ea typeface="+mj-ea"/>
                <a:cs typeface="+mj-cs"/>
              </a:rPr>
              <a:t>Ban cars</a:t>
            </a:r>
            <a:endParaRPr lang="en-GB" sz="3200" dirty="0">
              <a:solidFill>
                <a:srgbClr val="CC0000"/>
              </a:solidFill>
              <a:latin typeface="Century Gothic" pitchFamily="34" charset="0"/>
              <a:ea typeface="+mj-ea"/>
              <a:cs typeface="+mj-cs"/>
            </a:endParaRPr>
          </a:p>
        </p:txBody>
      </p:sp>
      <p:sp>
        <p:nvSpPr>
          <p:cNvPr id="6" name="TextBox 5"/>
          <p:cNvSpPr txBox="1"/>
          <p:nvPr/>
        </p:nvSpPr>
        <p:spPr>
          <a:xfrm>
            <a:off x="179512" y="2204864"/>
            <a:ext cx="3672408" cy="2884700"/>
          </a:xfrm>
          <a:prstGeom prst="rect">
            <a:avLst/>
          </a:prstGeom>
          <a:noFill/>
        </p:spPr>
        <p:txBody>
          <a:bodyPr wrap="square" rtlCol="0">
            <a:spAutoFit/>
          </a:bodyPr>
          <a:lstStyle/>
          <a:p>
            <a:pPr>
              <a:lnSpc>
                <a:spcPct val="114000"/>
              </a:lnSpc>
              <a:spcBef>
                <a:spcPts val="600"/>
              </a:spcBef>
            </a:pPr>
            <a:r>
              <a:rPr lang="en-GB" b="1" dirty="0" smtClean="0">
                <a:latin typeface="Century Gothic" pitchFamily="34" charset="0"/>
              </a:rPr>
              <a:t>The facts</a:t>
            </a:r>
          </a:p>
          <a:p>
            <a:pPr marL="271463" indent="-271463">
              <a:lnSpc>
                <a:spcPct val="114000"/>
              </a:lnSpc>
              <a:spcBef>
                <a:spcPts val="600"/>
              </a:spcBef>
              <a:buClr>
                <a:srgbClr val="009900"/>
              </a:buClr>
              <a:buSzPct val="80000"/>
              <a:buFont typeface="Wingdings 2" pitchFamily="18" charset="2"/>
              <a:buChar char=""/>
            </a:pPr>
            <a:r>
              <a:rPr lang="en-GB" sz="1600" dirty="0" smtClean="0">
                <a:latin typeface="Century Gothic" pitchFamily="34" charset="0"/>
              </a:rPr>
              <a:t>Cycling and walking are good </a:t>
            </a:r>
            <a:r>
              <a:rPr lang="en-GB" sz="1600" b="1" dirty="0" smtClean="0">
                <a:latin typeface="Century Gothic" pitchFamily="34" charset="0"/>
              </a:rPr>
              <a:t>exercise.</a:t>
            </a:r>
          </a:p>
          <a:p>
            <a:pPr marL="271463" indent="-271463">
              <a:lnSpc>
                <a:spcPct val="114000"/>
              </a:lnSpc>
              <a:spcBef>
                <a:spcPts val="600"/>
              </a:spcBef>
              <a:buClr>
                <a:srgbClr val="009900"/>
              </a:buClr>
              <a:buSzPct val="80000"/>
              <a:buFont typeface="Wingdings 2" pitchFamily="18" charset="2"/>
              <a:buChar char=""/>
            </a:pPr>
            <a:r>
              <a:rPr lang="en-GB" sz="1600" dirty="0" smtClean="0">
                <a:latin typeface="Century Gothic" pitchFamily="34" charset="0"/>
              </a:rPr>
              <a:t>Air pollutants from cars have a </a:t>
            </a:r>
            <a:r>
              <a:rPr lang="en-GB" sz="1600" b="1" dirty="0" smtClean="0">
                <a:latin typeface="Century Gothic" pitchFamily="34" charset="0"/>
              </a:rPr>
              <a:t>damaging effect </a:t>
            </a:r>
            <a:r>
              <a:rPr lang="en-GB" sz="1600" dirty="0" smtClean="0">
                <a:latin typeface="Century Gothic" pitchFamily="34" charset="0"/>
              </a:rPr>
              <a:t>on the health of people, animals and plants.</a:t>
            </a:r>
          </a:p>
          <a:p>
            <a:pPr marL="271463" indent="-271463">
              <a:lnSpc>
                <a:spcPct val="114000"/>
              </a:lnSpc>
              <a:spcBef>
                <a:spcPts val="600"/>
              </a:spcBef>
              <a:buClr>
                <a:srgbClr val="009900"/>
              </a:buClr>
              <a:buSzPct val="80000"/>
              <a:buFont typeface="Wingdings 2" pitchFamily="18" charset="2"/>
              <a:buChar char=""/>
            </a:pPr>
            <a:r>
              <a:rPr lang="en-GB" sz="1600" dirty="0" smtClean="0">
                <a:latin typeface="Century Gothic" pitchFamily="34" charset="0"/>
              </a:rPr>
              <a:t>Road transport accounts for </a:t>
            </a:r>
            <a:br>
              <a:rPr lang="en-GB" sz="1600" dirty="0" smtClean="0">
                <a:latin typeface="Century Gothic" pitchFamily="34" charset="0"/>
              </a:rPr>
            </a:br>
            <a:r>
              <a:rPr lang="en-GB" sz="1600" dirty="0" smtClean="0">
                <a:latin typeface="Century Gothic" pitchFamily="34" charset="0"/>
              </a:rPr>
              <a:t>22% of total UK emissions of </a:t>
            </a:r>
            <a:r>
              <a:rPr lang="en-GB" sz="1600" b="1" dirty="0" smtClean="0">
                <a:latin typeface="Century Gothic" pitchFamily="34" charset="0"/>
              </a:rPr>
              <a:t>carbon dioxide. </a:t>
            </a:r>
          </a:p>
        </p:txBody>
      </p:sp>
      <p:sp>
        <p:nvSpPr>
          <p:cNvPr id="9" name="Rectangle 8"/>
          <p:cNvSpPr/>
          <p:nvPr/>
        </p:nvSpPr>
        <p:spPr>
          <a:xfrm>
            <a:off x="1763688" y="1136938"/>
            <a:ext cx="6408712" cy="707886"/>
          </a:xfrm>
          <a:prstGeom prst="rect">
            <a:avLst/>
          </a:prstGeom>
        </p:spPr>
        <p:txBody>
          <a:bodyPr wrap="square">
            <a:spAutoFit/>
          </a:bodyPr>
          <a:lstStyle/>
          <a:p>
            <a:r>
              <a:rPr lang="en-GB" sz="2000" b="1" dirty="0" smtClean="0">
                <a:solidFill>
                  <a:srgbClr val="C00000"/>
                </a:solidFill>
                <a:latin typeface="Century Gothic" pitchFamily="34" charset="0"/>
              </a:rPr>
              <a:t>Action:</a:t>
            </a:r>
            <a:r>
              <a:rPr lang="en-GB" sz="2000" dirty="0" smtClean="0">
                <a:solidFill>
                  <a:srgbClr val="C00000"/>
                </a:solidFill>
                <a:latin typeface="Century Gothic" pitchFamily="34" charset="0"/>
              </a:rPr>
              <a:t>  </a:t>
            </a:r>
            <a:r>
              <a:rPr lang="en-GB" sz="2000" dirty="0" smtClean="0">
                <a:latin typeface="Century Gothic" pitchFamily="34" charset="0"/>
              </a:rPr>
              <a:t>No one is allowed to own a car – you </a:t>
            </a:r>
            <a:br>
              <a:rPr lang="en-GB" sz="2000" dirty="0" smtClean="0">
                <a:latin typeface="Century Gothic" pitchFamily="34" charset="0"/>
              </a:rPr>
            </a:br>
            <a:r>
              <a:rPr lang="en-GB" sz="2000" dirty="0" smtClean="0">
                <a:latin typeface="Century Gothic" pitchFamily="34" charset="0"/>
              </a:rPr>
              <a:t>have to walk, cycle or use public transport instead</a:t>
            </a:r>
          </a:p>
        </p:txBody>
      </p:sp>
      <p:sp>
        <p:nvSpPr>
          <p:cNvPr id="10" name="Rectangle 9"/>
          <p:cNvSpPr/>
          <p:nvPr/>
        </p:nvSpPr>
        <p:spPr>
          <a:xfrm>
            <a:off x="3779912" y="2276872"/>
            <a:ext cx="5328592" cy="2849626"/>
          </a:xfrm>
          <a:prstGeom prst="rect">
            <a:avLst/>
          </a:prstGeom>
        </p:spPr>
        <p:txBody>
          <a:bodyPr wrap="square">
            <a:spAutoFit/>
          </a:bodyPr>
          <a:lstStyle/>
          <a:p>
            <a:pPr marL="271463" indent="-271463">
              <a:lnSpc>
                <a:spcPct val="114000"/>
              </a:lnSpc>
              <a:spcBef>
                <a:spcPts val="600"/>
              </a:spcBef>
              <a:buClr>
                <a:srgbClr val="009900"/>
              </a:buClr>
              <a:buSzPct val="80000"/>
              <a:buFont typeface="Wingdings 2" pitchFamily="18" charset="2"/>
              <a:buChar char=""/>
            </a:pPr>
            <a:r>
              <a:rPr lang="en-GB" sz="1600" dirty="0" smtClean="0">
                <a:latin typeface="Century Gothic" pitchFamily="34" charset="0"/>
              </a:rPr>
              <a:t>For many people, travelling by car is often the </a:t>
            </a:r>
            <a:r>
              <a:rPr lang="en-GB" sz="1600" b="1" dirty="0" smtClean="0">
                <a:latin typeface="Century Gothic" pitchFamily="34" charset="0"/>
              </a:rPr>
              <a:t>only practical way </a:t>
            </a:r>
            <a:r>
              <a:rPr lang="en-GB" sz="1600" dirty="0" smtClean="0">
                <a:latin typeface="Century Gothic" pitchFamily="34" charset="0"/>
              </a:rPr>
              <a:t>to travel.</a:t>
            </a:r>
          </a:p>
          <a:p>
            <a:pPr marL="271463" indent="-271463">
              <a:lnSpc>
                <a:spcPct val="114000"/>
              </a:lnSpc>
              <a:spcBef>
                <a:spcPts val="600"/>
              </a:spcBef>
              <a:buClr>
                <a:srgbClr val="009900"/>
              </a:buClr>
              <a:buSzPct val="80000"/>
              <a:buFont typeface="Wingdings 2" pitchFamily="18" charset="2"/>
              <a:buChar char=""/>
            </a:pPr>
            <a:r>
              <a:rPr lang="en-GB" sz="1600" dirty="0" smtClean="0">
                <a:latin typeface="Century Gothic" pitchFamily="34" charset="0"/>
              </a:rPr>
              <a:t>With no cars to make or sell, car manufacturing plants and garages would </a:t>
            </a:r>
            <a:r>
              <a:rPr lang="en-GB" sz="1600" b="1" dirty="0" smtClean="0">
                <a:latin typeface="Century Gothic" pitchFamily="34" charset="0"/>
              </a:rPr>
              <a:t>shut down</a:t>
            </a:r>
            <a:r>
              <a:rPr lang="en-GB" sz="1600" dirty="0" smtClean="0">
                <a:latin typeface="Century Gothic" pitchFamily="34" charset="0"/>
              </a:rPr>
              <a:t>.</a:t>
            </a:r>
          </a:p>
          <a:p>
            <a:pPr marL="271463" indent="-271463">
              <a:lnSpc>
                <a:spcPct val="114000"/>
              </a:lnSpc>
              <a:spcBef>
                <a:spcPts val="600"/>
              </a:spcBef>
              <a:buClr>
                <a:srgbClr val="009900"/>
              </a:buClr>
              <a:buSzPct val="80000"/>
              <a:buFont typeface="Wingdings 2" pitchFamily="18" charset="2"/>
              <a:buChar char=""/>
            </a:pPr>
            <a:r>
              <a:rPr lang="en-GB" sz="1600" b="1" dirty="0" smtClean="0">
                <a:latin typeface="Century Gothic" pitchFamily="34" charset="0"/>
              </a:rPr>
              <a:t>Noise</a:t>
            </a:r>
            <a:r>
              <a:rPr lang="en-GB" sz="1600" dirty="0" smtClean="0">
                <a:latin typeface="Century Gothic" pitchFamily="34" charset="0"/>
              </a:rPr>
              <a:t> from road traffic affects 30% of people </a:t>
            </a:r>
            <a:br>
              <a:rPr lang="en-GB" sz="1600" dirty="0" smtClean="0">
                <a:latin typeface="Century Gothic" pitchFamily="34" charset="0"/>
              </a:rPr>
            </a:br>
            <a:r>
              <a:rPr lang="en-GB" sz="1600" dirty="0" smtClean="0">
                <a:latin typeface="Century Gothic" pitchFamily="34" charset="0"/>
              </a:rPr>
              <a:t>in the UK. </a:t>
            </a:r>
          </a:p>
          <a:p>
            <a:pPr marL="271463" indent="-271463">
              <a:lnSpc>
                <a:spcPct val="114000"/>
              </a:lnSpc>
              <a:spcBef>
                <a:spcPts val="600"/>
              </a:spcBef>
              <a:buClr>
                <a:srgbClr val="009900"/>
              </a:buClr>
              <a:buSzPct val="80000"/>
              <a:buFont typeface="Wingdings 2" pitchFamily="18" charset="2"/>
              <a:buChar char=""/>
            </a:pPr>
            <a:r>
              <a:rPr lang="en-GB" sz="1600" dirty="0" smtClean="0">
                <a:latin typeface="Century Gothic" pitchFamily="34" charset="0"/>
              </a:rPr>
              <a:t>Banning cars altogether will </a:t>
            </a:r>
            <a:r>
              <a:rPr lang="en-GB" sz="1600" b="1" dirty="0" smtClean="0">
                <a:latin typeface="Century Gothic" pitchFamily="34" charset="0"/>
              </a:rPr>
              <a:t>stop the development </a:t>
            </a:r>
            <a:r>
              <a:rPr lang="en-GB" sz="1600" dirty="0" smtClean="0">
                <a:latin typeface="Century Gothic" pitchFamily="34" charset="0"/>
              </a:rPr>
              <a:t>of electric or hydrogen powered cars.</a:t>
            </a:r>
            <a:endParaRPr lang="en-GB" sz="1400" dirty="0" smtClean="0">
              <a:latin typeface="Century Gothic" pitchFamily="34" charset="0"/>
            </a:endParaRPr>
          </a:p>
        </p:txBody>
      </p:sp>
      <p:sp>
        <p:nvSpPr>
          <p:cNvPr id="11" name="Rounded Rectangle 10"/>
          <p:cNvSpPr/>
          <p:nvPr/>
        </p:nvSpPr>
        <p:spPr>
          <a:xfrm>
            <a:off x="1691680" y="1052736"/>
            <a:ext cx="6480720" cy="936104"/>
          </a:xfrm>
          <a:prstGeom prst="roundRect">
            <a:avLst/>
          </a:prstGeom>
          <a:noFill/>
          <a:ln>
            <a:solidFill>
              <a:srgbClr val="0099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p:cNvSpPr/>
          <p:nvPr/>
        </p:nvSpPr>
        <p:spPr>
          <a:xfrm rot="5400000">
            <a:off x="4395062" y="2130283"/>
            <a:ext cx="353875" cy="9144000"/>
          </a:xfrm>
          <a:prstGeom prst="rect">
            <a:avLst/>
          </a:prstGeom>
          <a:solidFill>
            <a:srgbClr val="CC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3" name="TextBox 12"/>
          <p:cNvSpPr txBox="1"/>
          <p:nvPr/>
        </p:nvSpPr>
        <p:spPr>
          <a:xfrm>
            <a:off x="7055768" y="6525344"/>
            <a:ext cx="2088232" cy="338554"/>
          </a:xfrm>
          <a:prstGeom prst="rect">
            <a:avLst/>
          </a:prstGeom>
          <a:noFill/>
        </p:spPr>
        <p:txBody>
          <a:bodyPr wrap="square" rtlCol="0">
            <a:spAutoFit/>
          </a:bodyPr>
          <a:lstStyle/>
          <a:p>
            <a:pPr algn="r"/>
            <a:r>
              <a:rPr lang="en-GB" sz="1600" dirty="0" smtClean="0">
                <a:solidFill>
                  <a:schemeClr val="bg1"/>
                </a:solidFill>
                <a:latin typeface="Century Gothic" pitchFamily="34" charset="0"/>
              </a:rPr>
              <a:t>Student sheets</a:t>
            </a:r>
            <a:endParaRPr lang="en-GB" sz="1600" dirty="0">
              <a:solidFill>
                <a:schemeClr val="bg1"/>
              </a:solidFill>
              <a:latin typeface="Century Gothic" pitchFamily="34" charset="0"/>
            </a:endParaRPr>
          </a:p>
        </p:txBody>
      </p:sp>
    </p:spTree>
    <p:custDataLst>
      <p:tags r:id="rId1"/>
    </p:custData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4" cstate="print">
            <a:extLst>
              <a:ext uri="{BEBA8EAE-BF5A-486C-A8C5-ECC9F3942E4B}">
                <a14:imgProps xmlns:a14="http://schemas.microsoft.com/office/drawing/2010/main" xmlns="">
                  <a14:imgLayer r:embed="rId5">
                    <a14:imgEffect>
                      <a14:backgroundRemoval t="2473" b="100000" l="0" r="100000"/>
                    </a14:imgEffect>
                  </a14:imgLayer>
                </a14:imgProps>
              </a:ext>
              <a:ext uri="{28A0092B-C50C-407E-A947-70E740481C1C}">
                <a14:useLocalDpi xmlns:a14="http://schemas.microsoft.com/office/drawing/2010/main" xmlns="" val="0"/>
              </a:ext>
            </a:extLst>
          </a:blip>
          <a:srcRect b="23171"/>
          <a:stretch>
            <a:fillRect/>
          </a:stretch>
        </p:blipFill>
        <p:spPr>
          <a:xfrm>
            <a:off x="-2096" y="2209404"/>
            <a:ext cx="9146096" cy="4675980"/>
          </a:xfrm>
          <a:prstGeom prst="rect">
            <a:avLst/>
          </a:prstGeom>
          <a:ln>
            <a:noFill/>
          </a:ln>
          <a:effectLst>
            <a:outerShdw blurRad="292100" dist="139700" dir="2700000" algn="tl" rotWithShape="0">
              <a:srgbClr val="333333">
                <a:alpha val="65000"/>
              </a:srgbClr>
            </a:outerShdw>
          </a:effectLst>
        </p:spPr>
      </p:pic>
      <p:pic>
        <p:nvPicPr>
          <p:cNvPr id="8" name="Picture 7" descr="engagelogo.png"/>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3203531" y="404664"/>
            <a:ext cx="2823295" cy="1132828"/>
          </a:xfrm>
          <a:prstGeom prst="rect">
            <a:avLst/>
          </a:prstGeom>
        </p:spPr>
      </p:pic>
      <p:sp>
        <p:nvSpPr>
          <p:cNvPr id="10" name="TextBox 9"/>
          <p:cNvSpPr txBox="1"/>
          <p:nvPr/>
        </p:nvSpPr>
        <p:spPr>
          <a:xfrm>
            <a:off x="1331973" y="1700811"/>
            <a:ext cx="6946645" cy="584775"/>
          </a:xfrm>
          <a:prstGeom prst="rect">
            <a:avLst/>
          </a:prstGeom>
          <a:noFill/>
        </p:spPr>
        <p:txBody>
          <a:bodyPr wrap="square" rtlCol="0">
            <a:spAutoFit/>
          </a:bodyPr>
          <a:lstStyle/>
          <a:p>
            <a:r>
              <a:rPr lang="en-GB" sz="3200" dirty="0">
                <a:solidFill>
                  <a:srgbClr val="639729"/>
                </a:solidFill>
                <a:latin typeface="Century Gothic" pitchFamily="34" charset="0"/>
              </a:rPr>
              <a:t>G</a:t>
            </a:r>
            <a:r>
              <a:rPr lang="en-GB" sz="3200" dirty="0" smtClean="0">
                <a:solidFill>
                  <a:srgbClr val="639729"/>
                </a:solidFill>
                <a:latin typeface="Century Gothic" pitchFamily="34" charset="0"/>
              </a:rPr>
              <a:t>et students talking and thinking </a:t>
            </a:r>
            <a:endParaRPr lang="pt-BR" sz="3200" dirty="0">
              <a:solidFill>
                <a:srgbClr val="639729"/>
              </a:solidFill>
              <a:latin typeface="Century Gothic" pitchFamily="34" charset="0"/>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wipe(left)">
                                      <p:cBhvr>
                                        <p:cTn id="7" dur="10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engagelogo.png"/>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899941" y="396248"/>
            <a:ext cx="5135866" cy="2060374"/>
          </a:xfrm>
          <a:prstGeom prst="rect">
            <a:avLst/>
          </a:prstGeom>
        </p:spPr>
      </p:pic>
      <p:sp>
        <p:nvSpPr>
          <p:cNvPr id="10" name="Rectangle 9"/>
          <p:cNvSpPr/>
          <p:nvPr/>
        </p:nvSpPr>
        <p:spPr>
          <a:xfrm>
            <a:off x="1835744" y="2508741"/>
            <a:ext cx="5544082" cy="292388"/>
          </a:xfrm>
          <a:prstGeom prst="rect">
            <a:avLst/>
          </a:prstGeom>
        </p:spPr>
        <p:txBody>
          <a:bodyPr wrap="square">
            <a:spAutoFit/>
          </a:bodyPr>
          <a:lstStyle/>
          <a:p>
            <a:r>
              <a:rPr lang="en-GB" sz="1300" b="1" kern="1200" dirty="0" smtClean="0">
                <a:solidFill>
                  <a:schemeClr val="bg1">
                    <a:lumMod val="50000"/>
                  </a:schemeClr>
                </a:solidFill>
                <a:latin typeface="Century Gothic" pitchFamily="34" charset="0"/>
                <a:ea typeface="Ebrima" panose="02000000000000000000" pitchFamily="2" charset="0"/>
                <a:cs typeface="Mangal" panose="02040503050203030202" pitchFamily="18" charset="0"/>
              </a:rPr>
              <a:t>Equipping the Next Generation for Active Engagement</a:t>
            </a:r>
            <a:r>
              <a:rPr lang="en-GB" sz="1300" b="1" kern="1200" spc="-150" dirty="0" smtClean="0">
                <a:solidFill>
                  <a:schemeClr val="bg1">
                    <a:lumMod val="50000"/>
                  </a:schemeClr>
                </a:solidFill>
                <a:latin typeface="Century Gothic" pitchFamily="34" charset="0"/>
                <a:ea typeface="Ebrima" panose="02000000000000000000" pitchFamily="2" charset="0"/>
                <a:cs typeface="Mangal" panose="02040503050203030202" pitchFamily="18" charset="0"/>
              </a:rPr>
              <a:t> </a:t>
            </a:r>
            <a:r>
              <a:rPr lang="en-GB" sz="1300" b="1" kern="1200" dirty="0" smtClean="0">
                <a:solidFill>
                  <a:schemeClr val="bg1">
                    <a:lumMod val="50000"/>
                  </a:schemeClr>
                </a:solidFill>
                <a:latin typeface="Century Gothic" pitchFamily="34" charset="0"/>
                <a:ea typeface="Ebrima" panose="02000000000000000000" pitchFamily="2" charset="0"/>
                <a:cs typeface="Mangal" panose="02040503050203030202" pitchFamily="18" charset="0"/>
              </a:rPr>
              <a:t>in Science</a:t>
            </a:r>
            <a:endParaRPr lang="en-GB" sz="1300" b="1" kern="1200" dirty="0">
              <a:solidFill>
                <a:schemeClr val="bg1">
                  <a:lumMod val="50000"/>
                </a:schemeClr>
              </a:solidFill>
              <a:latin typeface="Century Gothic" pitchFamily="34" charset="0"/>
              <a:ea typeface="Ebrima" panose="02000000000000000000" pitchFamily="2" charset="0"/>
              <a:cs typeface="Mangal" panose="02040503050203030202" pitchFamily="18" charset="0"/>
            </a:endParaRPr>
          </a:p>
        </p:txBody>
      </p:sp>
      <p:pic>
        <p:nvPicPr>
          <p:cNvPr id="25" name="Picture 24" descr="LEU logos.jpg"/>
          <p:cNvPicPr>
            <a:picLocks noChangeAspect="1"/>
          </p:cNvPicPr>
          <p:nvPr/>
        </p:nvPicPr>
        <p:blipFill>
          <a:blip r:embed="rId5" cstate="print"/>
          <a:srcRect l="19288" t="16767" r="20075" b="28952"/>
          <a:stretch>
            <a:fillRect/>
          </a:stretch>
        </p:blipFill>
        <p:spPr>
          <a:xfrm>
            <a:off x="7452320" y="3356992"/>
            <a:ext cx="1296144" cy="824819"/>
          </a:xfrm>
          <a:prstGeom prst="rect">
            <a:avLst/>
          </a:prstGeom>
        </p:spPr>
      </p:pic>
      <p:pic>
        <p:nvPicPr>
          <p:cNvPr id="26" name="Picture 3"/>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5579938" y="5250140"/>
            <a:ext cx="1872785" cy="40325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7" name="Picture 26"/>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252270" y="4366614"/>
            <a:ext cx="1285875" cy="4953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8" name="Picture 27"/>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4139952" y="4394445"/>
            <a:ext cx="912456" cy="43963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9" name="Picture 8"/>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2340140" y="4362918"/>
            <a:ext cx="1181328" cy="50269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30" name="Picture 9"/>
          <p:cNvPicPr>
            <a:picLocks noChangeAspect="1" noChangeArrowheads="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7811797" y="5242282"/>
            <a:ext cx="611742" cy="41896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31" name="Picture 10"/>
          <p:cNvPicPr>
            <a:picLocks noChangeAspect="1" noChangeArrowheads="1"/>
          </p:cNvPicPr>
          <p:nvPr/>
        </p:nvPicPr>
        <p:blipFill>
          <a:blip r:embed="rId11" cstate="print">
            <a:extLst>
              <a:ext uri="{28A0092B-C50C-407E-A947-70E740481C1C}">
                <a14:useLocalDpi xmlns:a14="http://schemas.microsoft.com/office/drawing/2010/main" xmlns="" val="0"/>
              </a:ext>
            </a:extLst>
          </a:blip>
          <a:srcRect/>
          <a:stretch>
            <a:fillRect/>
          </a:stretch>
        </p:blipFill>
        <p:spPr bwMode="auto">
          <a:xfrm>
            <a:off x="612248" y="3604717"/>
            <a:ext cx="601988" cy="25658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32" name="Picture 31"/>
          <p:cNvPicPr>
            <a:picLocks noChangeAspect="1" noChangeArrowheads="1"/>
          </p:cNvPicPr>
          <p:nvPr/>
        </p:nvPicPr>
        <p:blipFill>
          <a:blip r:embed="rId12" cstate="print">
            <a:extLst>
              <a:ext uri="{28A0092B-C50C-407E-A947-70E740481C1C}">
                <a14:useLocalDpi xmlns:a14="http://schemas.microsoft.com/office/drawing/2010/main" xmlns="" val="0"/>
              </a:ext>
            </a:extLst>
          </a:blip>
          <a:srcRect/>
          <a:stretch>
            <a:fillRect/>
          </a:stretch>
        </p:blipFill>
        <p:spPr bwMode="auto">
          <a:xfrm>
            <a:off x="396262" y="5295032"/>
            <a:ext cx="1407851" cy="31346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33" name="Picture 32"/>
          <p:cNvPicPr>
            <a:picLocks noChangeAspect="1" noChangeArrowheads="1"/>
          </p:cNvPicPr>
          <p:nvPr/>
        </p:nvPicPr>
        <p:blipFill>
          <a:blip r:embed="rId13" cstate="print">
            <a:extLst>
              <a:ext uri="{28A0092B-C50C-407E-A947-70E740481C1C}">
                <a14:useLocalDpi xmlns:a14="http://schemas.microsoft.com/office/drawing/2010/main" xmlns="" val="0"/>
              </a:ext>
            </a:extLst>
          </a:blip>
          <a:srcRect/>
          <a:stretch>
            <a:fillRect/>
          </a:stretch>
        </p:blipFill>
        <p:spPr bwMode="auto">
          <a:xfrm>
            <a:off x="5507942" y="4323752"/>
            <a:ext cx="1824038" cy="58102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34" name="Picture 11"/>
          <p:cNvPicPr>
            <a:picLocks noChangeAspect="1" noChangeArrowheads="1"/>
          </p:cNvPicPr>
          <p:nvPr/>
        </p:nvPicPr>
        <p:blipFill>
          <a:blip r:embed="rId14" cstate="print">
            <a:extLst>
              <a:ext uri="{28A0092B-C50C-407E-A947-70E740481C1C}">
                <a14:useLocalDpi xmlns:a14="http://schemas.microsoft.com/office/drawing/2010/main" xmlns="" val="0"/>
              </a:ext>
            </a:extLst>
          </a:blip>
          <a:srcRect/>
          <a:stretch>
            <a:fillRect/>
          </a:stretch>
        </p:blipFill>
        <p:spPr bwMode="auto">
          <a:xfrm>
            <a:off x="4355976" y="3517435"/>
            <a:ext cx="495823" cy="43115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5" name="TextBox 34"/>
          <p:cNvSpPr txBox="1"/>
          <p:nvPr/>
        </p:nvSpPr>
        <p:spPr>
          <a:xfrm>
            <a:off x="7667808" y="4465989"/>
            <a:ext cx="1216616" cy="369332"/>
          </a:xfrm>
          <a:prstGeom prst="rect">
            <a:avLst/>
          </a:prstGeom>
          <a:noFill/>
        </p:spPr>
        <p:txBody>
          <a:bodyPr wrap="square" rtlCol="0">
            <a:spAutoFit/>
          </a:bodyPr>
          <a:lstStyle/>
          <a:p>
            <a:r>
              <a:rPr lang="en-GB" dirty="0" smtClean="0"/>
              <a:t>TRACES</a:t>
            </a:r>
            <a:endParaRPr lang="pt-BR" dirty="0"/>
          </a:p>
        </p:txBody>
      </p:sp>
      <p:pic>
        <p:nvPicPr>
          <p:cNvPr id="36" name="Picture 16"/>
          <p:cNvPicPr>
            <a:picLocks noChangeAspect="1" noChangeArrowheads="1"/>
          </p:cNvPicPr>
          <p:nvPr/>
        </p:nvPicPr>
        <p:blipFill rotWithShape="1">
          <a:blip r:embed="rId15" cstate="print">
            <a:extLst>
              <a:ext uri="{28A0092B-C50C-407E-A947-70E740481C1C}">
                <a14:useLocalDpi xmlns:a14="http://schemas.microsoft.com/office/drawing/2010/main" xmlns="" val="0"/>
              </a:ext>
            </a:extLst>
          </a:blip>
          <a:srcRect l="12568" r="40409"/>
          <a:stretch/>
        </p:blipFill>
        <p:spPr bwMode="auto">
          <a:xfrm>
            <a:off x="4068033" y="5263931"/>
            <a:ext cx="1104065" cy="37566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37" name="Picture 17"/>
          <p:cNvPicPr>
            <a:picLocks noChangeAspect="1" noChangeArrowheads="1"/>
          </p:cNvPicPr>
          <p:nvPr/>
        </p:nvPicPr>
        <p:blipFill>
          <a:blip r:embed="rId16" cstate="print">
            <a:extLst>
              <a:ext uri="{28A0092B-C50C-407E-A947-70E740481C1C}">
                <a14:useLocalDpi xmlns:a14="http://schemas.microsoft.com/office/drawing/2010/main" xmlns="" val="0"/>
              </a:ext>
            </a:extLst>
          </a:blip>
          <a:srcRect/>
          <a:stretch>
            <a:fillRect/>
          </a:stretch>
        </p:blipFill>
        <p:spPr bwMode="auto">
          <a:xfrm>
            <a:off x="5579937" y="3543304"/>
            <a:ext cx="855663" cy="3794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8" name="Picture 37"/>
          <p:cNvPicPr>
            <a:picLocks noChangeAspect="1" noChangeArrowheads="1"/>
          </p:cNvPicPr>
          <p:nvPr/>
        </p:nvPicPr>
        <p:blipFill>
          <a:blip r:embed="rId17" cstate="print">
            <a:extLst>
              <a:ext uri="{28A0092B-C50C-407E-A947-70E740481C1C}">
                <a14:useLocalDpi xmlns:a14="http://schemas.microsoft.com/office/drawing/2010/main" xmlns="" val="0"/>
              </a:ext>
            </a:extLst>
          </a:blip>
          <a:srcRect/>
          <a:stretch>
            <a:fillRect/>
          </a:stretch>
        </p:blipFill>
        <p:spPr bwMode="auto">
          <a:xfrm>
            <a:off x="2340140" y="5311165"/>
            <a:ext cx="1221254" cy="28120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9" name="Picture 23"/>
          <p:cNvPicPr>
            <a:picLocks noChangeAspect="1" noChangeArrowheads="1"/>
          </p:cNvPicPr>
          <p:nvPr/>
        </p:nvPicPr>
        <p:blipFill>
          <a:blip r:embed="rId18" cstate="print">
            <a:extLst>
              <a:ext uri="{28A0092B-C50C-407E-A947-70E740481C1C}">
                <a14:useLocalDpi xmlns:a14="http://schemas.microsoft.com/office/drawing/2010/main" xmlns="" val="0"/>
              </a:ext>
            </a:extLst>
          </a:blip>
          <a:srcRect/>
          <a:stretch>
            <a:fillRect/>
          </a:stretch>
        </p:blipFill>
        <p:spPr bwMode="auto">
          <a:xfrm>
            <a:off x="2268144" y="3429000"/>
            <a:ext cx="878253" cy="60802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0" name="Rectangle 39"/>
          <p:cNvSpPr/>
          <p:nvPr/>
        </p:nvSpPr>
        <p:spPr>
          <a:xfrm>
            <a:off x="180275" y="3212976"/>
            <a:ext cx="8783451" cy="2664296"/>
          </a:xfrm>
          <a:prstGeom prst="rect">
            <a:avLst/>
          </a:prstGeom>
          <a:noFill/>
          <a:ln w="6350">
            <a:solidFill>
              <a:srgbClr val="0091C4"/>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custDataLst>
      <p:tags r:id="rId1"/>
    </p:custData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22"/>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ebol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46800</TotalTime>
  <Words>1463</Words>
  <Application>Microsoft Office PowerPoint</Application>
  <PresentationFormat>On-screen Show (4:3)</PresentationFormat>
  <Paragraphs>251</Paragraphs>
  <Slides>18</Slides>
  <Notes>17</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18</vt:i4>
      </vt:variant>
    </vt:vector>
  </HeadingPairs>
  <TitlesOfParts>
    <vt:vector size="29" baseType="lpstr">
      <vt:lpstr>Arial</vt:lpstr>
      <vt:lpstr>Calibri</vt:lpstr>
      <vt:lpstr>Century Gothic</vt:lpstr>
      <vt:lpstr>Ebrima</vt:lpstr>
      <vt:lpstr>Mangal</vt:lpstr>
      <vt:lpstr>Times New Roman</vt:lpstr>
      <vt:lpstr>ＭＳ Ｐゴシック</vt:lpstr>
      <vt:lpstr>Wingdings 2</vt:lpstr>
      <vt:lpstr>Lato Regular</vt:lpstr>
      <vt:lpstr>LilyUPC</vt:lpstr>
      <vt:lpstr>Office Theme</vt:lpstr>
      <vt:lpstr>Slide 1</vt:lpstr>
      <vt:lpstr>Slide 2</vt:lpstr>
      <vt:lpstr>Slide 3</vt:lpstr>
      <vt:lpstr>Slide 4</vt:lpstr>
      <vt:lpstr>Slide 5</vt:lpstr>
      <vt:lpstr>Slide 6</vt:lpstr>
      <vt:lpstr>Slide 7</vt:lpstr>
      <vt:lpstr>Slide 8</vt:lpstr>
      <vt:lpstr>Student sheets</vt:lpstr>
      <vt:lpstr>Slide 10</vt:lpstr>
      <vt:lpstr>Slide 11</vt:lpstr>
      <vt:lpstr>Slide 12</vt:lpstr>
      <vt:lpstr>Slide 13</vt:lpstr>
      <vt:lpstr>Slide 14</vt:lpstr>
      <vt:lpstr>Slide 15</vt:lpstr>
      <vt:lpstr>Slide 16</vt:lpstr>
      <vt:lpstr>Slide 17</vt:lpstr>
      <vt:lpstr>Slide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Gemma Young</dc:creator>
  <cp:lastModifiedBy>Gemma Young</cp:lastModifiedBy>
  <cp:revision>898</cp:revision>
  <dcterms:created xsi:type="dcterms:W3CDTF">2014-09-15T10:50:25Z</dcterms:created>
  <dcterms:modified xsi:type="dcterms:W3CDTF">2016-01-06T13:59:17Z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926A4257-4A38-4A28-A204-42692B1F4461</vt:lpwstr>
  </property>
  <property fmtid="{D5CDD505-2E9C-101B-9397-08002B2CF9AE}" pid="3" name="ArticulatePath">
    <vt:lpwstr>Ebola presentation</vt:lpwstr>
  </property>
</Properties>
</file>