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handoutMasterIdLst>
    <p:handoutMasterId r:id="rId18"/>
  </p:handoutMasterIdLst>
  <p:sldIdLst>
    <p:sldId id="279" r:id="rId2"/>
    <p:sldId id="339" r:id="rId3"/>
    <p:sldId id="343" r:id="rId4"/>
    <p:sldId id="340" r:id="rId5"/>
    <p:sldId id="361" r:id="rId6"/>
    <p:sldId id="360" r:id="rId7"/>
    <p:sldId id="345" r:id="rId8"/>
    <p:sldId id="346" r:id="rId9"/>
    <p:sldId id="363" r:id="rId10"/>
    <p:sldId id="348" r:id="rId11"/>
    <p:sldId id="362" r:id="rId12"/>
    <p:sldId id="354" r:id="rId13"/>
    <p:sldId id="359" r:id="rId14"/>
    <p:sldId id="352" r:id="rId15"/>
    <p:sldId id="353" r:id="rId16"/>
  </p:sldIdLst>
  <p:sldSz cx="9144000" cy="6858000" type="screen4x3"/>
  <p:notesSz cx="6864350" cy="9998075"/>
  <p:embeddedFontLst>
    <p:embeddedFont>
      <p:font typeface="Calibri" pitchFamily="34" charset="0"/>
      <p:regular r:id="rId19"/>
      <p:bold r:id="rId20"/>
      <p:italic r:id="rId21"/>
      <p:boldItalic r:id="rId22"/>
    </p:embeddedFont>
    <p:embeddedFont>
      <p:font typeface="Century Gothic" pitchFamily="34" charset="0"/>
      <p:regular r:id="rId23"/>
      <p:bold r:id="rId24"/>
      <p:italic r:id="rId25"/>
      <p:boldItalic r:id="rId26"/>
    </p:embeddedFont>
    <p:embeddedFont>
      <p:font typeface="Ebrima" pitchFamily="2" charset="0"/>
      <p:regular r:id="rId27"/>
      <p:bold r:id="rId28"/>
    </p:embeddedFont>
    <p:embeddedFont>
      <p:font typeface="Mangal" pitchFamily="18" charset="0"/>
      <p:regular r:id="rId29"/>
      <p:bold r:id="rId30"/>
    </p:embeddedFont>
    <p:embeddedFont>
      <p:font typeface="ＭＳ Ｐゴシック" pitchFamily="34" charset="-128"/>
      <p:regular r:id="rId31"/>
    </p:embeddedFont>
    <p:embeddedFont>
      <p:font typeface="Wingdings 2" pitchFamily="18" charset="2"/>
      <p:regular r:id="rId32"/>
    </p:embeddedFont>
    <p:embeddedFont>
      <p:font typeface="LilyUPC" pitchFamily="34" charset="-34"/>
      <p:regular r:id="rId33"/>
      <p:bold r:id="rId34"/>
      <p:italic r:id="rId35"/>
      <p:boldItalic r:id="rId36"/>
    </p:embeddedFont>
  </p:embeddedFontLst>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56" clrIdx="0">
    <p:extLst>
      <p:ext uri="{19B8F6BF-5375-455C-9EA6-DF929625EA0E}">
        <p15:presenceInfo xmlns:p15="http://schemas.microsoft.com/office/powerpoint/2012/main" xmlns="" userId="22e183d2424b5dbc" providerId="Windows Live"/>
      </p:ext>
    </p:extLst>
  </p:cmAuthor>
  <p:cmAuthor id="2" name="Gemma Young" initials="GY" lastIdx="57"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A452A"/>
    <a:srgbClr val="DCE6F2"/>
    <a:srgbClr val="FF99CC"/>
    <a:srgbClr val="009900"/>
    <a:srgbClr val="FF81C0"/>
    <a:srgbClr val="FF3399"/>
    <a:srgbClr val="00A1DA"/>
    <a:srgbClr val="FFD757"/>
    <a:srgbClr val="004B96"/>
    <a:srgbClr val="0066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10" autoAdjust="0"/>
    <p:restoredTop sz="91756" autoAdjust="0"/>
  </p:normalViewPr>
  <p:slideViewPr>
    <p:cSldViewPr>
      <p:cViewPr>
        <p:scale>
          <a:sx n="50" d="100"/>
          <a:sy n="50" d="100"/>
        </p:scale>
        <p:origin x="-1680" y="-3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07/01/2016</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p14="http://schemas.microsoft.com/office/powerpoint/2010/main" xmlns="" val="3432374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07/01/2016</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Display the issue (2). Explain that this rise means that average global temperatures will have increased by more than 2 degrees since pre-industrial times. </a:t>
            </a:r>
            <a:endParaRPr lang="en-GB" dirty="0"/>
          </a:p>
        </p:txBody>
      </p:sp>
      <p:sp>
        <p:nvSpPr>
          <p:cNvPr id="4" name="Slide Number Placeholder 3"/>
          <p:cNvSpPr>
            <a:spLocks noGrp="1"/>
          </p:cNvSpPr>
          <p:nvPr>
            <p:ph type="sldNum" sz="quarter" idx="10"/>
          </p:nvPr>
        </p:nvSpPr>
        <p:spPr/>
        <p:txBody>
          <a:bodyPr/>
          <a:lstStyle/>
          <a:p>
            <a:fld id="{F3D8A4C0-1756-4585-A54F-632FAB638BF5}" type="slidenum">
              <a:rPr lang="en-GB" smtClean="0"/>
              <a:pPr/>
              <a:t>2</a:t>
            </a:fld>
            <a:endParaRPr lang="en-GB" dirty="0"/>
          </a:p>
        </p:txBody>
      </p:sp>
    </p:spTree>
    <p:extLst>
      <p:ext uri="{BB962C8B-B14F-4D97-AF65-F5344CB8AC3E}">
        <p14:creationId xmlns:p14="http://schemas.microsoft.com/office/powerpoint/2010/main" xmlns="" val="183050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Remind students about the floods</a:t>
            </a:r>
            <a:r>
              <a:rPr lang="en-GB" sz="1200" kern="1200" baseline="0" dirty="0" smtClean="0">
                <a:solidFill>
                  <a:schemeClr val="tx1"/>
                </a:solidFill>
                <a:latin typeface="+mn-lt"/>
                <a:ea typeface="+mn-ea"/>
                <a:cs typeface="+mn-cs"/>
              </a:rPr>
              <a:t> that affected the north in 2015. </a:t>
            </a:r>
            <a:r>
              <a:rPr lang="en-GB" sz="1200" kern="1200" smtClean="0">
                <a:solidFill>
                  <a:schemeClr val="tx1"/>
                </a:solidFill>
                <a:latin typeface="+mn-lt"/>
                <a:ea typeface="+mn-ea"/>
                <a:cs typeface="+mn-cs"/>
              </a:rPr>
              <a:t>Talk about whether they think this is an effect of global warming and whether it could happen again.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Ask students to discuss in pairs their previous knowledge of why temperatures are rising.</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Ask students to use the data to predict when we will pass the 2 degrees threshold if human behaviour does</a:t>
            </a:r>
            <a:r>
              <a:rPr lang="en-GB" sz="1200" kern="1200" baseline="0" dirty="0" smtClean="0">
                <a:solidFill>
                  <a:schemeClr val="tx1"/>
                </a:solidFill>
                <a:latin typeface="+mn-lt"/>
                <a:ea typeface="+mn-ea"/>
                <a:cs typeface="+mn-cs"/>
              </a:rPr>
              <a:t> not change</a:t>
            </a:r>
            <a:r>
              <a:rPr lang="en-GB" sz="1200" kern="1200" dirty="0" smtClean="0">
                <a:solidFill>
                  <a:schemeClr val="tx1"/>
                </a:solidFill>
                <a:latin typeface="+mn-lt"/>
                <a:ea typeface="+mn-ea"/>
                <a:cs typeface="+mn-cs"/>
              </a:rPr>
              <a:t>. Clicking will reveal the projection.</a:t>
            </a:r>
            <a:r>
              <a:rPr lang="en-GB" sz="1200" kern="1200" baseline="0" dirty="0" smtClean="0">
                <a:solidFill>
                  <a:schemeClr val="tx1"/>
                </a:solidFill>
                <a:latin typeface="+mn-lt"/>
                <a:ea typeface="+mn-ea"/>
                <a:cs typeface="+mn-cs"/>
              </a:rPr>
              <a:t> The dilemma is introduced.</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p14="http://schemas.microsoft.com/office/powerpoint/2010/main" xmlns="" val="295212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b="0" dirty="0" smtClean="0"/>
              <a:t>The objectives for the lesson.</a:t>
            </a:r>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6</a:t>
            </a:fld>
            <a:endParaRPr lang="en-GB" dirty="0"/>
          </a:p>
        </p:txBody>
      </p:sp>
    </p:spTree>
    <p:extLst>
      <p:ext uri="{BB962C8B-B14F-4D97-AF65-F5344CB8AC3E}">
        <p14:creationId xmlns:p14="http://schemas.microsoft.com/office/powerpoint/2010/main" xmlns="" val="44457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 breakdown of how the students will use scientific evidence in lesson 1 and examine consequences in lesson 2 to help them to make a decision.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7</a:t>
            </a:fld>
            <a:endParaRPr lang="en-GB" dirty="0"/>
          </a:p>
        </p:txBody>
      </p:sp>
    </p:spTree>
    <p:extLst>
      <p:ext uri="{BB962C8B-B14F-4D97-AF65-F5344CB8AC3E}">
        <p14:creationId xmlns:p14="http://schemas.microsoft.com/office/powerpoint/2010/main" xmlns="" val="3041994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sz="1200" kern="1200" dirty="0" smtClean="0">
                <a:solidFill>
                  <a:schemeClr val="tx1"/>
                </a:solidFill>
                <a:latin typeface="+mn-lt"/>
                <a:ea typeface="+mn-ea"/>
                <a:cs typeface="+mn-cs"/>
              </a:rPr>
              <a:t>Ask students to work in small groups and give each group copies of SS1-3. They read the information on SS1 about the effects on different regions. They then cut out the weather symbols from SS2 and use them to create a weather report on the map (SS2). You may wish students to look at all areas, just their local one or assign each group a different area. They should also explain how serious the effects will be. Groups can show their reports to each other or the whole class.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p14="http://schemas.microsoft.com/office/powerpoint/2010/main" xmlns="" val="3638424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Discuss how the changes to weather and climate will affect people and wildlife e.g. farming, food production, loss of housing through flooding and coastal erosion, migrants, increase in tropical diseases, loss of biodiversity (see </a:t>
            </a:r>
            <a:r>
              <a:rPr lang="en-GB" sz="1200" kern="1200" dirty="0" err="1" smtClean="0">
                <a:solidFill>
                  <a:schemeClr val="tx1"/>
                </a:solidFill>
                <a:latin typeface="+mn-lt"/>
                <a:ea typeface="+mn-ea"/>
                <a:cs typeface="+mn-cs"/>
              </a:rPr>
              <a:t>weblinks</a:t>
            </a:r>
            <a:r>
              <a:rPr lang="en-GB" sz="1200" kern="1200" dirty="0" smtClean="0">
                <a:solidFill>
                  <a:schemeClr val="tx1"/>
                </a:solidFill>
                <a:latin typeface="+mn-lt"/>
                <a:ea typeface="+mn-ea"/>
                <a:cs typeface="+mn-cs"/>
              </a:rPr>
              <a:t> for further information). Ask students to describe what it could be like to live in the UK in 2050 if we fail to meet the two degrees target. This could done by describing to a partner, writing down bullet points or a longer activity such as writing a diary entry or acting out a </a:t>
            </a:r>
            <a:r>
              <a:rPr lang="en-GB" sz="1200" kern="1200" dirty="0" err="1" smtClean="0">
                <a:solidFill>
                  <a:schemeClr val="tx1"/>
                </a:solidFill>
                <a:latin typeface="+mn-lt"/>
                <a:ea typeface="+mn-ea"/>
                <a:cs typeface="+mn-cs"/>
              </a:rPr>
              <a:t>vlog</a:t>
            </a:r>
            <a:r>
              <a:rPr lang="en-GB" sz="1200" kern="1200" dirty="0" smtClean="0">
                <a:solidFill>
                  <a:schemeClr val="tx1"/>
                </a:solidFill>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9</a:t>
            </a:fld>
            <a:endParaRPr lang="en-GB" dirty="0"/>
          </a:p>
        </p:txBody>
      </p:sp>
    </p:spTree>
    <p:extLst>
      <p:ext uri="{BB962C8B-B14F-4D97-AF65-F5344CB8AC3E}">
        <p14:creationId xmlns:p14="http://schemas.microsoft.com/office/powerpoint/2010/main" xmlns="" val="3756583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smtClean="0"/>
          </a:p>
        </p:txBody>
      </p:sp>
      <p:sp>
        <p:nvSpPr>
          <p:cNvPr id="4" name="Slide Number Placeholder 3"/>
          <p:cNvSpPr>
            <a:spLocks noGrp="1"/>
          </p:cNvSpPr>
          <p:nvPr>
            <p:ph type="sldNum" sz="quarter" idx="10"/>
          </p:nvPr>
        </p:nvSpPr>
        <p:spPr/>
        <p:txBody>
          <a:bodyPr/>
          <a:lstStyle/>
          <a:p>
            <a:fld id="{CA1C17E5-ECCE-4B62-A532-A5F7DEEED2FD}" type="slidenum">
              <a:rPr lang="en-GB" smtClean="0"/>
              <a:pPr/>
              <a:t>11</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12</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13</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14</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15</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07/01/2016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07/01/2016</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4.xml"/><Relationship Id="rId7" Type="http://schemas.openxmlformats.org/officeDocument/2006/relationships/image" Target="../media/image12.png"/><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slide" Target="slide1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23.xml"/><Relationship Id="rId5" Type="http://schemas.openxmlformats.org/officeDocument/2006/relationships/image" Target="../media/image18.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2.xml"/><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slideLayout" Target="../slideLayouts/slideLayout13.xml"/><Relationship Id="rId1" Type="http://schemas.openxmlformats.org/officeDocument/2006/relationships/tags" Target="../tags/tag25.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18.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notesSlide" Target="../notesSlides/notesSlide14.xml"/><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emf"/><Relationship Id="rId2" Type="http://schemas.openxmlformats.org/officeDocument/2006/relationships/slideLayout" Target="../slideLayouts/slideLayout7.xml"/><Relationship Id="rId16" Type="http://schemas.openxmlformats.org/officeDocument/2006/relationships/image" Target="../media/image42.emf"/><Relationship Id="rId1" Type="http://schemas.openxmlformats.org/officeDocument/2006/relationships/tags" Target="../tags/tag28.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6.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1.jpeg"/><Relationship Id="rId9" Type="http://schemas.openxmlformats.org/officeDocument/2006/relationships/image" Target="../media/image35.png"/><Relationship Id="rId1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Two degrees (1 of 2)</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l="6581" r="-1997"/>
          <a:stretch>
            <a:fillRect/>
          </a:stretch>
        </p:blipFill>
        <p:spPr bwMode="auto">
          <a:xfrm>
            <a:off x="0" y="-41176"/>
            <a:ext cx="9396536" cy="6566520"/>
          </a:xfrm>
          <a:prstGeom prst="rect">
            <a:avLst/>
          </a:prstGeom>
          <a:noFill/>
          <a:ln w="9525">
            <a:noFill/>
            <a:miter lim="800000"/>
            <a:headEnd/>
            <a:tailEnd/>
          </a:ln>
        </p:spPr>
      </p:pic>
      <p:sp>
        <p:nvSpPr>
          <p:cNvPr id="28" name="TextBox 27"/>
          <p:cNvSpPr txBox="1"/>
          <p:nvPr/>
        </p:nvSpPr>
        <p:spPr>
          <a:xfrm>
            <a:off x="4788024" y="1772816"/>
            <a:ext cx="4176464" cy="2308324"/>
          </a:xfrm>
          <a:prstGeom prst="rect">
            <a:avLst/>
          </a:prstGeom>
          <a:noFill/>
        </p:spPr>
        <p:txBody>
          <a:bodyPr wrap="square" rtlCol="0">
            <a:spAutoFit/>
          </a:bodyPr>
          <a:lstStyle/>
          <a:p>
            <a:r>
              <a:rPr lang="en-GB" sz="3600" dirty="0" smtClean="0">
                <a:latin typeface="Century Gothic" pitchFamily="34" charset="0"/>
              </a:rPr>
              <a:t>If temperatures rise by more than 2 degrees then we will face...</a:t>
            </a:r>
            <a:endParaRPr lang="en-GB" sz="3600" b="1" dirty="0">
              <a:solidFill>
                <a:srgbClr val="FF0000"/>
              </a:solidFill>
              <a:latin typeface="Century Gothic" pitchFamily="34" charset="0"/>
            </a:endParaRPr>
          </a:p>
        </p:txBody>
      </p:sp>
      <p:sp>
        <p:nvSpPr>
          <p:cNvPr id="29" name="Rectangle 28"/>
          <p:cNvSpPr/>
          <p:nvPr/>
        </p:nvSpPr>
        <p:spPr>
          <a:xfrm>
            <a:off x="1691680" y="188640"/>
            <a:ext cx="7588937" cy="677108"/>
          </a:xfrm>
          <a:prstGeom prst="rect">
            <a:avLst/>
          </a:prstGeom>
        </p:spPr>
        <p:txBody>
          <a:bodyPr wrap="none">
            <a:spAutoFit/>
          </a:bodyPr>
          <a:lstStyle/>
          <a:p>
            <a:r>
              <a:rPr lang="en-GB" sz="3800" dirty="0" smtClean="0">
                <a:latin typeface="Century Gothic" pitchFamily="34" charset="0"/>
              </a:rPr>
              <a:t>We are </a:t>
            </a:r>
            <a:r>
              <a:rPr lang="en-GB" sz="3800" b="1" dirty="0" smtClean="0">
                <a:latin typeface="Century Gothic" pitchFamily="34" charset="0"/>
              </a:rPr>
              <a:t>warming up </a:t>
            </a:r>
            <a:r>
              <a:rPr lang="en-GB" sz="3800" dirty="0" smtClean="0">
                <a:latin typeface="Century Gothic" pitchFamily="34" charset="0"/>
              </a:rPr>
              <a:t>the planet.</a:t>
            </a:r>
          </a:p>
        </p:txBody>
      </p:sp>
      <p:sp>
        <p:nvSpPr>
          <p:cNvPr id="22" name="Rounded Rectangle 21"/>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3" name="Text Box 13"/>
          <p:cNvSpPr txBox="1">
            <a:spLocks noChangeArrowheads="1"/>
          </p:cNvSpPr>
          <p:nvPr/>
        </p:nvSpPr>
        <p:spPr bwMode="auto">
          <a:xfrm>
            <a:off x="8790349" y="6131409"/>
            <a:ext cx="428250" cy="215444"/>
          </a:xfrm>
          <a:prstGeom prst="rect">
            <a:avLst/>
          </a:prstGeom>
          <a:noFill/>
          <a:ln w="9525">
            <a:noFill/>
            <a:miter lim="800000"/>
            <a:headEnd/>
            <a:tailEnd/>
          </a:ln>
        </p:spPr>
        <p:txBody>
          <a:bodyPr wrap="square"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sp>
        <p:nvSpPr>
          <p:cNvPr id="30" name="Rectangle 29"/>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Review</a:t>
            </a:r>
          </a:p>
        </p:txBody>
      </p:sp>
      <p:sp>
        <p:nvSpPr>
          <p:cNvPr id="31" name="Rectangle 30"/>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Consider</a:t>
            </a:r>
          </a:p>
        </p:txBody>
      </p:sp>
      <p:sp>
        <p:nvSpPr>
          <p:cNvPr id="32" name="Rounded Rectangle 31"/>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
        <p:nvSpPr>
          <p:cNvPr id="12" name="TextBox 11"/>
          <p:cNvSpPr txBox="1"/>
          <p:nvPr/>
        </p:nvSpPr>
        <p:spPr>
          <a:xfrm>
            <a:off x="4427984" y="4437112"/>
            <a:ext cx="4501008" cy="1566134"/>
          </a:xfrm>
          <a:prstGeom prst="rect">
            <a:avLst/>
          </a:prstGeom>
          <a:noFill/>
        </p:spPr>
        <p:txBody>
          <a:bodyPr wrap="square" rtlCol="0">
            <a:spAutoFit/>
          </a:bodyPr>
          <a:lstStyle/>
          <a:p>
            <a:pPr>
              <a:lnSpc>
                <a:spcPct val="114000"/>
              </a:lnSpc>
            </a:pPr>
            <a:r>
              <a:rPr lang="en-GB" sz="4400" b="1" dirty="0" smtClean="0">
                <a:latin typeface="Century Gothic" pitchFamily="34" charset="0"/>
              </a:rPr>
              <a:t>...catastrophic consequences</a:t>
            </a:r>
            <a:endParaRPr lang="en-GB" sz="4000" b="1" dirty="0">
              <a:latin typeface="Century Gothic" pitchFamily="34" charset="0"/>
            </a:endParaRPr>
          </a:p>
        </p:txBody>
      </p:sp>
      <p:pic>
        <p:nvPicPr>
          <p:cNvPr id="15" name="Picture 14"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extLst>
      <p:ext uri="{BB962C8B-B14F-4D97-AF65-F5344CB8AC3E}">
        <p14:creationId xmlns:p14="http://schemas.microsoft.com/office/powerpoint/2010/main" xmlns="" val="2785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000"/>
                                        <p:tgtEl>
                                          <p:spTgt spid="2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IMG_20151213_130156.jpg"/>
          <p:cNvPicPr>
            <a:picLocks noChangeAspect="1"/>
          </p:cNvPicPr>
          <p:nvPr/>
        </p:nvPicPr>
        <p:blipFill>
          <a:blip r:embed="rId4" cstate="print"/>
          <a:srcRect l="5748" t="8451" r="8451" b="5748"/>
          <a:stretch>
            <a:fillRect/>
          </a:stretch>
        </p:blipFill>
        <p:spPr>
          <a:xfrm>
            <a:off x="0" y="0"/>
            <a:ext cx="9144000" cy="6858000"/>
          </a:xfrm>
          <a:prstGeom prst="rect">
            <a:avLst/>
          </a:prstGeom>
        </p:spPr>
      </p:pic>
      <p:sp>
        <p:nvSpPr>
          <p:cNvPr id="23" name="Rounded Rectangle 22"/>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5"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sp>
        <p:nvSpPr>
          <p:cNvPr id="16" name="TextBox 15"/>
          <p:cNvSpPr txBox="1"/>
          <p:nvPr/>
        </p:nvSpPr>
        <p:spPr>
          <a:xfrm>
            <a:off x="6012160" y="260648"/>
            <a:ext cx="2664296" cy="461665"/>
          </a:xfrm>
          <a:prstGeom prst="rect">
            <a:avLst/>
          </a:prstGeom>
          <a:noFill/>
        </p:spPr>
        <p:txBody>
          <a:bodyPr wrap="square" rtlCol="0">
            <a:spAutoFit/>
          </a:bodyPr>
          <a:lstStyle/>
          <a:p>
            <a:r>
              <a:rPr lang="en-GB" sz="2400" b="1" dirty="0" smtClean="0">
                <a:latin typeface="Century Gothic" pitchFamily="34" charset="0"/>
              </a:rPr>
              <a:t>December 2015</a:t>
            </a:r>
            <a:endParaRPr lang="en-GB" sz="2400" b="1" dirty="0">
              <a:latin typeface="Century Gothic" pitchFamily="34" charset="0"/>
            </a:endParaRPr>
          </a:p>
        </p:txBody>
      </p:sp>
      <p:sp>
        <p:nvSpPr>
          <p:cNvPr id="21" name="TextBox 20"/>
          <p:cNvSpPr txBox="1"/>
          <p:nvPr/>
        </p:nvSpPr>
        <p:spPr>
          <a:xfrm>
            <a:off x="4572000" y="4113654"/>
            <a:ext cx="4536504" cy="2123658"/>
          </a:xfrm>
          <a:prstGeom prst="rect">
            <a:avLst/>
          </a:prstGeom>
          <a:solidFill>
            <a:srgbClr val="4A452A">
              <a:alpha val="40000"/>
            </a:srgbClr>
          </a:solidFill>
          <a:effectLst>
            <a:softEdge rad="63500"/>
          </a:effectLst>
        </p:spPr>
        <p:txBody>
          <a:bodyPr wrap="square" rtlCol="0">
            <a:spAutoFit/>
          </a:bodyPr>
          <a:lstStyle/>
          <a:p>
            <a:r>
              <a:rPr lang="en-GB" sz="4400" b="1" dirty="0" smtClean="0">
                <a:solidFill>
                  <a:schemeClr val="bg2"/>
                </a:solidFill>
                <a:latin typeface="Century Gothic" pitchFamily="34" charset="0"/>
              </a:rPr>
              <a:t>Storms cause devastating floods in the UK</a:t>
            </a:r>
            <a:endParaRPr lang="en-GB" sz="4400" dirty="0">
              <a:solidFill>
                <a:schemeClr val="bg2"/>
              </a:solidFill>
              <a:latin typeface="Century Gothic" pitchFamily="34" charset="0"/>
            </a:endParaRPr>
          </a:p>
        </p:txBody>
      </p:sp>
      <p:sp>
        <p:nvSpPr>
          <p:cNvPr id="22" name="TextBox 21"/>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24" name="TextBox 23"/>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26" name="TextBox 25"/>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29" name="Rectangle 28"/>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Review</a:t>
            </a:r>
          </a:p>
        </p:txBody>
      </p:sp>
      <p:sp>
        <p:nvSpPr>
          <p:cNvPr id="30" name="Rectangle 29"/>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Consider</a:t>
            </a:r>
          </a:p>
        </p:txBody>
      </p:sp>
      <p:sp>
        <p:nvSpPr>
          <p:cNvPr id="32" name="Rounded Rectangle 31"/>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pic>
        <p:nvPicPr>
          <p:cNvPr id="37" name="Picture 36" descr="engagelogo.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251520" y="2996952"/>
            <a:ext cx="4082244" cy="27214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1" name="Picture 3"/>
          <p:cNvPicPr>
            <a:picLocks noChangeAspect="1" noChangeArrowheads="1"/>
          </p:cNvPicPr>
          <p:nvPr/>
        </p:nvPicPr>
        <p:blipFill>
          <a:blip r:embed="rId5" cstate="print"/>
          <a:srcRect t="16429"/>
          <a:stretch>
            <a:fillRect/>
          </a:stretch>
        </p:blipFill>
        <p:spPr bwMode="auto">
          <a:xfrm>
            <a:off x="4716016" y="2564904"/>
            <a:ext cx="3726160" cy="3157224"/>
          </a:xfrm>
          <a:prstGeom prst="roundRect">
            <a:avLst>
              <a:gd name="adj" fmla="val 16667"/>
            </a:avLst>
          </a:prstGeom>
          <a:ln w="28575">
            <a:solidFill>
              <a:schemeClr val="bg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4" name="TextBox 33"/>
          <p:cNvSpPr txBox="1"/>
          <p:nvPr/>
        </p:nvSpPr>
        <p:spPr>
          <a:xfrm>
            <a:off x="611560" y="5805264"/>
            <a:ext cx="7416824" cy="584775"/>
          </a:xfrm>
          <a:prstGeom prst="rect">
            <a:avLst/>
          </a:prstGeom>
          <a:noFill/>
        </p:spPr>
        <p:txBody>
          <a:bodyPr wrap="square" rtlCol="0">
            <a:spAutoFit/>
          </a:bodyPr>
          <a:lstStyle/>
          <a:p>
            <a:r>
              <a:rPr lang="en-GB" sz="3200" b="1" dirty="0" smtClean="0">
                <a:latin typeface="Century Gothic" pitchFamily="34" charset="0"/>
              </a:rPr>
              <a:t>How are we warming the planet?</a:t>
            </a:r>
          </a:p>
        </p:txBody>
      </p:sp>
      <p:sp>
        <p:nvSpPr>
          <p:cNvPr id="23" name="Rounded Rectangle 22"/>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5"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4</a:t>
            </a:fld>
            <a:endParaRPr lang="en-GB" altLang="en-US" sz="1400" b="1" dirty="0">
              <a:solidFill>
                <a:schemeClr val="bg1"/>
              </a:solidFill>
              <a:latin typeface="Century Gothic" pitchFamily="34" charset="0"/>
            </a:endParaRPr>
          </a:p>
        </p:txBody>
      </p:sp>
      <p:sp>
        <p:nvSpPr>
          <p:cNvPr id="18" name="Rectangle 17"/>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Review</a:t>
            </a:r>
          </a:p>
        </p:txBody>
      </p:sp>
      <p:sp>
        <p:nvSpPr>
          <p:cNvPr id="19" name="Rectangle 18"/>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Consider</a:t>
            </a:r>
          </a:p>
        </p:txBody>
      </p:sp>
      <p:sp>
        <p:nvSpPr>
          <p:cNvPr id="20" name="Rounded Rectangle 19"/>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pic>
        <p:nvPicPr>
          <p:cNvPr id="2053" name="Picture 5"/>
          <p:cNvPicPr>
            <a:picLocks noChangeAspect="1" noChangeArrowheads="1"/>
          </p:cNvPicPr>
          <p:nvPr/>
        </p:nvPicPr>
        <p:blipFill>
          <a:blip r:embed="rId6" cstate="print"/>
          <a:srcRect/>
          <a:stretch>
            <a:fillRect/>
          </a:stretch>
        </p:blipFill>
        <p:spPr bwMode="auto">
          <a:xfrm>
            <a:off x="5292080" y="260648"/>
            <a:ext cx="3528392" cy="2499278"/>
          </a:xfrm>
          <a:prstGeom prst="rect">
            <a:avLst/>
          </a:prstGeom>
          <a:ln>
            <a:noFill/>
          </a:ln>
          <a:effectLst>
            <a:outerShdw blurRad="292100" dist="139700" dir="2700000" algn="tl" rotWithShape="0">
              <a:srgbClr val="333333">
                <a:alpha val="65000"/>
              </a:srgbClr>
            </a:outerShdw>
          </a:effectLst>
        </p:spPr>
      </p:pic>
      <p:pic>
        <p:nvPicPr>
          <p:cNvPr id="2052" name="Picture 4"/>
          <p:cNvPicPr>
            <a:picLocks noChangeAspect="1" noChangeArrowheads="1"/>
          </p:cNvPicPr>
          <p:nvPr/>
        </p:nvPicPr>
        <p:blipFill>
          <a:blip r:embed="rId7" cstate="print"/>
          <a:srcRect/>
          <a:stretch>
            <a:fillRect/>
          </a:stretch>
        </p:blipFill>
        <p:spPr bwMode="auto">
          <a:xfrm>
            <a:off x="827584" y="188640"/>
            <a:ext cx="4572000" cy="3429000"/>
          </a:xfrm>
          <a:prstGeom prst="ellipse">
            <a:avLst/>
          </a:prstGeom>
          <a:ln>
            <a:noFill/>
          </a:ln>
          <a:effectLst>
            <a:softEdge rad="112500"/>
          </a:effectLst>
        </p:spPr>
      </p:pic>
      <p:pic>
        <p:nvPicPr>
          <p:cNvPr id="14" name="Picture 13" descr="discuss.png"/>
          <p:cNvPicPr>
            <a:picLocks noChangeAspect="1"/>
          </p:cNvPicPr>
          <p:nvPr/>
        </p:nvPicPr>
        <p:blipFill>
          <a:blip r:embed="rId8" cstate="print"/>
          <a:stretch>
            <a:fillRect/>
          </a:stretch>
        </p:blipFill>
        <p:spPr>
          <a:xfrm>
            <a:off x="7452320" y="5805264"/>
            <a:ext cx="922349" cy="546537"/>
          </a:xfrm>
          <a:prstGeom prst="rect">
            <a:avLst/>
          </a:prstGeom>
          <a:noFill/>
          <a:effectLst>
            <a:outerShdw blurRad="50800" dist="38100" dir="2700000" algn="tl" rotWithShape="0">
              <a:prstClr val="black">
                <a:alpha val="40000"/>
              </a:prst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fade">
                                      <p:cBhvr>
                                        <p:cTn id="11" dur="2000"/>
                                        <p:tgtEl>
                                          <p:spTgt spid="2051"/>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fade">
                                      <p:cBhvr>
                                        <p:cTn id="15" dur="2000"/>
                                        <p:tgtEl>
                                          <p:spTgt spid="2052"/>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053"/>
                                        </p:tgtEl>
                                        <p:attrNameLst>
                                          <p:attrName>style.visibility</p:attrName>
                                        </p:attrNameLst>
                                      </p:cBhvr>
                                      <p:to>
                                        <p:strVal val="visible"/>
                                      </p:to>
                                    </p:set>
                                    <p:animEffect transition="in" filter="fade">
                                      <p:cBhvr>
                                        <p:cTn id="19" dur="2000"/>
                                        <p:tgtEl>
                                          <p:spTgt spid="205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a:off x="251520" y="1362254"/>
            <a:ext cx="8640960" cy="5091082"/>
            <a:chOff x="251520" y="1362254"/>
            <a:chExt cx="8640960" cy="5091082"/>
          </a:xfrm>
        </p:grpSpPr>
        <p:grpSp>
          <p:nvGrpSpPr>
            <p:cNvPr id="59" name="Group 58"/>
            <p:cNvGrpSpPr/>
            <p:nvPr/>
          </p:nvGrpSpPr>
          <p:grpSpPr>
            <a:xfrm>
              <a:off x="251520" y="1362254"/>
              <a:ext cx="8640960" cy="5091082"/>
              <a:chOff x="251520" y="1362254"/>
              <a:chExt cx="8640960" cy="5091082"/>
            </a:xfrm>
          </p:grpSpPr>
          <p:grpSp>
            <p:nvGrpSpPr>
              <p:cNvPr id="58" name="Group 57"/>
              <p:cNvGrpSpPr/>
              <p:nvPr/>
            </p:nvGrpSpPr>
            <p:grpSpPr>
              <a:xfrm>
                <a:off x="648072" y="1362254"/>
                <a:ext cx="8244408" cy="5091082"/>
                <a:chOff x="648072" y="1362254"/>
                <a:chExt cx="8244408" cy="5091082"/>
              </a:xfrm>
            </p:grpSpPr>
            <p:sp>
              <p:nvSpPr>
                <p:cNvPr id="19" name="Rectangle 18"/>
                <p:cNvSpPr/>
                <p:nvPr/>
              </p:nvSpPr>
              <p:spPr>
                <a:xfrm>
                  <a:off x="1261405" y="1506271"/>
                  <a:ext cx="7199027" cy="4588834"/>
                </a:xfrm>
                <a:prstGeom prst="rect">
                  <a:avLst/>
                </a:prstGeom>
                <a:solidFill>
                  <a:schemeClr val="bg1"/>
                </a:solidFill>
                <a:ln>
                  <a:noFill/>
                </a:ln>
                <a:effectLst>
                  <a:outerShdw blurRad="165100" algn="ctr" rotWithShape="0">
                    <a:srgbClr val="FF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p:cNvCxnSpPr/>
                <p:nvPr/>
              </p:nvCxnSpPr>
              <p:spPr>
                <a:xfrm flipH="1">
                  <a:off x="1261405" y="5462162"/>
                  <a:ext cx="7199027" cy="0"/>
                </a:xfrm>
                <a:prstGeom prst="line">
                  <a:avLst/>
                </a:prstGeom>
                <a:ln w="285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1259632" y="1506270"/>
                  <a:ext cx="7200800" cy="459304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p:cNvCxnSpPr/>
                <p:nvPr/>
              </p:nvCxnSpPr>
              <p:spPr>
                <a:xfrm flipH="1">
                  <a:off x="1261405" y="2297449"/>
                  <a:ext cx="77409"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1261405" y="3088628"/>
                  <a:ext cx="77409"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1261405" y="3879806"/>
                  <a:ext cx="77409"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1261405" y="4670984"/>
                  <a:ext cx="77409"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261405" y="5462162"/>
                  <a:ext cx="77409"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261405" y="3879806"/>
                  <a:ext cx="7199027"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041809" y="1506271"/>
                  <a:ext cx="0" cy="458883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4870926" y="1506271"/>
                  <a:ext cx="0" cy="458883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680027" y="1506271"/>
                  <a:ext cx="0" cy="458883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99592" y="6114782"/>
                  <a:ext cx="7992888" cy="338554"/>
                </a:xfrm>
                <a:prstGeom prst="rect">
                  <a:avLst/>
                </a:prstGeom>
                <a:noFill/>
              </p:spPr>
              <p:txBody>
                <a:bodyPr wrap="square" rtlCol="0">
                  <a:spAutoFit/>
                </a:bodyPr>
                <a:lstStyle/>
                <a:p>
                  <a:pPr>
                    <a:tabLst>
                      <a:tab pos="1973263" algn="ctr"/>
                      <a:tab pos="3852863" algn="ctr"/>
                      <a:tab pos="5646738" algn="ctr"/>
                      <a:tab pos="7442200" algn="ctr"/>
                    </a:tabLst>
                  </a:pPr>
                  <a:r>
                    <a:rPr lang="en-GB" sz="1600" dirty="0" smtClean="0">
                      <a:latin typeface="Century Gothic" pitchFamily="34" charset="0"/>
                    </a:rPr>
                    <a:t>1900	1950	2000	2050	2100</a:t>
                  </a:r>
                  <a:endParaRPr lang="en-GB" dirty="0"/>
                </a:p>
              </p:txBody>
            </p:sp>
            <p:sp>
              <p:nvSpPr>
                <p:cNvPr id="56" name="TextBox 55"/>
                <p:cNvSpPr txBox="1"/>
                <p:nvPr/>
              </p:nvSpPr>
              <p:spPr>
                <a:xfrm>
                  <a:off x="648072" y="1362254"/>
                  <a:ext cx="611560" cy="4262705"/>
                </a:xfrm>
                <a:prstGeom prst="rect">
                  <a:avLst/>
                </a:prstGeom>
                <a:noFill/>
              </p:spPr>
              <p:txBody>
                <a:bodyPr wrap="square" rtlCol="0">
                  <a:spAutoFit/>
                </a:bodyPr>
                <a:lstStyle/>
                <a:p>
                  <a:pPr algn="r">
                    <a:spcBef>
                      <a:spcPts val="4200"/>
                    </a:spcBef>
                  </a:pPr>
                  <a:r>
                    <a:rPr lang="en-GB" sz="1600" dirty="0" smtClean="0">
                      <a:latin typeface="Century Gothic" pitchFamily="34" charset="0"/>
                    </a:rPr>
                    <a:t>5</a:t>
                  </a:r>
                </a:p>
                <a:p>
                  <a:pPr algn="r">
                    <a:spcBef>
                      <a:spcPts val="4200"/>
                    </a:spcBef>
                  </a:pPr>
                  <a:r>
                    <a:rPr lang="en-GB" sz="1600" dirty="0" smtClean="0">
                      <a:latin typeface="Century Gothic" pitchFamily="34" charset="0"/>
                    </a:rPr>
                    <a:t>4</a:t>
                  </a:r>
                </a:p>
                <a:p>
                  <a:pPr algn="r">
                    <a:spcBef>
                      <a:spcPts val="4200"/>
                    </a:spcBef>
                  </a:pPr>
                  <a:r>
                    <a:rPr lang="en-GB" sz="1600" dirty="0" smtClean="0">
                      <a:latin typeface="Century Gothic" pitchFamily="34" charset="0"/>
                    </a:rPr>
                    <a:t>3</a:t>
                  </a:r>
                </a:p>
                <a:p>
                  <a:pPr algn="r">
                    <a:spcBef>
                      <a:spcPts val="4200"/>
                    </a:spcBef>
                  </a:pPr>
                  <a:r>
                    <a:rPr lang="en-GB" sz="1600" b="1" dirty="0" smtClean="0">
                      <a:solidFill>
                        <a:srgbClr val="FF0000"/>
                      </a:solidFill>
                      <a:latin typeface="Century Gothic" pitchFamily="34" charset="0"/>
                    </a:rPr>
                    <a:t>2ºC</a:t>
                  </a:r>
                </a:p>
                <a:p>
                  <a:pPr algn="r">
                    <a:spcBef>
                      <a:spcPts val="4200"/>
                    </a:spcBef>
                  </a:pPr>
                  <a:r>
                    <a:rPr lang="en-GB" sz="1600" dirty="0" smtClean="0">
                      <a:latin typeface="Century Gothic" pitchFamily="34" charset="0"/>
                    </a:rPr>
                    <a:t>1</a:t>
                  </a:r>
                </a:p>
                <a:p>
                  <a:pPr algn="r">
                    <a:spcBef>
                      <a:spcPts val="4200"/>
                    </a:spcBef>
                  </a:pPr>
                  <a:r>
                    <a:rPr lang="en-GB" sz="1600" dirty="0" smtClean="0">
                      <a:latin typeface="Century Gothic" pitchFamily="34" charset="0"/>
                    </a:rPr>
                    <a:t>0</a:t>
                  </a:r>
                  <a:endParaRPr lang="en-GB" sz="1600" dirty="0">
                    <a:latin typeface="Century Gothic" pitchFamily="34" charset="0"/>
                  </a:endParaRPr>
                </a:p>
              </p:txBody>
            </p:sp>
          </p:grpSp>
          <p:sp>
            <p:nvSpPr>
              <p:cNvPr id="53" name="TextBox 52"/>
              <p:cNvSpPr txBox="1"/>
              <p:nvPr/>
            </p:nvSpPr>
            <p:spPr>
              <a:xfrm rot="16200000">
                <a:off x="-1760349" y="3518140"/>
                <a:ext cx="4608514" cy="584775"/>
              </a:xfrm>
              <a:prstGeom prst="rect">
                <a:avLst/>
              </a:prstGeom>
              <a:noFill/>
            </p:spPr>
            <p:txBody>
              <a:bodyPr wrap="square" rtlCol="0">
                <a:spAutoFit/>
              </a:bodyPr>
              <a:lstStyle/>
              <a:p>
                <a:pPr algn="ctr"/>
                <a:r>
                  <a:rPr lang="en-GB" sz="1600" dirty="0" smtClean="0">
                    <a:latin typeface="Century Gothic" pitchFamily="34" charset="0"/>
                  </a:rPr>
                  <a:t>Global average surface temperature increase above pre-industrial levels (ºC)</a:t>
                </a:r>
                <a:endParaRPr lang="en-GB" sz="1600" dirty="0">
                  <a:latin typeface="Century Gothic" pitchFamily="34" charset="0"/>
                </a:endParaRPr>
              </a:p>
            </p:txBody>
          </p:sp>
        </p:grpSp>
        <p:sp>
          <p:nvSpPr>
            <p:cNvPr id="39" name="Freeform 38"/>
            <p:cNvSpPr/>
            <p:nvPr/>
          </p:nvSpPr>
          <p:spPr>
            <a:xfrm>
              <a:off x="1259632" y="4652311"/>
              <a:ext cx="4121868" cy="739039"/>
            </a:xfrm>
            <a:custGeom>
              <a:avLst/>
              <a:gdLst>
                <a:gd name="connsiteX0" fmla="*/ 0 w 3834281"/>
                <a:gd name="connsiteY0" fmla="*/ 632330 h 672626"/>
                <a:gd name="connsiteX1" fmla="*/ 46495 w 3834281"/>
                <a:gd name="connsiteY1" fmla="*/ 629231 h 672626"/>
                <a:gd name="connsiteX2" fmla="*/ 55794 w 3834281"/>
                <a:gd name="connsiteY2" fmla="*/ 626131 h 672626"/>
                <a:gd name="connsiteX3" fmla="*/ 71292 w 3834281"/>
                <a:gd name="connsiteY3" fmla="*/ 638530 h 672626"/>
                <a:gd name="connsiteX4" fmla="*/ 89890 w 3834281"/>
                <a:gd name="connsiteY4" fmla="*/ 647829 h 672626"/>
                <a:gd name="connsiteX5" fmla="*/ 105389 w 3834281"/>
                <a:gd name="connsiteY5" fmla="*/ 666427 h 672626"/>
                <a:gd name="connsiteX6" fmla="*/ 114688 w 3834281"/>
                <a:gd name="connsiteY6" fmla="*/ 672626 h 672626"/>
                <a:gd name="connsiteX7" fmla="*/ 158083 w 3834281"/>
                <a:gd name="connsiteY7" fmla="*/ 669526 h 672626"/>
                <a:gd name="connsiteX8" fmla="*/ 176681 w 3834281"/>
                <a:gd name="connsiteY8" fmla="*/ 663327 h 672626"/>
                <a:gd name="connsiteX9" fmla="*/ 185980 w 3834281"/>
                <a:gd name="connsiteY9" fmla="*/ 660227 h 672626"/>
                <a:gd name="connsiteX10" fmla="*/ 195279 w 3834281"/>
                <a:gd name="connsiteY10" fmla="*/ 654028 h 672626"/>
                <a:gd name="connsiteX11" fmla="*/ 207677 w 3834281"/>
                <a:gd name="connsiteY11" fmla="*/ 650928 h 672626"/>
                <a:gd name="connsiteX12" fmla="*/ 238674 w 3834281"/>
                <a:gd name="connsiteY12" fmla="*/ 641629 h 672626"/>
                <a:gd name="connsiteX13" fmla="*/ 247973 w 3834281"/>
                <a:gd name="connsiteY13" fmla="*/ 635430 h 672626"/>
                <a:gd name="connsiteX14" fmla="*/ 269671 w 3834281"/>
                <a:gd name="connsiteY14" fmla="*/ 629231 h 672626"/>
                <a:gd name="connsiteX15" fmla="*/ 294468 w 3834281"/>
                <a:gd name="connsiteY15" fmla="*/ 623031 h 672626"/>
                <a:gd name="connsiteX16" fmla="*/ 325464 w 3834281"/>
                <a:gd name="connsiteY16" fmla="*/ 613732 h 672626"/>
                <a:gd name="connsiteX17" fmla="*/ 337863 w 3834281"/>
                <a:gd name="connsiteY17" fmla="*/ 610633 h 672626"/>
                <a:gd name="connsiteX18" fmla="*/ 371959 w 3834281"/>
                <a:gd name="connsiteY18" fmla="*/ 607533 h 672626"/>
                <a:gd name="connsiteX19" fmla="*/ 381258 w 3834281"/>
                <a:gd name="connsiteY19" fmla="*/ 604434 h 672626"/>
                <a:gd name="connsiteX20" fmla="*/ 406056 w 3834281"/>
                <a:gd name="connsiteY20" fmla="*/ 613732 h 672626"/>
                <a:gd name="connsiteX21" fmla="*/ 412255 w 3834281"/>
                <a:gd name="connsiteY21" fmla="*/ 619932 h 672626"/>
                <a:gd name="connsiteX22" fmla="*/ 421554 w 3834281"/>
                <a:gd name="connsiteY22" fmla="*/ 626131 h 672626"/>
                <a:gd name="connsiteX23" fmla="*/ 427753 w 3834281"/>
                <a:gd name="connsiteY23" fmla="*/ 635430 h 672626"/>
                <a:gd name="connsiteX24" fmla="*/ 440152 w 3834281"/>
                <a:gd name="connsiteY24" fmla="*/ 638530 h 672626"/>
                <a:gd name="connsiteX25" fmla="*/ 477348 w 3834281"/>
                <a:gd name="connsiteY25" fmla="*/ 629231 h 672626"/>
                <a:gd name="connsiteX26" fmla="*/ 486647 w 3834281"/>
                <a:gd name="connsiteY26" fmla="*/ 626131 h 672626"/>
                <a:gd name="connsiteX27" fmla="*/ 505245 w 3834281"/>
                <a:gd name="connsiteY27" fmla="*/ 616832 h 672626"/>
                <a:gd name="connsiteX28" fmla="*/ 526942 w 3834281"/>
                <a:gd name="connsiteY28" fmla="*/ 613732 h 672626"/>
                <a:gd name="connsiteX29" fmla="*/ 554839 w 3834281"/>
                <a:gd name="connsiteY29" fmla="*/ 610633 h 672626"/>
                <a:gd name="connsiteX30" fmla="*/ 579637 w 3834281"/>
                <a:gd name="connsiteY30" fmla="*/ 604434 h 672626"/>
                <a:gd name="connsiteX31" fmla="*/ 592035 w 3834281"/>
                <a:gd name="connsiteY31" fmla="*/ 598234 h 672626"/>
                <a:gd name="connsiteX32" fmla="*/ 601334 w 3834281"/>
                <a:gd name="connsiteY32" fmla="*/ 595135 h 672626"/>
                <a:gd name="connsiteX33" fmla="*/ 613733 w 3834281"/>
                <a:gd name="connsiteY33" fmla="*/ 588935 h 672626"/>
                <a:gd name="connsiteX34" fmla="*/ 641630 w 3834281"/>
                <a:gd name="connsiteY34" fmla="*/ 582736 h 672626"/>
                <a:gd name="connsiteX35" fmla="*/ 650929 w 3834281"/>
                <a:gd name="connsiteY35" fmla="*/ 576537 h 672626"/>
                <a:gd name="connsiteX36" fmla="*/ 675726 w 3834281"/>
                <a:gd name="connsiteY36" fmla="*/ 570337 h 672626"/>
                <a:gd name="connsiteX37" fmla="*/ 722221 w 3834281"/>
                <a:gd name="connsiteY37" fmla="*/ 576537 h 672626"/>
                <a:gd name="connsiteX38" fmla="*/ 771816 w 3834281"/>
                <a:gd name="connsiteY38" fmla="*/ 573437 h 672626"/>
                <a:gd name="connsiteX39" fmla="*/ 790414 w 3834281"/>
                <a:gd name="connsiteY39" fmla="*/ 567238 h 672626"/>
                <a:gd name="connsiteX40" fmla="*/ 805912 w 3834281"/>
                <a:gd name="connsiteY40" fmla="*/ 554839 h 672626"/>
                <a:gd name="connsiteX41" fmla="*/ 821410 w 3834281"/>
                <a:gd name="connsiteY41" fmla="*/ 551739 h 672626"/>
                <a:gd name="connsiteX42" fmla="*/ 830709 w 3834281"/>
                <a:gd name="connsiteY42" fmla="*/ 548640 h 672626"/>
                <a:gd name="connsiteX43" fmla="*/ 911300 w 3834281"/>
                <a:gd name="connsiteY43" fmla="*/ 542440 h 672626"/>
                <a:gd name="connsiteX44" fmla="*/ 920599 w 3834281"/>
                <a:gd name="connsiteY44" fmla="*/ 539341 h 672626"/>
                <a:gd name="connsiteX45" fmla="*/ 982593 w 3834281"/>
                <a:gd name="connsiteY45" fmla="*/ 533141 h 672626"/>
                <a:gd name="connsiteX46" fmla="*/ 1010490 w 3834281"/>
                <a:gd name="connsiteY46" fmla="*/ 526942 h 672626"/>
                <a:gd name="connsiteX47" fmla="*/ 1047685 w 3834281"/>
                <a:gd name="connsiteY47" fmla="*/ 533141 h 672626"/>
                <a:gd name="connsiteX48" fmla="*/ 1156174 w 3834281"/>
                <a:gd name="connsiteY48" fmla="*/ 530042 h 672626"/>
                <a:gd name="connsiteX49" fmla="*/ 1184071 w 3834281"/>
                <a:gd name="connsiteY49" fmla="*/ 526942 h 672626"/>
                <a:gd name="connsiteX50" fmla="*/ 1246064 w 3834281"/>
                <a:gd name="connsiteY50" fmla="*/ 520743 h 672626"/>
                <a:gd name="connsiteX51" fmla="*/ 1273961 w 3834281"/>
                <a:gd name="connsiteY51" fmla="*/ 514543 h 672626"/>
                <a:gd name="connsiteX52" fmla="*/ 1292559 w 3834281"/>
                <a:gd name="connsiteY52" fmla="*/ 508344 h 672626"/>
                <a:gd name="connsiteX53" fmla="*/ 1335954 w 3834281"/>
                <a:gd name="connsiteY53" fmla="*/ 514543 h 672626"/>
                <a:gd name="connsiteX54" fmla="*/ 1450641 w 3834281"/>
                <a:gd name="connsiteY54" fmla="*/ 511444 h 672626"/>
                <a:gd name="connsiteX55" fmla="*/ 1478538 w 3834281"/>
                <a:gd name="connsiteY55" fmla="*/ 505244 h 672626"/>
                <a:gd name="connsiteX56" fmla="*/ 1500236 w 3834281"/>
                <a:gd name="connsiteY56" fmla="*/ 499045 h 672626"/>
                <a:gd name="connsiteX57" fmla="*/ 1630422 w 3834281"/>
                <a:gd name="connsiteY57" fmla="*/ 492846 h 672626"/>
                <a:gd name="connsiteX58" fmla="*/ 1639721 w 3834281"/>
                <a:gd name="connsiteY58" fmla="*/ 489746 h 672626"/>
                <a:gd name="connsiteX59" fmla="*/ 1726511 w 3834281"/>
                <a:gd name="connsiteY59" fmla="*/ 489746 h 672626"/>
                <a:gd name="connsiteX60" fmla="*/ 1745109 w 3834281"/>
                <a:gd name="connsiteY60" fmla="*/ 495945 h 672626"/>
                <a:gd name="connsiteX61" fmla="*/ 1751309 w 3834281"/>
                <a:gd name="connsiteY61" fmla="*/ 502145 h 672626"/>
                <a:gd name="connsiteX62" fmla="*/ 1766807 w 3834281"/>
                <a:gd name="connsiteY62" fmla="*/ 505244 h 672626"/>
                <a:gd name="connsiteX63" fmla="*/ 1776106 w 3834281"/>
                <a:gd name="connsiteY63" fmla="*/ 508344 h 672626"/>
                <a:gd name="connsiteX64" fmla="*/ 1788504 w 3834281"/>
                <a:gd name="connsiteY64" fmla="*/ 511444 h 672626"/>
                <a:gd name="connsiteX65" fmla="*/ 1918690 w 3834281"/>
                <a:gd name="connsiteY65" fmla="*/ 508344 h 672626"/>
                <a:gd name="connsiteX66" fmla="*/ 1927989 w 3834281"/>
                <a:gd name="connsiteY66" fmla="*/ 505244 h 672626"/>
                <a:gd name="connsiteX67" fmla="*/ 1943488 w 3834281"/>
                <a:gd name="connsiteY67" fmla="*/ 502145 h 672626"/>
                <a:gd name="connsiteX68" fmla="*/ 1955886 w 3834281"/>
                <a:gd name="connsiteY68" fmla="*/ 495945 h 672626"/>
                <a:gd name="connsiteX69" fmla="*/ 1999281 w 3834281"/>
                <a:gd name="connsiteY69" fmla="*/ 486646 h 672626"/>
                <a:gd name="connsiteX70" fmla="*/ 2011680 w 3834281"/>
                <a:gd name="connsiteY70" fmla="*/ 483547 h 672626"/>
                <a:gd name="connsiteX71" fmla="*/ 2033378 w 3834281"/>
                <a:gd name="connsiteY71" fmla="*/ 486646 h 672626"/>
                <a:gd name="connsiteX72" fmla="*/ 2039577 w 3834281"/>
                <a:gd name="connsiteY72" fmla="*/ 495945 h 672626"/>
                <a:gd name="connsiteX73" fmla="*/ 2048876 w 3834281"/>
                <a:gd name="connsiteY73" fmla="*/ 499045 h 672626"/>
                <a:gd name="connsiteX74" fmla="*/ 2064374 w 3834281"/>
                <a:gd name="connsiteY74" fmla="*/ 505244 h 672626"/>
                <a:gd name="connsiteX75" fmla="*/ 2089172 w 3834281"/>
                <a:gd name="connsiteY75" fmla="*/ 523842 h 672626"/>
                <a:gd name="connsiteX76" fmla="*/ 2095371 w 3834281"/>
                <a:gd name="connsiteY76" fmla="*/ 533141 h 672626"/>
                <a:gd name="connsiteX77" fmla="*/ 2110869 w 3834281"/>
                <a:gd name="connsiteY77" fmla="*/ 536241 h 672626"/>
                <a:gd name="connsiteX78" fmla="*/ 2120168 w 3834281"/>
                <a:gd name="connsiteY78" fmla="*/ 539341 h 672626"/>
                <a:gd name="connsiteX79" fmla="*/ 2135666 w 3834281"/>
                <a:gd name="connsiteY79" fmla="*/ 551739 h 672626"/>
                <a:gd name="connsiteX80" fmla="*/ 2141866 w 3834281"/>
                <a:gd name="connsiteY80" fmla="*/ 557939 h 672626"/>
                <a:gd name="connsiteX81" fmla="*/ 2160464 w 3834281"/>
                <a:gd name="connsiteY81" fmla="*/ 564138 h 672626"/>
                <a:gd name="connsiteX82" fmla="*/ 2169763 w 3834281"/>
                <a:gd name="connsiteY82" fmla="*/ 567238 h 672626"/>
                <a:gd name="connsiteX83" fmla="*/ 2179062 w 3834281"/>
                <a:gd name="connsiteY83" fmla="*/ 573437 h 672626"/>
                <a:gd name="connsiteX84" fmla="*/ 2203859 w 3834281"/>
                <a:gd name="connsiteY84" fmla="*/ 567238 h 672626"/>
                <a:gd name="connsiteX85" fmla="*/ 2213158 w 3834281"/>
                <a:gd name="connsiteY85" fmla="*/ 564138 h 672626"/>
                <a:gd name="connsiteX86" fmla="*/ 2222457 w 3834281"/>
                <a:gd name="connsiteY86" fmla="*/ 557939 h 672626"/>
                <a:gd name="connsiteX87" fmla="*/ 2231756 w 3834281"/>
                <a:gd name="connsiteY87" fmla="*/ 554839 h 672626"/>
                <a:gd name="connsiteX88" fmla="*/ 2244155 w 3834281"/>
                <a:gd name="connsiteY88" fmla="*/ 548640 h 672626"/>
                <a:gd name="connsiteX89" fmla="*/ 2262753 w 3834281"/>
                <a:gd name="connsiteY89" fmla="*/ 542440 h 672626"/>
                <a:gd name="connsiteX90" fmla="*/ 2290650 w 3834281"/>
                <a:gd name="connsiteY90" fmla="*/ 545540 h 672626"/>
                <a:gd name="connsiteX91" fmla="*/ 2299949 w 3834281"/>
                <a:gd name="connsiteY91" fmla="*/ 548640 h 672626"/>
                <a:gd name="connsiteX92" fmla="*/ 2334045 w 3834281"/>
                <a:gd name="connsiteY92" fmla="*/ 545540 h 672626"/>
                <a:gd name="connsiteX93" fmla="*/ 2361942 w 3834281"/>
                <a:gd name="connsiteY93" fmla="*/ 539341 h 672626"/>
                <a:gd name="connsiteX94" fmla="*/ 2380540 w 3834281"/>
                <a:gd name="connsiteY94" fmla="*/ 530042 h 672626"/>
                <a:gd name="connsiteX95" fmla="*/ 2389839 w 3834281"/>
                <a:gd name="connsiteY95" fmla="*/ 520743 h 672626"/>
                <a:gd name="connsiteX96" fmla="*/ 2402237 w 3834281"/>
                <a:gd name="connsiteY96" fmla="*/ 517643 h 672626"/>
                <a:gd name="connsiteX97" fmla="*/ 2423935 w 3834281"/>
                <a:gd name="connsiteY97" fmla="*/ 511444 h 672626"/>
                <a:gd name="connsiteX98" fmla="*/ 2436334 w 3834281"/>
                <a:gd name="connsiteY98" fmla="*/ 499045 h 672626"/>
                <a:gd name="connsiteX99" fmla="*/ 2445633 w 3834281"/>
                <a:gd name="connsiteY99" fmla="*/ 495945 h 672626"/>
                <a:gd name="connsiteX100" fmla="*/ 2461131 w 3834281"/>
                <a:gd name="connsiteY100" fmla="*/ 492846 h 672626"/>
                <a:gd name="connsiteX101" fmla="*/ 2473530 w 3834281"/>
                <a:gd name="connsiteY101" fmla="*/ 489746 h 672626"/>
                <a:gd name="connsiteX102" fmla="*/ 2479729 w 3834281"/>
                <a:gd name="connsiteY102" fmla="*/ 480447 h 672626"/>
                <a:gd name="connsiteX103" fmla="*/ 2492128 w 3834281"/>
                <a:gd name="connsiteY103" fmla="*/ 477347 h 672626"/>
                <a:gd name="connsiteX104" fmla="*/ 2526224 w 3834281"/>
                <a:gd name="connsiteY104" fmla="*/ 471148 h 672626"/>
                <a:gd name="connsiteX105" fmla="*/ 2535523 w 3834281"/>
                <a:gd name="connsiteY105" fmla="*/ 474248 h 672626"/>
                <a:gd name="connsiteX106" fmla="*/ 2544822 w 3834281"/>
                <a:gd name="connsiteY106" fmla="*/ 480447 h 672626"/>
                <a:gd name="connsiteX107" fmla="*/ 2554121 w 3834281"/>
                <a:gd name="connsiteY107" fmla="*/ 474248 h 672626"/>
                <a:gd name="connsiteX108" fmla="*/ 2575818 w 3834281"/>
                <a:gd name="connsiteY108" fmla="*/ 468048 h 672626"/>
                <a:gd name="connsiteX109" fmla="*/ 2585117 w 3834281"/>
                <a:gd name="connsiteY109" fmla="*/ 461849 h 672626"/>
                <a:gd name="connsiteX110" fmla="*/ 2591317 w 3834281"/>
                <a:gd name="connsiteY110" fmla="*/ 455650 h 672626"/>
                <a:gd name="connsiteX111" fmla="*/ 2600616 w 3834281"/>
                <a:gd name="connsiteY111" fmla="*/ 452550 h 672626"/>
                <a:gd name="connsiteX112" fmla="*/ 2628513 w 3834281"/>
                <a:gd name="connsiteY112" fmla="*/ 440151 h 672626"/>
                <a:gd name="connsiteX113" fmla="*/ 2637812 w 3834281"/>
                <a:gd name="connsiteY113" fmla="*/ 433952 h 672626"/>
                <a:gd name="connsiteX114" fmla="*/ 2647111 w 3834281"/>
                <a:gd name="connsiteY114" fmla="*/ 430852 h 672626"/>
                <a:gd name="connsiteX115" fmla="*/ 2668808 w 3834281"/>
                <a:gd name="connsiteY115" fmla="*/ 418454 h 672626"/>
                <a:gd name="connsiteX116" fmla="*/ 2675008 w 3834281"/>
                <a:gd name="connsiteY116" fmla="*/ 412255 h 672626"/>
                <a:gd name="connsiteX117" fmla="*/ 2684306 w 3834281"/>
                <a:gd name="connsiteY117" fmla="*/ 409155 h 672626"/>
                <a:gd name="connsiteX118" fmla="*/ 2696705 w 3834281"/>
                <a:gd name="connsiteY118" fmla="*/ 396756 h 672626"/>
                <a:gd name="connsiteX119" fmla="*/ 2709104 w 3834281"/>
                <a:gd name="connsiteY119" fmla="*/ 393657 h 672626"/>
                <a:gd name="connsiteX120" fmla="*/ 2724602 w 3834281"/>
                <a:gd name="connsiteY120" fmla="*/ 387457 h 672626"/>
                <a:gd name="connsiteX121" fmla="*/ 2743200 w 3834281"/>
                <a:gd name="connsiteY121" fmla="*/ 381258 h 672626"/>
                <a:gd name="connsiteX122" fmla="*/ 2752499 w 3834281"/>
                <a:gd name="connsiteY122" fmla="*/ 378158 h 672626"/>
                <a:gd name="connsiteX123" fmla="*/ 2761798 w 3834281"/>
                <a:gd name="connsiteY123" fmla="*/ 375059 h 672626"/>
                <a:gd name="connsiteX124" fmla="*/ 2777296 w 3834281"/>
                <a:gd name="connsiteY124" fmla="*/ 399856 h 672626"/>
                <a:gd name="connsiteX125" fmla="*/ 2786595 w 3834281"/>
                <a:gd name="connsiteY125" fmla="*/ 406055 h 672626"/>
                <a:gd name="connsiteX126" fmla="*/ 2789695 w 3834281"/>
                <a:gd name="connsiteY126" fmla="*/ 418454 h 672626"/>
                <a:gd name="connsiteX127" fmla="*/ 2798994 w 3834281"/>
                <a:gd name="connsiteY127" fmla="*/ 424653 h 672626"/>
                <a:gd name="connsiteX128" fmla="*/ 2814492 w 3834281"/>
                <a:gd name="connsiteY128" fmla="*/ 443251 h 672626"/>
                <a:gd name="connsiteX129" fmla="*/ 2817592 w 3834281"/>
                <a:gd name="connsiteY129" fmla="*/ 452550 h 672626"/>
                <a:gd name="connsiteX130" fmla="*/ 2826891 w 3834281"/>
                <a:gd name="connsiteY130" fmla="*/ 446351 h 672626"/>
                <a:gd name="connsiteX131" fmla="*/ 2839290 w 3834281"/>
                <a:gd name="connsiteY131" fmla="*/ 427753 h 672626"/>
                <a:gd name="connsiteX132" fmla="*/ 2873386 w 3834281"/>
                <a:gd name="connsiteY132" fmla="*/ 409155 h 672626"/>
                <a:gd name="connsiteX133" fmla="*/ 2882685 w 3834281"/>
                <a:gd name="connsiteY133" fmla="*/ 396756 h 672626"/>
                <a:gd name="connsiteX134" fmla="*/ 2888884 w 3834281"/>
                <a:gd name="connsiteY134" fmla="*/ 387457 h 672626"/>
                <a:gd name="connsiteX135" fmla="*/ 2898183 w 3834281"/>
                <a:gd name="connsiteY135" fmla="*/ 381258 h 672626"/>
                <a:gd name="connsiteX136" fmla="*/ 2910582 w 3834281"/>
                <a:gd name="connsiteY136" fmla="*/ 368859 h 672626"/>
                <a:gd name="connsiteX137" fmla="*/ 2929180 w 3834281"/>
                <a:gd name="connsiteY137" fmla="*/ 356461 h 672626"/>
                <a:gd name="connsiteX138" fmla="*/ 2941578 w 3834281"/>
                <a:gd name="connsiteY138" fmla="*/ 347162 h 672626"/>
                <a:gd name="connsiteX139" fmla="*/ 2947778 w 3834281"/>
                <a:gd name="connsiteY139" fmla="*/ 340962 h 672626"/>
                <a:gd name="connsiteX140" fmla="*/ 2957077 w 3834281"/>
                <a:gd name="connsiteY140" fmla="*/ 334763 h 672626"/>
                <a:gd name="connsiteX141" fmla="*/ 2969475 w 3834281"/>
                <a:gd name="connsiteY141" fmla="*/ 325464 h 672626"/>
                <a:gd name="connsiteX142" fmla="*/ 2984974 w 3834281"/>
                <a:gd name="connsiteY142" fmla="*/ 313065 h 672626"/>
                <a:gd name="connsiteX143" fmla="*/ 3003572 w 3834281"/>
                <a:gd name="connsiteY143" fmla="*/ 306866 h 672626"/>
                <a:gd name="connsiteX144" fmla="*/ 3025269 w 3834281"/>
                <a:gd name="connsiteY144" fmla="*/ 309966 h 672626"/>
                <a:gd name="connsiteX145" fmla="*/ 3034568 w 3834281"/>
                <a:gd name="connsiteY145" fmla="*/ 313065 h 672626"/>
                <a:gd name="connsiteX146" fmla="*/ 3040768 w 3834281"/>
                <a:gd name="connsiteY146" fmla="*/ 331663 h 672626"/>
                <a:gd name="connsiteX147" fmla="*/ 3046967 w 3834281"/>
                <a:gd name="connsiteY147" fmla="*/ 340962 h 672626"/>
                <a:gd name="connsiteX148" fmla="*/ 3056266 w 3834281"/>
                <a:gd name="connsiteY148" fmla="*/ 347162 h 672626"/>
                <a:gd name="connsiteX149" fmla="*/ 3077963 w 3834281"/>
                <a:gd name="connsiteY149" fmla="*/ 359560 h 672626"/>
                <a:gd name="connsiteX150" fmla="*/ 3096561 w 3834281"/>
                <a:gd name="connsiteY150" fmla="*/ 384358 h 672626"/>
                <a:gd name="connsiteX151" fmla="*/ 3112060 w 3834281"/>
                <a:gd name="connsiteY151" fmla="*/ 381258 h 672626"/>
                <a:gd name="connsiteX152" fmla="*/ 3121359 w 3834281"/>
                <a:gd name="connsiteY152" fmla="*/ 371959 h 672626"/>
                <a:gd name="connsiteX153" fmla="*/ 3130658 w 3834281"/>
                <a:gd name="connsiteY153" fmla="*/ 365760 h 672626"/>
                <a:gd name="connsiteX154" fmla="*/ 3143056 w 3834281"/>
                <a:gd name="connsiteY154" fmla="*/ 350261 h 672626"/>
                <a:gd name="connsiteX155" fmla="*/ 3161654 w 3834281"/>
                <a:gd name="connsiteY155" fmla="*/ 340962 h 672626"/>
                <a:gd name="connsiteX156" fmla="*/ 3167854 w 3834281"/>
                <a:gd name="connsiteY156" fmla="*/ 334763 h 672626"/>
                <a:gd name="connsiteX157" fmla="*/ 3177153 w 3834281"/>
                <a:gd name="connsiteY157" fmla="*/ 331663 h 672626"/>
                <a:gd name="connsiteX158" fmla="*/ 3192651 w 3834281"/>
                <a:gd name="connsiteY158" fmla="*/ 319265 h 672626"/>
                <a:gd name="connsiteX159" fmla="*/ 3198850 w 3834281"/>
                <a:gd name="connsiteY159" fmla="*/ 313065 h 672626"/>
                <a:gd name="connsiteX160" fmla="*/ 3208149 w 3834281"/>
                <a:gd name="connsiteY160" fmla="*/ 309966 h 672626"/>
                <a:gd name="connsiteX161" fmla="*/ 3220548 w 3834281"/>
                <a:gd name="connsiteY161" fmla="*/ 303766 h 672626"/>
                <a:gd name="connsiteX162" fmla="*/ 3239146 w 3834281"/>
                <a:gd name="connsiteY162" fmla="*/ 297567 h 672626"/>
                <a:gd name="connsiteX163" fmla="*/ 3260843 w 3834281"/>
                <a:gd name="connsiteY163" fmla="*/ 285168 h 672626"/>
                <a:gd name="connsiteX164" fmla="*/ 3276342 w 3834281"/>
                <a:gd name="connsiteY164" fmla="*/ 269670 h 672626"/>
                <a:gd name="connsiteX165" fmla="*/ 3301139 w 3834281"/>
                <a:gd name="connsiteY165" fmla="*/ 263471 h 672626"/>
                <a:gd name="connsiteX166" fmla="*/ 3307338 w 3834281"/>
                <a:gd name="connsiteY166" fmla="*/ 257271 h 672626"/>
                <a:gd name="connsiteX167" fmla="*/ 3329036 w 3834281"/>
                <a:gd name="connsiteY167" fmla="*/ 247972 h 672626"/>
                <a:gd name="connsiteX168" fmla="*/ 3338335 w 3834281"/>
                <a:gd name="connsiteY168" fmla="*/ 238674 h 672626"/>
                <a:gd name="connsiteX169" fmla="*/ 3356933 w 3834281"/>
                <a:gd name="connsiteY169" fmla="*/ 229375 h 672626"/>
                <a:gd name="connsiteX170" fmla="*/ 3363132 w 3834281"/>
                <a:gd name="connsiteY170" fmla="*/ 223175 h 672626"/>
                <a:gd name="connsiteX171" fmla="*/ 3378631 w 3834281"/>
                <a:gd name="connsiteY171" fmla="*/ 207677 h 672626"/>
                <a:gd name="connsiteX172" fmla="*/ 3397229 w 3834281"/>
                <a:gd name="connsiteY172" fmla="*/ 204577 h 672626"/>
                <a:gd name="connsiteX173" fmla="*/ 3415826 w 3834281"/>
                <a:gd name="connsiteY173" fmla="*/ 189079 h 672626"/>
                <a:gd name="connsiteX174" fmla="*/ 3418926 w 3834281"/>
                <a:gd name="connsiteY174" fmla="*/ 179780 h 672626"/>
                <a:gd name="connsiteX175" fmla="*/ 3446823 w 3834281"/>
                <a:gd name="connsiteY175" fmla="*/ 164282 h 672626"/>
                <a:gd name="connsiteX176" fmla="*/ 3468521 w 3834281"/>
                <a:gd name="connsiteY176" fmla="*/ 151883 h 672626"/>
                <a:gd name="connsiteX177" fmla="*/ 3487119 w 3834281"/>
                <a:gd name="connsiteY177" fmla="*/ 139484 h 672626"/>
                <a:gd name="connsiteX178" fmla="*/ 3496418 w 3834281"/>
                <a:gd name="connsiteY178" fmla="*/ 136385 h 672626"/>
                <a:gd name="connsiteX179" fmla="*/ 3521215 w 3834281"/>
                <a:gd name="connsiteY179" fmla="*/ 130185 h 672626"/>
                <a:gd name="connsiteX180" fmla="*/ 3530514 w 3834281"/>
                <a:gd name="connsiteY180" fmla="*/ 127086 h 672626"/>
                <a:gd name="connsiteX181" fmla="*/ 3552212 w 3834281"/>
                <a:gd name="connsiteY181" fmla="*/ 117787 h 672626"/>
                <a:gd name="connsiteX182" fmla="*/ 3561511 w 3834281"/>
                <a:gd name="connsiteY182" fmla="*/ 111587 h 672626"/>
                <a:gd name="connsiteX183" fmla="*/ 3592507 w 3834281"/>
                <a:gd name="connsiteY183" fmla="*/ 102288 h 672626"/>
                <a:gd name="connsiteX184" fmla="*/ 3601806 w 3834281"/>
                <a:gd name="connsiteY184" fmla="*/ 99189 h 672626"/>
                <a:gd name="connsiteX185" fmla="*/ 3614205 w 3834281"/>
                <a:gd name="connsiteY185" fmla="*/ 96089 h 672626"/>
                <a:gd name="connsiteX186" fmla="*/ 3632803 w 3834281"/>
                <a:gd name="connsiteY186" fmla="*/ 89890 h 672626"/>
                <a:gd name="connsiteX187" fmla="*/ 3642102 w 3834281"/>
                <a:gd name="connsiteY187" fmla="*/ 86790 h 672626"/>
                <a:gd name="connsiteX188" fmla="*/ 3663799 w 3834281"/>
                <a:gd name="connsiteY188" fmla="*/ 80591 h 672626"/>
                <a:gd name="connsiteX189" fmla="*/ 3676198 w 3834281"/>
                <a:gd name="connsiteY189" fmla="*/ 77491 h 672626"/>
                <a:gd name="connsiteX190" fmla="*/ 3685497 w 3834281"/>
                <a:gd name="connsiteY190" fmla="*/ 74391 h 672626"/>
                <a:gd name="connsiteX191" fmla="*/ 3710294 w 3834281"/>
                <a:gd name="connsiteY191" fmla="*/ 68192 h 672626"/>
                <a:gd name="connsiteX192" fmla="*/ 3735092 w 3834281"/>
                <a:gd name="connsiteY192" fmla="*/ 61993 h 672626"/>
                <a:gd name="connsiteX193" fmla="*/ 3741291 w 3834281"/>
                <a:gd name="connsiteY193" fmla="*/ 52694 h 672626"/>
                <a:gd name="connsiteX194" fmla="*/ 3759889 w 3834281"/>
                <a:gd name="connsiteY194" fmla="*/ 46495 h 672626"/>
                <a:gd name="connsiteX195" fmla="*/ 3781586 w 3834281"/>
                <a:gd name="connsiteY195" fmla="*/ 37196 h 672626"/>
                <a:gd name="connsiteX196" fmla="*/ 3787786 w 3834281"/>
                <a:gd name="connsiteY196" fmla="*/ 30996 h 672626"/>
                <a:gd name="connsiteX197" fmla="*/ 3800184 w 3834281"/>
                <a:gd name="connsiteY197" fmla="*/ 27897 h 672626"/>
                <a:gd name="connsiteX198" fmla="*/ 3809483 w 3834281"/>
                <a:gd name="connsiteY198" fmla="*/ 24797 h 672626"/>
                <a:gd name="connsiteX199" fmla="*/ 3824982 w 3834281"/>
                <a:gd name="connsiteY199" fmla="*/ 9299 h 672626"/>
                <a:gd name="connsiteX200" fmla="*/ 3834281 w 3834281"/>
                <a:gd name="connsiteY200" fmla="*/ 0 h 67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3834281" h="672626">
                  <a:moveTo>
                    <a:pt x="0" y="632330"/>
                  </a:moveTo>
                  <a:cubicBezTo>
                    <a:pt x="15498" y="631297"/>
                    <a:pt x="31057" y="630946"/>
                    <a:pt x="46495" y="629231"/>
                  </a:cubicBezTo>
                  <a:cubicBezTo>
                    <a:pt x="49742" y="628870"/>
                    <a:pt x="52571" y="625594"/>
                    <a:pt x="55794" y="626131"/>
                  </a:cubicBezTo>
                  <a:cubicBezTo>
                    <a:pt x="61822" y="627135"/>
                    <a:pt x="66933" y="635042"/>
                    <a:pt x="71292" y="638530"/>
                  </a:cubicBezTo>
                  <a:cubicBezTo>
                    <a:pt x="79874" y="645396"/>
                    <a:pt x="80070" y="644555"/>
                    <a:pt x="89890" y="647829"/>
                  </a:cubicBezTo>
                  <a:cubicBezTo>
                    <a:pt x="94411" y="653857"/>
                    <a:pt x="99232" y="661501"/>
                    <a:pt x="105389" y="666427"/>
                  </a:cubicBezTo>
                  <a:cubicBezTo>
                    <a:pt x="108298" y="668754"/>
                    <a:pt x="111588" y="670560"/>
                    <a:pt x="114688" y="672626"/>
                  </a:cubicBezTo>
                  <a:cubicBezTo>
                    <a:pt x="129153" y="671593"/>
                    <a:pt x="143742" y="671677"/>
                    <a:pt x="158083" y="669526"/>
                  </a:cubicBezTo>
                  <a:cubicBezTo>
                    <a:pt x="164545" y="668557"/>
                    <a:pt x="170482" y="665393"/>
                    <a:pt x="176681" y="663327"/>
                  </a:cubicBezTo>
                  <a:cubicBezTo>
                    <a:pt x="179781" y="662294"/>
                    <a:pt x="183261" y="662039"/>
                    <a:pt x="185980" y="660227"/>
                  </a:cubicBezTo>
                  <a:cubicBezTo>
                    <a:pt x="189080" y="658161"/>
                    <a:pt x="191855" y="655495"/>
                    <a:pt x="195279" y="654028"/>
                  </a:cubicBezTo>
                  <a:cubicBezTo>
                    <a:pt x="199194" y="652350"/>
                    <a:pt x="203597" y="652152"/>
                    <a:pt x="207677" y="650928"/>
                  </a:cubicBezTo>
                  <a:cubicBezTo>
                    <a:pt x="245403" y="639610"/>
                    <a:pt x="210100" y="648773"/>
                    <a:pt x="238674" y="641629"/>
                  </a:cubicBezTo>
                  <a:cubicBezTo>
                    <a:pt x="241774" y="639563"/>
                    <a:pt x="244641" y="637096"/>
                    <a:pt x="247973" y="635430"/>
                  </a:cubicBezTo>
                  <a:cubicBezTo>
                    <a:pt x="252933" y="632950"/>
                    <a:pt x="265029" y="630557"/>
                    <a:pt x="269671" y="629231"/>
                  </a:cubicBezTo>
                  <a:cubicBezTo>
                    <a:pt x="291924" y="622873"/>
                    <a:pt x="262937" y="629338"/>
                    <a:pt x="294468" y="623031"/>
                  </a:cubicBezTo>
                  <a:cubicBezTo>
                    <a:pt x="310885" y="612087"/>
                    <a:pt x="298041" y="618718"/>
                    <a:pt x="325464" y="613732"/>
                  </a:cubicBezTo>
                  <a:cubicBezTo>
                    <a:pt x="329655" y="612970"/>
                    <a:pt x="333640" y="611196"/>
                    <a:pt x="337863" y="610633"/>
                  </a:cubicBezTo>
                  <a:cubicBezTo>
                    <a:pt x="349175" y="609125"/>
                    <a:pt x="360594" y="608566"/>
                    <a:pt x="371959" y="607533"/>
                  </a:cubicBezTo>
                  <a:cubicBezTo>
                    <a:pt x="375059" y="606500"/>
                    <a:pt x="377991" y="604434"/>
                    <a:pt x="381258" y="604434"/>
                  </a:cubicBezTo>
                  <a:cubicBezTo>
                    <a:pt x="389700" y="604434"/>
                    <a:pt x="399001" y="610205"/>
                    <a:pt x="406056" y="613732"/>
                  </a:cubicBezTo>
                  <a:cubicBezTo>
                    <a:pt x="408122" y="615799"/>
                    <a:pt x="409973" y="618106"/>
                    <a:pt x="412255" y="619932"/>
                  </a:cubicBezTo>
                  <a:cubicBezTo>
                    <a:pt x="415164" y="622259"/>
                    <a:pt x="418920" y="623497"/>
                    <a:pt x="421554" y="626131"/>
                  </a:cubicBezTo>
                  <a:cubicBezTo>
                    <a:pt x="424188" y="628765"/>
                    <a:pt x="424653" y="633364"/>
                    <a:pt x="427753" y="635430"/>
                  </a:cubicBezTo>
                  <a:cubicBezTo>
                    <a:pt x="431298" y="637793"/>
                    <a:pt x="436019" y="637497"/>
                    <a:pt x="440152" y="638530"/>
                  </a:cubicBezTo>
                  <a:cubicBezTo>
                    <a:pt x="465193" y="634356"/>
                    <a:pt x="452790" y="637417"/>
                    <a:pt x="477348" y="629231"/>
                  </a:cubicBezTo>
                  <a:cubicBezTo>
                    <a:pt x="480448" y="628198"/>
                    <a:pt x="483928" y="627943"/>
                    <a:pt x="486647" y="626131"/>
                  </a:cubicBezTo>
                  <a:cubicBezTo>
                    <a:pt x="494483" y="620907"/>
                    <a:pt x="496079" y="618665"/>
                    <a:pt x="505245" y="616832"/>
                  </a:cubicBezTo>
                  <a:cubicBezTo>
                    <a:pt x="512409" y="615399"/>
                    <a:pt x="519710" y="614765"/>
                    <a:pt x="526942" y="613732"/>
                  </a:cubicBezTo>
                  <a:cubicBezTo>
                    <a:pt x="545152" y="619803"/>
                    <a:pt x="527719" y="616057"/>
                    <a:pt x="554839" y="610633"/>
                  </a:cubicBezTo>
                  <a:cubicBezTo>
                    <a:pt x="563927" y="608815"/>
                    <a:pt x="571302" y="608006"/>
                    <a:pt x="579637" y="604434"/>
                  </a:cubicBezTo>
                  <a:cubicBezTo>
                    <a:pt x="583884" y="602614"/>
                    <a:pt x="587788" y="600054"/>
                    <a:pt x="592035" y="598234"/>
                  </a:cubicBezTo>
                  <a:cubicBezTo>
                    <a:pt x="595038" y="596947"/>
                    <a:pt x="598331" y="596422"/>
                    <a:pt x="601334" y="595135"/>
                  </a:cubicBezTo>
                  <a:cubicBezTo>
                    <a:pt x="605581" y="593315"/>
                    <a:pt x="609406" y="590557"/>
                    <a:pt x="613733" y="588935"/>
                  </a:cubicBezTo>
                  <a:cubicBezTo>
                    <a:pt x="618728" y="587062"/>
                    <a:pt x="637431" y="583576"/>
                    <a:pt x="641630" y="582736"/>
                  </a:cubicBezTo>
                  <a:cubicBezTo>
                    <a:pt x="644730" y="580670"/>
                    <a:pt x="647597" y="578203"/>
                    <a:pt x="650929" y="576537"/>
                  </a:cubicBezTo>
                  <a:cubicBezTo>
                    <a:pt x="657284" y="573359"/>
                    <a:pt x="669829" y="571516"/>
                    <a:pt x="675726" y="570337"/>
                  </a:cubicBezTo>
                  <a:cubicBezTo>
                    <a:pt x="692213" y="573635"/>
                    <a:pt x="704101" y="576537"/>
                    <a:pt x="722221" y="576537"/>
                  </a:cubicBezTo>
                  <a:cubicBezTo>
                    <a:pt x="738785" y="576537"/>
                    <a:pt x="755284" y="574470"/>
                    <a:pt x="771816" y="573437"/>
                  </a:cubicBezTo>
                  <a:cubicBezTo>
                    <a:pt x="778015" y="571371"/>
                    <a:pt x="785794" y="571859"/>
                    <a:pt x="790414" y="567238"/>
                  </a:cubicBezTo>
                  <a:cubicBezTo>
                    <a:pt x="794954" y="562697"/>
                    <a:pt x="799653" y="557186"/>
                    <a:pt x="805912" y="554839"/>
                  </a:cubicBezTo>
                  <a:cubicBezTo>
                    <a:pt x="810845" y="552989"/>
                    <a:pt x="816299" y="553017"/>
                    <a:pt x="821410" y="551739"/>
                  </a:cubicBezTo>
                  <a:cubicBezTo>
                    <a:pt x="824580" y="550947"/>
                    <a:pt x="827480" y="549137"/>
                    <a:pt x="830709" y="548640"/>
                  </a:cubicBezTo>
                  <a:cubicBezTo>
                    <a:pt x="850205" y="545641"/>
                    <a:pt x="895978" y="543398"/>
                    <a:pt x="911300" y="542440"/>
                  </a:cubicBezTo>
                  <a:cubicBezTo>
                    <a:pt x="914400" y="541407"/>
                    <a:pt x="917429" y="540133"/>
                    <a:pt x="920599" y="539341"/>
                  </a:cubicBezTo>
                  <a:cubicBezTo>
                    <a:pt x="942952" y="533753"/>
                    <a:pt x="955536" y="534945"/>
                    <a:pt x="982593" y="533141"/>
                  </a:cubicBezTo>
                  <a:cubicBezTo>
                    <a:pt x="991371" y="530216"/>
                    <a:pt x="1001141" y="526423"/>
                    <a:pt x="1010490" y="526942"/>
                  </a:cubicBezTo>
                  <a:cubicBezTo>
                    <a:pt x="1023040" y="527639"/>
                    <a:pt x="1047685" y="533141"/>
                    <a:pt x="1047685" y="533141"/>
                  </a:cubicBezTo>
                  <a:lnTo>
                    <a:pt x="1156174" y="530042"/>
                  </a:lnTo>
                  <a:cubicBezTo>
                    <a:pt x="1165521" y="529617"/>
                    <a:pt x="1174757" y="527829"/>
                    <a:pt x="1184071" y="526942"/>
                  </a:cubicBezTo>
                  <a:cubicBezTo>
                    <a:pt x="1247793" y="520873"/>
                    <a:pt x="1196718" y="526910"/>
                    <a:pt x="1246064" y="520743"/>
                  </a:cubicBezTo>
                  <a:cubicBezTo>
                    <a:pt x="1272662" y="511876"/>
                    <a:pt x="1230333" y="525450"/>
                    <a:pt x="1273961" y="514543"/>
                  </a:cubicBezTo>
                  <a:cubicBezTo>
                    <a:pt x="1280301" y="512958"/>
                    <a:pt x="1292559" y="508344"/>
                    <a:pt x="1292559" y="508344"/>
                  </a:cubicBezTo>
                  <a:cubicBezTo>
                    <a:pt x="1301818" y="509887"/>
                    <a:pt x="1328188" y="514543"/>
                    <a:pt x="1335954" y="514543"/>
                  </a:cubicBezTo>
                  <a:cubicBezTo>
                    <a:pt x="1374197" y="514543"/>
                    <a:pt x="1412412" y="512477"/>
                    <a:pt x="1450641" y="511444"/>
                  </a:cubicBezTo>
                  <a:cubicBezTo>
                    <a:pt x="1471569" y="504467"/>
                    <a:pt x="1445817" y="512515"/>
                    <a:pt x="1478538" y="505244"/>
                  </a:cubicBezTo>
                  <a:cubicBezTo>
                    <a:pt x="1488438" y="503044"/>
                    <a:pt x="1489154" y="500009"/>
                    <a:pt x="1500236" y="499045"/>
                  </a:cubicBezTo>
                  <a:cubicBezTo>
                    <a:pt x="1517656" y="497530"/>
                    <a:pt x="1618414" y="493368"/>
                    <a:pt x="1630422" y="492846"/>
                  </a:cubicBezTo>
                  <a:cubicBezTo>
                    <a:pt x="1633522" y="491813"/>
                    <a:pt x="1636486" y="490208"/>
                    <a:pt x="1639721" y="489746"/>
                  </a:cubicBezTo>
                  <a:cubicBezTo>
                    <a:pt x="1678044" y="484271"/>
                    <a:pt x="1682923" y="487182"/>
                    <a:pt x="1726511" y="489746"/>
                  </a:cubicBezTo>
                  <a:cubicBezTo>
                    <a:pt x="1732710" y="491812"/>
                    <a:pt x="1740488" y="491324"/>
                    <a:pt x="1745109" y="495945"/>
                  </a:cubicBezTo>
                  <a:cubicBezTo>
                    <a:pt x="1747176" y="498012"/>
                    <a:pt x="1748623" y="500994"/>
                    <a:pt x="1751309" y="502145"/>
                  </a:cubicBezTo>
                  <a:cubicBezTo>
                    <a:pt x="1756151" y="504220"/>
                    <a:pt x="1761696" y="503966"/>
                    <a:pt x="1766807" y="505244"/>
                  </a:cubicBezTo>
                  <a:cubicBezTo>
                    <a:pt x="1769977" y="506036"/>
                    <a:pt x="1772964" y="507446"/>
                    <a:pt x="1776106" y="508344"/>
                  </a:cubicBezTo>
                  <a:cubicBezTo>
                    <a:pt x="1780202" y="509514"/>
                    <a:pt x="1784371" y="510411"/>
                    <a:pt x="1788504" y="511444"/>
                  </a:cubicBezTo>
                  <a:cubicBezTo>
                    <a:pt x="1831899" y="510411"/>
                    <a:pt x="1875325" y="510272"/>
                    <a:pt x="1918690" y="508344"/>
                  </a:cubicBezTo>
                  <a:cubicBezTo>
                    <a:pt x="1921954" y="508199"/>
                    <a:pt x="1924819" y="506036"/>
                    <a:pt x="1927989" y="505244"/>
                  </a:cubicBezTo>
                  <a:cubicBezTo>
                    <a:pt x="1933100" y="503966"/>
                    <a:pt x="1938322" y="503178"/>
                    <a:pt x="1943488" y="502145"/>
                  </a:cubicBezTo>
                  <a:cubicBezTo>
                    <a:pt x="1947621" y="500078"/>
                    <a:pt x="1951503" y="497406"/>
                    <a:pt x="1955886" y="495945"/>
                  </a:cubicBezTo>
                  <a:cubicBezTo>
                    <a:pt x="1976610" y="489037"/>
                    <a:pt x="1979781" y="490546"/>
                    <a:pt x="1999281" y="486646"/>
                  </a:cubicBezTo>
                  <a:cubicBezTo>
                    <a:pt x="2003458" y="485811"/>
                    <a:pt x="2007547" y="484580"/>
                    <a:pt x="2011680" y="483547"/>
                  </a:cubicBezTo>
                  <a:cubicBezTo>
                    <a:pt x="2018913" y="484580"/>
                    <a:pt x="2026702" y="483679"/>
                    <a:pt x="2033378" y="486646"/>
                  </a:cubicBezTo>
                  <a:cubicBezTo>
                    <a:pt x="2036782" y="488159"/>
                    <a:pt x="2036668" y="493618"/>
                    <a:pt x="2039577" y="495945"/>
                  </a:cubicBezTo>
                  <a:cubicBezTo>
                    <a:pt x="2042128" y="497986"/>
                    <a:pt x="2045817" y="497898"/>
                    <a:pt x="2048876" y="499045"/>
                  </a:cubicBezTo>
                  <a:cubicBezTo>
                    <a:pt x="2054086" y="500999"/>
                    <a:pt x="2059208" y="503178"/>
                    <a:pt x="2064374" y="505244"/>
                  </a:cubicBezTo>
                  <a:cubicBezTo>
                    <a:pt x="2082183" y="523053"/>
                    <a:pt x="2072941" y="518433"/>
                    <a:pt x="2089172" y="523842"/>
                  </a:cubicBezTo>
                  <a:cubicBezTo>
                    <a:pt x="2091238" y="526942"/>
                    <a:pt x="2092137" y="531293"/>
                    <a:pt x="2095371" y="533141"/>
                  </a:cubicBezTo>
                  <a:cubicBezTo>
                    <a:pt x="2099945" y="535755"/>
                    <a:pt x="2105758" y="534963"/>
                    <a:pt x="2110869" y="536241"/>
                  </a:cubicBezTo>
                  <a:cubicBezTo>
                    <a:pt x="2114039" y="537034"/>
                    <a:pt x="2117068" y="538308"/>
                    <a:pt x="2120168" y="539341"/>
                  </a:cubicBezTo>
                  <a:cubicBezTo>
                    <a:pt x="2135143" y="554314"/>
                    <a:pt x="2116109" y="536092"/>
                    <a:pt x="2135666" y="551739"/>
                  </a:cubicBezTo>
                  <a:cubicBezTo>
                    <a:pt x="2137948" y="553565"/>
                    <a:pt x="2139252" y="556632"/>
                    <a:pt x="2141866" y="557939"/>
                  </a:cubicBezTo>
                  <a:cubicBezTo>
                    <a:pt x="2147711" y="560861"/>
                    <a:pt x="2154265" y="562072"/>
                    <a:pt x="2160464" y="564138"/>
                  </a:cubicBezTo>
                  <a:cubicBezTo>
                    <a:pt x="2163564" y="565171"/>
                    <a:pt x="2167044" y="565426"/>
                    <a:pt x="2169763" y="567238"/>
                  </a:cubicBezTo>
                  <a:lnTo>
                    <a:pt x="2179062" y="573437"/>
                  </a:lnTo>
                  <a:cubicBezTo>
                    <a:pt x="2187328" y="571371"/>
                    <a:pt x="2195776" y="569933"/>
                    <a:pt x="2203859" y="567238"/>
                  </a:cubicBezTo>
                  <a:cubicBezTo>
                    <a:pt x="2206959" y="566205"/>
                    <a:pt x="2210236" y="565599"/>
                    <a:pt x="2213158" y="564138"/>
                  </a:cubicBezTo>
                  <a:cubicBezTo>
                    <a:pt x="2216490" y="562472"/>
                    <a:pt x="2219125" y="559605"/>
                    <a:pt x="2222457" y="557939"/>
                  </a:cubicBezTo>
                  <a:cubicBezTo>
                    <a:pt x="2225379" y="556478"/>
                    <a:pt x="2228753" y="556126"/>
                    <a:pt x="2231756" y="554839"/>
                  </a:cubicBezTo>
                  <a:cubicBezTo>
                    <a:pt x="2236003" y="553019"/>
                    <a:pt x="2239865" y="550356"/>
                    <a:pt x="2244155" y="548640"/>
                  </a:cubicBezTo>
                  <a:cubicBezTo>
                    <a:pt x="2250222" y="546213"/>
                    <a:pt x="2262753" y="542440"/>
                    <a:pt x="2262753" y="542440"/>
                  </a:cubicBezTo>
                  <a:cubicBezTo>
                    <a:pt x="2272052" y="543473"/>
                    <a:pt x="2281421" y="544002"/>
                    <a:pt x="2290650" y="545540"/>
                  </a:cubicBezTo>
                  <a:cubicBezTo>
                    <a:pt x="2293873" y="546077"/>
                    <a:pt x="2296682" y="548640"/>
                    <a:pt x="2299949" y="548640"/>
                  </a:cubicBezTo>
                  <a:cubicBezTo>
                    <a:pt x="2311361" y="548640"/>
                    <a:pt x="2322711" y="546874"/>
                    <a:pt x="2334045" y="545540"/>
                  </a:cubicBezTo>
                  <a:cubicBezTo>
                    <a:pt x="2350904" y="543556"/>
                    <a:pt x="2349260" y="543567"/>
                    <a:pt x="2361942" y="539341"/>
                  </a:cubicBezTo>
                  <a:cubicBezTo>
                    <a:pt x="2378988" y="522292"/>
                    <a:pt x="2353885" y="545273"/>
                    <a:pt x="2380540" y="530042"/>
                  </a:cubicBezTo>
                  <a:cubicBezTo>
                    <a:pt x="2384346" y="527867"/>
                    <a:pt x="2386033" y="522918"/>
                    <a:pt x="2389839" y="520743"/>
                  </a:cubicBezTo>
                  <a:cubicBezTo>
                    <a:pt x="2393538" y="518629"/>
                    <a:pt x="2398141" y="518813"/>
                    <a:pt x="2402237" y="517643"/>
                  </a:cubicBezTo>
                  <a:cubicBezTo>
                    <a:pt x="2433314" y="508763"/>
                    <a:pt x="2385241" y="521115"/>
                    <a:pt x="2423935" y="511444"/>
                  </a:cubicBezTo>
                  <a:cubicBezTo>
                    <a:pt x="2428068" y="507311"/>
                    <a:pt x="2430789" y="500894"/>
                    <a:pt x="2436334" y="499045"/>
                  </a:cubicBezTo>
                  <a:cubicBezTo>
                    <a:pt x="2439434" y="498012"/>
                    <a:pt x="2442463" y="496737"/>
                    <a:pt x="2445633" y="495945"/>
                  </a:cubicBezTo>
                  <a:cubicBezTo>
                    <a:pt x="2450744" y="494667"/>
                    <a:pt x="2455988" y="493989"/>
                    <a:pt x="2461131" y="492846"/>
                  </a:cubicBezTo>
                  <a:cubicBezTo>
                    <a:pt x="2465290" y="491922"/>
                    <a:pt x="2469397" y="490779"/>
                    <a:pt x="2473530" y="489746"/>
                  </a:cubicBezTo>
                  <a:cubicBezTo>
                    <a:pt x="2475596" y="486646"/>
                    <a:pt x="2476629" y="482513"/>
                    <a:pt x="2479729" y="480447"/>
                  </a:cubicBezTo>
                  <a:cubicBezTo>
                    <a:pt x="2483274" y="478084"/>
                    <a:pt x="2488032" y="478517"/>
                    <a:pt x="2492128" y="477347"/>
                  </a:cubicBezTo>
                  <a:cubicBezTo>
                    <a:pt x="2514423" y="470977"/>
                    <a:pt x="2485195" y="476277"/>
                    <a:pt x="2526224" y="471148"/>
                  </a:cubicBezTo>
                  <a:cubicBezTo>
                    <a:pt x="2529324" y="472181"/>
                    <a:pt x="2532601" y="472787"/>
                    <a:pt x="2535523" y="474248"/>
                  </a:cubicBezTo>
                  <a:cubicBezTo>
                    <a:pt x="2538855" y="475914"/>
                    <a:pt x="2541097" y="480447"/>
                    <a:pt x="2544822" y="480447"/>
                  </a:cubicBezTo>
                  <a:cubicBezTo>
                    <a:pt x="2548547" y="480447"/>
                    <a:pt x="2550789" y="475914"/>
                    <a:pt x="2554121" y="474248"/>
                  </a:cubicBezTo>
                  <a:cubicBezTo>
                    <a:pt x="2558568" y="472024"/>
                    <a:pt x="2571845" y="469041"/>
                    <a:pt x="2575818" y="468048"/>
                  </a:cubicBezTo>
                  <a:cubicBezTo>
                    <a:pt x="2578918" y="465982"/>
                    <a:pt x="2582208" y="464176"/>
                    <a:pt x="2585117" y="461849"/>
                  </a:cubicBezTo>
                  <a:cubicBezTo>
                    <a:pt x="2587399" y="460023"/>
                    <a:pt x="2588811" y="457154"/>
                    <a:pt x="2591317" y="455650"/>
                  </a:cubicBezTo>
                  <a:cubicBezTo>
                    <a:pt x="2594119" y="453969"/>
                    <a:pt x="2597516" y="453583"/>
                    <a:pt x="2600616" y="452550"/>
                  </a:cubicBezTo>
                  <a:cubicBezTo>
                    <a:pt x="2618356" y="434810"/>
                    <a:pt x="2599861" y="449702"/>
                    <a:pt x="2628513" y="440151"/>
                  </a:cubicBezTo>
                  <a:cubicBezTo>
                    <a:pt x="2632047" y="438973"/>
                    <a:pt x="2634480" y="435618"/>
                    <a:pt x="2637812" y="433952"/>
                  </a:cubicBezTo>
                  <a:cubicBezTo>
                    <a:pt x="2640734" y="432491"/>
                    <a:pt x="2644011" y="431885"/>
                    <a:pt x="2647111" y="430852"/>
                  </a:cubicBezTo>
                  <a:cubicBezTo>
                    <a:pt x="2653097" y="412891"/>
                    <a:pt x="2645256" y="427286"/>
                    <a:pt x="2668808" y="418454"/>
                  </a:cubicBezTo>
                  <a:cubicBezTo>
                    <a:pt x="2671544" y="417428"/>
                    <a:pt x="2672502" y="413759"/>
                    <a:pt x="2675008" y="412255"/>
                  </a:cubicBezTo>
                  <a:cubicBezTo>
                    <a:pt x="2677809" y="410574"/>
                    <a:pt x="2681207" y="410188"/>
                    <a:pt x="2684306" y="409155"/>
                  </a:cubicBezTo>
                  <a:cubicBezTo>
                    <a:pt x="2688439" y="405022"/>
                    <a:pt x="2691034" y="398173"/>
                    <a:pt x="2696705" y="396756"/>
                  </a:cubicBezTo>
                  <a:cubicBezTo>
                    <a:pt x="2700838" y="395723"/>
                    <a:pt x="2705062" y="395004"/>
                    <a:pt x="2709104" y="393657"/>
                  </a:cubicBezTo>
                  <a:cubicBezTo>
                    <a:pt x="2714383" y="391897"/>
                    <a:pt x="2719373" y="389359"/>
                    <a:pt x="2724602" y="387457"/>
                  </a:cubicBezTo>
                  <a:cubicBezTo>
                    <a:pt x="2730743" y="385224"/>
                    <a:pt x="2737001" y="383324"/>
                    <a:pt x="2743200" y="381258"/>
                  </a:cubicBezTo>
                  <a:lnTo>
                    <a:pt x="2752499" y="378158"/>
                  </a:lnTo>
                  <a:lnTo>
                    <a:pt x="2761798" y="375059"/>
                  </a:lnTo>
                  <a:cubicBezTo>
                    <a:pt x="2791991" y="405252"/>
                    <a:pt x="2747942" y="358761"/>
                    <a:pt x="2777296" y="399856"/>
                  </a:cubicBezTo>
                  <a:cubicBezTo>
                    <a:pt x="2779461" y="402887"/>
                    <a:pt x="2783495" y="403989"/>
                    <a:pt x="2786595" y="406055"/>
                  </a:cubicBezTo>
                  <a:cubicBezTo>
                    <a:pt x="2787628" y="410188"/>
                    <a:pt x="2787332" y="414909"/>
                    <a:pt x="2789695" y="418454"/>
                  </a:cubicBezTo>
                  <a:cubicBezTo>
                    <a:pt x="2791761" y="421554"/>
                    <a:pt x="2796132" y="422268"/>
                    <a:pt x="2798994" y="424653"/>
                  </a:cubicBezTo>
                  <a:cubicBezTo>
                    <a:pt x="2804871" y="429550"/>
                    <a:pt x="2811008" y="436284"/>
                    <a:pt x="2814492" y="443251"/>
                  </a:cubicBezTo>
                  <a:cubicBezTo>
                    <a:pt x="2815953" y="446173"/>
                    <a:pt x="2816559" y="449450"/>
                    <a:pt x="2817592" y="452550"/>
                  </a:cubicBezTo>
                  <a:cubicBezTo>
                    <a:pt x="2820692" y="450484"/>
                    <a:pt x="2824564" y="449260"/>
                    <a:pt x="2826891" y="446351"/>
                  </a:cubicBezTo>
                  <a:cubicBezTo>
                    <a:pt x="2843931" y="425052"/>
                    <a:pt x="2810839" y="449882"/>
                    <a:pt x="2839290" y="427753"/>
                  </a:cubicBezTo>
                  <a:cubicBezTo>
                    <a:pt x="2855687" y="415000"/>
                    <a:pt x="2856071" y="416081"/>
                    <a:pt x="2873386" y="409155"/>
                  </a:cubicBezTo>
                  <a:cubicBezTo>
                    <a:pt x="2876486" y="405022"/>
                    <a:pt x="2879682" y="400960"/>
                    <a:pt x="2882685" y="396756"/>
                  </a:cubicBezTo>
                  <a:cubicBezTo>
                    <a:pt x="2884850" y="393725"/>
                    <a:pt x="2886250" y="390091"/>
                    <a:pt x="2888884" y="387457"/>
                  </a:cubicBezTo>
                  <a:cubicBezTo>
                    <a:pt x="2891518" y="384823"/>
                    <a:pt x="2895355" y="383682"/>
                    <a:pt x="2898183" y="381258"/>
                  </a:cubicBezTo>
                  <a:cubicBezTo>
                    <a:pt x="2902621" y="377454"/>
                    <a:pt x="2906018" y="372510"/>
                    <a:pt x="2910582" y="368859"/>
                  </a:cubicBezTo>
                  <a:cubicBezTo>
                    <a:pt x="2916400" y="364205"/>
                    <a:pt x="2923220" y="360931"/>
                    <a:pt x="2929180" y="356461"/>
                  </a:cubicBezTo>
                  <a:cubicBezTo>
                    <a:pt x="2933313" y="353361"/>
                    <a:pt x="2937609" y="350469"/>
                    <a:pt x="2941578" y="347162"/>
                  </a:cubicBezTo>
                  <a:cubicBezTo>
                    <a:pt x="2943823" y="345291"/>
                    <a:pt x="2945496" y="342788"/>
                    <a:pt x="2947778" y="340962"/>
                  </a:cubicBezTo>
                  <a:cubicBezTo>
                    <a:pt x="2950687" y="338635"/>
                    <a:pt x="2954046" y="336928"/>
                    <a:pt x="2957077" y="334763"/>
                  </a:cubicBezTo>
                  <a:cubicBezTo>
                    <a:pt x="2961281" y="331760"/>
                    <a:pt x="2965506" y="328771"/>
                    <a:pt x="2969475" y="325464"/>
                  </a:cubicBezTo>
                  <a:cubicBezTo>
                    <a:pt x="2976833" y="319333"/>
                    <a:pt x="2975126" y="317442"/>
                    <a:pt x="2984974" y="313065"/>
                  </a:cubicBezTo>
                  <a:cubicBezTo>
                    <a:pt x="2990945" y="310411"/>
                    <a:pt x="3003572" y="306866"/>
                    <a:pt x="3003572" y="306866"/>
                  </a:cubicBezTo>
                  <a:cubicBezTo>
                    <a:pt x="3010804" y="307899"/>
                    <a:pt x="3018105" y="308533"/>
                    <a:pt x="3025269" y="309966"/>
                  </a:cubicBezTo>
                  <a:cubicBezTo>
                    <a:pt x="3028473" y="310607"/>
                    <a:pt x="3032669" y="310406"/>
                    <a:pt x="3034568" y="313065"/>
                  </a:cubicBezTo>
                  <a:cubicBezTo>
                    <a:pt x="3038366" y="318382"/>
                    <a:pt x="3037143" y="326226"/>
                    <a:pt x="3040768" y="331663"/>
                  </a:cubicBezTo>
                  <a:cubicBezTo>
                    <a:pt x="3042834" y="334763"/>
                    <a:pt x="3044333" y="338328"/>
                    <a:pt x="3046967" y="340962"/>
                  </a:cubicBezTo>
                  <a:cubicBezTo>
                    <a:pt x="3049601" y="343596"/>
                    <a:pt x="3053235" y="344997"/>
                    <a:pt x="3056266" y="347162"/>
                  </a:cubicBezTo>
                  <a:cubicBezTo>
                    <a:pt x="3072684" y="358890"/>
                    <a:pt x="3062874" y="354531"/>
                    <a:pt x="3077963" y="359560"/>
                  </a:cubicBezTo>
                  <a:cubicBezTo>
                    <a:pt x="3095772" y="377369"/>
                    <a:pt x="3091152" y="368127"/>
                    <a:pt x="3096561" y="384358"/>
                  </a:cubicBezTo>
                  <a:cubicBezTo>
                    <a:pt x="3101727" y="383325"/>
                    <a:pt x="3107348" y="383614"/>
                    <a:pt x="3112060" y="381258"/>
                  </a:cubicBezTo>
                  <a:cubicBezTo>
                    <a:pt x="3115981" y="379298"/>
                    <a:pt x="3117991" y="374765"/>
                    <a:pt x="3121359" y="371959"/>
                  </a:cubicBezTo>
                  <a:cubicBezTo>
                    <a:pt x="3124221" y="369574"/>
                    <a:pt x="3127749" y="368087"/>
                    <a:pt x="3130658" y="365760"/>
                  </a:cubicBezTo>
                  <a:cubicBezTo>
                    <a:pt x="3145993" y="353491"/>
                    <a:pt x="3126947" y="366370"/>
                    <a:pt x="3143056" y="350261"/>
                  </a:cubicBezTo>
                  <a:cubicBezTo>
                    <a:pt x="3149064" y="344253"/>
                    <a:pt x="3154092" y="343483"/>
                    <a:pt x="3161654" y="340962"/>
                  </a:cubicBezTo>
                  <a:cubicBezTo>
                    <a:pt x="3163721" y="338896"/>
                    <a:pt x="3165348" y="336267"/>
                    <a:pt x="3167854" y="334763"/>
                  </a:cubicBezTo>
                  <a:cubicBezTo>
                    <a:pt x="3170656" y="333082"/>
                    <a:pt x="3174602" y="333704"/>
                    <a:pt x="3177153" y="331663"/>
                  </a:cubicBezTo>
                  <a:cubicBezTo>
                    <a:pt x="3197179" y="315641"/>
                    <a:pt x="3169280" y="327054"/>
                    <a:pt x="3192651" y="319265"/>
                  </a:cubicBezTo>
                  <a:cubicBezTo>
                    <a:pt x="3194717" y="317198"/>
                    <a:pt x="3196344" y="314569"/>
                    <a:pt x="3198850" y="313065"/>
                  </a:cubicBezTo>
                  <a:cubicBezTo>
                    <a:pt x="3201652" y="311384"/>
                    <a:pt x="3205146" y="311253"/>
                    <a:pt x="3208149" y="309966"/>
                  </a:cubicBezTo>
                  <a:cubicBezTo>
                    <a:pt x="3212396" y="308146"/>
                    <a:pt x="3216258" y="305482"/>
                    <a:pt x="3220548" y="303766"/>
                  </a:cubicBezTo>
                  <a:cubicBezTo>
                    <a:pt x="3226615" y="301339"/>
                    <a:pt x="3233301" y="300489"/>
                    <a:pt x="3239146" y="297567"/>
                  </a:cubicBezTo>
                  <a:cubicBezTo>
                    <a:pt x="3245823" y="294228"/>
                    <a:pt x="3254999" y="290282"/>
                    <a:pt x="3260843" y="285168"/>
                  </a:cubicBezTo>
                  <a:cubicBezTo>
                    <a:pt x="3266341" y="280357"/>
                    <a:pt x="3269411" y="271981"/>
                    <a:pt x="3276342" y="269670"/>
                  </a:cubicBezTo>
                  <a:cubicBezTo>
                    <a:pt x="3290639" y="264904"/>
                    <a:pt x="3282437" y="267211"/>
                    <a:pt x="3301139" y="263471"/>
                  </a:cubicBezTo>
                  <a:cubicBezTo>
                    <a:pt x="3303205" y="261404"/>
                    <a:pt x="3304832" y="258775"/>
                    <a:pt x="3307338" y="257271"/>
                  </a:cubicBezTo>
                  <a:cubicBezTo>
                    <a:pt x="3332656" y="242080"/>
                    <a:pt x="3297259" y="270669"/>
                    <a:pt x="3329036" y="247972"/>
                  </a:cubicBezTo>
                  <a:cubicBezTo>
                    <a:pt x="3332603" y="245424"/>
                    <a:pt x="3334688" y="241105"/>
                    <a:pt x="3338335" y="238674"/>
                  </a:cubicBezTo>
                  <a:cubicBezTo>
                    <a:pt x="3372685" y="215775"/>
                    <a:pt x="3320382" y="258617"/>
                    <a:pt x="3356933" y="229375"/>
                  </a:cubicBezTo>
                  <a:cubicBezTo>
                    <a:pt x="3359215" y="227549"/>
                    <a:pt x="3361306" y="225457"/>
                    <a:pt x="3363132" y="223175"/>
                  </a:cubicBezTo>
                  <a:cubicBezTo>
                    <a:pt x="3369143" y="215661"/>
                    <a:pt x="3368488" y="211058"/>
                    <a:pt x="3378631" y="207677"/>
                  </a:cubicBezTo>
                  <a:cubicBezTo>
                    <a:pt x="3384593" y="205690"/>
                    <a:pt x="3391030" y="205610"/>
                    <a:pt x="3397229" y="204577"/>
                  </a:cubicBezTo>
                  <a:cubicBezTo>
                    <a:pt x="3409337" y="198523"/>
                    <a:pt x="3409984" y="200762"/>
                    <a:pt x="3415826" y="189079"/>
                  </a:cubicBezTo>
                  <a:cubicBezTo>
                    <a:pt x="3417287" y="186157"/>
                    <a:pt x="3416616" y="182090"/>
                    <a:pt x="3418926" y="179780"/>
                  </a:cubicBezTo>
                  <a:cubicBezTo>
                    <a:pt x="3429586" y="169120"/>
                    <a:pt x="3435129" y="168179"/>
                    <a:pt x="3446823" y="164282"/>
                  </a:cubicBezTo>
                  <a:cubicBezTo>
                    <a:pt x="3478976" y="142845"/>
                    <a:pt x="3429213" y="175468"/>
                    <a:pt x="3468521" y="151883"/>
                  </a:cubicBezTo>
                  <a:cubicBezTo>
                    <a:pt x="3474910" y="148050"/>
                    <a:pt x="3480050" y="141840"/>
                    <a:pt x="3487119" y="139484"/>
                  </a:cubicBezTo>
                  <a:cubicBezTo>
                    <a:pt x="3490219" y="138451"/>
                    <a:pt x="3493266" y="137245"/>
                    <a:pt x="3496418" y="136385"/>
                  </a:cubicBezTo>
                  <a:cubicBezTo>
                    <a:pt x="3504638" y="134143"/>
                    <a:pt x="3513132" y="132879"/>
                    <a:pt x="3521215" y="130185"/>
                  </a:cubicBezTo>
                  <a:lnTo>
                    <a:pt x="3530514" y="127086"/>
                  </a:lnTo>
                  <a:cubicBezTo>
                    <a:pt x="3543290" y="114308"/>
                    <a:pt x="3528705" y="126602"/>
                    <a:pt x="3552212" y="117787"/>
                  </a:cubicBezTo>
                  <a:cubicBezTo>
                    <a:pt x="3555700" y="116479"/>
                    <a:pt x="3558107" y="113100"/>
                    <a:pt x="3561511" y="111587"/>
                  </a:cubicBezTo>
                  <a:cubicBezTo>
                    <a:pt x="3574758" y="105699"/>
                    <a:pt x="3579892" y="105892"/>
                    <a:pt x="3592507" y="102288"/>
                  </a:cubicBezTo>
                  <a:cubicBezTo>
                    <a:pt x="3595649" y="101390"/>
                    <a:pt x="3598664" y="100087"/>
                    <a:pt x="3601806" y="99189"/>
                  </a:cubicBezTo>
                  <a:cubicBezTo>
                    <a:pt x="3605902" y="98019"/>
                    <a:pt x="3610124" y="97313"/>
                    <a:pt x="3614205" y="96089"/>
                  </a:cubicBezTo>
                  <a:cubicBezTo>
                    <a:pt x="3620464" y="94211"/>
                    <a:pt x="3626604" y="91956"/>
                    <a:pt x="3632803" y="89890"/>
                  </a:cubicBezTo>
                  <a:cubicBezTo>
                    <a:pt x="3635903" y="88857"/>
                    <a:pt x="3638932" y="87583"/>
                    <a:pt x="3642102" y="86790"/>
                  </a:cubicBezTo>
                  <a:cubicBezTo>
                    <a:pt x="3680875" y="77095"/>
                    <a:pt x="3632661" y="89487"/>
                    <a:pt x="3663799" y="80591"/>
                  </a:cubicBezTo>
                  <a:cubicBezTo>
                    <a:pt x="3667895" y="79421"/>
                    <a:pt x="3672102" y="78661"/>
                    <a:pt x="3676198" y="77491"/>
                  </a:cubicBezTo>
                  <a:cubicBezTo>
                    <a:pt x="3679340" y="76593"/>
                    <a:pt x="3682345" y="75251"/>
                    <a:pt x="3685497" y="74391"/>
                  </a:cubicBezTo>
                  <a:cubicBezTo>
                    <a:pt x="3693717" y="72149"/>
                    <a:pt x="3701939" y="69863"/>
                    <a:pt x="3710294" y="68192"/>
                  </a:cubicBezTo>
                  <a:cubicBezTo>
                    <a:pt x="3728997" y="64451"/>
                    <a:pt x="3720795" y="66758"/>
                    <a:pt x="3735092" y="61993"/>
                  </a:cubicBezTo>
                  <a:cubicBezTo>
                    <a:pt x="3737158" y="58893"/>
                    <a:pt x="3738132" y="54668"/>
                    <a:pt x="3741291" y="52694"/>
                  </a:cubicBezTo>
                  <a:cubicBezTo>
                    <a:pt x="3746832" y="49231"/>
                    <a:pt x="3759889" y="46495"/>
                    <a:pt x="3759889" y="46495"/>
                  </a:cubicBezTo>
                  <a:cubicBezTo>
                    <a:pt x="3773887" y="32495"/>
                    <a:pt x="3755878" y="48214"/>
                    <a:pt x="3781586" y="37196"/>
                  </a:cubicBezTo>
                  <a:cubicBezTo>
                    <a:pt x="3784272" y="36045"/>
                    <a:pt x="3785172" y="32303"/>
                    <a:pt x="3787786" y="30996"/>
                  </a:cubicBezTo>
                  <a:cubicBezTo>
                    <a:pt x="3791596" y="29091"/>
                    <a:pt x="3796088" y="29067"/>
                    <a:pt x="3800184" y="27897"/>
                  </a:cubicBezTo>
                  <a:cubicBezTo>
                    <a:pt x="3803326" y="26999"/>
                    <a:pt x="3806383" y="25830"/>
                    <a:pt x="3809483" y="24797"/>
                  </a:cubicBezTo>
                  <a:lnTo>
                    <a:pt x="3824982" y="9299"/>
                  </a:lnTo>
                  <a:lnTo>
                    <a:pt x="3834281" y="0"/>
                  </a:ln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6" name="TextBox 5"/>
          <p:cNvSpPr txBox="1"/>
          <p:nvPr/>
        </p:nvSpPr>
        <p:spPr>
          <a:xfrm>
            <a:off x="1907704" y="188640"/>
            <a:ext cx="6264696" cy="1015663"/>
          </a:xfrm>
          <a:prstGeom prst="rect">
            <a:avLst/>
          </a:prstGeom>
          <a:noFill/>
        </p:spPr>
        <p:txBody>
          <a:bodyPr wrap="square" rtlCol="0">
            <a:spAutoFit/>
          </a:bodyPr>
          <a:lstStyle/>
          <a:p>
            <a:r>
              <a:rPr lang="en-GB" sz="3000" dirty="0" smtClean="0">
                <a:latin typeface="Century Gothic" pitchFamily="34" charset="0"/>
              </a:rPr>
              <a:t>If we do nothing we will reach the two degrees threshold by...</a:t>
            </a:r>
            <a:endParaRPr lang="en-GB" sz="3000" dirty="0">
              <a:latin typeface="Century Gothic" pitchFamily="34" charset="0"/>
            </a:endParaRPr>
          </a:p>
        </p:txBody>
      </p:sp>
      <p:cxnSp>
        <p:nvCxnSpPr>
          <p:cNvPr id="8" name="Straight Connector 7"/>
          <p:cNvCxnSpPr/>
          <p:nvPr/>
        </p:nvCxnSpPr>
        <p:spPr>
          <a:xfrm flipV="1">
            <a:off x="5364076" y="3879806"/>
            <a:ext cx="1315951" cy="79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3" name="Group 21"/>
          <p:cNvGrpSpPr/>
          <p:nvPr/>
        </p:nvGrpSpPr>
        <p:grpSpPr>
          <a:xfrm>
            <a:off x="3203848" y="1700808"/>
            <a:ext cx="5400600" cy="1656184"/>
            <a:chOff x="2555776" y="5766505"/>
            <a:chExt cx="5400600" cy="1656184"/>
          </a:xfrm>
        </p:grpSpPr>
        <p:sp>
          <p:nvSpPr>
            <p:cNvPr id="24" name="Rounded Rectangle 23"/>
            <p:cNvSpPr/>
            <p:nvPr/>
          </p:nvSpPr>
          <p:spPr>
            <a:xfrm>
              <a:off x="2555776" y="5766505"/>
              <a:ext cx="5184576" cy="165618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p:cNvSpPr txBox="1"/>
            <p:nvPr/>
          </p:nvSpPr>
          <p:spPr>
            <a:xfrm>
              <a:off x="2699792" y="5781021"/>
              <a:ext cx="5256584" cy="1569660"/>
            </a:xfrm>
            <a:prstGeom prst="rect">
              <a:avLst/>
            </a:prstGeom>
            <a:noFill/>
          </p:spPr>
          <p:txBody>
            <a:bodyPr wrap="square" rtlCol="0">
              <a:spAutoFit/>
            </a:bodyPr>
            <a:lstStyle/>
            <a:p>
              <a:r>
                <a:rPr lang="en-GB" sz="3200" dirty="0" smtClean="0">
                  <a:solidFill>
                    <a:schemeClr val="bg1"/>
                  </a:solidFill>
                  <a:latin typeface="Century Gothic" pitchFamily="34" charset="0"/>
                </a:rPr>
                <a:t>What will save the world from getting more than two degrees hotter?</a:t>
              </a:r>
            </a:p>
          </p:txBody>
        </p:sp>
      </p:grpSp>
      <p:sp>
        <p:nvSpPr>
          <p:cNvPr id="31" name="Rectangle 30"/>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Review</a:t>
            </a:r>
          </a:p>
        </p:txBody>
      </p:sp>
      <p:sp>
        <p:nvSpPr>
          <p:cNvPr id="34" name="Rectangle 33"/>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Consider</a:t>
            </a:r>
          </a:p>
        </p:txBody>
      </p:sp>
      <p:sp>
        <p:nvSpPr>
          <p:cNvPr id="35" name="Rounded Rectangle 34"/>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2000"/>
                                        <p:tgtEl>
                                          <p:spTgt spid="8"/>
                                        </p:tgtEl>
                                      </p:cBhvr>
                                    </p:animEffect>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59632" y="2095688"/>
            <a:ext cx="7848872" cy="1477328"/>
          </a:xfrm>
          <a:prstGeom prst="rect">
            <a:avLst/>
          </a:prstGeom>
        </p:spPr>
        <p:txBody>
          <a:bodyPr wrap="square">
            <a:spAutoFit/>
          </a:bodyPr>
          <a:lstStyle/>
          <a:p>
            <a:pPr marL="358775" indent="-358775" fontAlgn="base">
              <a:buClr>
                <a:srgbClr val="00A1DA"/>
              </a:buClr>
              <a:buSzPct val="70000"/>
              <a:buFont typeface="Wingdings 2" pitchFamily="18" charset="2"/>
              <a:buChar char=""/>
            </a:pPr>
            <a:r>
              <a:rPr lang="en-GB" sz="3000" dirty="0" smtClean="0">
                <a:latin typeface="Century Gothic" pitchFamily="34" charset="0"/>
              </a:rPr>
              <a:t>describe how global warming can impact on climate and local weather patterns</a:t>
            </a: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16" name="Rectangle 15"/>
          <p:cNvSpPr/>
          <p:nvPr/>
        </p:nvSpPr>
        <p:spPr>
          <a:xfrm rot="16200000">
            <a:off x="-97488" y="2287905"/>
            <a:ext cx="2016225" cy="553998"/>
          </a:xfrm>
          <a:prstGeom prst="rect">
            <a:avLst/>
          </a:prstGeom>
        </p:spPr>
        <p:txBody>
          <a:bodyPr wrap="square">
            <a:spAutoFit/>
          </a:bodyPr>
          <a:lstStyle/>
          <a:p>
            <a:pPr fontAlgn="base">
              <a:spcBef>
                <a:spcPts val="1800"/>
              </a:spcBef>
            </a:pPr>
            <a:r>
              <a:rPr lang="en-GB" sz="3000" b="1" dirty="0" smtClean="0">
                <a:solidFill>
                  <a:srgbClr val="008EC0"/>
                </a:solidFill>
                <a:latin typeface="Century Gothic" pitchFamily="34" charset="0"/>
              </a:rPr>
              <a:t>Climate</a:t>
            </a:r>
            <a:endParaRPr lang="en-GB" sz="3000" dirty="0" smtClean="0">
              <a:latin typeface="Century Gothic" pitchFamily="34" charset="0"/>
            </a:endParaRPr>
          </a:p>
        </p:txBody>
      </p:sp>
      <p:sp>
        <p:nvSpPr>
          <p:cNvPr id="17" name="Rectangle 16"/>
          <p:cNvSpPr/>
          <p:nvPr/>
        </p:nvSpPr>
        <p:spPr>
          <a:xfrm>
            <a:off x="1153336" y="1691516"/>
            <a:ext cx="1114408" cy="369332"/>
          </a:xfrm>
          <a:prstGeom prst="rect">
            <a:avLst/>
          </a:prstGeom>
        </p:spPr>
        <p:txBody>
          <a:bodyPr wrap="none" anchor="ctr">
            <a:spAutoFit/>
          </a:bodyPr>
          <a:lstStyle/>
          <a:p>
            <a:r>
              <a:rPr lang="en-GB" b="1" dirty="0" smtClean="0">
                <a:solidFill>
                  <a:srgbClr val="AC7F00"/>
                </a:solidFill>
                <a:latin typeface="Century Gothic" pitchFamily="34" charset="0"/>
              </a:rPr>
              <a:t>Lesson 1</a:t>
            </a:r>
            <a:endParaRPr lang="en-GB" dirty="0">
              <a:solidFill>
                <a:srgbClr val="AC7F00"/>
              </a:solidFill>
            </a:endParaRPr>
          </a:p>
        </p:txBody>
      </p:sp>
      <p:sp>
        <p:nvSpPr>
          <p:cNvPr id="19" name="Rectangle 18"/>
          <p:cNvSpPr/>
          <p:nvPr/>
        </p:nvSpPr>
        <p:spPr>
          <a:xfrm rot="16200000">
            <a:off x="-803243" y="4843806"/>
            <a:ext cx="3140967" cy="887422"/>
          </a:xfrm>
          <a:prstGeom prst="rect">
            <a:avLst/>
          </a:prstGeom>
        </p:spPr>
        <p:txBody>
          <a:bodyPr wrap="square">
            <a:spAutoFit/>
          </a:bodyPr>
          <a:lstStyle/>
          <a:p>
            <a:pPr algn="ctr" fontAlgn="base">
              <a:lnSpc>
                <a:spcPts val="3100"/>
              </a:lnSpc>
              <a:spcBef>
                <a:spcPts val="1800"/>
              </a:spcBef>
            </a:pPr>
            <a:r>
              <a:rPr lang="en-GB" sz="3000" b="1" dirty="0" smtClean="0">
                <a:solidFill>
                  <a:schemeClr val="accent3">
                    <a:lumMod val="60000"/>
                    <a:lumOff val="40000"/>
                  </a:schemeClr>
                </a:solidFill>
                <a:latin typeface="Century Gothic" pitchFamily="34" charset="0"/>
              </a:rPr>
              <a:t>Examine consequences</a:t>
            </a:r>
            <a:endParaRPr lang="en-GB" sz="3000" dirty="0" smtClean="0">
              <a:latin typeface="Century Gothic" pitchFamily="34" charset="0"/>
            </a:endParaRPr>
          </a:p>
        </p:txBody>
      </p:sp>
      <p:sp>
        <p:nvSpPr>
          <p:cNvPr id="20" name="Rectangle 19"/>
          <p:cNvSpPr/>
          <p:nvPr/>
        </p:nvSpPr>
        <p:spPr>
          <a:xfrm>
            <a:off x="1225344" y="3995772"/>
            <a:ext cx="1114408" cy="369332"/>
          </a:xfrm>
          <a:prstGeom prst="rect">
            <a:avLst/>
          </a:prstGeom>
        </p:spPr>
        <p:txBody>
          <a:bodyPr wrap="none" anchor="ctr">
            <a:spAutoFit/>
          </a:bodyPr>
          <a:lstStyle/>
          <a:p>
            <a:r>
              <a:rPr lang="en-GB" b="1" dirty="0" smtClean="0">
                <a:solidFill>
                  <a:schemeClr val="bg2">
                    <a:lumMod val="75000"/>
                  </a:schemeClr>
                </a:solidFill>
                <a:latin typeface="Century Gothic" pitchFamily="34" charset="0"/>
              </a:rPr>
              <a:t>Lesson 2</a:t>
            </a:r>
            <a:endParaRPr lang="en-GB" dirty="0">
              <a:solidFill>
                <a:schemeClr val="bg2">
                  <a:lumMod val="75000"/>
                </a:schemeClr>
              </a:solidFill>
            </a:endParaRPr>
          </a:p>
        </p:txBody>
      </p:sp>
      <p:sp>
        <p:nvSpPr>
          <p:cNvPr id="21" name="Rectangle 20"/>
          <p:cNvSpPr/>
          <p:nvPr/>
        </p:nvSpPr>
        <p:spPr>
          <a:xfrm>
            <a:off x="1167642" y="982469"/>
            <a:ext cx="5708614" cy="646331"/>
          </a:xfrm>
          <a:prstGeom prst="rect">
            <a:avLst/>
          </a:prstGeom>
        </p:spPr>
        <p:txBody>
          <a:bodyPr wrap="none">
            <a:spAutoFit/>
          </a:bodyPr>
          <a:lstStyle/>
          <a:p>
            <a:pPr fontAlgn="base">
              <a:spcBef>
                <a:spcPts val="1800"/>
              </a:spcBef>
            </a:pPr>
            <a:r>
              <a:rPr lang="en-GB" sz="3600" b="1" dirty="0" smtClean="0">
                <a:latin typeface="Century Gothic" pitchFamily="34" charset="0"/>
              </a:rPr>
              <a:t>In these lessons you will:</a:t>
            </a:r>
          </a:p>
        </p:txBody>
      </p:sp>
      <p:sp>
        <p:nvSpPr>
          <p:cNvPr id="14" name="Rectangle 13"/>
          <p:cNvSpPr/>
          <p:nvPr/>
        </p:nvSpPr>
        <p:spPr>
          <a:xfrm>
            <a:off x="1295128" y="4509120"/>
            <a:ext cx="7848872" cy="1477328"/>
          </a:xfrm>
          <a:prstGeom prst="rect">
            <a:avLst/>
          </a:prstGeom>
        </p:spPr>
        <p:txBody>
          <a:bodyPr wrap="square">
            <a:spAutoFit/>
          </a:bodyPr>
          <a:lstStyle/>
          <a:p>
            <a:pPr marL="358775" indent="-358775" fontAlgn="base">
              <a:buClr>
                <a:schemeClr val="accent3">
                  <a:lumMod val="60000"/>
                  <a:lumOff val="40000"/>
                </a:schemeClr>
              </a:buClr>
              <a:buSzPct val="70000"/>
              <a:buFont typeface="Wingdings 2" pitchFamily="18" charset="2"/>
              <a:buChar char=""/>
            </a:pPr>
            <a:r>
              <a:rPr lang="en-GB" sz="3000" dirty="0" smtClean="0">
                <a:solidFill>
                  <a:schemeClr val="bg1">
                    <a:lumMod val="65000"/>
                  </a:schemeClr>
                </a:solidFill>
                <a:latin typeface="Century Gothic" pitchFamily="34" charset="0"/>
              </a:rPr>
              <a:t>Consider the impacts of carbon emission actions on the environment, people and money</a:t>
            </a:r>
            <a:endParaRPr lang="en-GB" sz="3000" dirty="0" smtClean="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par>
                                <p:cTn id="17" presetID="10" presetClass="entr" presetSubtype="0" fill="hold" nodeType="withEffect">
                                  <p:stCondLst>
                                    <p:cond delay="15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000"/>
                                        <p:tgtEl>
                                          <p:spTgt spid="19"/>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000"/>
                                        <p:tgtEl>
                                          <p:spTgt spid="14"/>
                                        </p:tgtEl>
                                      </p:cBhvr>
                                    </p:animEffect>
                                  </p:childTnLst>
                                </p:cTn>
                              </p:par>
                              <p:par>
                                <p:cTn id="33" presetID="10" presetClass="entr" presetSubtype="0" fill="hold" nodeType="withEffect">
                                  <p:stCondLst>
                                    <p:cond delay="15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000"/>
                                        <p:tgtEl>
                                          <p:spTgt spid="12"/>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P spid="19" grpId="0"/>
      <p:bldP spid="20" grpId="0"/>
      <p:bldP spid="21"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4" cstate="print"/>
          <a:srcRect/>
          <a:stretch>
            <a:fillRect/>
          </a:stretch>
        </p:blipFill>
        <p:spPr bwMode="auto">
          <a:xfrm>
            <a:off x="395535" y="4005064"/>
            <a:ext cx="4263983" cy="2531740"/>
          </a:xfrm>
          <a:prstGeom prst="rect">
            <a:avLst/>
          </a:prstGeom>
          <a:noFill/>
          <a:ln w="9525">
            <a:noFill/>
            <a:miter lim="800000"/>
            <a:headEnd/>
            <a:tailEnd/>
          </a:ln>
        </p:spPr>
      </p:pic>
      <p:sp>
        <p:nvSpPr>
          <p:cNvPr id="41" name="TextBox 40"/>
          <p:cNvSpPr txBox="1"/>
          <p:nvPr/>
        </p:nvSpPr>
        <p:spPr>
          <a:xfrm>
            <a:off x="4716016" y="4725144"/>
            <a:ext cx="3960440" cy="1323439"/>
          </a:xfrm>
          <a:prstGeom prst="rect">
            <a:avLst/>
          </a:prstGeom>
          <a:noFill/>
        </p:spPr>
        <p:txBody>
          <a:bodyPr wrap="square" rtlCol="0">
            <a:spAutoFit/>
          </a:bodyPr>
          <a:lstStyle/>
          <a:p>
            <a:r>
              <a:rPr lang="en-GB" sz="4000" b="1" dirty="0" smtClean="0">
                <a:solidFill>
                  <a:srgbClr val="C00000"/>
                </a:solidFill>
                <a:latin typeface="Century Gothic" pitchFamily="34" charset="0"/>
              </a:rPr>
              <a:t>What will save the world?</a:t>
            </a:r>
            <a:endParaRPr lang="en-GB" sz="4000" b="1" dirty="0">
              <a:latin typeface="Century Gothic" pitchFamily="34" charset="0"/>
            </a:endParaRPr>
          </a:p>
        </p:txBody>
      </p:sp>
      <p:sp>
        <p:nvSpPr>
          <p:cNvPr id="44" name="TextBox 43"/>
          <p:cNvSpPr txBox="1"/>
          <p:nvPr/>
        </p:nvSpPr>
        <p:spPr>
          <a:xfrm>
            <a:off x="2195736" y="188640"/>
            <a:ext cx="5040560" cy="1200329"/>
          </a:xfrm>
          <a:prstGeom prst="rect">
            <a:avLst/>
          </a:prstGeom>
          <a:noFill/>
        </p:spPr>
        <p:txBody>
          <a:bodyPr wrap="square" rtlCol="0">
            <a:spAutoFit/>
          </a:bodyPr>
          <a:lstStyle/>
          <a:p>
            <a:r>
              <a:rPr lang="en-GB" sz="3600" dirty="0" smtClean="0">
                <a:latin typeface="Century Gothic" pitchFamily="34" charset="0"/>
              </a:rPr>
              <a:t>How are you going </a:t>
            </a:r>
            <a:br>
              <a:rPr lang="en-GB" sz="3600" dirty="0" smtClean="0">
                <a:latin typeface="Century Gothic" pitchFamily="34" charset="0"/>
              </a:rPr>
            </a:br>
            <a:r>
              <a:rPr lang="en-GB" sz="3600" dirty="0" smtClean="0">
                <a:latin typeface="Century Gothic" pitchFamily="34" charset="0"/>
              </a:rPr>
              <a:t>to </a:t>
            </a:r>
            <a:r>
              <a:rPr lang="en-GB" sz="3600" b="1" dirty="0" smtClean="0">
                <a:latin typeface="Century Gothic" pitchFamily="34" charset="0"/>
              </a:rPr>
              <a:t>make a decision</a:t>
            </a:r>
            <a:r>
              <a:rPr lang="en-GB" sz="3600" dirty="0" smtClean="0">
                <a:latin typeface="Century Gothic" pitchFamily="34" charset="0"/>
              </a:rPr>
              <a:t>?</a:t>
            </a:r>
            <a:endParaRPr lang="en-GB" sz="3600" dirty="0">
              <a:latin typeface="Century Gothic" pitchFamily="34" charset="0"/>
            </a:endParaRPr>
          </a:p>
        </p:txBody>
      </p:sp>
      <p:grpSp>
        <p:nvGrpSpPr>
          <p:cNvPr id="2" name="Group 36"/>
          <p:cNvGrpSpPr/>
          <p:nvPr/>
        </p:nvGrpSpPr>
        <p:grpSpPr>
          <a:xfrm>
            <a:off x="4572000" y="1916832"/>
            <a:ext cx="4427984" cy="2117849"/>
            <a:chOff x="4499992" y="1628800"/>
            <a:chExt cx="4427984" cy="2117849"/>
          </a:xfrm>
        </p:grpSpPr>
        <p:sp>
          <p:nvSpPr>
            <p:cNvPr id="24" name="Rounded Rectangle 23"/>
            <p:cNvSpPr/>
            <p:nvPr/>
          </p:nvSpPr>
          <p:spPr>
            <a:xfrm>
              <a:off x="4572000" y="1658417"/>
              <a:ext cx="4320480" cy="2088232"/>
            </a:xfrm>
            <a:prstGeom prst="roundRect">
              <a:avLst>
                <a:gd name="adj" fmla="val 8999"/>
              </a:avLst>
            </a:prstGeom>
            <a:solidFill>
              <a:schemeClr val="bg1"/>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p:cNvSpPr txBox="1"/>
            <p:nvPr/>
          </p:nvSpPr>
          <p:spPr>
            <a:xfrm>
              <a:off x="4639978" y="2882553"/>
              <a:ext cx="4176464" cy="830997"/>
            </a:xfrm>
            <a:prstGeom prst="rect">
              <a:avLst/>
            </a:prstGeom>
            <a:noFill/>
          </p:spPr>
          <p:txBody>
            <a:bodyPr wrap="square" rtlCol="0">
              <a:spAutoFit/>
            </a:bodyPr>
            <a:lstStyle/>
            <a:p>
              <a:pPr algn="ctr"/>
              <a:r>
                <a:rPr lang="en-GB" sz="2400" b="1" dirty="0" smtClean="0">
                  <a:solidFill>
                    <a:srgbClr val="00B050"/>
                  </a:solidFill>
                  <a:latin typeface="Century Gothic" pitchFamily="34" charset="0"/>
                </a:rPr>
                <a:t>What we should do </a:t>
              </a:r>
              <a:br>
                <a:rPr lang="en-GB" sz="2400" b="1" dirty="0" smtClean="0">
                  <a:solidFill>
                    <a:srgbClr val="00B050"/>
                  </a:solidFill>
                  <a:latin typeface="Century Gothic" pitchFamily="34" charset="0"/>
                </a:rPr>
              </a:br>
              <a:r>
                <a:rPr lang="en-GB" sz="2400" b="1" dirty="0" smtClean="0">
                  <a:solidFill>
                    <a:srgbClr val="00B050"/>
                  </a:solidFill>
                  <a:latin typeface="Century Gothic" pitchFamily="34" charset="0"/>
                </a:rPr>
                <a:t>to stop the rise?</a:t>
              </a:r>
              <a:endParaRPr lang="en-GB" sz="2400" b="1" dirty="0">
                <a:solidFill>
                  <a:srgbClr val="00B050"/>
                </a:solidFill>
              </a:endParaRPr>
            </a:p>
          </p:txBody>
        </p:sp>
        <p:sp>
          <p:nvSpPr>
            <p:cNvPr id="27" name="TextBox 26"/>
            <p:cNvSpPr txBox="1"/>
            <p:nvPr/>
          </p:nvSpPr>
          <p:spPr>
            <a:xfrm>
              <a:off x="4572000" y="1628800"/>
              <a:ext cx="4329265" cy="461665"/>
            </a:xfrm>
            <a:prstGeom prst="rect">
              <a:avLst/>
            </a:prstGeom>
            <a:solidFill>
              <a:srgbClr val="00B050"/>
            </a:solidFill>
          </p:spPr>
          <p:txBody>
            <a:bodyPr wrap="square" rtlCol="0">
              <a:spAutoFit/>
            </a:bodyPr>
            <a:lstStyle/>
            <a:p>
              <a:pPr algn="ctr"/>
              <a:r>
                <a:rPr lang="en-GB" sz="2400" b="1" dirty="0" smtClean="0">
                  <a:solidFill>
                    <a:schemeClr val="bg1"/>
                  </a:solidFill>
                  <a:latin typeface="Century Gothic" pitchFamily="34" charset="0"/>
                </a:rPr>
                <a:t>Lesson 2</a:t>
              </a:r>
            </a:p>
          </p:txBody>
        </p:sp>
        <p:sp>
          <p:nvSpPr>
            <p:cNvPr id="29" name="TextBox 28"/>
            <p:cNvSpPr txBox="1"/>
            <p:nvPr/>
          </p:nvSpPr>
          <p:spPr>
            <a:xfrm>
              <a:off x="4499992" y="2132856"/>
              <a:ext cx="4427984" cy="523220"/>
            </a:xfrm>
            <a:prstGeom prst="rect">
              <a:avLst/>
            </a:prstGeom>
            <a:noFill/>
          </p:spPr>
          <p:txBody>
            <a:bodyPr wrap="square" rtlCol="0">
              <a:spAutoFit/>
            </a:bodyPr>
            <a:lstStyle/>
            <a:p>
              <a:pPr algn="ctr"/>
              <a:r>
                <a:rPr lang="en-GB" sz="2800" b="1" dirty="0" smtClean="0">
                  <a:latin typeface="Century Gothic" pitchFamily="34" charset="0"/>
                </a:rPr>
                <a:t>Examine consequences</a:t>
              </a:r>
            </a:p>
          </p:txBody>
        </p:sp>
        <p:sp>
          <p:nvSpPr>
            <p:cNvPr id="30" name="TextBox 29"/>
            <p:cNvSpPr txBox="1"/>
            <p:nvPr/>
          </p:nvSpPr>
          <p:spPr>
            <a:xfrm>
              <a:off x="4572000" y="2554451"/>
              <a:ext cx="4320480" cy="400110"/>
            </a:xfrm>
            <a:prstGeom prst="rect">
              <a:avLst/>
            </a:prstGeom>
            <a:noFill/>
          </p:spPr>
          <p:txBody>
            <a:bodyPr wrap="square" rtlCol="0">
              <a:spAutoFit/>
            </a:bodyPr>
            <a:lstStyle/>
            <a:p>
              <a:pPr algn="ctr"/>
              <a:r>
                <a:rPr lang="en-GB" sz="2000" dirty="0" smtClean="0">
                  <a:latin typeface="Century Gothic" pitchFamily="34" charset="0"/>
                </a:rPr>
                <a:t>to answer</a:t>
              </a:r>
            </a:p>
          </p:txBody>
        </p:sp>
      </p:grpSp>
      <p:grpSp>
        <p:nvGrpSpPr>
          <p:cNvPr id="3" name="Group 35"/>
          <p:cNvGrpSpPr/>
          <p:nvPr/>
        </p:nvGrpSpPr>
        <p:grpSpPr>
          <a:xfrm>
            <a:off x="179512" y="1916832"/>
            <a:ext cx="4324510" cy="2117849"/>
            <a:chOff x="247490" y="1628800"/>
            <a:chExt cx="4324510" cy="2117849"/>
          </a:xfrm>
        </p:grpSpPr>
        <p:sp>
          <p:nvSpPr>
            <p:cNvPr id="43" name="Rounded Rectangle 42"/>
            <p:cNvSpPr/>
            <p:nvPr/>
          </p:nvSpPr>
          <p:spPr>
            <a:xfrm>
              <a:off x="284002" y="1658417"/>
              <a:ext cx="4283968" cy="2088232"/>
            </a:xfrm>
            <a:prstGeom prst="roundRect">
              <a:avLst>
                <a:gd name="adj" fmla="val 8999"/>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247490" y="2882553"/>
              <a:ext cx="4324510" cy="830997"/>
            </a:xfrm>
            <a:prstGeom prst="rect">
              <a:avLst/>
            </a:prstGeom>
            <a:noFill/>
          </p:spPr>
          <p:txBody>
            <a:bodyPr wrap="square" rtlCol="0">
              <a:spAutoFit/>
            </a:bodyPr>
            <a:lstStyle/>
            <a:p>
              <a:pPr algn="ctr"/>
              <a:r>
                <a:rPr lang="en-GB" sz="2400" b="1" dirty="0" smtClean="0">
                  <a:solidFill>
                    <a:srgbClr val="3376D9"/>
                  </a:solidFill>
                  <a:latin typeface="Century Gothic" pitchFamily="34" charset="0"/>
                </a:rPr>
                <a:t>How will a rise of more than two degrees affect us?</a:t>
              </a:r>
              <a:endParaRPr lang="en-GB" sz="2400" b="1" dirty="0">
                <a:solidFill>
                  <a:srgbClr val="3376D9"/>
                </a:solidFill>
              </a:endParaRPr>
            </a:p>
          </p:txBody>
        </p:sp>
        <p:sp>
          <p:nvSpPr>
            <p:cNvPr id="22" name="TextBox 21"/>
            <p:cNvSpPr txBox="1"/>
            <p:nvPr/>
          </p:nvSpPr>
          <p:spPr>
            <a:xfrm>
              <a:off x="279835" y="1628800"/>
              <a:ext cx="4288135" cy="461665"/>
            </a:xfrm>
            <a:prstGeom prst="rect">
              <a:avLst/>
            </a:prstGeom>
            <a:solidFill>
              <a:srgbClr val="3376D9"/>
            </a:solidFill>
          </p:spPr>
          <p:txBody>
            <a:bodyPr wrap="square" rtlCol="0">
              <a:spAutoFit/>
            </a:bodyPr>
            <a:lstStyle/>
            <a:p>
              <a:pPr algn="ctr"/>
              <a:r>
                <a:rPr lang="en-GB" sz="2400" b="1" dirty="0" smtClean="0">
                  <a:solidFill>
                    <a:schemeClr val="bg1"/>
                  </a:solidFill>
                  <a:latin typeface="Century Gothic" pitchFamily="34" charset="0"/>
                </a:rPr>
                <a:t>Lesson 1</a:t>
              </a:r>
            </a:p>
          </p:txBody>
        </p:sp>
        <p:sp>
          <p:nvSpPr>
            <p:cNvPr id="23" name="TextBox 22"/>
            <p:cNvSpPr txBox="1"/>
            <p:nvPr/>
          </p:nvSpPr>
          <p:spPr>
            <a:xfrm>
              <a:off x="284002" y="2132856"/>
              <a:ext cx="4283968" cy="492443"/>
            </a:xfrm>
            <a:prstGeom prst="rect">
              <a:avLst/>
            </a:prstGeom>
            <a:noFill/>
          </p:spPr>
          <p:txBody>
            <a:bodyPr wrap="square" rtlCol="0">
              <a:spAutoFit/>
            </a:bodyPr>
            <a:lstStyle/>
            <a:p>
              <a:pPr algn="ctr"/>
              <a:r>
                <a:rPr lang="en-GB" sz="2600" dirty="0" smtClean="0">
                  <a:latin typeface="Century Gothic" pitchFamily="34" charset="0"/>
                </a:rPr>
                <a:t>Use </a:t>
              </a:r>
              <a:r>
                <a:rPr lang="en-GB" sz="2600" b="1" dirty="0" smtClean="0">
                  <a:latin typeface="Century Gothic" pitchFamily="34" charset="0"/>
                </a:rPr>
                <a:t>scientific evidence</a:t>
              </a:r>
            </a:p>
          </p:txBody>
        </p:sp>
        <p:sp>
          <p:nvSpPr>
            <p:cNvPr id="25" name="TextBox 24"/>
            <p:cNvSpPr txBox="1"/>
            <p:nvPr/>
          </p:nvSpPr>
          <p:spPr>
            <a:xfrm>
              <a:off x="319498" y="2554451"/>
              <a:ext cx="4176464" cy="400110"/>
            </a:xfrm>
            <a:prstGeom prst="rect">
              <a:avLst/>
            </a:prstGeom>
            <a:noFill/>
          </p:spPr>
          <p:txBody>
            <a:bodyPr wrap="square" rtlCol="0">
              <a:spAutoFit/>
            </a:bodyPr>
            <a:lstStyle/>
            <a:p>
              <a:pPr algn="ctr"/>
              <a:r>
                <a:rPr lang="en-GB" sz="2000" dirty="0" smtClean="0">
                  <a:latin typeface="Century Gothic" pitchFamily="34" charset="0"/>
                </a:rPr>
                <a:t>to answer</a:t>
              </a:r>
            </a:p>
          </p:txBody>
        </p:sp>
      </p:grpSp>
      <p:sp>
        <p:nvSpPr>
          <p:cNvPr id="28" name="TextBox 27"/>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31" name="TextBox 30"/>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33" name="TextBox 32"/>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34" name="Rectangle 33"/>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Review</a:t>
            </a:r>
          </a:p>
        </p:txBody>
      </p:sp>
      <p:sp>
        <p:nvSpPr>
          <p:cNvPr id="35" name="Rectangle 34"/>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Consider</a:t>
            </a:r>
          </a:p>
        </p:txBody>
      </p:sp>
      <p:sp>
        <p:nvSpPr>
          <p:cNvPr id="36" name="Rounded Rectangle 35"/>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Tree>
    <p:custDataLst>
      <p:tags r:id="rId1"/>
    </p:custDataLst>
    <p:extLst>
      <p:ext uri="{BB962C8B-B14F-4D97-AF65-F5344CB8AC3E}">
        <p14:creationId xmlns:p14="http://schemas.microsoft.com/office/powerpoint/2010/main" xmlns="" val="24751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fade">
                                      <p:cBhvr>
                                        <p:cTn id="15" dur="2000"/>
                                        <p:tgtEl>
                                          <p:spTgt spid="5124"/>
                                        </p:tgtEl>
                                      </p:cBhvr>
                                    </p:animEffect>
                                  </p:childTnLst>
                                </p:cTn>
                              </p:par>
                              <p:par>
                                <p:cTn id="16" presetID="10" presetClass="entr" presetSubtype="0" fill="hold" grpId="1" nodeType="withEffect">
                                  <p:stCondLst>
                                    <p:cond delay="100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cstate="print"/>
          <a:srcRect r="5735"/>
          <a:stretch>
            <a:fillRect/>
          </a:stretch>
        </p:blipFill>
        <p:spPr bwMode="auto">
          <a:xfrm>
            <a:off x="-108520" y="908720"/>
            <a:ext cx="4138702" cy="5760640"/>
          </a:xfrm>
          <a:prstGeom prst="rect">
            <a:avLst/>
          </a:prstGeom>
          <a:ln>
            <a:noFill/>
          </a:ln>
          <a:effectLst>
            <a:softEdge rad="112500"/>
          </a:effectLst>
        </p:spPr>
      </p:pic>
      <p:sp>
        <p:nvSpPr>
          <p:cNvPr id="3" name="TextBox 2"/>
          <p:cNvSpPr txBox="1"/>
          <p:nvPr/>
        </p:nvSpPr>
        <p:spPr>
          <a:xfrm>
            <a:off x="4211960" y="1124744"/>
            <a:ext cx="5976664" cy="1323439"/>
          </a:xfrm>
          <a:prstGeom prst="rect">
            <a:avLst/>
          </a:prstGeom>
          <a:noFill/>
        </p:spPr>
        <p:txBody>
          <a:bodyPr wrap="square" rtlCol="0">
            <a:spAutoFit/>
          </a:bodyPr>
          <a:lstStyle/>
          <a:p>
            <a:r>
              <a:rPr lang="en-GB" sz="4000" b="1" dirty="0" smtClean="0">
                <a:latin typeface="Century Gothic" pitchFamily="34" charset="0"/>
              </a:rPr>
              <a:t>Make a disaster weather report</a:t>
            </a:r>
          </a:p>
        </p:txBody>
      </p:sp>
      <p:sp>
        <p:nvSpPr>
          <p:cNvPr id="16" name="Rounded Rectangle 15"/>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7" name="Text Box 13"/>
          <p:cNvSpPr txBox="1">
            <a:spLocks noChangeArrowheads="1"/>
          </p:cNvSpPr>
          <p:nvPr/>
        </p:nvSpPr>
        <p:spPr bwMode="auto">
          <a:xfrm>
            <a:off x="8689470" y="612504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8</a:t>
            </a:fld>
            <a:endParaRPr lang="en-GB" altLang="en-US" sz="1400" b="1" dirty="0">
              <a:solidFill>
                <a:schemeClr val="bg1"/>
              </a:solidFill>
              <a:latin typeface="Century Gothic" pitchFamily="34" charset="0"/>
            </a:endParaRPr>
          </a:p>
        </p:txBody>
      </p:sp>
      <p:grpSp>
        <p:nvGrpSpPr>
          <p:cNvPr id="22" name="Group 21"/>
          <p:cNvGrpSpPr/>
          <p:nvPr/>
        </p:nvGrpSpPr>
        <p:grpSpPr>
          <a:xfrm>
            <a:off x="2627784" y="2636912"/>
            <a:ext cx="5688632" cy="3456384"/>
            <a:chOff x="2627784" y="2636912"/>
            <a:chExt cx="5688632" cy="3456384"/>
          </a:xfrm>
        </p:grpSpPr>
        <p:sp>
          <p:nvSpPr>
            <p:cNvPr id="29" name="TextBox 28"/>
            <p:cNvSpPr txBox="1"/>
            <p:nvPr/>
          </p:nvSpPr>
          <p:spPr>
            <a:xfrm>
              <a:off x="3707904" y="2764085"/>
              <a:ext cx="4464496" cy="523220"/>
            </a:xfrm>
            <a:prstGeom prst="rect">
              <a:avLst/>
            </a:prstGeom>
            <a:noFill/>
          </p:spPr>
          <p:txBody>
            <a:bodyPr wrap="square" rtlCol="0">
              <a:spAutoFit/>
            </a:bodyPr>
            <a:lstStyle/>
            <a:p>
              <a:endParaRPr lang="en-GB" sz="2800" dirty="0" smtClean="0">
                <a:latin typeface="Century Gothic" pitchFamily="34" charset="0"/>
              </a:endParaRPr>
            </a:p>
          </p:txBody>
        </p:sp>
        <p:sp>
          <p:nvSpPr>
            <p:cNvPr id="30" name="Rectangle 29"/>
            <p:cNvSpPr/>
            <p:nvPr/>
          </p:nvSpPr>
          <p:spPr>
            <a:xfrm>
              <a:off x="2627784" y="2636912"/>
              <a:ext cx="5688632" cy="3456384"/>
            </a:xfrm>
            <a:prstGeom prst="rect">
              <a:avLst/>
            </a:prstGeom>
            <a:solidFill>
              <a:schemeClr val="bg1"/>
            </a:solidFill>
            <a:ln w="19050">
              <a:solidFill>
                <a:srgbClr val="B33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2" name="Rectangle 31"/>
          <p:cNvSpPr/>
          <p:nvPr/>
        </p:nvSpPr>
        <p:spPr>
          <a:xfrm>
            <a:off x="2771800" y="2924944"/>
            <a:ext cx="5472608" cy="3046988"/>
          </a:xfrm>
          <a:prstGeom prst="rect">
            <a:avLst/>
          </a:prstGeom>
        </p:spPr>
        <p:txBody>
          <a:bodyPr wrap="square">
            <a:spAutoFit/>
          </a:bodyPr>
          <a:lstStyle/>
          <a:p>
            <a:pPr marL="268288" indent="-268288">
              <a:buClr>
                <a:srgbClr val="7030A0"/>
              </a:buClr>
              <a:buSzPct val="70000"/>
              <a:buFont typeface="Wingdings 2" pitchFamily="18" charset="2"/>
              <a:buChar char=""/>
            </a:pPr>
            <a:r>
              <a:rPr lang="en-GB" sz="2600" dirty="0" smtClean="0">
                <a:latin typeface="Century Gothic" pitchFamily="34" charset="0"/>
              </a:rPr>
              <a:t>Look through the effects (SS1)</a:t>
            </a:r>
          </a:p>
          <a:p>
            <a:pPr marL="268288" indent="-268288">
              <a:buClr>
                <a:srgbClr val="7030A0"/>
              </a:buClr>
              <a:buSzPct val="70000"/>
            </a:pPr>
            <a:endParaRPr lang="en-GB" sz="2600" dirty="0" smtClean="0">
              <a:latin typeface="Century Gothic" pitchFamily="34" charset="0"/>
            </a:endParaRPr>
          </a:p>
          <a:p>
            <a:pPr marL="268288" indent="-268288">
              <a:buClr>
                <a:srgbClr val="7030A0"/>
              </a:buClr>
              <a:buSzPct val="70000"/>
              <a:buFont typeface="Wingdings 2" pitchFamily="18" charset="2"/>
              <a:buChar char=""/>
            </a:pPr>
            <a:r>
              <a:rPr lang="en-GB" sz="2600" dirty="0" smtClean="0">
                <a:latin typeface="Century Gothic" pitchFamily="34" charset="0"/>
              </a:rPr>
              <a:t>Use the weather symbols (SS3) </a:t>
            </a:r>
            <a:br>
              <a:rPr lang="en-GB" sz="2600" dirty="0" smtClean="0">
                <a:latin typeface="Century Gothic" pitchFamily="34" charset="0"/>
              </a:rPr>
            </a:br>
            <a:r>
              <a:rPr lang="en-GB" sz="2600" dirty="0" smtClean="0">
                <a:latin typeface="Century Gothic" pitchFamily="34" charset="0"/>
              </a:rPr>
              <a:t>to create the weather report on the map (SS2)</a:t>
            </a:r>
          </a:p>
          <a:p>
            <a:pPr marL="268288" indent="-268288">
              <a:spcBef>
                <a:spcPts val="1200"/>
              </a:spcBef>
              <a:buClr>
                <a:srgbClr val="7030A0"/>
              </a:buClr>
              <a:buSzPct val="70000"/>
              <a:buFont typeface="Wingdings 2" pitchFamily="18" charset="2"/>
              <a:buChar char=""/>
            </a:pPr>
            <a:r>
              <a:rPr lang="en-GB" sz="2600" dirty="0" smtClean="0">
                <a:latin typeface="Century Gothic" pitchFamily="34" charset="0"/>
              </a:rPr>
              <a:t>Explain how serious the effects will be</a:t>
            </a:r>
          </a:p>
        </p:txBody>
      </p:sp>
      <p:grpSp>
        <p:nvGrpSpPr>
          <p:cNvPr id="39" name="Group 9"/>
          <p:cNvGrpSpPr/>
          <p:nvPr/>
        </p:nvGrpSpPr>
        <p:grpSpPr>
          <a:xfrm>
            <a:off x="7813154" y="0"/>
            <a:ext cx="1296144" cy="641606"/>
            <a:chOff x="7813154" y="0"/>
            <a:chExt cx="1296144" cy="641606"/>
          </a:xfrm>
        </p:grpSpPr>
        <p:sp>
          <p:nvSpPr>
            <p:cNvPr id="40" name="TextBox 39"/>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SS1–3</a:t>
              </a:r>
              <a:endParaRPr lang="en-GB" sz="1600" dirty="0">
                <a:latin typeface="Century Gothic" pitchFamily="34" charset="0"/>
              </a:endParaRPr>
            </a:p>
          </p:txBody>
        </p:sp>
        <p:pic>
          <p:nvPicPr>
            <p:cNvPr id="41" name="Picture 40"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19" name="Rectangle 18"/>
          <p:cNvSpPr/>
          <p:nvPr/>
        </p:nvSpPr>
        <p:spPr>
          <a:xfrm>
            <a:off x="-3651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Engage</a:t>
            </a:r>
            <a:endParaRPr lang="en-GB" sz="2000" dirty="0" smtClean="0">
              <a:solidFill>
                <a:schemeClr val="tx1"/>
              </a:solidFill>
              <a:latin typeface="Century Gothic" pitchFamily="34" charset="0"/>
            </a:endParaRPr>
          </a:p>
        </p:txBody>
      </p:sp>
      <p:sp>
        <p:nvSpPr>
          <p:cNvPr id="20" name="Rectangle 19"/>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Consider</a:t>
            </a:r>
          </a:p>
        </p:txBody>
      </p:sp>
      <p:sp>
        <p:nvSpPr>
          <p:cNvPr id="23" name="Rounded Rectangle 22"/>
          <p:cNvSpPr/>
          <p:nvPr/>
        </p:nvSpPr>
        <p:spPr>
          <a:xfrm>
            <a:off x="2987824" y="6525344"/>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Review</a:t>
            </a:r>
            <a:endParaRPr lang="en-GB" sz="2000" b="1" dirty="0" smtClean="0">
              <a:solidFill>
                <a:schemeClr val="bg1"/>
              </a:solidFill>
              <a:latin typeface="Century Gothic" pitchFamily="34" charset="0"/>
            </a:endParaRPr>
          </a:p>
        </p:txBody>
      </p:sp>
    </p:spTree>
    <p:custDataLst>
      <p:tags r:id="rId1"/>
    </p:custDataLst>
    <p:extLst>
      <p:ext uri="{BB962C8B-B14F-4D97-AF65-F5344CB8AC3E}">
        <p14:creationId xmlns:p14="http://schemas.microsoft.com/office/powerpoint/2010/main" xmlns="" val="13771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2000"/>
                                        <p:tgtEl>
                                          <p:spTgt spid="22"/>
                                        </p:tgtEl>
                                      </p:cBhvr>
                                    </p:animEffect>
                                  </p:childTnLst>
                                </p:cTn>
                              </p:par>
                            </p:childTnLst>
                          </p:cTn>
                        </p:par>
                        <p:par>
                          <p:cTn id="15" fill="hold">
                            <p:stCondLst>
                              <p:cond delay="4500"/>
                            </p:stCondLst>
                            <p:childTnLst>
                              <p:par>
                                <p:cTn id="16" presetID="10" presetClass="entr" presetSubtype="0" fill="hold" grpId="0" nodeType="afterEffect">
                                  <p:stCondLst>
                                    <p:cond delay="0"/>
                                  </p:stCondLst>
                                  <p:childTnLst>
                                    <p:set>
                                      <p:cBhvr>
                                        <p:cTn id="17" dur="1" fill="hold">
                                          <p:stCondLst>
                                            <p:cond delay="0"/>
                                          </p:stCondLst>
                                        </p:cTn>
                                        <p:tgtEl>
                                          <p:spTgt spid="32">
                                            <p:txEl>
                                              <p:pRg st="0" end="0"/>
                                            </p:txEl>
                                          </p:spTgt>
                                        </p:tgtEl>
                                        <p:attrNameLst>
                                          <p:attrName>style.visibility</p:attrName>
                                        </p:attrNameLst>
                                      </p:cBhvr>
                                      <p:to>
                                        <p:strVal val="visible"/>
                                      </p:to>
                                    </p:set>
                                    <p:animEffect transition="in" filter="fade">
                                      <p:cBhvr>
                                        <p:cTn id="18" dur="2000"/>
                                        <p:tgtEl>
                                          <p:spTgt spid="3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
                                            <p:txEl>
                                              <p:pRg st="2" end="2"/>
                                            </p:txEl>
                                          </p:spTgt>
                                        </p:tgtEl>
                                        <p:attrNameLst>
                                          <p:attrName>style.visibility</p:attrName>
                                        </p:attrNameLst>
                                      </p:cBhvr>
                                      <p:to>
                                        <p:strVal val="visible"/>
                                      </p:to>
                                    </p:set>
                                    <p:animEffect transition="in" filter="fade">
                                      <p:cBhvr>
                                        <p:cTn id="23" dur="2000"/>
                                        <p:tgtEl>
                                          <p:spTgt spid="32">
                                            <p:txEl>
                                              <p:pRg st="2" end="2"/>
                                            </p:txEl>
                                          </p:spTgt>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2">
                                            <p:txEl>
                                              <p:pRg st="3" end="3"/>
                                            </p:txEl>
                                          </p:spTgt>
                                        </p:tgtEl>
                                        <p:attrNameLst>
                                          <p:attrName>style.visibility</p:attrName>
                                        </p:attrNameLst>
                                      </p:cBhvr>
                                      <p:to>
                                        <p:strVal val="visible"/>
                                      </p:to>
                                    </p:set>
                                    <p:animEffect transition="in" filter="fade">
                                      <p:cBhvr>
                                        <p:cTn id="27" dur="2000"/>
                                        <p:tgtEl>
                                          <p:spTgt spid="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611560" y="2060848"/>
            <a:ext cx="4032448" cy="4062065"/>
            <a:chOff x="467544" y="1916832"/>
            <a:chExt cx="4032448" cy="4062065"/>
          </a:xfrm>
        </p:grpSpPr>
        <p:sp>
          <p:nvSpPr>
            <p:cNvPr id="15" name="TextBox 14"/>
            <p:cNvSpPr txBox="1"/>
            <p:nvPr/>
          </p:nvSpPr>
          <p:spPr>
            <a:xfrm>
              <a:off x="467544" y="2039357"/>
              <a:ext cx="4032448" cy="3939540"/>
            </a:xfrm>
            <a:prstGeom prst="rect">
              <a:avLst/>
            </a:prstGeom>
            <a:noFill/>
          </p:spPr>
          <p:txBody>
            <a:bodyPr wrap="square" rtlCol="0">
              <a:spAutoFit/>
            </a:bodyPr>
            <a:lstStyle/>
            <a:p>
              <a:pPr marL="365125" indent="-365125">
                <a:lnSpc>
                  <a:spcPts val="3600"/>
                </a:lnSpc>
                <a:spcBef>
                  <a:spcPts val="1200"/>
                </a:spcBef>
                <a:buClr>
                  <a:srgbClr val="7030A0"/>
                </a:buClr>
                <a:buSzPct val="170000"/>
                <a:buFont typeface="Arial" pitchFamily="34" charset="0"/>
                <a:buChar char="•"/>
              </a:pPr>
              <a:r>
                <a:rPr lang="en-GB" sz="2800" dirty="0" smtClean="0">
                  <a:latin typeface="Century Gothic" pitchFamily="34" charset="0"/>
                </a:rPr>
                <a:t>Think of some ways that your life would change if we fail to meet the two degrees target</a:t>
              </a:r>
            </a:p>
            <a:p>
              <a:pPr marL="365125" indent="-365125">
                <a:lnSpc>
                  <a:spcPts val="3600"/>
                </a:lnSpc>
                <a:spcBef>
                  <a:spcPts val="1200"/>
                </a:spcBef>
                <a:buClr>
                  <a:srgbClr val="7030A0"/>
                </a:buClr>
                <a:buSzPct val="170000"/>
                <a:buFont typeface="Arial" pitchFamily="34" charset="0"/>
                <a:buChar char="•"/>
              </a:pPr>
              <a:r>
                <a:rPr lang="en-GB" sz="2800" dirty="0" smtClean="0">
                  <a:latin typeface="Century Gothic" pitchFamily="34" charset="0"/>
                </a:rPr>
                <a:t>Describe what it is like to live in the UK in 2050</a:t>
              </a:r>
            </a:p>
          </p:txBody>
        </p:sp>
        <p:sp>
          <p:nvSpPr>
            <p:cNvPr id="38" name="Rectangle 37"/>
            <p:cNvSpPr/>
            <p:nvPr/>
          </p:nvSpPr>
          <p:spPr>
            <a:xfrm>
              <a:off x="467544" y="1916832"/>
              <a:ext cx="3888432" cy="3960440"/>
            </a:xfrm>
            <a:prstGeom prst="rect">
              <a:avLst/>
            </a:prstGeom>
            <a:noFill/>
            <a:ln w="19050">
              <a:solidFill>
                <a:schemeClr val="accent4"/>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2" name="Rounded Rectangle 21"/>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3" name="Text Box 13"/>
          <p:cNvSpPr txBox="1">
            <a:spLocks noChangeArrowheads="1"/>
          </p:cNvSpPr>
          <p:nvPr/>
        </p:nvSpPr>
        <p:spPr bwMode="auto">
          <a:xfrm>
            <a:off x="8761478" y="61654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9</a:t>
            </a:fld>
            <a:endParaRPr lang="en-GB" altLang="en-US" sz="1400" b="1" dirty="0">
              <a:solidFill>
                <a:schemeClr val="bg1"/>
              </a:solidFill>
              <a:latin typeface="Century Gothic" pitchFamily="34" charset="0"/>
            </a:endParaRPr>
          </a:p>
        </p:txBody>
      </p:sp>
      <p:sp>
        <p:nvSpPr>
          <p:cNvPr id="16" name="TextBox 15"/>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17" name="TextBox 16"/>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19" name="Rectangle 18"/>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Review</a:t>
            </a:r>
          </a:p>
        </p:txBody>
      </p:sp>
      <p:sp>
        <p:nvSpPr>
          <p:cNvPr id="20" name="Rectangle 19"/>
          <p:cNvSpPr/>
          <p:nvPr/>
        </p:nvSpPr>
        <p:spPr>
          <a:xfrm>
            <a:off x="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Engage</a:t>
            </a:r>
          </a:p>
        </p:txBody>
      </p:sp>
      <p:sp>
        <p:nvSpPr>
          <p:cNvPr id="21" name="Rounded Rectangle 20"/>
          <p:cNvSpPr/>
          <p:nvPr/>
        </p:nvSpPr>
        <p:spPr>
          <a:xfrm>
            <a:off x="6094717"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Consider</a:t>
            </a:r>
          </a:p>
        </p:txBody>
      </p:sp>
      <p:pic>
        <p:nvPicPr>
          <p:cNvPr id="18" name="Picture 17" descr="map1.png"/>
          <p:cNvPicPr>
            <a:picLocks noChangeAspect="1"/>
          </p:cNvPicPr>
          <p:nvPr/>
        </p:nvPicPr>
        <p:blipFill>
          <a:blip r:embed="rId4" cstate="print"/>
          <a:srcRect r="12471"/>
          <a:stretch>
            <a:fillRect/>
          </a:stretch>
        </p:blipFill>
        <p:spPr>
          <a:xfrm>
            <a:off x="4499992" y="2060848"/>
            <a:ext cx="4644008" cy="3935735"/>
          </a:xfrm>
          <a:prstGeom prst="rect">
            <a:avLst/>
          </a:prstGeom>
          <a:ln>
            <a:noFill/>
          </a:ln>
          <a:effectLst>
            <a:outerShdw blurRad="292100" dist="139700" dir="2700000" algn="tl" rotWithShape="0">
              <a:srgbClr val="333333">
                <a:alpha val="65000"/>
              </a:srgbClr>
            </a:outerShdw>
          </a:effectLst>
        </p:spPr>
      </p:pic>
      <p:sp>
        <p:nvSpPr>
          <p:cNvPr id="24" name="TextBox 23"/>
          <p:cNvSpPr txBox="1"/>
          <p:nvPr/>
        </p:nvSpPr>
        <p:spPr>
          <a:xfrm>
            <a:off x="395536" y="836712"/>
            <a:ext cx="8424936" cy="707886"/>
          </a:xfrm>
          <a:prstGeom prst="rect">
            <a:avLst/>
          </a:prstGeom>
          <a:noFill/>
        </p:spPr>
        <p:txBody>
          <a:bodyPr wrap="square" rtlCol="0">
            <a:spAutoFit/>
          </a:bodyPr>
          <a:lstStyle/>
          <a:p>
            <a:r>
              <a:rPr lang="en-GB" sz="4000" b="1" dirty="0" smtClean="0">
                <a:latin typeface="Century Gothic" pitchFamily="34" charset="0"/>
              </a:rPr>
              <a:t>Describe life in 2050</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Two degrees</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CC0000"/>
                </a:solidFill>
                <a:latin typeface="Century Gothic" pitchFamily="34" charset="0"/>
              </a:rPr>
              <a:t>Student sheets</a:t>
            </a:r>
            <a:endParaRPr lang="en-US" sz="4000" dirty="0">
              <a:solidFill>
                <a:srgbClr val="CC0000"/>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xmlns="" val="2217273036"/>
              </p:ext>
            </p:extLst>
          </p:nvPr>
        </p:nvGraphicFramePr>
        <p:xfrm>
          <a:off x="1331639" y="2706623"/>
          <a:ext cx="6552728" cy="2378561"/>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Sheet no.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Title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Notes</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a:noFill/>
                    </a:lnR>
                    <a:lnT>
                      <a:noFill/>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The effects of a more than two degrees rise</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group</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Map</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enlarge to A3, one per group</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Weather symbols</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group, print onto card</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8" name="TextBox 17"/>
          <p:cNvSpPr txBox="1"/>
          <p:nvPr/>
        </p:nvSpPr>
        <p:spPr>
          <a:xfrm>
            <a:off x="1691680" y="344269"/>
            <a:ext cx="7056784" cy="492443"/>
          </a:xfrm>
          <a:prstGeom prst="rect">
            <a:avLst/>
          </a:prstGeom>
          <a:noFill/>
        </p:spPr>
        <p:txBody>
          <a:bodyPr wrap="square" rtlCol="0">
            <a:spAutoFit/>
          </a:bodyPr>
          <a:lstStyle/>
          <a:p>
            <a:r>
              <a:rPr lang="en-GB" sz="2600" dirty="0" smtClean="0">
                <a:latin typeface="Century Gothic" pitchFamily="34" charset="0"/>
              </a:rPr>
              <a:t>The effects of a more than </a:t>
            </a:r>
            <a:r>
              <a:rPr lang="en-GB" sz="2600" b="1" dirty="0" smtClean="0">
                <a:latin typeface="Century Gothic" pitchFamily="34" charset="0"/>
              </a:rPr>
              <a:t>two degree</a:t>
            </a:r>
            <a:r>
              <a:rPr lang="en-GB" sz="2600" b="1" dirty="0" smtClean="0">
                <a:solidFill>
                  <a:schemeClr val="bg1"/>
                </a:solidFill>
                <a:latin typeface="Century Gothic" pitchFamily="34" charset="0"/>
              </a:rPr>
              <a:t> </a:t>
            </a:r>
            <a:r>
              <a:rPr lang="en-GB" sz="2600" dirty="0" smtClean="0">
                <a:latin typeface="Century Gothic" pitchFamily="34" charset="0"/>
              </a:rPr>
              <a:t>rise</a:t>
            </a:r>
            <a:endParaRPr lang="en-GB" sz="2600" dirty="0">
              <a:latin typeface="Century Gothic" pitchFamily="34" charset="0"/>
            </a:endParaRPr>
          </a:p>
        </p:txBody>
      </p:sp>
      <p:grpSp>
        <p:nvGrpSpPr>
          <p:cNvPr id="44" name="Group 43"/>
          <p:cNvGrpSpPr/>
          <p:nvPr/>
        </p:nvGrpSpPr>
        <p:grpSpPr>
          <a:xfrm>
            <a:off x="2915816" y="3645024"/>
            <a:ext cx="3312368" cy="2592288"/>
            <a:chOff x="2915816" y="3717032"/>
            <a:chExt cx="3312368" cy="2592288"/>
          </a:xfrm>
        </p:grpSpPr>
        <p:sp>
          <p:nvSpPr>
            <p:cNvPr id="17" name="Rounded Rectangle 16"/>
            <p:cNvSpPr/>
            <p:nvPr/>
          </p:nvSpPr>
          <p:spPr>
            <a:xfrm>
              <a:off x="2915816" y="4005064"/>
              <a:ext cx="3240360" cy="2304256"/>
            </a:xfrm>
            <a:prstGeom prst="roundRect">
              <a:avLst>
                <a:gd name="adj" fmla="val 7073"/>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2915816" y="4242012"/>
              <a:ext cx="3312368" cy="2046714"/>
            </a:xfrm>
            <a:prstGeom prst="rect">
              <a:avLst/>
            </a:prstGeom>
            <a:noFill/>
          </p:spPr>
          <p:txBody>
            <a:bodyPr wrap="square" rtlCol="0">
              <a:spAutoFit/>
            </a:bodyPr>
            <a:lstStyle/>
            <a:p>
              <a:pPr marL="180975" indent="-180975">
                <a:spcBef>
                  <a:spcPts val="600"/>
                </a:spcBef>
                <a:buClr>
                  <a:schemeClr val="accent1">
                    <a:lumMod val="75000"/>
                  </a:schemeClr>
                </a:buClr>
                <a:buSzPct val="80000"/>
                <a:buFont typeface="Wingdings 2" pitchFamily="18" charset="2"/>
                <a:buChar char=""/>
              </a:pPr>
              <a:r>
                <a:rPr lang="en-GB" sz="1600" dirty="0" smtClean="0">
                  <a:latin typeface="Century Gothic" pitchFamily="34" charset="0"/>
                </a:rPr>
                <a:t>Melting ice and snow leading to increased river flow</a:t>
              </a:r>
            </a:p>
            <a:p>
              <a:pPr marL="180975" indent="-180975">
                <a:spcBef>
                  <a:spcPts val="600"/>
                </a:spcBef>
                <a:buClr>
                  <a:schemeClr val="accent1">
                    <a:lumMod val="75000"/>
                  </a:schemeClr>
                </a:buClr>
                <a:buSzPct val="80000"/>
                <a:buFont typeface="Wingdings 2" pitchFamily="18" charset="2"/>
                <a:buChar char=""/>
              </a:pPr>
              <a:r>
                <a:rPr lang="en-GB" sz="1600" dirty="0" smtClean="0">
                  <a:latin typeface="Century Gothic" pitchFamily="34" charset="0"/>
                </a:rPr>
                <a:t>Higher risk of flooding along rivers</a:t>
              </a:r>
            </a:p>
            <a:p>
              <a:pPr marL="180975" indent="-180975">
                <a:spcBef>
                  <a:spcPts val="600"/>
                </a:spcBef>
                <a:buClr>
                  <a:schemeClr val="accent1">
                    <a:lumMod val="75000"/>
                  </a:schemeClr>
                </a:buClr>
                <a:buSzPct val="80000"/>
                <a:buFont typeface="Wingdings 2" pitchFamily="18" charset="2"/>
                <a:buChar char=""/>
              </a:pPr>
              <a:r>
                <a:rPr lang="en-GB" sz="1600" dirty="0" smtClean="0">
                  <a:latin typeface="Century Gothic" pitchFamily="34" charset="0"/>
                </a:rPr>
                <a:t>More winter storms</a:t>
              </a:r>
            </a:p>
            <a:p>
              <a:pPr marL="180975" indent="-180975">
                <a:spcBef>
                  <a:spcPts val="600"/>
                </a:spcBef>
                <a:buClr>
                  <a:schemeClr val="accent1">
                    <a:lumMod val="75000"/>
                  </a:schemeClr>
                </a:buClr>
                <a:buSzPct val="80000"/>
                <a:buFont typeface="Wingdings 2" pitchFamily="18" charset="2"/>
                <a:buChar char=""/>
              </a:pPr>
              <a:r>
                <a:rPr lang="en-GB" sz="1600" dirty="0" smtClean="0">
                  <a:latin typeface="Century Gothic" pitchFamily="34" charset="0"/>
                </a:rPr>
                <a:t>Warmer summer temperatures</a:t>
              </a:r>
            </a:p>
          </p:txBody>
        </p:sp>
        <p:sp>
          <p:nvSpPr>
            <p:cNvPr id="13" name="Rounded Rectangle 12"/>
            <p:cNvSpPr/>
            <p:nvPr/>
          </p:nvSpPr>
          <p:spPr>
            <a:xfrm>
              <a:off x="2915817" y="3717032"/>
              <a:ext cx="3253977" cy="408623"/>
            </a:xfrm>
            <a:prstGeom prst="round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GB" b="1" dirty="0" smtClean="0">
                <a:solidFill>
                  <a:schemeClr val="tx1"/>
                </a:solidFill>
                <a:latin typeface="Century Gothic" pitchFamily="34" charset="0"/>
              </a:endParaRPr>
            </a:p>
          </p:txBody>
        </p:sp>
        <p:sp>
          <p:nvSpPr>
            <p:cNvPr id="16" name="TextBox 15"/>
            <p:cNvSpPr txBox="1"/>
            <p:nvPr/>
          </p:nvSpPr>
          <p:spPr>
            <a:xfrm>
              <a:off x="3059832" y="3717032"/>
              <a:ext cx="3024336"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Northern Europe</a:t>
              </a:r>
            </a:p>
          </p:txBody>
        </p:sp>
      </p:grpSp>
      <p:grpSp>
        <p:nvGrpSpPr>
          <p:cNvPr id="24" name="Group 23"/>
          <p:cNvGrpSpPr/>
          <p:nvPr/>
        </p:nvGrpSpPr>
        <p:grpSpPr>
          <a:xfrm>
            <a:off x="539552" y="1628800"/>
            <a:ext cx="3312368" cy="1872208"/>
            <a:chOff x="323528" y="3861048"/>
            <a:chExt cx="3312368" cy="1872208"/>
          </a:xfrm>
        </p:grpSpPr>
        <p:sp>
          <p:nvSpPr>
            <p:cNvPr id="20" name="Rounded Rectangle 19"/>
            <p:cNvSpPr/>
            <p:nvPr/>
          </p:nvSpPr>
          <p:spPr>
            <a:xfrm>
              <a:off x="323528" y="4149080"/>
              <a:ext cx="3312368" cy="1584176"/>
            </a:xfrm>
            <a:prstGeom prst="roundRect">
              <a:avLst>
                <a:gd name="adj" fmla="val 7073"/>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95536" y="4365104"/>
              <a:ext cx="3240360" cy="1308050"/>
            </a:xfrm>
            <a:prstGeom prst="rect">
              <a:avLst/>
            </a:prstGeom>
            <a:noFill/>
          </p:spPr>
          <p:txBody>
            <a:bodyPr wrap="square" rtlCol="0">
              <a:spAutoFit/>
            </a:bodyPr>
            <a:lstStyle/>
            <a:p>
              <a:pPr marL="180975" indent="-180975">
                <a:spcBef>
                  <a:spcPts val="600"/>
                </a:spcBef>
                <a:buClr>
                  <a:schemeClr val="accent3">
                    <a:lumMod val="75000"/>
                  </a:schemeClr>
                </a:buClr>
                <a:buSzPct val="80000"/>
                <a:buFont typeface="Wingdings 2" pitchFamily="18" charset="2"/>
                <a:buChar char=""/>
              </a:pPr>
              <a:r>
                <a:rPr lang="en-GB" sz="1600" dirty="0" smtClean="0">
                  <a:latin typeface="Century Gothic" pitchFamily="34" charset="0"/>
                </a:rPr>
                <a:t>Less rain in summer</a:t>
              </a:r>
            </a:p>
            <a:p>
              <a:pPr marL="180975" indent="-180975">
                <a:spcBef>
                  <a:spcPts val="600"/>
                </a:spcBef>
                <a:buClr>
                  <a:schemeClr val="accent3">
                    <a:lumMod val="75000"/>
                  </a:schemeClr>
                </a:buClr>
                <a:buSzPct val="80000"/>
                <a:buFont typeface="Wingdings 2" pitchFamily="18" charset="2"/>
                <a:buChar char=""/>
              </a:pPr>
              <a:r>
                <a:rPr lang="en-GB" sz="1600" dirty="0" smtClean="0">
                  <a:latin typeface="Century Gothic" pitchFamily="34" charset="0"/>
                </a:rPr>
                <a:t>Risk of drought</a:t>
              </a:r>
            </a:p>
            <a:p>
              <a:pPr marL="180975" indent="-180975">
                <a:spcBef>
                  <a:spcPts val="600"/>
                </a:spcBef>
                <a:buClr>
                  <a:schemeClr val="accent3">
                    <a:lumMod val="75000"/>
                  </a:schemeClr>
                </a:buClr>
                <a:buSzPct val="80000"/>
                <a:buFont typeface="Wingdings 2" pitchFamily="18" charset="2"/>
                <a:buChar char=""/>
              </a:pPr>
              <a:r>
                <a:rPr lang="en-GB" sz="1600" dirty="0" smtClean="0">
                  <a:latin typeface="Century Gothic" pitchFamily="34" charset="0"/>
                </a:rPr>
                <a:t>More river floods in winter</a:t>
              </a:r>
            </a:p>
            <a:p>
              <a:pPr marL="180975" indent="-180975">
                <a:spcBef>
                  <a:spcPts val="600"/>
                </a:spcBef>
                <a:buClr>
                  <a:schemeClr val="accent3">
                    <a:lumMod val="75000"/>
                  </a:schemeClr>
                </a:buClr>
                <a:buSzPct val="80000"/>
                <a:buFont typeface="Wingdings 2" pitchFamily="18" charset="2"/>
                <a:buChar char=""/>
              </a:pPr>
              <a:r>
                <a:rPr lang="en-GB" sz="1600" dirty="0" smtClean="0">
                  <a:latin typeface="Century Gothic" pitchFamily="34" charset="0"/>
                </a:rPr>
                <a:t>Increased forest fire damage</a:t>
              </a:r>
            </a:p>
          </p:txBody>
        </p:sp>
        <p:sp>
          <p:nvSpPr>
            <p:cNvPr id="22" name="Rounded Rectangle 21"/>
            <p:cNvSpPr/>
            <p:nvPr/>
          </p:nvSpPr>
          <p:spPr>
            <a:xfrm>
              <a:off x="323528" y="3861048"/>
              <a:ext cx="3312368" cy="408623"/>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GB" b="1" dirty="0" smtClean="0">
                <a:solidFill>
                  <a:schemeClr val="tx1"/>
                </a:solidFill>
                <a:latin typeface="Century Gothic" pitchFamily="34" charset="0"/>
              </a:endParaRPr>
            </a:p>
          </p:txBody>
        </p:sp>
        <p:sp>
          <p:nvSpPr>
            <p:cNvPr id="23" name="TextBox 22"/>
            <p:cNvSpPr txBox="1"/>
            <p:nvPr/>
          </p:nvSpPr>
          <p:spPr>
            <a:xfrm>
              <a:off x="323528" y="3861048"/>
              <a:ext cx="3312368"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Central and eastern Europe</a:t>
              </a:r>
            </a:p>
          </p:txBody>
        </p:sp>
      </p:grpSp>
      <p:grpSp>
        <p:nvGrpSpPr>
          <p:cNvPr id="29" name="Group 28"/>
          <p:cNvGrpSpPr/>
          <p:nvPr/>
        </p:nvGrpSpPr>
        <p:grpSpPr>
          <a:xfrm>
            <a:off x="3995936" y="1052736"/>
            <a:ext cx="4608512" cy="2448272"/>
            <a:chOff x="4139952" y="1124744"/>
            <a:chExt cx="4608512" cy="2448272"/>
          </a:xfrm>
        </p:grpSpPr>
        <p:sp>
          <p:nvSpPr>
            <p:cNvPr id="12" name="TextBox 11"/>
            <p:cNvSpPr txBox="1"/>
            <p:nvPr/>
          </p:nvSpPr>
          <p:spPr>
            <a:xfrm>
              <a:off x="4211960" y="1628800"/>
              <a:ext cx="4536504" cy="1877437"/>
            </a:xfrm>
            <a:prstGeom prst="rect">
              <a:avLst/>
            </a:prstGeom>
            <a:noFill/>
          </p:spPr>
          <p:txBody>
            <a:bodyPr wrap="square" rtlCol="0">
              <a:spAutoFit/>
            </a:bodyPr>
            <a:lstStyle/>
            <a:p>
              <a:pPr marL="180975" indent="-180975">
                <a:spcBef>
                  <a:spcPts val="600"/>
                </a:spcBef>
                <a:buClr>
                  <a:srgbClr val="FFC000"/>
                </a:buClr>
                <a:buSzPct val="80000"/>
                <a:buFont typeface="Wingdings 2" pitchFamily="18" charset="2"/>
                <a:buChar char=""/>
              </a:pPr>
              <a:r>
                <a:rPr lang="en-GB" sz="1600" dirty="0" smtClean="0">
                  <a:latin typeface="Century Gothic" pitchFamily="34" charset="0"/>
                </a:rPr>
                <a:t>Decrease in rainfall all year round</a:t>
              </a:r>
            </a:p>
            <a:p>
              <a:pPr marL="180975" indent="-180975">
                <a:spcBef>
                  <a:spcPts val="600"/>
                </a:spcBef>
                <a:buClr>
                  <a:srgbClr val="FFC000"/>
                </a:buClr>
                <a:buSzPct val="80000"/>
                <a:buFont typeface="Wingdings 2" pitchFamily="18" charset="2"/>
                <a:buChar char=""/>
              </a:pPr>
              <a:r>
                <a:rPr lang="en-GB" sz="1600" dirty="0" smtClean="0">
                  <a:latin typeface="Century Gothic" pitchFamily="34" charset="0"/>
                </a:rPr>
                <a:t>Decrease in river flow and risk of drought</a:t>
              </a:r>
            </a:p>
            <a:p>
              <a:pPr marL="180975" indent="-180975">
                <a:spcBef>
                  <a:spcPts val="600"/>
                </a:spcBef>
                <a:buClr>
                  <a:srgbClr val="FFC000"/>
                </a:buClr>
                <a:buSzPct val="80000"/>
                <a:buFont typeface="Wingdings 2" pitchFamily="18" charset="2"/>
                <a:buChar char=""/>
              </a:pPr>
              <a:r>
                <a:rPr lang="en-GB" sz="1600" dirty="0" smtClean="0">
                  <a:latin typeface="Century Gothic" pitchFamily="34" charset="0"/>
                </a:rPr>
                <a:t>More forest fires</a:t>
              </a:r>
            </a:p>
            <a:p>
              <a:pPr marL="180975" indent="-180975">
                <a:spcBef>
                  <a:spcPts val="600"/>
                </a:spcBef>
                <a:buClr>
                  <a:srgbClr val="FFC000"/>
                </a:buClr>
                <a:buSzPct val="80000"/>
                <a:buFont typeface="Wingdings 2" pitchFamily="18" charset="2"/>
                <a:buChar char=""/>
              </a:pPr>
              <a:r>
                <a:rPr lang="en-GB" sz="1600" dirty="0" smtClean="0">
                  <a:latin typeface="Century Gothic" pitchFamily="34" charset="0"/>
                </a:rPr>
                <a:t>Heat waves</a:t>
              </a:r>
            </a:p>
            <a:p>
              <a:pPr marL="180975" indent="-180975">
                <a:spcBef>
                  <a:spcPts val="600"/>
                </a:spcBef>
                <a:buClr>
                  <a:srgbClr val="FFC000"/>
                </a:buClr>
                <a:buSzPct val="80000"/>
                <a:buFont typeface="Wingdings 2" pitchFamily="18" charset="2"/>
                <a:buChar char=""/>
              </a:pPr>
              <a:r>
                <a:rPr lang="en-GB" sz="1600" dirty="0" smtClean="0">
                  <a:latin typeface="Century Gothic" pitchFamily="34" charset="0"/>
                </a:rPr>
                <a:t>Risk of desertification (</a:t>
              </a:r>
              <a:r>
                <a:rPr lang="en-GB" sz="1600" i="1" dirty="0" smtClean="0">
                  <a:latin typeface="Century Gothic" pitchFamily="34" charset="0"/>
                </a:rPr>
                <a:t>areas turning to desert which cannot be used for farming)</a:t>
              </a:r>
            </a:p>
          </p:txBody>
        </p:sp>
        <p:sp>
          <p:nvSpPr>
            <p:cNvPr id="25" name="Rounded Rectangle 24"/>
            <p:cNvSpPr/>
            <p:nvPr/>
          </p:nvSpPr>
          <p:spPr>
            <a:xfrm>
              <a:off x="4139952" y="1412776"/>
              <a:ext cx="4536504" cy="2160240"/>
            </a:xfrm>
            <a:prstGeom prst="roundRect">
              <a:avLst>
                <a:gd name="adj" fmla="val 7073"/>
              </a:avLst>
            </a:prstGeom>
            <a:noFill/>
            <a:ln w="28575">
              <a:solidFill>
                <a:srgbClr val="FFD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ounded Rectangle 26"/>
            <p:cNvSpPr/>
            <p:nvPr/>
          </p:nvSpPr>
          <p:spPr>
            <a:xfrm>
              <a:off x="4139952" y="1124744"/>
              <a:ext cx="4536504" cy="408623"/>
            </a:xfrm>
            <a:prstGeom prst="round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GB" b="1" dirty="0" smtClean="0">
                <a:solidFill>
                  <a:schemeClr val="tx1"/>
                </a:solidFill>
                <a:latin typeface="Century Gothic" pitchFamily="34" charset="0"/>
              </a:endParaRPr>
            </a:p>
          </p:txBody>
        </p:sp>
        <p:sp>
          <p:nvSpPr>
            <p:cNvPr id="28" name="TextBox 27"/>
            <p:cNvSpPr txBox="1"/>
            <p:nvPr/>
          </p:nvSpPr>
          <p:spPr>
            <a:xfrm>
              <a:off x="4283968" y="1124744"/>
              <a:ext cx="4248472"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Mediterranean region</a:t>
              </a:r>
            </a:p>
          </p:txBody>
        </p:sp>
      </p:grpSp>
      <p:grpSp>
        <p:nvGrpSpPr>
          <p:cNvPr id="43" name="Group 42"/>
          <p:cNvGrpSpPr/>
          <p:nvPr/>
        </p:nvGrpSpPr>
        <p:grpSpPr>
          <a:xfrm>
            <a:off x="179512" y="3645024"/>
            <a:ext cx="2736304" cy="2592288"/>
            <a:chOff x="251520" y="3717032"/>
            <a:chExt cx="2736304" cy="2592288"/>
          </a:xfrm>
        </p:grpSpPr>
        <p:sp>
          <p:nvSpPr>
            <p:cNvPr id="14" name="TextBox 13"/>
            <p:cNvSpPr txBox="1"/>
            <p:nvPr/>
          </p:nvSpPr>
          <p:spPr>
            <a:xfrm>
              <a:off x="251520" y="4221088"/>
              <a:ext cx="2736304" cy="2046714"/>
            </a:xfrm>
            <a:prstGeom prst="rect">
              <a:avLst/>
            </a:prstGeom>
            <a:noFill/>
          </p:spPr>
          <p:txBody>
            <a:bodyPr wrap="square" rtlCol="0">
              <a:spAutoFit/>
            </a:bodyPr>
            <a:lstStyle/>
            <a:p>
              <a:pPr marL="180975" indent="-180975">
                <a:spcBef>
                  <a:spcPts val="600"/>
                </a:spcBef>
                <a:buClr>
                  <a:schemeClr val="accent5"/>
                </a:buClr>
                <a:buSzPct val="80000"/>
                <a:buFont typeface="Wingdings 2" pitchFamily="18" charset="2"/>
                <a:buChar char=""/>
              </a:pPr>
              <a:r>
                <a:rPr lang="en-GB" sz="1600" dirty="0" smtClean="0">
                  <a:latin typeface="Century Gothic" pitchFamily="34" charset="0"/>
                </a:rPr>
                <a:t>More rain in the winter</a:t>
              </a:r>
            </a:p>
            <a:p>
              <a:pPr marL="180975" indent="-180975">
                <a:spcBef>
                  <a:spcPts val="600"/>
                </a:spcBef>
                <a:buClr>
                  <a:schemeClr val="accent5"/>
                </a:buClr>
                <a:buSzPct val="80000"/>
                <a:buFont typeface="Wingdings 2" pitchFamily="18" charset="2"/>
                <a:buChar char=""/>
              </a:pPr>
              <a:r>
                <a:rPr lang="en-GB" sz="1600" dirty="0" smtClean="0">
                  <a:latin typeface="Century Gothic" pitchFamily="34" charset="0"/>
                </a:rPr>
                <a:t>Increased river flow</a:t>
              </a:r>
            </a:p>
            <a:p>
              <a:pPr marL="180975" indent="-180975">
                <a:spcBef>
                  <a:spcPts val="600"/>
                </a:spcBef>
                <a:buClr>
                  <a:schemeClr val="accent5"/>
                </a:buClr>
                <a:buSzPct val="80000"/>
                <a:buFont typeface="Wingdings 2" pitchFamily="18" charset="2"/>
                <a:buChar char=""/>
              </a:pPr>
              <a:r>
                <a:rPr lang="en-GB" sz="1600" dirty="0" smtClean="0">
                  <a:latin typeface="Century Gothic" pitchFamily="34" charset="0"/>
                </a:rPr>
                <a:t>Higher risk of flooding along rivers</a:t>
              </a:r>
            </a:p>
            <a:p>
              <a:pPr marL="180975" indent="-180975">
                <a:spcBef>
                  <a:spcPts val="600"/>
                </a:spcBef>
                <a:buClr>
                  <a:schemeClr val="accent5"/>
                </a:buClr>
                <a:buSzPct val="80000"/>
                <a:buFont typeface="Wingdings 2" pitchFamily="18" charset="2"/>
                <a:buChar char=""/>
              </a:pPr>
              <a:r>
                <a:rPr lang="en-GB" sz="1600" dirty="0" smtClean="0">
                  <a:latin typeface="Century Gothic" pitchFamily="34" charset="0"/>
                </a:rPr>
                <a:t>Flooding along the coast due to polar ice caps melting</a:t>
              </a:r>
            </a:p>
          </p:txBody>
        </p:sp>
        <p:sp>
          <p:nvSpPr>
            <p:cNvPr id="32" name="Rounded Rectangle 31"/>
            <p:cNvSpPr/>
            <p:nvPr/>
          </p:nvSpPr>
          <p:spPr>
            <a:xfrm>
              <a:off x="251520" y="4005064"/>
              <a:ext cx="2592288" cy="2304256"/>
            </a:xfrm>
            <a:prstGeom prst="roundRect">
              <a:avLst>
                <a:gd name="adj" fmla="val 7073"/>
              </a:avLst>
            </a:prstGeom>
            <a:no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ounded Rectangle 33"/>
            <p:cNvSpPr/>
            <p:nvPr/>
          </p:nvSpPr>
          <p:spPr>
            <a:xfrm>
              <a:off x="251520" y="3717032"/>
              <a:ext cx="2603881" cy="408623"/>
            </a:xfrm>
            <a:prstGeom prst="roundRect">
              <a:avLst/>
            </a:prstGeom>
            <a:solidFill>
              <a:schemeClr val="accent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GB" b="1" dirty="0" smtClean="0">
                <a:solidFill>
                  <a:schemeClr val="tx1"/>
                </a:solidFill>
                <a:latin typeface="Century Gothic" pitchFamily="34" charset="0"/>
              </a:endParaRPr>
            </a:p>
          </p:txBody>
        </p:sp>
        <p:sp>
          <p:nvSpPr>
            <p:cNvPr id="35" name="TextBox 34"/>
            <p:cNvSpPr txBox="1"/>
            <p:nvPr/>
          </p:nvSpPr>
          <p:spPr>
            <a:xfrm>
              <a:off x="251520" y="3717032"/>
              <a:ext cx="2592288"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North-western Europe</a:t>
              </a:r>
            </a:p>
          </p:txBody>
        </p:sp>
      </p:grpSp>
      <p:grpSp>
        <p:nvGrpSpPr>
          <p:cNvPr id="42" name="Group 41"/>
          <p:cNvGrpSpPr/>
          <p:nvPr/>
        </p:nvGrpSpPr>
        <p:grpSpPr>
          <a:xfrm>
            <a:off x="6300192" y="3645024"/>
            <a:ext cx="2689806" cy="2088232"/>
            <a:chOff x="7308304" y="3861048"/>
            <a:chExt cx="2689806" cy="2088232"/>
          </a:xfrm>
        </p:grpSpPr>
        <p:sp>
          <p:nvSpPr>
            <p:cNvPr id="15" name="TextBox 14"/>
            <p:cNvSpPr txBox="1"/>
            <p:nvPr/>
          </p:nvSpPr>
          <p:spPr>
            <a:xfrm>
              <a:off x="7380312" y="4365104"/>
              <a:ext cx="2592288" cy="1477328"/>
            </a:xfrm>
            <a:prstGeom prst="rect">
              <a:avLst/>
            </a:prstGeom>
            <a:noFill/>
          </p:spPr>
          <p:txBody>
            <a:bodyPr wrap="square" rtlCol="0">
              <a:spAutoFit/>
            </a:bodyPr>
            <a:lstStyle/>
            <a:p>
              <a:pPr marL="180975" indent="-180975">
                <a:spcBef>
                  <a:spcPts val="600"/>
                </a:spcBef>
                <a:buClr>
                  <a:schemeClr val="accent2"/>
                </a:buClr>
                <a:buSzPct val="80000"/>
                <a:buFont typeface="Wingdings 2" pitchFamily="18" charset="2"/>
                <a:buChar char=""/>
              </a:pPr>
              <a:r>
                <a:rPr lang="en-GB" sz="1600" dirty="0" smtClean="0">
                  <a:latin typeface="Century Gothic" pitchFamily="34" charset="0"/>
                </a:rPr>
                <a:t>Warmer temperatures</a:t>
              </a:r>
            </a:p>
            <a:p>
              <a:pPr marL="180975" indent="-180975">
                <a:spcBef>
                  <a:spcPts val="600"/>
                </a:spcBef>
                <a:buClr>
                  <a:schemeClr val="accent2"/>
                </a:buClr>
                <a:buSzPct val="80000"/>
                <a:buFont typeface="Wingdings 2" pitchFamily="18" charset="2"/>
                <a:buChar char=""/>
              </a:pPr>
              <a:r>
                <a:rPr lang="en-GB" sz="1600" dirty="0" smtClean="0">
                  <a:latin typeface="Century Gothic" pitchFamily="34" charset="0"/>
                </a:rPr>
                <a:t>Melting glaciers and increased river flow</a:t>
              </a:r>
            </a:p>
            <a:p>
              <a:pPr marL="180975" indent="-180975">
                <a:spcBef>
                  <a:spcPts val="600"/>
                </a:spcBef>
                <a:buClr>
                  <a:schemeClr val="accent2"/>
                </a:buClr>
                <a:buSzPct val="80000"/>
                <a:buFont typeface="Wingdings 2" pitchFamily="18" charset="2"/>
                <a:buChar char=""/>
              </a:pPr>
              <a:r>
                <a:rPr lang="en-GB" sz="1600" dirty="0" smtClean="0">
                  <a:latin typeface="Century Gothic" pitchFamily="34" charset="0"/>
                </a:rPr>
                <a:t>Higher risk of flooding in the valleys</a:t>
              </a:r>
            </a:p>
          </p:txBody>
        </p:sp>
        <p:sp>
          <p:nvSpPr>
            <p:cNvPr id="38" name="Rounded Rectangle 37"/>
            <p:cNvSpPr/>
            <p:nvPr/>
          </p:nvSpPr>
          <p:spPr>
            <a:xfrm>
              <a:off x="7308304" y="4149080"/>
              <a:ext cx="2664296" cy="1800200"/>
            </a:xfrm>
            <a:prstGeom prst="roundRect">
              <a:avLst>
                <a:gd name="adj" fmla="val 7073"/>
              </a:avLst>
            </a:prstGeom>
            <a:noFill/>
            <a:ln w="28575">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ounded Rectangle 39"/>
            <p:cNvSpPr/>
            <p:nvPr/>
          </p:nvSpPr>
          <p:spPr>
            <a:xfrm>
              <a:off x="7308304" y="3861048"/>
              <a:ext cx="2689806" cy="408623"/>
            </a:xfrm>
            <a:prstGeom prst="roundRect">
              <a:avLst/>
            </a:prstGeom>
            <a:solidFill>
              <a:srgbClr val="FF81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GB" b="1" dirty="0" smtClean="0">
                <a:solidFill>
                  <a:schemeClr val="tx1"/>
                </a:solidFill>
                <a:latin typeface="Century Gothic" pitchFamily="34" charset="0"/>
              </a:endParaRPr>
            </a:p>
          </p:txBody>
        </p:sp>
        <p:sp>
          <p:nvSpPr>
            <p:cNvPr id="41" name="TextBox 40"/>
            <p:cNvSpPr txBox="1"/>
            <p:nvPr/>
          </p:nvSpPr>
          <p:spPr>
            <a:xfrm>
              <a:off x="7524328" y="3861048"/>
              <a:ext cx="2376264"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Mountain areas</a:t>
              </a:r>
            </a:p>
          </p:txBody>
        </p:sp>
      </p:gr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mapa.png"/>
          <p:cNvPicPr>
            <a:picLocks noChangeAspect="1"/>
          </p:cNvPicPr>
          <p:nvPr/>
        </p:nvPicPr>
        <p:blipFill>
          <a:blip r:embed="rId4" cstate="print"/>
          <a:stretch>
            <a:fillRect/>
          </a:stretch>
        </p:blipFill>
        <p:spPr>
          <a:xfrm>
            <a:off x="199301" y="-27384"/>
            <a:ext cx="8981211" cy="6662232"/>
          </a:xfrm>
          <a:prstGeom prst="rect">
            <a:avLst/>
          </a:prstGeom>
        </p:spPr>
      </p:pic>
      <p:grpSp>
        <p:nvGrpSpPr>
          <p:cNvPr id="3"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70" name="Picture 69"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16" name="TextBox 15"/>
          <p:cNvSpPr txBox="1"/>
          <p:nvPr/>
        </p:nvSpPr>
        <p:spPr>
          <a:xfrm>
            <a:off x="1667315" y="2177480"/>
            <a:ext cx="1008112" cy="451406"/>
          </a:xfrm>
          <a:prstGeom prst="rect">
            <a:avLst/>
          </a:prstGeom>
          <a:noFill/>
        </p:spPr>
        <p:txBody>
          <a:bodyPr wrap="square" rtlCol="0">
            <a:spAutoFit/>
          </a:bodyPr>
          <a:lstStyle/>
          <a:p>
            <a:pPr>
              <a:lnSpc>
                <a:spcPts val="1400"/>
              </a:lnSpc>
            </a:pPr>
            <a:r>
              <a:rPr lang="en-GB" sz="1200" b="1" dirty="0" smtClean="0">
                <a:latin typeface="Century Gothic" pitchFamily="34" charset="0"/>
              </a:rPr>
              <a:t>United Kingdom</a:t>
            </a:r>
            <a:endParaRPr lang="en-GB" sz="1200" b="1" dirty="0">
              <a:latin typeface="Century Gothic" pitchFamily="34" charset="0"/>
            </a:endParaRPr>
          </a:p>
        </p:txBody>
      </p:sp>
      <p:sp>
        <p:nvSpPr>
          <p:cNvPr id="17" name="TextBox 16"/>
          <p:cNvSpPr txBox="1"/>
          <p:nvPr/>
        </p:nvSpPr>
        <p:spPr>
          <a:xfrm>
            <a:off x="875227" y="2393504"/>
            <a:ext cx="720080" cy="297517"/>
          </a:xfrm>
          <a:prstGeom prst="rect">
            <a:avLst/>
          </a:prstGeom>
          <a:noFill/>
        </p:spPr>
        <p:txBody>
          <a:bodyPr wrap="square" rtlCol="0">
            <a:spAutoFit/>
          </a:bodyPr>
          <a:lstStyle/>
          <a:p>
            <a:pPr>
              <a:lnSpc>
                <a:spcPts val="1600"/>
              </a:lnSpc>
            </a:pPr>
            <a:r>
              <a:rPr lang="en-GB" sz="1200" b="1" dirty="0" smtClean="0">
                <a:latin typeface="Century Gothic" pitchFamily="34" charset="0"/>
              </a:rPr>
              <a:t>Ireland</a:t>
            </a:r>
            <a:endParaRPr lang="en-GB" sz="1200" b="1" dirty="0">
              <a:latin typeface="Century Gothic" pitchFamily="34" charset="0"/>
            </a:endParaRPr>
          </a:p>
        </p:txBody>
      </p:sp>
      <p:sp>
        <p:nvSpPr>
          <p:cNvPr id="18" name="TextBox 17"/>
          <p:cNvSpPr txBox="1"/>
          <p:nvPr/>
        </p:nvSpPr>
        <p:spPr>
          <a:xfrm>
            <a:off x="3107475" y="2825552"/>
            <a:ext cx="936104" cy="297517"/>
          </a:xfrm>
          <a:prstGeom prst="rect">
            <a:avLst/>
          </a:prstGeom>
          <a:noFill/>
        </p:spPr>
        <p:txBody>
          <a:bodyPr wrap="square" rtlCol="0">
            <a:spAutoFit/>
          </a:bodyPr>
          <a:lstStyle/>
          <a:p>
            <a:pPr>
              <a:lnSpc>
                <a:spcPts val="1600"/>
              </a:lnSpc>
            </a:pPr>
            <a:r>
              <a:rPr lang="en-GB" sz="1200" b="1" dirty="0" smtClean="0">
                <a:latin typeface="Century Gothic" pitchFamily="34" charset="0"/>
              </a:rPr>
              <a:t>Germany</a:t>
            </a:r>
            <a:endParaRPr lang="en-GB" sz="1200" b="1" dirty="0">
              <a:latin typeface="Century Gothic" pitchFamily="34" charset="0"/>
            </a:endParaRPr>
          </a:p>
        </p:txBody>
      </p:sp>
      <p:sp>
        <p:nvSpPr>
          <p:cNvPr id="19" name="TextBox 18"/>
          <p:cNvSpPr txBox="1"/>
          <p:nvPr/>
        </p:nvSpPr>
        <p:spPr>
          <a:xfrm>
            <a:off x="3347864" y="548680"/>
            <a:ext cx="864096" cy="297517"/>
          </a:xfrm>
          <a:prstGeom prst="rect">
            <a:avLst/>
          </a:prstGeom>
          <a:noFill/>
        </p:spPr>
        <p:txBody>
          <a:bodyPr wrap="square" rtlCol="0">
            <a:spAutoFit/>
          </a:bodyPr>
          <a:lstStyle/>
          <a:p>
            <a:pPr>
              <a:lnSpc>
                <a:spcPts val="1600"/>
              </a:lnSpc>
            </a:pPr>
            <a:r>
              <a:rPr lang="en-GB" sz="1200" b="1" dirty="0" smtClean="0">
                <a:latin typeface="Century Gothic" pitchFamily="34" charset="0"/>
              </a:rPr>
              <a:t>Norway</a:t>
            </a:r>
            <a:endParaRPr lang="en-GB" sz="1200" b="1" dirty="0">
              <a:latin typeface="Century Gothic" pitchFamily="34" charset="0"/>
            </a:endParaRPr>
          </a:p>
        </p:txBody>
      </p:sp>
      <p:sp>
        <p:nvSpPr>
          <p:cNvPr id="20" name="TextBox 19"/>
          <p:cNvSpPr txBox="1"/>
          <p:nvPr/>
        </p:nvSpPr>
        <p:spPr>
          <a:xfrm>
            <a:off x="3995936" y="404664"/>
            <a:ext cx="864096" cy="279820"/>
          </a:xfrm>
          <a:prstGeom prst="rect">
            <a:avLst/>
          </a:prstGeom>
          <a:noFill/>
        </p:spPr>
        <p:txBody>
          <a:bodyPr wrap="square" rtlCol="0">
            <a:spAutoFit/>
          </a:bodyPr>
          <a:lstStyle/>
          <a:p>
            <a:pPr>
              <a:lnSpc>
                <a:spcPts val="1600"/>
              </a:lnSpc>
            </a:pPr>
            <a:r>
              <a:rPr lang="en-GB" sz="1200" b="1" dirty="0" smtClean="0">
                <a:solidFill>
                  <a:schemeClr val="accent1">
                    <a:lumMod val="60000"/>
                    <a:lumOff val="40000"/>
                  </a:schemeClr>
                </a:solidFill>
                <a:latin typeface="Century Gothic" pitchFamily="34" charset="0"/>
              </a:rPr>
              <a:t>Sweden</a:t>
            </a:r>
            <a:endParaRPr lang="en-GB" sz="1200" b="1" dirty="0">
              <a:solidFill>
                <a:schemeClr val="accent1">
                  <a:lumMod val="60000"/>
                  <a:lumOff val="40000"/>
                </a:schemeClr>
              </a:solidFill>
              <a:latin typeface="Century Gothic" pitchFamily="34" charset="0"/>
            </a:endParaRPr>
          </a:p>
        </p:txBody>
      </p:sp>
      <p:sp>
        <p:nvSpPr>
          <p:cNvPr id="21" name="TextBox 20"/>
          <p:cNvSpPr txBox="1"/>
          <p:nvPr/>
        </p:nvSpPr>
        <p:spPr>
          <a:xfrm>
            <a:off x="5339723" y="665312"/>
            <a:ext cx="864096" cy="279820"/>
          </a:xfrm>
          <a:prstGeom prst="rect">
            <a:avLst/>
          </a:prstGeom>
          <a:noFill/>
        </p:spPr>
        <p:txBody>
          <a:bodyPr wrap="square" rtlCol="0">
            <a:spAutoFit/>
          </a:bodyPr>
          <a:lstStyle/>
          <a:p>
            <a:pPr>
              <a:lnSpc>
                <a:spcPts val="1600"/>
              </a:lnSpc>
            </a:pPr>
            <a:r>
              <a:rPr lang="en-GB" sz="1200" b="1" dirty="0" smtClean="0">
                <a:solidFill>
                  <a:schemeClr val="accent1">
                    <a:lumMod val="60000"/>
                    <a:lumOff val="40000"/>
                  </a:schemeClr>
                </a:solidFill>
                <a:latin typeface="Century Gothic" pitchFamily="34" charset="0"/>
              </a:rPr>
              <a:t>Finland</a:t>
            </a:r>
            <a:endParaRPr lang="en-GB" sz="1200" b="1" dirty="0">
              <a:solidFill>
                <a:schemeClr val="accent1">
                  <a:lumMod val="60000"/>
                  <a:lumOff val="40000"/>
                </a:schemeClr>
              </a:solidFill>
              <a:latin typeface="Century Gothic" pitchFamily="34" charset="0"/>
            </a:endParaRPr>
          </a:p>
        </p:txBody>
      </p:sp>
      <p:sp>
        <p:nvSpPr>
          <p:cNvPr id="22" name="TextBox 21"/>
          <p:cNvSpPr txBox="1"/>
          <p:nvPr/>
        </p:nvSpPr>
        <p:spPr>
          <a:xfrm>
            <a:off x="7139923" y="1745432"/>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Russia</a:t>
            </a:r>
            <a:endParaRPr lang="en-GB" sz="1200" b="1" dirty="0">
              <a:latin typeface="Century Gothic" pitchFamily="34" charset="0"/>
            </a:endParaRPr>
          </a:p>
        </p:txBody>
      </p:sp>
      <p:sp>
        <p:nvSpPr>
          <p:cNvPr id="23" name="TextBox 22"/>
          <p:cNvSpPr txBox="1"/>
          <p:nvPr/>
        </p:nvSpPr>
        <p:spPr>
          <a:xfrm>
            <a:off x="5436096" y="1286938"/>
            <a:ext cx="694476" cy="297517"/>
          </a:xfrm>
          <a:prstGeom prst="rect">
            <a:avLst/>
          </a:prstGeom>
          <a:noFill/>
        </p:spPr>
        <p:txBody>
          <a:bodyPr wrap="square" rtlCol="0">
            <a:spAutoFit/>
          </a:bodyPr>
          <a:lstStyle/>
          <a:p>
            <a:pPr>
              <a:lnSpc>
                <a:spcPts val="1600"/>
              </a:lnSpc>
            </a:pPr>
            <a:r>
              <a:rPr lang="en-GB" sz="1000" b="1" dirty="0" smtClean="0">
                <a:solidFill>
                  <a:schemeClr val="accent1">
                    <a:lumMod val="60000"/>
                    <a:lumOff val="40000"/>
                  </a:schemeClr>
                </a:solidFill>
                <a:latin typeface="Century Gothic" pitchFamily="34" charset="0"/>
              </a:rPr>
              <a:t>Estonia</a:t>
            </a:r>
            <a:endParaRPr lang="en-GB" sz="1000" b="1" dirty="0">
              <a:solidFill>
                <a:schemeClr val="accent1">
                  <a:lumMod val="60000"/>
                  <a:lumOff val="40000"/>
                </a:schemeClr>
              </a:solidFill>
              <a:latin typeface="Century Gothic" pitchFamily="34" charset="0"/>
            </a:endParaRPr>
          </a:p>
        </p:txBody>
      </p:sp>
      <p:sp>
        <p:nvSpPr>
          <p:cNvPr id="24" name="TextBox 23"/>
          <p:cNvSpPr txBox="1"/>
          <p:nvPr/>
        </p:nvSpPr>
        <p:spPr>
          <a:xfrm>
            <a:off x="5545191" y="1671218"/>
            <a:ext cx="576064" cy="297517"/>
          </a:xfrm>
          <a:prstGeom prst="rect">
            <a:avLst/>
          </a:prstGeom>
          <a:noFill/>
        </p:spPr>
        <p:txBody>
          <a:bodyPr wrap="square" rtlCol="0">
            <a:spAutoFit/>
          </a:bodyPr>
          <a:lstStyle/>
          <a:p>
            <a:pPr>
              <a:lnSpc>
                <a:spcPts val="1600"/>
              </a:lnSpc>
            </a:pPr>
            <a:r>
              <a:rPr lang="en-GB" sz="1000" b="1" dirty="0" smtClean="0">
                <a:solidFill>
                  <a:schemeClr val="accent1">
                    <a:lumMod val="60000"/>
                    <a:lumOff val="40000"/>
                  </a:schemeClr>
                </a:solidFill>
                <a:latin typeface="Century Gothic" pitchFamily="34" charset="0"/>
              </a:rPr>
              <a:t>Latvia</a:t>
            </a:r>
            <a:endParaRPr lang="en-GB" sz="1000" b="1" dirty="0">
              <a:solidFill>
                <a:schemeClr val="accent1">
                  <a:lumMod val="60000"/>
                  <a:lumOff val="40000"/>
                </a:schemeClr>
              </a:solidFill>
              <a:latin typeface="Century Gothic" pitchFamily="34" charset="0"/>
            </a:endParaRPr>
          </a:p>
        </p:txBody>
      </p:sp>
      <p:sp>
        <p:nvSpPr>
          <p:cNvPr id="25" name="TextBox 24"/>
          <p:cNvSpPr txBox="1"/>
          <p:nvPr/>
        </p:nvSpPr>
        <p:spPr>
          <a:xfrm>
            <a:off x="5148064" y="1925044"/>
            <a:ext cx="864096" cy="297517"/>
          </a:xfrm>
          <a:prstGeom prst="rect">
            <a:avLst/>
          </a:prstGeom>
          <a:noFill/>
        </p:spPr>
        <p:txBody>
          <a:bodyPr wrap="square" rtlCol="0">
            <a:spAutoFit/>
          </a:bodyPr>
          <a:lstStyle/>
          <a:p>
            <a:pPr>
              <a:lnSpc>
                <a:spcPts val="1600"/>
              </a:lnSpc>
            </a:pPr>
            <a:r>
              <a:rPr lang="en-GB" sz="1000" b="1" dirty="0" smtClean="0">
                <a:solidFill>
                  <a:schemeClr val="accent1">
                    <a:lumMod val="60000"/>
                    <a:lumOff val="40000"/>
                  </a:schemeClr>
                </a:solidFill>
                <a:latin typeface="Century Gothic" pitchFamily="34" charset="0"/>
              </a:rPr>
              <a:t>Lithuania</a:t>
            </a:r>
            <a:endParaRPr lang="en-GB" sz="1000" b="1" dirty="0">
              <a:solidFill>
                <a:schemeClr val="accent1">
                  <a:lumMod val="60000"/>
                  <a:lumOff val="40000"/>
                </a:schemeClr>
              </a:solidFill>
              <a:latin typeface="Century Gothic" pitchFamily="34" charset="0"/>
            </a:endParaRPr>
          </a:p>
        </p:txBody>
      </p:sp>
      <p:sp>
        <p:nvSpPr>
          <p:cNvPr id="26" name="TextBox 25"/>
          <p:cNvSpPr txBox="1"/>
          <p:nvPr/>
        </p:nvSpPr>
        <p:spPr>
          <a:xfrm>
            <a:off x="5627755" y="2465512"/>
            <a:ext cx="792088" cy="279820"/>
          </a:xfrm>
          <a:prstGeom prst="rect">
            <a:avLst/>
          </a:prstGeom>
          <a:noFill/>
        </p:spPr>
        <p:txBody>
          <a:bodyPr wrap="square" rtlCol="0">
            <a:spAutoFit/>
          </a:bodyPr>
          <a:lstStyle/>
          <a:p>
            <a:pPr>
              <a:lnSpc>
                <a:spcPts val="1600"/>
              </a:lnSpc>
            </a:pPr>
            <a:r>
              <a:rPr lang="en-GB" sz="1200" b="1" dirty="0" smtClean="0">
                <a:latin typeface="Century Gothic" pitchFamily="34" charset="0"/>
              </a:rPr>
              <a:t>Belarus</a:t>
            </a:r>
            <a:endParaRPr lang="en-GB" sz="1200" b="1" dirty="0">
              <a:latin typeface="Century Gothic" pitchFamily="34" charset="0"/>
            </a:endParaRPr>
          </a:p>
        </p:txBody>
      </p:sp>
      <p:sp>
        <p:nvSpPr>
          <p:cNvPr id="27" name="Rectangle 26"/>
          <p:cNvSpPr/>
          <p:nvPr/>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p:cNvSpPr txBox="1"/>
          <p:nvPr/>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
        <p:nvSpPr>
          <p:cNvPr id="34" name="TextBox 33"/>
          <p:cNvSpPr txBox="1"/>
          <p:nvPr/>
        </p:nvSpPr>
        <p:spPr>
          <a:xfrm>
            <a:off x="5915787" y="3113584"/>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Ukraine</a:t>
            </a:r>
            <a:endParaRPr lang="en-GB" sz="1200" b="1" dirty="0">
              <a:latin typeface="Century Gothic" pitchFamily="34" charset="0"/>
            </a:endParaRPr>
          </a:p>
        </p:txBody>
      </p:sp>
      <p:sp>
        <p:nvSpPr>
          <p:cNvPr id="35" name="TextBox 34"/>
          <p:cNvSpPr txBox="1"/>
          <p:nvPr/>
        </p:nvSpPr>
        <p:spPr>
          <a:xfrm>
            <a:off x="6635867" y="4769768"/>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Turkey</a:t>
            </a:r>
            <a:endParaRPr lang="en-GB" sz="1200" b="1" dirty="0">
              <a:latin typeface="Century Gothic" pitchFamily="34" charset="0"/>
            </a:endParaRPr>
          </a:p>
        </p:txBody>
      </p:sp>
      <p:sp>
        <p:nvSpPr>
          <p:cNvPr id="36" name="TextBox 35"/>
          <p:cNvSpPr txBox="1"/>
          <p:nvPr/>
        </p:nvSpPr>
        <p:spPr>
          <a:xfrm>
            <a:off x="4835667" y="4769768"/>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Greece</a:t>
            </a:r>
            <a:endParaRPr lang="en-GB" sz="1200" b="1" dirty="0">
              <a:latin typeface="Century Gothic" pitchFamily="34" charset="0"/>
            </a:endParaRPr>
          </a:p>
        </p:txBody>
      </p:sp>
      <p:sp>
        <p:nvSpPr>
          <p:cNvPr id="37" name="TextBox 36"/>
          <p:cNvSpPr txBox="1"/>
          <p:nvPr/>
        </p:nvSpPr>
        <p:spPr>
          <a:xfrm>
            <a:off x="5292080" y="4193704"/>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Bulgaria</a:t>
            </a:r>
            <a:endParaRPr lang="en-GB" sz="1200" b="1" dirty="0">
              <a:latin typeface="Century Gothic" pitchFamily="34" charset="0"/>
            </a:endParaRPr>
          </a:p>
        </p:txBody>
      </p:sp>
      <p:sp>
        <p:nvSpPr>
          <p:cNvPr id="39" name="TextBox 38"/>
          <p:cNvSpPr txBox="1"/>
          <p:nvPr/>
        </p:nvSpPr>
        <p:spPr>
          <a:xfrm>
            <a:off x="5123699" y="3689648"/>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Romania</a:t>
            </a:r>
            <a:endParaRPr lang="en-GB" sz="1200" b="1" dirty="0">
              <a:latin typeface="Century Gothic" pitchFamily="34" charset="0"/>
            </a:endParaRPr>
          </a:p>
        </p:txBody>
      </p:sp>
      <p:sp>
        <p:nvSpPr>
          <p:cNvPr id="40" name="TextBox 39"/>
          <p:cNvSpPr txBox="1"/>
          <p:nvPr/>
        </p:nvSpPr>
        <p:spPr>
          <a:xfrm>
            <a:off x="4464496" y="2465512"/>
            <a:ext cx="864096" cy="297517"/>
          </a:xfrm>
          <a:prstGeom prst="rect">
            <a:avLst/>
          </a:prstGeom>
          <a:noFill/>
        </p:spPr>
        <p:txBody>
          <a:bodyPr wrap="square" rtlCol="0">
            <a:spAutoFit/>
          </a:bodyPr>
          <a:lstStyle/>
          <a:p>
            <a:pPr>
              <a:lnSpc>
                <a:spcPts val="1600"/>
              </a:lnSpc>
            </a:pPr>
            <a:r>
              <a:rPr lang="en-GB" sz="1200" b="1" dirty="0" smtClean="0">
                <a:latin typeface="Century Gothic" pitchFamily="34" charset="0"/>
              </a:rPr>
              <a:t>Poland</a:t>
            </a:r>
            <a:endParaRPr lang="en-GB" sz="1200" b="1" dirty="0">
              <a:latin typeface="Century Gothic" pitchFamily="34" charset="0"/>
            </a:endParaRPr>
          </a:p>
        </p:txBody>
      </p:sp>
      <p:sp>
        <p:nvSpPr>
          <p:cNvPr id="41" name="TextBox 40"/>
          <p:cNvSpPr txBox="1"/>
          <p:nvPr/>
        </p:nvSpPr>
        <p:spPr>
          <a:xfrm>
            <a:off x="731211" y="4561956"/>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Portugal</a:t>
            </a:r>
            <a:endParaRPr lang="en-GB" sz="1200" b="1" dirty="0">
              <a:latin typeface="Century Gothic" pitchFamily="34" charset="0"/>
            </a:endParaRPr>
          </a:p>
        </p:txBody>
      </p:sp>
      <p:sp>
        <p:nvSpPr>
          <p:cNvPr id="42" name="TextBox 41"/>
          <p:cNvSpPr txBox="1"/>
          <p:nvPr/>
        </p:nvSpPr>
        <p:spPr>
          <a:xfrm>
            <a:off x="1523299" y="4697760"/>
            <a:ext cx="720080" cy="297517"/>
          </a:xfrm>
          <a:prstGeom prst="rect">
            <a:avLst/>
          </a:prstGeom>
          <a:noFill/>
        </p:spPr>
        <p:txBody>
          <a:bodyPr wrap="square" rtlCol="0">
            <a:spAutoFit/>
          </a:bodyPr>
          <a:lstStyle/>
          <a:p>
            <a:pPr>
              <a:lnSpc>
                <a:spcPts val="1600"/>
              </a:lnSpc>
            </a:pPr>
            <a:r>
              <a:rPr lang="en-GB" sz="1200" b="1" dirty="0" smtClean="0">
                <a:latin typeface="Century Gothic" pitchFamily="34" charset="0"/>
              </a:rPr>
              <a:t>Spain</a:t>
            </a:r>
            <a:endParaRPr lang="en-GB" sz="1200" b="1" dirty="0">
              <a:latin typeface="Century Gothic" pitchFamily="34" charset="0"/>
            </a:endParaRPr>
          </a:p>
        </p:txBody>
      </p:sp>
      <p:sp>
        <p:nvSpPr>
          <p:cNvPr id="43" name="TextBox 42"/>
          <p:cNvSpPr txBox="1"/>
          <p:nvPr/>
        </p:nvSpPr>
        <p:spPr>
          <a:xfrm>
            <a:off x="1091251" y="5849888"/>
            <a:ext cx="864096" cy="279820"/>
          </a:xfrm>
          <a:prstGeom prst="rect">
            <a:avLst/>
          </a:prstGeom>
          <a:noFill/>
        </p:spPr>
        <p:txBody>
          <a:bodyPr wrap="square" rtlCol="0">
            <a:spAutoFit/>
          </a:bodyPr>
          <a:lstStyle/>
          <a:p>
            <a:pPr>
              <a:lnSpc>
                <a:spcPts val="1600"/>
              </a:lnSpc>
            </a:pPr>
            <a:r>
              <a:rPr lang="en-GB" sz="1200" b="1" dirty="0" smtClean="0">
                <a:latin typeface="Century Gothic" pitchFamily="34" charset="0"/>
              </a:rPr>
              <a:t>Morocco</a:t>
            </a:r>
            <a:endParaRPr lang="en-GB" sz="1200" b="1" dirty="0">
              <a:latin typeface="Century Gothic" pitchFamily="34" charset="0"/>
            </a:endParaRPr>
          </a:p>
        </p:txBody>
      </p:sp>
      <p:sp>
        <p:nvSpPr>
          <p:cNvPr id="44" name="TextBox 43"/>
          <p:cNvSpPr txBox="1"/>
          <p:nvPr/>
        </p:nvSpPr>
        <p:spPr>
          <a:xfrm>
            <a:off x="3755547" y="4193704"/>
            <a:ext cx="576064" cy="297517"/>
          </a:xfrm>
          <a:prstGeom prst="rect">
            <a:avLst/>
          </a:prstGeom>
          <a:noFill/>
        </p:spPr>
        <p:txBody>
          <a:bodyPr wrap="square" rtlCol="0">
            <a:spAutoFit/>
          </a:bodyPr>
          <a:lstStyle/>
          <a:p>
            <a:pPr>
              <a:lnSpc>
                <a:spcPts val="1600"/>
              </a:lnSpc>
            </a:pPr>
            <a:r>
              <a:rPr lang="en-GB" sz="1200" b="1" dirty="0" smtClean="0">
                <a:latin typeface="Century Gothic" pitchFamily="34" charset="0"/>
              </a:rPr>
              <a:t>Italy</a:t>
            </a:r>
            <a:endParaRPr lang="en-GB" sz="1200" b="1" dirty="0">
              <a:latin typeface="Century Gothic" pitchFamily="34" charset="0"/>
            </a:endParaRPr>
          </a:p>
        </p:txBody>
      </p:sp>
      <p:sp>
        <p:nvSpPr>
          <p:cNvPr id="45" name="TextBox 44"/>
          <p:cNvSpPr txBox="1"/>
          <p:nvPr/>
        </p:nvSpPr>
        <p:spPr>
          <a:xfrm>
            <a:off x="3107475" y="3545632"/>
            <a:ext cx="1080120" cy="276935"/>
          </a:xfrm>
          <a:prstGeom prst="rect">
            <a:avLst/>
          </a:prstGeom>
          <a:noFill/>
        </p:spPr>
        <p:txBody>
          <a:bodyPr wrap="square" rtlCol="0">
            <a:spAutoFit/>
          </a:bodyPr>
          <a:lstStyle/>
          <a:p>
            <a:pPr>
              <a:lnSpc>
                <a:spcPts val="1600"/>
              </a:lnSpc>
            </a:pPr>
            <a:r>
              <a:rPr lang="en-GB" sz="1100" b="1" dirty="0" smtClean="0">
                <a:latin typeface="Century Gothic" pitchFamily="34" charset="0"/>
              </a:rPr>
              <a:t>Switzerland</a:t>
            </a:r>
            <a:endParaRPr lang="en-GB" sz="1100" b="1" dirty="0">
              <a:latin typeface="Century Gothic" pitchFamily="34" charset="0"/>
            </a:endParaRPr>
          </a:p>
        </p:txBody>
      </p:sp>
      <p:sp>
        <p:nvSpPr>
          <p:cNvPr id="46" name="TextBox 45"/>
          <p:cNvSpPr txBox="1"/>
          <p:nvPr/>
        </p:nvSpPr>
        <p:spPr>
          <a:xfrm>
            <a:off x="2243379" y="3553844"/>
            <a:ext cx="720080" cy="279820"/>
          </a:xfrm>
          <a:prstGeom prst="rect">
            <a:avLst/>
          </a:prstGeom>
          <a:noFill/>
        </p:spPr>
        <p:txBody>
          <a:bodyPr wrap="square" rtlCol="0">
            <a:spAutoFit/>
          </a:bodyPr>
          <a:lstStyle/>
          <a:p>
            <a:pPr>
              <a:lnSpc>
                <a:spcPts val="1600"/>
              </a:lnSpc>
            </a:pPr>
            <a:r>
              <a:rPr lang="en-GB" sz="1200" b="1" dirty="0" smtClean="0">
                <a:latin typeface="Century Gothic" pitchFamily="34" charset="0"/>
              </a:rPr>
              <a:t>France</a:t>
            </a:r>
            <a:endParaRPr lang="en-GB" sz="1200" b="1" dirty="0">
              <a:latin typeface="Century Gothic" pitchFamily="34" charset="0"/>
            </a:endParaRPr>
          </a:p>
        </p:txBody>
      </p:sp>
      <p:sp>
        <p:nvSpPr>
          <p:cNvPr id="56" name="TextBox 55"/>
          <p:cNvSpPr txBox="1"/>
          <p:nvPr/>
        </p:nvSpPr>
        <p:spPr>
          <a:xfrm>
            <a:off x="6588224" y="5949280"/>
            <a:ext cx="576064" cy="297517"/>
          </a:xfrm>
          <a:prstGeom prst="rect">
            <a:avLst/>
          </a:prstGeom>
          <a:noFill/>
        </p:spPr>
        <p:txBody>
          <a:bodyPr wrap="square" rtlCol="0">
            <a:spAutoFit/>
          </a:bodyPr>
          <a:lstStyle/>
          <a:p>
            <a:pPr>
              <a:lnSpc>
                <a:spcPts val="1600"/>
              </a:lnSpc>
            </a:pPr>
            <a:r>
              <a:rPr lang="en-GB" sz="1000" b="1" dirty="0" smtClean="0">
                <a:latin typeface="Century Gothic" pitchFamily="34" charset="0"/>
              </a:rPr>
              <a:t>Israel</a:t>
            </a:r>
            <a:endParaRPr lang="en-GB" sz="1000" b="1" dirty="0">
              <a:latin typeface="Century Gothic" pitchFamily="34" charset="0"/>
            </a:endParaRPr>
          </a:p>
        </p:txBody>
      </p:sp>
      <p:sp>
        <p:nvSpPr>
          <p:cNvPr id="57" name="TextBox 56"/>
          <p:cNvSpPr txBox="1"/>
          <p:nvPr/>
        </p:nvSpPr>
        <p:spPr>
          <a:xfrm>
            <a:off x="7020272" y="6011803"/>
            <a:ext cx="648072" cy="297517"/>
          </a:xfrm>
          <a:prstGeom prst="rect">
            <a:avLst/>
          </a:prstGeom>
          <a:noFill/>
        </p:spPr>
        <p:txBody>
          <a:bodyPr wrap="square" rtlCol="0">
            <a:spAutoFit/>
          </a:bodyPr>
          <a:lstStyle/>
          <a:p>
            <a:pPr>
              <a:lnSpc>
                <a:spcPts val="1600"/>
              </a:lnSpc>
            </a:pPr>
            <a:r>
              <a:rPr lang="en-GB" sz="1000" b="1" dirty="0" smtClean="0">
                <a:latin typeface="Century Gothic" pitchFamily="34" charset="0"/>
              </a:rPr>
              <a:t>Jordan</a:t>
            </a:r>
            <a:endParaRPr lang="en-GB" sz="1000" b="1" dirty="0">
              <a:latin typeface="Century Gothic" pitchFamily="34" charset="0"/>
            </a:endParaRPr>
          </a:p>
        </p:txBody>
      </p:sp>
      <p:sp>
        <p:nvSpPr>
          <p:cNvPr id="58" name="TextBox 57"/>
          <p:cNvSpPr txBox="1"/>
          <p:nvPr/>
        </p:nvSpPr>
        <p:spPr>
          <a:xfrm>
            <a:off x="6840760" y="5561856"/>
            <a:ext cx="792088" cy="297517"/>
          </a:xfrm>
          <a:prstGeom prst="rect">
            <a:avLst/>
          </a:prstGeom>
          <a:noFill/>
        </p:spPr>
        <p:txBody>
          <a:bodyPr wrap="square" rtlCol="0">
            <a:spAutoFit/>
          </a:bodyPr>
          <a:lstStyle/>
          <a:p>
            <a:pPr>
              <a:lnSpc>
                <a:spcPts val="1600"/>
              </a:lnSpc>
            </a:pPr>
            <a:r>
              <a:rPr lang="en-GB" sz="1000" b="1" dirty="0" smtClean="0">
                <a:latin typeface="Century Gothic" pitchFamily="34" charset="0"/>
              </a:rPr>
              <a:t>Lebanon</a:t>
            </a:r>
            <a:endParaRPr lang="en-GB" sz="1000" b="1" dirty="0">
              <a:latin typeface="Century Gothic" pitchFamily="34" charset="0"/>
            </a:endParaRPr>
          </a:p>
        </p:txBody>
      </p:sp>
      <p:sp>
        <p:nvSpPr>
          <p:cNvPr id="59" name="TextBox 58"/>
          <p:cNvSpPr txBox="1"/>
          <p:nvPr/>
        </p:nvSpPr>
        <p:spPr>
          <a:xfrm>
            <a:off x="7704856" y="5417840"/>
            <a:ext cx="648072" cy="274178"/>
          </a:xfrm>
          <a:prstGeom prst="rect">
            <a:avLst/>
          </a:prstGeom>
          <a:noFill/>
        </p:spPr>
        <p:txBody>
          <a:bodyPr wrap="square" rtlCol="0">
            <a:spAutoFit/>
          </a:bodyPr>
          <a:lstStyle/>
          <a:p>
            <a:pPr>
              <a:lnSpc>
                <a:spcPts val="1600"/>
              </a:lnSpc>
            </a:pPr>
            <a:r>
              <a:rPr lang="en-GB" sz="1000" b="1" dirty="0" smtClean="0">
                <a:latin typeface="Century Gothic" pitchFamily="34" charset="0"/>
              </a:rPr>
              <a:t>Syria</a:t>
            </a:r>
            <a:endParaRPr lang="en-GB" sz="1000" b="1" dirty="0">
              <a:latin typeface="Century Gothic" pitchFamily="34" charset="0"/>
            </a:endParaRPr>
          </a:p>
        </p:txBody>
      </p:sp>
      <p:sp>
        <p:nvSpPr>
          <p:cNvPr id="60" name="TextBox 59"/>
          <p:cNvSpPr txBox="1"/>
          <p:nvPr/>
        </p:nvSpPr>
        <p:spPr>
          <a:xfrm>
            <a:off x="4824536" y="3991534"/>
            <a:ext cx="648072" cy="274178"/>
          </a:xfrm>
          <a:prstGeom prst="rect">
            <a:avLst/>
          </a:prstGeom>
          <a:noFill/>
        </p:spPr>
        <p:txBody>
          <a:bodyPr wrap="square" rtlCol="0">
            <a:spAutoFit/>
          </a:bodyPr>
          <a:lstStyle/>
          <a:p>
            <a:pPr>
              <a:lnSpc>
                <a:spcPts val="1600"/>
              </a:lnSpc>
            </a:pPr>
            <a:r>
              <a:rPr lang="en-GB" sz="1000" b="1" dirty="0" smtClean="0">
                <a:latin typeface="Century Gothic" pitchFamily="34" charset="0"/>
              </a:rPr>
              <a:t>Serbia</a:t>
            </a:r>
            <a:endParaRPr lang="en-GB" sz="1000" b="1" dirty="0">
              <a:latin typeface="Century Gothic" pitchFamily="34" charset="0"/>
            </a:endParaRPr>
          </a:p>
        </p:txBody>
      </p:sp>
      <p:sp>
        <p:nvSpPr>
          <p:cNvPr id="61" name="TextBox 60"/>
          <p:cNvSpPr txBox="1"/>
          <p:nvPr/>
        </p:nvSpPr>
        <p:spPr>
          <a:xfrm>
            <a:off x="4464496" y="3501008"/>
            <a:ext cx="720080" cy="297517"/>
          </a:xfrm>
          <a:prstGeom prst="rect">
            <a:avLst/>
          </a:prstGeom>
          <a:noFill/>
        </p:spPr>
        <p:txBody>
          <a:bodyPr wrap="square" rtlCol="0">
            <a:spAutoFit/>
          </a:bodyPr>
          <a:lstStyle/>
          <a:p>
            <a:pPr>
              <a:lnSpc>
                <a:spcPts val="1600"/>
              </a:lnSpc>
            </a:pPr>
            <a:r>
              <a:rPr lang="en-GB" sz="1000" b="1" dirty="0" smtClean="0">
                <a:latin typeface="Century Gothic" pitchFamily="34" charset="0"/>
              </a:rPr>
              <a:t>Hungary</a:t>
            </a:r>
            <a:endParaRPr lang="en-GB" sz="1000" b="1" dirty="0">
              <a:latin typeface="Century Gothic" pitchFamily="34" charset="0"/>
            </a:endParaRPr>
          </a:p>
        </p:txBody>
      </p:sp>
      <p:sp>
        <p:nvSpPr>
          <p:cNvPr id="62" name="TextBox 61"/>
          <p:cNvSpPr txBox="1"/>
          <p:nvPr/>
        </p:nvSpPr>
        <p:spPr>
          <a:xfrm>
            <a:off x="4536504" y="3185592"/>
            <a:ext cx="720080" cy="274178"/>
          </a:xfrm>
          <a:prstGeom prst="rect">
            <a:avLst/>
          </a:prstGeom>
          <a:noFill/>
        </p:spPr>
        <p:txBody>
          <a:bodyPr wrap="square" rtlCol="0">
            <a:spAutoFit/>
          </a:bodyPr>
          <a:lstStyle/>
          <a:p>
            <a:pPr>
              <a:lnSpc>
                <a:spcPts val="1600"/>
              </a:lnSpc>
            </a:pPr>
            <a:r>
              <a:rPr lang="en-GB" sz="1000" b="1" dirty="0" smtClean="0">
                <a:latin typeface="Century Gothic" pitchFamily="34" charset="0"/>
              </a:rPr>
              <a:t>Slovakia</a:t>
            </a:r>
            <a:endParaRPr lang="en-GB" sz="1000" b="1" dirty="0">
              <a:latin typeface="Century Gothic" pitchFamily="34" charset="0"/>
            </a:endParaRPr>
          </a:p>
        </p:txBody>
      </p:sp>
      <p:sp>
        <p:nvSpPr>
          <p:cNvPr id="63" name="TextBox 62"/>
          <p:cNvSpPr txBox="1"/>
          <p:nvPr/>
        </p:nvSpPr>
        <p:spPr>
          <a:xfrm>
            <a:off x="3888432" y="3109035"/>
            <a:ext cx="936104" cy="220573"/>
          </a:xfrm>
          <a:prstGeom prst="rect">
            <a:avLst/>
          </a:prstGeom>
          <a:noFill/>
        </p:spPr>
        <p:txBody>
          <a:bodyPr wrap="square" rtlCol="0">
            <a:spAutoFit/>
          </a:bodyPr>
          <a:lstStyle/>
          <a:p>
            <a:pPr>
              <a:lnSpc>
                <a:spcPts val="1000"/>
              </a:lnSpc>
            </a:pPr>
            <a:r>
              <a:rPr lang="en-GB" sz="1000" b="1" dirty="0" smtClean="0">
                <a:latin typeface="Century Gothic" pitchFamily="34" charset="0"/>
              </a:rPr>
              <a:t>Czech Rep</a:t>
            </a:r>
            <a:endParaRPr lang="en-GB" sz="1000" b="1" dirty="0">
              <a:latin typeface="Century Gothic" pitchFamily="34" charset="0"/>
            </a:endParaRPr>
          </a:p>
        </p:txBody>
      </p:sp>
      <p:sp>
        <p:nvSpPr>
          <p:cNvPr id="67" name="TextBox 66"/>
          <p:cNvSpPr txBox="1"/>
          <p:nvPr/>
        </p:nvSpPr>
        <p:spPr>
          <a:xfrm>
            <a:off x="3960440" y="3397067"/>
            <a:ext cx="639688" cy="220573"/>
          </a:xfrm>
          <a:prstGeom prst="rect">
            <a:avLst/>
          </a:prstGeom>
          <a:noFill/>
        </p:spPr>
        <p:txBody>
          <a:bodyPr wrap="square" rtlCol="0">
            <a:spAutoFit/>
          </a:bodyPr>
          <a:lstStyle/>
          <a:p>
            <a:pPr>
              <a:lnSpc>
                <a:spcPts val="1000"/>
              </a:lnSpc>
            </a:pPr>
            <a:r>
              <a:rPr lang="en-GB" sz="1000" b="1" dirty="0" smtClean="0">
                <a:latin typeface="Century Gothic" pitchFamily="34" charset="0"/>
              </a:rPr>
              <a:t>Austria</a:t>
            </a:r>
            <a:endParaRPr lang="en-GB" sz="1000" b="1" dirty="0">
              <a:latin typeface="Century Gothic" pitchFamily="34" charset="0"/>
            </a:endParaRPr>
          </a:p>
        </p:txBody>
      </p:sp>
      <p:sp>
        <p:nvSpPr>
          <p:cNvPr id="68" name="TextBox 67"/>
          <p:cNvSpPr txBox="1"/>
          <p:nvPr/>
        </p:nvSpPr>
        <p:spPr>
          <a:xfrm>
            <a:off x="3960440" y="3829115"/>
            <a:ext cx="711696" cy="220573"/>
          </a:xfrm>
          <a:prstGeom prst="rect">
            <a:avLst/>
          </a:prstGeom>
          <a:noFill/>
        </p:spPr>
        <p:txBody>
          <a:bodyPr wrap="square" rtlCol="0">
            <a:spAutoFit/>
          </a:bodyPr>
          <a:lstStyle/>
          <a:p>
            <a:pPr>
              <a:lnSpc>
                <a:spcPts val="1000"/>
              </a:lnSpc>
            </a:pPr>
            <a:r>
              <a:rPr lang="en-GB" sz="1000" b="1" dirty="0" smtClean="0">
                <a:latin typeface="Century Gothic" pitchFamily="34" charset="0"/>
              </a:rPr>
              <a:t>Croatia</a:t>
            </a:r>
            <a:endParaRPr lang="en-GB" sz="1000" b="1" dirty="0">
              <a:latin typeface="Century Gothic" pitchFamily="34" charset="0"/>
            </a:endParaRPr>
          </a:p>
        </p:txBody>
      </p:sp>
      <p:sp>
        <p:nvSpPr>
          <p:cNvPr id="74" name="TextBox 73"/>
          <p:cNvSpPr txBox="1"/>
          <p:nvPr/>
        </p:nvSpPr>
        <p:spPr>
          <a:xfrm>
            <a:off x="2528664" y="2609528"/>
            <a:ext cx="999728" cy="297517"/>
          </a:xfrm>
          <a:prstGeom prst="rect">
            <a:avLst/>
          </a:prstGeom>
          <a:noFill/>
        </p:spPr>
        <p:txBody>
          <a:bodyPr wrap="square" rtlCol="0">
            <a:spAutoFit/>
          </a:bodyPr>
          <a:lstStyle/>
          <a:p>
            <a:pPr>
              <a:lnSpc>
                <a:spcPts val="1600"/>
              </a:lnSpc>
            </a:pPr>
            <a:r>
              <a:rPr lang="en-GB" sz="1000" b="1" dirty="0" smtClean="0">
                <a:latin typeface="Century Gothic" pitchFamily="34" charset="0"/>
              </a:rPr>
              <a:t>Netherlands</a:t>
            </a:r>
            <a:endParaRPr lang="en-GB" sz="1000" b="1" dirty="0">
              <a:latin typeface="Century Gothic" pitchFamily="34" charset="0"/>
            </a:endParaRPr>
          </a:p>
        </p:txBody>
      </p:sp>
      <p:sp>
        <p:nvSpPr>
          <p:cNvPr id="75" name="TextBox 74"/>
          <p:cNvSpPr txBox="1"/>
          <p:nvPr/>
        </p:nvSpPr>
        <p:spPr>
          <a:xfrm>
            <a:off x="2520280" y="2897560"/>
            <a:ext cx="711696" cy="220573"/>
          </a:xfrm>
          <a:prstGeom prst="rect">
            <a:avLst/>
          </a:prstGeom>
          <a:noFill/>
        </p:spPr>
        <p:txBody>
          <a:bodyPr wrap="square" rtlCol="0">
            <a:spAutoFit/>
          </a:bodyPr>
          <a:lstStyle/>
          <a:p>
            <a:pPr>
              <a:lnSpc>
                <a:spcPts val="1000"/>
              </a:lnSpc>
            </a:pPr>
            <a:r>
              <a:rPr lang="en-GB" sz="1000" b="1" dirty="0" smtClean="0">
                <a:latin typeface="Century Gothic" pitchFamily="34" charset="0"/>
              </a:rPr>
              <a:t>Belgium</a:t>
            </a:r>
            <a:endParaRPr lang="en-GB" sz="1000" b="1" dirty="0">
              <a:latin typeface="Century Gothic" pitchFamily="34" charset="0"/>
            </a:endParaRPr>
          </a:p>
        </p:txBody>
      </p:sp>
      <p:sp>
        <p:nvSpPr>
          <p:cNvPr id="77" name="TextBox 76"/>
          <p:cNvSpPr txBox="1"/>
          <p:nvPr/>
        </p:nvSpPr>
        <p:spPr>
          <a:xfrm>
            <a:off x="3312368" y="2033464"/>
            <a:ext cx="864096" cy="220573"/>
          </a:xfrm>
          <a:prstGeom prst="rect">
            <a:avLst/>
          </a:prstGeom>
          <a:noFill/>
        </p:spPr>
        <p:txBody>
          <a:bodyPr wrap="square" rtlCol="0">
            <a:spAutoFit/>
          </a:bodyPr>
          <a:lstStyle/>
          <a:p>
            <a:pPr>
              <a:lnSpc>
                <a:spcPts val="1000"/>
              </a:lnSpc>
            </a:pPr>
            <a:r>
              <a:rPr lang="en-GB" sz="1000" b="1" dirty="0" smtClean="0">
                <a:latin typeface="Century Gothic" pitchFamily="34" charset="0"/>
              </a:rPr>
              <a:t>Denmark</a:t>
            </a:r>
            <a:endParaRPr lang="en-GB" sz="1000" b="1" dirty="0">
              <a:latin typeface="Century Gothic" pitchFamily="34" charset="0"/>
            </a:endParaRPr>
          </a:p>
        </p:txBody>
      </p:sp>
      <p:sp>
        <p:nvSpPr>
          <p:cNvPr id="79" name="TextBox 78"/>
          <p:cNvSpPr txBox="1"/>
          <p:nvPr/>
        </p:nvSpPr>
        <p:spPr>
          <a:xfrm>
            <a:off x="3168352" y="5489848"/>
            <a:ext cx="792088" cy="274178"/>
          </a:xfrm>
          <a:prstGeom prst="rect">
            <a:avLst/>
          </a:prstGeom>
          <a:noFill/>
        </p:spPr>
        <p:txBody>
          <a:bodyPr wrap="square" rtlCol="0">
            <a:spAutoFit/>
          </a:bodyPr>
          <a:lstStyle/>
          <a:p>
            <a:pPr>
              <a:lnSpc>
                <a:spcPts val="1600"/>
              </a:lnSpc>
            </a:pPr>
            <a:r>
              <a:rPr lang="en-GB" sz="1000" b="1" dirty="0" smtClean="0">
                <a:latin typeface="Century Gothic" pitchFamily="34" charset="0"/>
              </a:rPr>
              <a:t>Tunisia</a:t>
            </a:r>
            <a:endParaRPr lang="en-GB" sz="1000" b="1" dirty="0">
              <a:latin typeface="Century Gothic" pitchFamily="34" charset="0"/>
            </a:endParaRPr>
          </a:p>
        </p:txBody>
      </p:sp>
      <p:sp>
        <p:nvSpPr>
          <p:cNvPr id="80" name="TextBox 79"/>
          <p:cNvSpPr txBox="1"/>
          <p:nvPr/>
        </p:nvSpPr>
        <p:spPr>
          <a:xfrm>
            <a:off x="5832648" y="3401616"/>
            <a:ext cx="792088" cy="297517"/>
          </a:xfrm>
          <a:prstGeom prst="rect">
            <a:avLst/>
          </a:prstGeom>
          <a:noFill/>
        </p:spPr>
        <p:txBody>
          <a:bodyPr wrap="square" rtlCol="0">
            <a:spAutoFit/>
          </a:bodyPr>
          <a:lstStyle/>
          <a:p>
            <a:pPr>
              <a:lnSpc>
                <a:spcPts val="1600"/>
              </a:lnSpc>
            </a:pPr>
            <a:r>
              <a:rPr lang="en-GB" sz="1000" b="1" dirty="0" smtClean="0">
                <a:latin typeface="Century Gothic" pitchFamily="34" charset="0"/>
              </a:rPr>
              <a:t>Moldova</a:t>
            </a:r>
            <a:endParaRPr lang="en-GB" sz="1000" b="1" dirty="0">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56" name="TextBox 55"/>
          <p:cNvSpPr txBox="1"/>
          <p:nvPr/>
        </p:nvSpPr>
        <p:spPr>
          <a:xfrm>
            <a:off x="2771800" y="260648"/>
            <a:ext cx="3816424" cy="584775"/>
          </a:xfrm>
          <a:prstGeom prst="rect">
            <a:avLst/>
          </a:prstGeom>
          <a:noFill/>
        </p:spPr>
        <p:txBody>
          <a:bodyPr wrap="square" rtlCol="0">
            <a:spAutoFit/>
          </a:bodyPr>
          <a:lstStyle/>
          <a:p>
            <a:r>
              <a:rPr lang="en-GB" sz="3200" dirty="0" smtClean="0">
                <a:latin typeface="Century Gothic" pitchFamily="34" charset="0"/>
              </a:rPr>
              <a:t>Weather symbols</a:t>
            </a:r>
            <a:endParaRPr lang="en-GB" sz="3200" dirty="0">
              <a:latin typeface="Century Gothic" pitchFamily="34" charset="0"/>
            </a:endParaRPr>
          </a:p>
        </p:txBody>
      </p:sp>
      <p:grpSp>
        <p:nvGrpSpPr>
          <p:cNvPr id="246" name="Group 245"/>
          <p:cNvGrpSpPr/>
          <p:nvPr/>
        </p:nvGrpSpPr>
        <p:grpSpPr>
          <a:xfrm>
            <a:off x="-36513" y="1046820"/>
            <a:ext cx="9247187" cy="5230155"/>
            <a:chOff x="-36513" y="1046820"/>
            <a:chExt cx="9247187" cy="5230155"/>
          </a:xfrm>
        </p:grpSpPr>
        <p:grpSp>
          <p:nvGrpSpPr>
            <p:cNvPr id="4" name="Group 122"/>
            <p:cNvGrpSpPr/>
            <p:nvPr/>
          </p:nvGrpSpPr>
          <p:grpSpPr>
            <a:xfrm>
              <a:off x="6138323" y="1114044"/>
              <a:ext cx="902715" cy="925380"/>
              <a:chOff x="4860032" y="836712"/>
              <a:chExt cx="720000" cy="720000"/>
            </a:xfrm>
          </p:grpSpPr>
          <p:pic>
            <p:nvPicPr>
              <p:cNvPr id="47"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45" name="Down Arrow 44"/>
              <p:cNvSpPr/>
              <p:nvPr/>
            </p:nvSpPr>
            <p:spPr>
              <a:xfrm flipH="1">
                <a:off x="4905322" y="908720"/>
                <a:ext cx="242742" cy="576063"/>
              </a:xfrm>
              <a:prstGeom prst="downArrow">
                <a:avLst/>
              </a:prstGeom>
              <a:solidFill>
                <a:srgbClr val="0066CC"/>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Rectangle 48"/>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5" name="Group 223"/>
            <p:cNvGrpSpPr/>
            <p:nvPr/>
          </p:nvGrpSpPr>
          <p:grpSpPr>
            <a:xfrm>
              <a:off x="4122004" y="1114044"/>
              <a:ext cx="902815" cy="925380"/>
              <a:chOff x="3923928" y="836712"/>
              <a:chExt cx="720080" cy="720000"/>
            </a:xfrm>
          </p:grpSpPr>
          <p:pic>
            <p:nvPicPr>
              <p:cNvPr id="55" name="Picture 11"/>
              <p:cNvPicPr>
                <a:picLocks noChangeAspect="1" noChangeArrowheads="1"/>
              </p:cNvPicPr>
              <p:nvPr/>
            </p:nvPicPr>
            <p:blipFill>
              <a:blip r:embed="rId6" cstate="print"/>
              <a:srcRect r="28683"/>
              <a:stretch>
                <a:fillRect/>
              </a:stretch>
            </p:blipFill>
            <p:spPr bwMode="auto">
              <a:xfrm>
                <a:off x="3923928" y="836712"/>
                <a:ext cx="720080" cy="718276"/>
              </a:xfrm>
              <a:prstGeom prst="rect">
                <a:avLst/>
              </a:prstGeom>
              <a:noFill/>
              <a:ln w="9525">
                <a:noFill/>
                <a:miter lim="800000"/>
                <a:headEnd/>
                <a:tailEnd/>
              </a:ln>
            </p:spPr>
          </p:pic>
          <p:sp>
            <p:nvSpPr>
              <p:cNvPr id="76" name="Rectangle 75"/>
              <p:cNvSpPr/>
              <p:nvPr/>
            </p:nvSpPr>
            <p:spPr>
              <a:xfrm>
                <a:off x="3923928"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6" name="Group 218"/>
            <p:cNvGrpSpPr/>
            <p:nvPr/>
          </p:nvGrpSpPr>
          <p:grpSpPr>
            <a:xfrm>
              <a:off x="4115507" y="2151917"/>
              <a:ext cx="909312" cy="925482"/>
              <a:chOff x="3918746" y="1772816"/>
              <a:chExt cx="725262" cy="720080"/>
            </a:xfrm>
          </p:grpSpPr>
          <p:pic>
            <p:nvPicPr>
              <p:cNvPr id="60" name="Picture 59"/>
              <p:cNvPicPr>
                <a:picLocks noChangeAspect="1" noChangeArrowheads="1"/>
              </p:cNvPicPr>
              <p:nvPr/>
            </p:nvPicPr>
            <p:blipFill>
              <a:blip r:embed="rId7" cstate="print"/>
              <a:srcRect l="26375" r="5376" b="6688"/>
              <a:stretch>
                <a:fillRect/>
              </a:stretch>
            </p:blipFill>
            <p:spPr bwMode="auto">
              <a:xfrm>
                <a:off x="3918746" y="1772816"/>
                <a:ext cx="725262" cy="720080"/>
              </a:xfrm>
              <a:prstGeom prst="rect">
                <a:avLst/>
              </a:prstGeom>
              <a:noFill/>
              <a:ln w="9525">
                <a:noFill/>
                <a:miter lim="800000"/>
                <a:headEnd/>
                <a:tailEnd/>
              </a:ln>
            </p:spPr>
          </p:pic>
          <p:sp>
            <p:nvSpPr>
              <p:cNvPr id="77" name="Rectangle 76"/>
              <p:cNvSpPr/>
              <p:nvPr/>
            </p:nvSpPr>
            <p:spPr>
              <a:xfrm>
                <a:off x="3923928" y="1772896"/>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7" name="Group 217"/>
            <p:cNvGrpSpPr/>
            <p:nvPr/>
          </p:nvGrpSpPr>
          <p:grpSpPr>
            <a:xfrm>
              <a:off x="4122004" y="3177907"/>
              <a:ext cx="902815" cy="925482"/>
              <a:chOff x="3923928" y="2708920"/>
              <a:chExt cx="720080" cy="720080"/>
            </a:xfrm>
          </p:grpSpPr>
          <p:pic>
            <p:nvPicPr>
              <p:cNvPr id="64" name="Picture 7"/>
              <p:cNvPicPr>
                <a:picLocks noChangeAspect="1" noChangeArrowheads="1"/>
              </p:cNvPicPr>
              <p:nvPr/>
            </p:nvPicPr>
            <p:blipFill>
              <a:blip r:embed="rId8" cstate="print"/>
              <a:srcRect t="38579" r="9982"/>
              <a:stretch>
                <a:fillRect/>
              </a:stretch>
            </p:blipFill>
            <p:spPr bwMode="auto">
              <a:xfrm>
                <a:off x="3924361" y="2708920"/>
                <a:ext cx="719647" cy="720080"/>
              </a:xfrm>
              <a:prstGeom prst="rect">
                <a:avLst/>
              </a:prstGeom>
              <a:noFill/>
              <a:ln w="9525">
                <a:noFill/>
                <a:miter lim="800000"/>
                <a:headEnd/>
                <a:tailEnd/>
              </a:ln>
            </p:spPr>
          </p:pic>
          <p:sp>
            <p:nvSpPr>
              <p:cNvPr id="78" name="Rectangle 77"/>
              <p:cNvSpPr/>
              <p:nvPr/>
            </p:nvSpPr>
            <p:spPr>
              <a:xfrm>
                <a:off x="3923928" y="2709000"/>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3" name="Group 212"/>
            <p:cNvGrpSpPr/>
            <p:nvPr/>
          </p:nvGrpSpPr>
          <p:grpSpPr>
            <a:xfrm>
              <a:off x="4122004" y="4202202"/>
              <a:ext cx="907196" cy="928598"/>
              <a:chOff x="4122004" y="4202202"/>
              <a:chExt cx="907196" cy="928598"/>
            </a:xfrm>
          </p:grpSpPr>
          <p:pic>
            <p:nvPicPr>
              <p:cNvPr id="1027" name="Picture 3"/>
              <p:cNvPicPr>
                <a:picLocks noChangeAspect="1" noChangeArrowheads="1"/>
              </p:cNvPicPr>
              <p:nvPr/>
            </p:nvPicPr>
            <p:blipFill>
              <a:blip r:embed="rId9" cstate="print"/>
              <a:srcRect/>
              <a:stretch>
                <a:fillRect/>
              </a:stretch>
            </p:blipFill>
            <p:spPr bwMode="auto">
              <a:xfrm>
                <a:off x="4124874" y="4202202"/>
                <a:ext cx="904326" cy="928598"/>
              </a:xfrm>
              <a:prstGeom prst="rect">
                <a:avLst/>
              </a:prstGeom>
              <a:noFill/>
              <a:ln w="9525">
                <a:noFill/>
                <a:miter lim="800000"/>
                <a:headEnd/>
                <a:tailEnd/>
              </a:ln>
            </p:spPr>
          </p:pic>
          <p:sp>
            <p:nvSpPr>
              <p:cNvPr id="79" name="Rectangle 78"/>
              <p:cNvSpPr/>
              <p:nvPr/>
            </p:nvSpPr>
            <p:spPr>
              <a:xfrm>
                <a:off x="4122004" y="4204001"/>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9" name="Group 207"/>
            <p:cNvGrpSpPr/>
            <p:nvPr/>
          </p:nvGrpSpPr>
          <p:grpSpPr>
            <a:xfrm>
              <a:off x="4119216" y="5229889"/>
              <a:ext cx="905603" cy="925482"/>
              <a:chOff x="3921704" y="4581128"/>
              <a:chExt cx="722304" cy="720080"/>
            </a:xfrm>
          </p:grpSpPr>
          <p:pic>
            <p:nvPicPr>
              <p:cNvPr id="74" name="Picture 9"/>
              <p:cNvPicPr>
                <a:picLocks noChangeAspect="1" noChangeArrowheads="1"/>
              </p:cNvPicPr>
              <p:nvPr/>
            </p:nvPicPr>
            <p:blipFill>
              <a:blip r:embed="rId10" cstate="print"/>
              <a:srcRect l="-185" r="33333"/>
              <a:stretch>
                <a:fillRect/>
              </a:stretch>
            </p:blipFill>
            <p:spPr bwMode="auto">
              <a:xfrm>
                <a:off x="3921704" y="4581128"/>
                <a:ext cx="722304" cy="720080"/>
              </a:xfrm>
              <a:prstGeom prst="rect">
                <a:avLst/>
              </a:prstGeom>
              <a:noFill/>
              <a:ln w="9525">
                <a:noFill/>
                <a:miter lim="800000"/>
                <a:headEnd/>
                <a:tailEnd/>
              </a:ln>
            </p:spPr>
          </p:pic>
          <p:sp>
            <p:nvSpPr>
              <p:cNvPr id="82" name="Rectangle 81"/>
              <p:cNvSpPr/>
              <p:nvPr/>
            </p:nvSpPr>
            <p:spPr>
              <a:xfrm>
                <a:off x="3923928" y="4581208"/>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 name="Group 224"/>
            <p:cNvGrpSpPr/>
            <p:nvPr/>
          </p:nvGrpSpPr>
          <p:grpSpPr>
            <a:xfrm>
              <a:off x="3110596" y="1114044"/>
              <a:ext cx="902815" cy="925380"/>
              <a:chOff x="2993006" y="836712"/>
              <a:chExt cx="720080" cy="720000"/>
            </a:xfrm>
          </p:grpSpPr>
          <p:pic>
            <p:nvPicPr>
              <p:cNvPr id="84" name="Picture 11"/>
              <p:cNvPicPr>
                <a:picLocks noChangeAspect="1" noChangeArrowheads="1"/>
              </p:cNvPicPr>
              <p:nvPr/>
            </p:nvPicPr>
            <p:blipFill>
              <a:blip r:embed="rId6" cstate="print"/>
              <a:srcRect r="28683"/>
              <a:stretch>
                <a:fillRect/>
              </a:stretch>
            </p:blipFill>
            <p:spPr bwMode="auto">
              <a:xfrm>
                <a:off x="2993006" y="836712"/>
                <a:ext cx="720080" cy="718276"/>
              </a:xfrm>
              <a:prstGeom prst="rect">
                <a:avLst/>
              </a:prstGeom>
              <a:noFill/>
              <a:ln w="9525">
                <a:noFill/>
                <a:miter lim="800000"/>
                <a:headEnd/>
                <a:tailEnd/>
              </a:ln>
            </p:spPr>
          </p:pic>
          <p:sp>
            <p:nvSpPr>
              <p:cNvPr id="88" name="Rectangle 87"/>
              <p:cNvSpPr/>
              <p:nvPr/>
            </p:nvSpPr>
            <p:spPr>
              <a:xfrm>
                <a:off x="2993006"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 name="Group 222"/>
            <p:cNvGrpSpPr/>
            <p:nvPr/>
          </p:nvGrpSpPr>
          <p:grpSpPr>
            <a:xfrm>
              <a:off x="3104098" y="2151917"/>
              <a:ext cx="909312" cy="925482"/>
              <a:chOff x="2987824" y="1772816"/>
              <a:chExt cx="725262" cy="720080"/>
            </a:xfrm>
          </p:grpSpPr>
          <p:pic>
            <p:nvPicPr>
              <p:cNvPr id="85" name="Picture 84"/>
              <p:cNvPicPr>
                <a:picLocks noChangeAspect="1" noChangeArrowheads="1"/>
              </p:cNvPicPr>
              <p:nvPr/>
            </p:nvPicPr>
            <p:blipFill>
              <a:blip r:embed="rId7" cstate="print"/>
              <a:srcRect l="26375" r="5376" b="6688"/>
              <a:stretch>
                <a:fillRect/>
              </a:stretch>
            </p:blipFill>
            <p:spPr bwMode="auto">
              <a:xfrm>
                <a:off x="2987824" y="1772816"/>
                <a:ext cx="725262" cy="720080"/>
              </a:xfrm>
              <a:prstGeom prst="rect">
                <a:avLst/>
              </a:prstGeom>
              <a:noFill/>
              <a:ln w="9525">
                <a:noFill/>
                <a:miter lim="800000"/>
                <a:headEnd/>
                <a:tailEnd/>
              </a:ln>
            </p:spPr>
          </p:pic>
          <p:sp>
            <p:nvSpPr>
              <p:cNvPr id="89" name="Rectangle 88"/>
              <p:cNvSpPr/>
              <p:nvPr/>
            </p:nvSpPr>
            <p:spPr>
              <a:xfrm>
                <a:off x="2993006" y="1772896"/>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2" name="Group 216"/>
            <p:cNvGrpSpPr/>
            <p:nvPr/>
          </p:nvGrpSpPr>
          <p:grpSpPr>
            <a:xfrm>
              <a:off x="3110596" y="3177907"/>
              <a:ext cx="902815" cy="925482"/>
              <a:chOff x="2993006" y="2708920"/>
              <a:chExt cx="720080" cy="720080"/>
            </a:xfrm>
          </p:grpSpPr>
          <p:pic>
            <p:nvPicPr>
              <p:cNvPr id="86" name="Picture 7"/>
              <p:cNvPicPr>
                <a:picLocks noChangeAspect="1" noChangeArrowheads="1"/>
              </p:cNvPicPr>
              <p:nvPr/>
            </p:nvPicPr>
            <p:blipFill>
              <a:blip r:embed="rId8" cstate="print"/>
              <a:srcRect t="38579" r="9982"/>
              <a:stretch>
                <a:fillRect/>
              </a:stretch>
            </p:blipFill>
            <p:spPr bwMode="auto">
              <a:xfrm>
                <a:off x="2993439" y="2708920"/>
                <a:ext cx="719647" cy="720080"/>
              </a:xfrm>
              <a:prstGeom prst="rect">
                <a:avLst/>
              </a:prstGeom>
              <a:noFill/>
              <a:ln w="9525">
                <a:noFill/>
                <a:miter lim="800000"/>
                <a:headEnd/>
                <a:tailEnd/>
              </a:ln>
            </p:spPr>
          </p:pic>
          <p:sp>
            <p:nvSpPr>
              <p:cNvPr id="90" name="Rectangle 89"/>
              <p:cNvSpPr/>
              <p:nvPr/>
            </p:nvSpPr>
            <p:spPr>
              <a:xfrm>
                <a:off x="2993006" y="2709000"/>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4" name="Group 206"/>
            <p:cNvGrpSpPr/>
            <p:nvPr/>
          </p:nvGrpSpPr>
          <p:grpSpPr>
            <a:xfrm>
              <a:off x="3107806" y="5229889"/>
              <a:ext cx="905603" cy="925482"/>
              <a:chOff x="2990782" y="4581128"/>
              <a:chExt cx="722304" cy="720080"/>
            </a:xfrm>
          </p:grpSpPr>
          <p:pic>
            <p:nvPicPr>
              <p:cNvPr id="87" name="Picture 9"/>
              <p:cNvPicPr>
                <a:picLocks noChangeAspect="1" noChangeArrowheads="1"/>
              </p:cNvPicPr>
              <p:nvPr/>
            </p:nvPicPr>
            <p:blipFill>
              <a:blip r:embed="rId10" cstate="print"/>
              <a:srcRect l="-185" r="33333"/>
              <a:stretch>
                <a:fillRect/>
              </a:stretch>
            </p:blipFill>
            <p:spPr bwMode="auto">
              <a:xfrm>
                <a:off x="2990782" y="4581128"/>
                <a:ext cx="722304" cy="720080"/>
              </a:xfrm>
              <a:prstGeom prst="rect">
                <a:avLst/>
              </a:prstGeom>
              <a:noFill/>
              <a:ln w="9525">
                <a:noFill/>
                <a:miter lim="800000"/>
                <a:headEnd/>
                <a:tailEnd/>
              </a:ln>
            </p:spPr>
          </p:pic>
          <p:sp>
            <p:nvSpPr>
              <p:cNvPr id="92" name="Rectangle 91"/>
              <p:cNvSpPr/>
              <p:nvPr/>
            </p:nvSpPr>
            <p:spPr>
              <a:xfrm>
                <a:off x="2993006" y="4581208"/>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5" name="Group 225"/>
            <p:cNvGrpSpPr/>
            <p:nvPr/>
          </p:nvGrpSpPr>
          <p:grpSpPr>
            <a:xfrm>
              <a:off x="2099187" y="1114044"/>
              <a:ext cx="902815" cy="925380"/>
              <a:chOff x="2056902" y="836712"/>
              <a:chExt cx="720080" cy="720000"/>
            </a:xfrm>
          </p:grpSpPr>
          <p:pic>
            <p:nvPicPr>
              <p:cNvPr id="94" name="Picture 11"/>
              <p:cNvPicPr>
                <a:picLocks noChangeAspect="1" noChangeArrowheads="1"/>
              </p:cNvPicPr>
              <p:nvPr/>
            </p:nvPicPr>
            <p:blipFill>
              <a:blip r:embed="rId6" cstate="print"/>
              <a:srcRect r="28683"/>
              <a:stretch>
                <a:fillRect/>
              </a:stretch>
            </p:blipFill>
            <p:spPr bwMode="auto">
              <a:xfrm>
                <a:off x="2056902" y="836712"/>
                <a:ext cx="720080" cy="718276"/>
              </a:xfrm>
              <a:prstGeom prst="rect">
                <a:avLst/>
              </a:prstGeom>
              <a:noFill/>
              <a:ln w="9525">
                <a:noFill/>
                <a:miter lim="800000"/>
                <a:headEnd/>
                <a:tailEnd/>
              </a:ln>
            </p:spPr>
          </p:pic>
          <p:sp>
            <p:nvSpPr>
              <p:cNvPr id="98" name="Rectangle 97"/>
              <p:cNvSpPr/>
              <p:nvPr/>
            </p:nvSpPr>
            <p:spPr>
              <a:xfrm>
                <a:off x="205690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6" name="Group 221"/>
            <p:cNvGrpSpPr/>
            <p:nvPr/>
          </p:nvGrpSpPr>
          <p:grpSpPr>
            <a:xfrm>
              <a:off x="2092690" y="2151917"/>
              <a:ext cx="909312" cy="925482"/>
              <a:chOff x="2051720" y="1772816"/>
              <a:chExt cx="725262" cy="720080"/>
            </a:xfrm>
          </p:grpSpPr>
          <p:pic>
            <p:nvPicPr>
              <p:cNvPr id="95" name="Picture 94"/>
              <p:cNvPicPr>
                <a:picLocks noChangeAspect="1" noChangeArrowheads="1"/>
              </p:cNvPicPr>
              <p:nvPr/>
            </p:nvPicPr>
            <p:blipFill>
              <a:blip r:embed="rId7" cstate="print"/>
              <a:srcRect l="26375" r="5376" b="6688"/>
              <a:stretch>
                <a:fillRect/>
              </a:stretch>
            </p:blipFill>
            <p:spPr bwMode="auto">
              <a:xfrm>
                <a:off x="2051720" y="1772816"/>
                <a:ext cx="725262" cy="720080"/>
              </a:xfrm>
              <a:prstGeom prst="rect">
                <a:avLst/>
              </a:prstGeom>
              <a:noFill/>
              <a:ln w="9525">
                <a:noFill/>
                <a:miter lim="800000"/>
                <a:headEnd/>
                <a:tailEnd/>
              </a:ln>
            </p:spPr>
          </p:pic>
          <p:sp>
            <p:nvSpPr>
              <p:cNvPr id="99" name="Rectangle 98"/>
              <p:cNvSpPr/>
              <p:nvPr/>
            </p:nvSpPr>
            <p:spPr>
              <a:xfrm>
                <a:off x="2056902" y="1772896"/>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7" name="Group 215"/>
            <p:cNvGrpSpPr/>
            <p:nvPr/>
          </p:nvGrpSpPr>
          <p:grpSpPr>
            <a:xfrm>
              <a:off x="2099187" y="3177907"/>
              <a:ext cx="902815" cy="925482"/>
              <a:chOff x="2056902" y="2708920"/>
              <a:chExt cx="720080" cy="720080"/>
            </a:xfrm>
          </p:grpSpPr>
          <p:pic>
            <p:nvPicPr>
              <p:cNvPr id="96" name="Picture 7"/>
              <p:cNvPicPr>
                <a:picLocks noChangeAspect="1" noChangeArrowheads="1"/>
              </p:cNvPicPr>
              <p:nvPr/>
            </p:nvPicPr>
            <p:blipFill>
              <a:blip r:embed="rId8" cstate="print"/>
              <a:srcRect t="38579" r="9982"/>
              <a:stretch>
                <a:fillRect/>
              </a:stretch>
            </p:blipFill>
            <p:spPr bwMode="auto">
              <a:xfrm>
                <a:off x="2057335" y="2708920"/>
                <a:ext cx="719647" cy="720080"/>
              </a:xfrm>
              <a:prstGeom prst="rect">
                <a:avLst/>
              </a:prstGeom>
              <a:noFill/>
              <a:ln w="9525">
                <a:noFill/>
                <a:miter lim="800000"/>
                <a:headEnd/>
                <a:tailEnd/>
              </a:ln>
            </p:spPr>
          </p:pic>
          <p:sp>
            <p:nvSpPr>
              <p:cNvPr id="100" name="Rectangle 99"/>
              <p:cNvSpPr/>
              <p:nvPr/>
            </p:nvSpPr>
            <p:spPr>
              <a:xfrm>
                <a:off x="2056902" y="2709000"/>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9" name="Group 205"/>
            <p:cNvGrpSpPr/>
            <p:nvPr/>
          </p:nvGrpSpPr>
          <p:grpSpPr>
            <a:xfrm>
              <a:off x="2096398" y="5229889"/>
              <a:ext cx="905603" cy="925482"/>
              <a:chOff x="2054678" y="4581128"/>
              <a:chExt cx="722304" cy="720080"/>
            </a:xfrm>
          </p:grpSpPr>
          <p:pic>
            <p:nvPicPr>
              <p:cNvPr id="97" name="Picture 9"/>
              <p:cNvPicPr>
                <a:picLocks noChangeAspect="1" noChangeArrowheads="1"/>
              </p:cNvPicPr>
              <p:nvPr/>
            </p:nvPicPr>
            <p:blipFill>
              <a:blip r:embed="rId10" cstate="print"/>
              <a:srcRect l="-185" r="33333"/>
              <a:stretch>
                <a:fillRect/>
              </a:stretch>
            </p:blipFill>
            <p:spPr bwMode="auto">
              <a:xfrm>
                <a:off x="2054678" y="4581128"/>
                <a:ext cx="722304" cy="720080"/>
              </a:xfrm>
              <a:prstGeom prst="rect">
                <a:avLst/>
              </a:prstGeom>
              <a:noFill/>
              <a:ln w="9525">
                <a:noFill/>
                <a:miter lim="800000"/>
                <a:headEnd/>
                <a:tailEnd/>
              </a:ln>
            </p:spPr>
          </p:pic>
          <p:sp>
            <p:nvSpPr>
              <p:cNvPr id="102" name="Rectangle 101"/>
              <p:cNvSpPr/>
              <p:nvPr/>
            </p:nvSpPr>
            <p:spPr>
              <a:xfrm>
                <a:off x="2056902" y="4581208"/>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0" name="Group 226"/>
            <p:cNvGrpSpPr/>
            <p:nvPr/>
          </p:nvGrpSpPr>
          <p:grpSpPr>
            <a:xfrm>
              <a:off x="1087779" y="1114044"/>
              <a:ext cx="902815" cy="925380"/>
              <a:chOff x="1120798" y="836712"/>
              <a:chExt cx="720080" cy="720000"/>
            </a:xfrm>
          </p:grpSpPr>
          <p:pic>
            <p:nvPicPr>
              <p:cNvPr id="104" name="Picture 11"/>
              <p:cNvPicPr>
                <a:picLocks noChangeAspect="1" noChangeArrowheads="1"/>
              </p:cNvPicPr>
              <p:nvPr/>
            </p:nvPicPr>
            <p:blipFill>
              <a:blip r:embed="rId6" cstate="print"/>
              <a:srcRect r="28683"/>
              <a:stretch>
                <a:fillRect/>
              </a:stretch>
            </p:blipFill>
            <p:spPr bwMode="auto">
              <a:xfrm>
                <a:off x="1120798" y="836712"/>
                <a:ext cx="720080" cy="718276"/>
              </a:xfrm>
              <a:prstGeom prst="rect">
                <a:avLst/>
              </a:prstGeom>
              <a:noFill/>
              <a:ln w="9525">
                <a:noFill/>
                <a:miter lim="800000"/>
                <a:headEnd/>
                <a:tailEnd/>
              </a:ln>
            </p:spPr>
          </p:pic>
          <p:sp>
            <p:nvSpPr>
              <p:cNvPr id="108" name="Rectangle 107"/>
              <p:cNvSpPr/>
              <p:nvPr/>
            </p:nvSpPr>
            <p:spPr>
              <a:xfrm>
                <a:off x="1120798"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 name="Group 220"/>
            <p:cNvGrpSpPr/>
            <p:nvPr/>
          </p:nvGrpSpPr>
          <p:grpSpPr>
            <a:xfrm>
              <a:off x="1081282" y="2151917"/>
              <a:ext cx="909312" cy="925482"/>
              <a:chOff x="1115616" y="1772816"/>
              <a:chExt cx="725262" cy="720080"/>
            </a:xfrm>
          </p:grpSpPr>
          <p:pic>
            <p:nvPicPr>
              <p:cNvPr id="105" name="Picture 104"/>
              <p:cNvPicPr>
                <a:picLocks noChangeAspect="1" noChangeArrowheads="1"/>
              </p:cNvPicPr>
              <p:nvPr/>
            </p:nvPicPr>
            <p:blipFill>
              <a:blip r:embed="rId7" cstate="print"/>
              <a:srcRect l="26375" r="5376" b="6688"/>
              <a:stretch>
                <a:fillRect/>
              </a:stretch>
            </p:blipFill>
            <p:spPr bwMode="auto">
              <a:xfrm>
                <a:off x="1115616" y="1772816"/>
                <a:ext cx="725262" cy="720080"/>
              </a:xfrm>
              <a:prstGeom prst="rect">
                <a:avLst/>
              </a:prstGeom>
              <a:noFill/>
              <a:ln w="9525">
                <a:noFill/>
                <a:miter lim="800000"/>
                <a:headEnd/>
                <a:tailEnd/>
              </a:ln>
            </p:spPr>
          </p:pic>
          <p:sp>
            <p:nvSpPr>
              <p:cNvPr id="109" name="Rectangle 108"/>
              <p:cNvSpPr/>
              <p:nvPr/>
            </p:nvSpPr>
            <p:spPr>
              <a:xfrm>
                <a:off x="1120798" y="1772896"/>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 name="Group 214"/>
            <p:cNvGrpSpPr/>
            <p:nvPr/>
          </p:nvGrpSpPr>
          <p:grpSpPr>
            <a:xfrm>
              <a:off x="1087779" y="3177907"/>
              <a:ext cx="902815" cy="925482"/>
              <a:chOff x="1120798" y="2708920"/>
              <a:chExt cx="720080" cy="720080"/>
            </a:xfrm>
          </p:grpSpPr>
          <p:pic>
            <p:nvPicPr>
              <p:cNvPr id="106" name="Picture 7"/>
              <p:cNvPicPr>
                <a:picLocks noChangeAspect="1" noChangeArrowheads="1"/>
              </p:cNvPicPr>
              <p:nvPr/>
            </p:nvPicPr>
            <p:blipFill>
              <a:blip r:embed="rId8" cstate="print"/>
              <a:srcRect t="38579" r="9982"/>
              <a:stretch>
                <a:fillRect/>
              </a:stretch>
            </p:blipFill>
            <p:spPr bwMode="auto">
              <a:xfrm>
                <a:off x="1121231" y="2708920"/>
                <a:ext cx="719647" cy="720080"/>
              </a:xfrm>
              <a:prstGeom prst="rect">
                <a:avLst/>
              </a:prstGeom>
              <a:noFill/>
              <a:ln w="9525">
                <a:noFill/>
                <a:miter lim="800000"/>
                <a:headEnd/>
                <a:tailEnd/>
              </a:ln>
            </p:spPr>
          </p:pic>
          <p:sp>
            <p:nvSpPr>
              <p:cNvPr id="110" name="Rectangle 109"/>
              <p:cNvSpPr/>
              <p:nvPr/>
            </p:nvSpPr>
            <p:spPr>
              <a:xfrm>
                <a:off x="1120798" y="2709000"/>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4" name="Group 204"/>
            <p:cNvGrpSpPr/>
            <p:nvPr/>
          </p:nvGrpSpPr>
          <p:grpSpPr>
            <a:xfrm>
              <a:off x="1084990" y="5229889"/>
              <a:ext cx="905603" cy="925482"/>
              <a:chOff x="1118574" y="4581128"/>
              <a:chExt cx="722304" cy="720080"/>
            </a:xfrm>
          </p:grpSpPr>
          <p:pic>
            <p:nvPicPr>
              <p:cNvPr id="107" name="Picture 9"/>
              <p:cNvPicPr>
                <a:picLocks noChangeAspect="1" noChangeArrowheads="1"/>
              </p:cNvPicPr>
              <p:nvPr/>
            </p:nvPicPr>
            <p:blipFill>
              <a:blip r:embed="rId10" cstate="print"/>
              <a:srcRect l="-185" r="33333"/>
              <a:stretch>
                <a:fillRect/>
              </a:stretch>
            </p:blipFill>
            <p:spPr bwMode="auto">
              <a:xfrm>
                <a:off x="1118574" y="4581128"/>
                <a:ext cx="722304" cy="720080"/>
              </a:xfrm>
              <a:prstGeom prst="rect">
                <a:avLst/>
              </a:prstGeom>
              <a:noFill/>
              <a:ln w="9525">
                <a:noFill/>
                <a:miter lim="800000"/>
                <a:headEnd/>
                <a:tailEnd/>
              </a:ln>
            </p:spPr>
          </p:pic>
          <p:sp>
            <p:nvSpPr>
              <p:cNvPr id="112" name="Rectangle 111"/>
              <p:cNvSpPr/>
              <p:nvPr/>
            </p:nvSpPr>
            <p:spPr>
              <a:xfrm>
                <a:off x="1120798" y="4581208"/>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5" name="Group 227"/>
            <p:cNvGrpSpPr/>
            <p:nvPr/>
          </p:nvGrpSpPr>
          <p:grpSpPr>
            <a:xfrm>
              <a:off x="76369" y="1114044"/>
              <a:ext cx="902815" cy="925380"/>
              <a:chOff x="184694" y="836712"/>
              <a:chExt cx="720080" cy="720000"/>
            </a:xfrm>
          </p:grpSpPr>
          <p:pic>
            <p:nvPicPr>
              <p:cNvPr id="114" name="Picture 11"/>
              <p:cNvPicPr>
                <a:picLocks noChangeAspect="1" noChangeArrowheads="1"/>
              </p:cNvPicPr>
              <p:nvPr/>
            </p:nvPicPr>
            <p:blipFill>
              <a:blip r:embed="rId6" cstate="print"/>
              <a:srcRect r="28683"/>
              <a:stretch>
                <a:fillRect/>
              </a:stretch>
            </p:blipFill>
            <p:spPr bwMode="auto">
              <a:xfrm>
                <a:off x="184694" y="836712"/>
                <a:ext cx="720080" cy="718276"/>
              </a:xfrm>
              <a:prstGeom prst="rect">
                <a:avLst/>
              </a:prstGeom>
              <a:noFill/>
              <a:ln w="9525">
                <a:noFill/>
                <a:miter lim="800000"/>
                <a:headEnd/>
                <a:tailEnd/>
              </a:ln>
            </p:spPr>
          </p:pic>
          <p:sp>
            <p:nvSpPr>
              <p:cNvPr id="118" name="Rectangle 117"/>
              <p:cNvSpPr/>
              <p:nvPr/>
            </p:nvSpPr>
            <p:spPr>
              <a:xfrm>
                <a:off x="184694"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6" name="Group 219"/>
            <p:cNvGrpSpPr/>
            <p:nvPr/>
          </p:nvGrpSpPr>
          <p:grpSpPr>
            <a:xfrm>
              <a:off x="69872" y="2151917"/>
              <a:ext cx="909312" cy="925482"/>
              <a:chOff x="179512" y="1772816"/>
              <a:chExt cx="725262" cy="720080"/>
            </a:xfrm>
          </p:grpSpPr>
          <p:pic>
            <p:nvPicPr>
              <p:cNvPr id="115" name="Picture 114"/>
              <p:cNvPicPr>
                <a:picLocks noChangeAspect="1" noChangeArrowheads="1"/>
              </p:cNvPicPr>
              <p:nvPr/>
            </p:nvPicPr>
            <p:blipFill>
              <a:blip r:embed="rId7" cstate="print"/>
              <a:srcRect l="26375" r="5376" b="6688"/>
              <a:stretch>
                <a:fillRect/>
              </a:stretch>
            </p:blipFill>
            <p:spPr bwMode="auto">
              <a:xfrm>
                <a:off x="179512" y="1772816"/>
                <a:ext cx="725262" cy="720080"/>
              </a:xfrm>
              <a:prstGeom prst="rect">
                <a:avLst/>
              </a:prstGeom>
              <a:noFill/>
              <a:ln w="9525">
                <a:noFill/>
                <a:miter lim="800000"/>
                <a:headEnd/>
                <a:tailEnd/>
              </a:ln>
            </p:spPr>
          </p:pic>
          <p:sp>
            <p:nvSpPr>
              <p:cNvPr id="119" name="Rectangle 118"/>
              <p:cNvSpPr/>
              <p:nvPr/>
            </p:nvSpPr>
            <p:spPr>
              <a:xfrm>
                <a:off x="184694" y="1772896"/>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7" name="Group 213"/>
            <p:cNvGrpSpPr/>
            <p:nvPr/>
          </p:nvGrpSpPr>
          <p:grpSpPr>
            <a:xfrm>
              <a:off x="76369" y="3177907"/>
              <a:ext cx="902815" cy="925482"/>
              <a:chOff x="184694" y="2708920"/>
              <a:chExt cx="720080" cy="720080"/>
            </a:xfrm>
          </p:grpSpPr>
          <p:pic>
            <p:nvPicPr>
              <p:cNvPr id="116" name="Picture 7"/>
              <p:cNvPicPr>
                <a:picLocks noChangeAspect="1" noChangeArrowheads="1"/>
              </p:cNvPicPr>
              <p:nvPr/>
            </p:nvPicPr>
            <p:blipFill>
              <a:blip r:embed="rId8" cstate="print"/>
              <a:srcRect t="38579" r="9982"/>
              <a:stretch>
                <a:fillRect/>
              </a:stretch>
            </p:blipFill>
            <p:spPr bwMode="auto">
              <a:xfrm>
                <a:off x="185127" y="2708920"/>
                <a:ext cx="719647" cy="720080"/>
              </a:xfrm>
              <a:prstGeom prst="rect">
                <a:avLst/>
              </a:prstGeom>
              <a:noFill/>
              <a:ln w="9525">
                <a:noFill/>
                <a:miter lim="800000"/>
                <a:headEnd/>
                <a:tailEnd/>
              </a:ln>
            </p:spPr>
          </p:pic>
          <p:sp>
            <p:nvSpPr>
              <p:cNvPr id="120" name="Rectangle 119"/>
              <p:cNvSpPr/>
              <p:nvPr/>
            </p:nvSpPr>
            <p:spPr>
              <a:xfrm>
                <a:off x="184694" y="2709000"/>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9" name="Group 203"/>
            <p:cNvGrpSpPr/>
            <p:nvPr/>
          </p:nvGrpSpPr>
          <p:grpSpPr>
            <a:xfrm>
              <a:off x="73580" y="5229889"/>
              <a:ext cx="905603" cy="925482"/>
              <a:chOff x="182470" y="4581128"/>
              <a:chExt cx="722304" cy="720080"/>
            </a:xfrm>
          </p:grpSpPr>
          <p:pic>
            <p:nvPicPr>
              <p:cNvPr id="117" name="Picture 9"/>
              <p:cNvPicPr>
                <a:picLocks noChangeAspect="1" noChangeArrowheads="1"/>
              </p:cNvPicPr>
              <p:nvPr/>
            </p:nvPicPr>
            <p:blipFill>
              <a:blip r:embed="rId10" cstate="print"/>
              <a:srcRect l="-185" r="33333"/>
              <a:stretch>
                <a:fillRect/>
              </a:stretch>
            </p:blipFill>
            <p:spPr bwMode="auto">
              <a:xfrm>
                <a:off x="182470" y="4581128"/>
                <a:ext cx="722304" cy="720080"/>
              </a:xfrm>
              <a:prstGeom prst="rect">
                <a:avLst/>
              </a:prstGeom>
              <a:noFill/>
              <a:ln w="9525">
                <a:noFill/>
                <a:miter lim="800000"/>
                <a:headEnd/>
                <a:tailEnd/>
              </a:ln>
            </p:spPr>
          </p:pic>
          <p:sp>
            <p:nvSpPr>
              <p:cNvPr id="122" name="Rectangle 121"/>
              <p:cNvSpPr/>
              <p:nvPr/>
            </p:nvSpPr>
            <p:spPr>
              <a:xfrm>
                <a:off x="184694" y="4581208"/>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0" name="Group 123"/>
            <p:cNvGrpSpPr/>
            <p:nvPr/>
          </p:nvGrpSpPr>
          <p:grpSpPr>
            <a:xfrm>
              <a:off x="6138323" y="2152020"/>
              <a:ext cx="902715" cy="925380"/>
              <a:chOff x="4860032" y="836712"/>
              <a:chExt cx="720000" cy="720000"/>
            </a:xfrm>
          </p:grpSpPr>
          <p:pic>
            <p:nvPicPr>
              <p:cNvPr id="125"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26" name="Down Arrow 125"/>
              <p:cNvSpPr/>
              <p:nvPr/>
            </p:nvSpPr>
            <p:spPr>
              <a:xfrm flipH="1">
                <a:off x="4905322" y="908720"/>
                <a:ext cx="242742" cy="576063"/>
              </a:xfrm>
              <a:prstGeom prst="downArrow">
                <a:avLst/>
              </a:prstGeom>
              <a:solidFill>
                <a:srgbClr val="0066CC"/>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7" name="Rectangle 126"/>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1" name="Group 127"/>
            <p:cNvGrpSpPr/>
            <p:nvPr/>
          </p:nvGrpSpPr>
          <p:grpSpPr>
            <a:xfrm>
              <a:off x="6138323" y="3178009"/>
              <a:ext cx="902715" cy="925380"/>
              <a:chOff x="4860032" y="836712"/>
              <a:chExt cx="720000" cy="720000"/>
            </a:xfrm>
          </p:grpSpPr>
          <p:pic>
            <p:nvPicPr>
              <p:cNvPr id="129"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30" name="Down Arrow 129"/>
              <p:cNvSpPr/>
              <p:nvPr/>
            </p:nvSpPr>
            <p:spPr>
              <a:xfrm flipH="1">
                <a:off x="4905322" y="908720"/>
                <a:ext cx="242742" cy="576063"/>
              </a:xfrm>
              <a:prstGeom prst="downArrow">
                <a:avLst/>
              </a:prstGeom>
              <a:solidFill>
                <a:srgbClr val="0066CC"/>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1" name="Rectangle 130"/>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4" name="Group 131"/>
            <p:cNvGrpSpPr/>
            <p:nvPr/>
          </p:nvGrpSpPr>
          <p:grpSpPr>
            <a:xfrm>
              <a:off x="6138323" y="4204001"/>
              <a:ext cx="902715" cy="925380"/>
              <a:chOff x="4860032" y="836712"/>
              <a:chExt cx="720000" cy="720000"/>
            </a:xfrm>
          </p:grpSpPr>
          <p:pic>
            <p:nvPicPr>
              <p:cNvPr id="133"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34" name="Down Arrow 133"/>
              <p:cNvSpPr/>
              <p:nvPr/>
            </p:nvSpPr>
            <p:spPr>
              <a:xfrm flipH="1">
                <a:off x="4905322" y="908720"/>
                <a:ext cx="242742" cy="576063"/>
              </a:xfrm>
              <a:prstGeom prst="downArrow">
                <a:avLst/>
              </a:prstGeom>
              <a:solidFill>
                <a:srgbClr val="0066CC"/>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5" name="Rectangle 134"/>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5" name="Group 135"/>
            <p:cNvGrpSpPr/>
            <p:nvPr/>
          </p:nvGrpSpPr>
          <p:grpSpPr>
            <a:xfrm>
              <a:off x="6138323" y="5229991"/>
              <a:ext cx="902715" cy="925380"/>
              <a:chOff x="4860032" y="836712"/>
              <a:chExt cx="720000" cy="720000"/>
            </a:xfrm>
          </p:grpSpPr>
          <p:pic>
            <p:nvPicPr>
              <p:cNvPr id="137"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38" name="Down Arrow 137"/>
              <p:cNvSpPr/>
              <p:nvPr/>
            </p:nvSpPr>
            <p:spPr>
              <a:xfrm flipH="1">
                <a:off x="4905322" y="908720"/>
                <a:ext cx="242742" cy="576063"/>
              </a:xfrm>
              <a:prstGeom prst="downArrow">
                <a:avLst/>
              </a:prstGeom>
              <a:solidFill>
                <a:srgbClr val="0066CC"/>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9" name="Rectangle 138"/>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6" name="Group 139"/>
            <p:cNvGrpSpPr/>
            <p:nvPr/>
          </p:nvGrpSpPr>
          <p:grpSpPr>
            <a:xfrm>
              <a:off x="7149832" y="1114044"/>
              <a:ext cx="902715" cy="925380"/>
              <a:chOff x="4860032" y="836712"/>
              <a:chExt cx="720000" cy="720000"/>
            </a:xfrm>
          </p:grpSpPr>
          <p:pic>
            <p:nvPicPr>
              <p:cNvPr id="141"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42" name="Down Arrow 141"/>
              <p:cNvSpPr/>
              <p:nvPr/>
            </p:nvSpPr>
            <p:spPr>
              <a:xfrm flipH="1" flipV="1">
                <a:off x="4905322" y="908720"/>
                <a:ext cx="242742" cy="576063"/>
              </a:xfrm>
              <a:prstGeom prst="downArrow">
                <a:avLst/>
              </a:prstGeom>
              <a:solidFill>
                <a:srgbClr val="00B0F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3" name="Rectangle 142"/>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7" name="Group 143"/>
            <p:cNvGrpSpPr/>
            <p:nvPr/>
          </p:nvGrpSpPr>
          <p:grpSpPr>
            <a:xfrm>
              <a:off x="7149732" y="2152020"/>
              <a:ext cx="902715" cy="925380"/>
              <a:chOff x="4860032" y="836712"/>
              <a:chExt cx="720000" cy="720000"/>
            </a:xfrm>
          </p:grpSpPr>
          <p:pic>
            <p:nvPicPr>
              <p:cNvPr id="145"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46" name="Down Arrow 145"/>
              <p:cNvSpPr/>
              <p:nvPr/>
            </p:nvSpPr>
            <p:spPr>
              <a:xfrm flipH="1" flipV="1">
                <a:off x="4905322" y="908720"/>
                <a:ext cx="242742" cy="576063"/>
              </a:xfrm>
              <a:prstGeom prst="downArrow">
                <a:avLst/>
              </a:prstGeom>
              <a:solidFill>
                <a:srgbClr val="00B0F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7" name="Rectangle 146"/>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8" name="Group 147"/>
            <p:cNvGrpSpPr/>
            <p:nvPr/>
          </p:nvGrpSpPr>
          <p:grpSpPr>
            <a:xfrm>
              <a:off x="7149732" y="3178009"/>
              <a:ext cx="902715" cy="925380"/>
              <a:chOff x="4860032" y="836712"/>
              <a:chExt cx="720000" cy="720000"/>
            </a:xfrm>
          </p:grpSpPr>
          <p:pic>
            <p:nvPicPr>
              <p:cNvPr id="149"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50" name="Down Arrow 149"/>
              <p:cNvSpPr/>
              <p:nvPr/>
            </p:nvSpPr>
            <p:spPr>
              <a:xfrm flipH="1" flipV="1">
                <a:off x="4905322" y="908720"/>
                <a:ext cx="242742" cy="576063"/>
              </a:xfrm>
              <a:prstGeom prst="downArrow">
                <a:avLst/>
              </a:prstGeom>
              <a:solidFill>
                <a:srgbClr val="00B0F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1" name="Rectangle 150"/>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9" name="Group 151"/>
            <p:cNvGrpSpPr/>
            <p:nvPr/>
          </p:nvGrpSpPr>
          <p:grpSpPr>
            <a:xfrm>
              <a:off x="7149732" y="4203898"/>
              <a:ext cx="902715" cy="925380"/>
              <a:chOff x="4860032" y="836712"/>
              <a:chExt cx="720000" cy="720000"/>
            </a:xfrm>
          </p:grpSpPr>
          <p:pic>
            <p:nvPicPr>
              <p:cNvPr id="153"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54" name="Down Arrow 153"/>
              <p:cNvSpPr/>
              <p:nvPr/>
            </p:nvSpPr>
            <p:spPr>
              <a:xfrm flipH="1" flipV="1">
                <a:off x="4905322" y="908720"/>
                <a:ext cx="242742" cy="576063"/>
              </a:xfrm>
              <a:prstGeom prst="downArrow">
                <a:avLst/>
              </a:prstGeom>
              <a:solidFill>
                <a:srgbClr val="00B0F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5" name="Rectangle 154"/>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32" name="Group 155"/>
            <p:cNvGrpSpPr/>
            <p:nvPr/>
          </p:nvGrpSpPr>
          <p:grpSpPr>
            <a:xfrm>
              <a:off x="7149732" y="5229991"/>
              <a:ext cx="902715" cy="925380"/>
              <a:chOff x="4860032" y="836712"/>
              <a:chExt cx="720000" cy="720000"/>
            </a:xfrm>
          </p:grpSpPr>
          <p:pic>
            <p:nvPicPr>
              <p:cNvPr id="157" name="Picture 13"/>
              <p:cNvPicPr>
                <a:picLocks noChangeAspect="1" noChangeArrowheads="1"/>
              </p:cNvPicPr>
              <p:nvPr/>
            </p:nvPicPr>
            <p:blipFill>
              <a:blip r:embed="rId5" cstate="print"/>
              <a:srcRect/>
              <a:stretch>
                <a:fillRect/>
              </a:stretch>
            </p:blipFill>
            <p:spPr bwMode="auto">
              <a:xfrm>
                <a:off x="5004048" y="948040"/>
                <a:ext cx="561142" cy="536745"/>
              </a:xfrm>
              <a:prstGeom prst="rect">
                <a:avLst/>
              </a:prstGeom>
              <a:noFill/>
              <a:ln w="9525">
                <a:noFill/>
                <a:miter lim="800000"/>
                <a:headEnd/>
                <a:tailEnd/>
              </a:ln>
            </p:spPr>
          </p:pic>
          <p:sp>
            <p:nvSpPr>
              <p:cNvPr id="158" name="Down Arrow 157"/>
              <p:cNvSpPr/>
              <p:nvPr/>
            </p:nvSpPr>
            <p:spPr>
              <a:xfrm flipH="1" flipV="1">
                <a:off x="4905322" y="908720"/>
                <a:ext cx="242742" cy="576063"/>
              </a:xfrm>
              <a:prstGeom prst="downArrow">
                <a:avLst/>
              </a:prstGeom>
              <a:solidFill>
                <a:srgbClr val="00B0F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9" name="Rectangle 158"/>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35" name="Group 167"/>
            <p:cNvGrpSpPr/>
            <p:nvPr/>
          </p:nvGrpSpPr>
          <p:grpSpPr>
            <a:xfrm>
              <a:off x="8161140" y="1114044"/>
              <a:ext cx="902715" cy="925380"/>
              <a:chOff x="6732240" y="836712"/>
              <a:chExt cx="720000" cy="720000"/>
            </a:xfrm>
          </p:grpSpPr>
          <p:grpSp>
            <p:nvGrpSpPr>
              <p:cNvPr id="238" name="Group 159"/>
              <p:cNvGrpSpPr/>
              <p:nvPr/>
            </p:nvGrpSpPr>
            <p:grpSpPr>
              <a:xfrm>
                <a:off x="6732240" y="836712"/>
                <a:ext cx="720000" cy="720000"/>
                <a:chOff x="4860032" y="836712"/>
                <a:chExt cx="720000" cy="720000"/>
              </a:xfrm>
            </p:grpSpPr>
            <p:sp>
              <p:nvSpPr>
                <p:cNvPr id="162" name="Down Arrow 161"/>
                <p:cNvSpPr/>
                <p:nvPr/>
              </p:nvSpPr>
              <p:spPr>
                <a:xfrm flipH="1" flipV="1">
                  <a:off x="4977330" y="908720"/>
                  <a:ext cx="242742" cy="576063"/>
                </a:xfrm>
                <a:prstGeom prst="downArrow">
                  <a:avLst/>
                </a:prstGeom>
                <a:solidFill>
                  <a:srgbClr val="FF000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3" name="Rectangle 162"/>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64" name="Picture 163" descr="temp rising.png"/>
              <p:cNvPicPr>
                <a:picLocks noChangeAspect="1"/>
              </p:cNvPicPr>
              <p:nvPr/>
            </p:nvPicPr>
            <p:blipFill>
              <a:blip r:embed="rId11" cstate="print"/>
              <a:stretch>
                <a:fillRect/>
              </a:stretch>
            </p:blipFill>
            <p:spPr>
              <a:xfrm>
                <a:off x="7171202" y="932057"/>
                <a:ext cx="192021" cy="576064"/>
              </a:xfrm>
              <a:prstGeom prst="rect">
                <a:avLst/>
              </a:prstGeom>
            </p:spPr>
          </p:pic>
        </p:grpSp>
        <p:grpSp>
          <p:nvGrpSpPr>
            <p:cNvPr id="241" name="Group 168"/>
            <p:cNvGrpSpPr/>
            <p:nvPr/>
          </p:nvGrpSpPr>
          <p:grpSpPr>
            <a:xfrm>
              <a:off x="8161140" y="2152020"/>
              <a:ext cx="902715" cy="925380"/>
              <a:chOff x="6732240" y="836712"/>
              <a:chExt cx="720000" cy="720000"/>
            </a:xfrm>
          </p:grpSpPr>
          <p:grpSp>
            <p:nvGrpSpPr>
              <p:cNvPr id="242" name="Group 159"/>
              <p:cNvGrpSpPr/>
              <p:nvPr/>
            </p:nvGrpSpPr>
            <p:grpSpPr>
              <a:xfrm>
                <a:off x="6732240" y="836712"/>
                <a:ext cx="720000" cy="720000"/>
                <a:chOff x="4860032" y="836712"/>
                <a:chExt cx="720000" cy="720000"/>
              </a:xfrm>
            </p:grpSpPr>
            <p:sp>
              <p:nvSpPr>
                <p:cNvPr id="172" name="Down Arrow 171"/>
                <p:cNvSpPr/>
                <p:nvPr/>
              </p:nvSpPr>
              <p:spPr>
                <a:xfrm flipH="1" flipV="1">
                  <a:off x="4977330" y="908720"/>
                  <a:ext cx="242742" cy="576063"/>
                </a:xfrm>
                <a:prstGeom prst="downArrow">
                  <a:avLst/>
                </a:prstGeom>
                <a:solidFill>
                  <a:srgbClr val="FF000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3" name="Rectangle 172"/>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71" name="Picture 170" descr="temp rising.png"/>
              <p:cNvPicPr>
                <a:picLocks noChangeAspect="1"/>
              </p:cNvPicPr>
              <p:nvPr/>
            </p:nvPicPr>
            <p:blipFill>
              <a:blip r:embed="rId11" cstate="print"/>
              <a:stretch>
                <a:fillRect/>
              </a:stretch>
            </p:blipFill>
            <p:spPr>
              <a:xfrm>
                <a:off x="7171202" y="932057"/>
                <a:ext cx="192021" cy="576064"/>
              </a:xfrm>
              <a:prstGeom prst="rect">
                <a:avLst/>
              </a:prstGeom>
            </p:spPr>
          </p:pic>
        </p:grpSp>
        <p:grpSp>
          <p:nvGrpSpPr>
            <p:cNvPr id="245" name="Group 173"/>
            <p:cNvGrpSpPr/>
            <p:nvPr/>
          </p:nvGrpSpPr>
          <p:grpSpPr>
            <a:xfrm>
              <a:off x="8161140" y="3177907"/>
              <a:ext cx="902715" cy="925380"/>
              <a:chOff x="6732240" y="836712"/>
              <a:chExt cx="720000" cy="720000"/>
            </a:xfrm>
          </p:grpSpPr>
          <p:grpSp>
            <p:nvGrpSpPr>
              <p:cNvPr id="247" name="Group 159"/>
              <p:cNvGrpSpPr/>
              <p:nvPr/>
            </p:nvGrpSpPr>
            <p:grpSpPr>
              <a:xfrm>
                <a:off x="6732240" y="836712"/>
                <a:ext cx="720000" cy="720000"/>
                <a:chOff x="4860032" y="836712"/>
                <a:chExt cx="720000" cy="720000"/>
              </a:xfrm>
            </p:grpSpPr>
            <p:sp>
              <p:nvSpPr>
                <p:cNvPr id="177" name="Down Arrow 176"/>
                <p:cNvSpPr/>
                <p:nvPr/>
              </p:nvSpPr>
              <p:spPr>
                <a:xfrm flipH="1" flipV="1">
                  <a:off x="4977330" y="908720"/>
                  <a:ext cx="242742" cy="576063"/>
                </a:xfrm>
                <a:prstGeom prst="downArrow">
                  <a:avLst/>
                </a:prstGeom>
                <a:solidFill>
                  <a:srgbClr val="FF000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8" name="Rectangle 177"/>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76" name="Picture 175" descr="temp rising.png"/>
              <p:cNvPicPr>
                <a:picLocks noChangeAspect="1"/>
              </p:cNvPicPr>
              <p:nvPr/>
            </p:nvPicPr>
            <p:blipFill>
              <a:blip r:embed="rId11" cstate="print"/>
              <a:stretch>
                <a:fillRect/>
              </a:stretch>
            </p:blipFill>
            <p:spPr>
              <a:xfrm>
                <a:off x="7171202" y="932057"/>
                <a:ext cx="192021" cy="576064"/>
              </a:xfrm>
              <a:prstGeom prst="rect">
                <a:avLst/>
              </a:prstGeom>
            </p:spPr>
          </p:pic>
        </p:grpSp>
        <p:grpSp>
          <p:nvGrpSpPr>
            <p:cNvPr id="248" name="Group 178"/>
            <p:cNvGrpSpPr/>
            <p:nvPr/>
          </p:nvGrpSpPr>
          <p:grpSpPr>
            <a:xfrm>
              <a:off x="8161140" y="4204001"/>
              <a:ext cx="902715" cy="925380"/>
              <a:chOff x="6732240" y="836712"/>
              <a:chExt cx="720000" cy="720000"/>
            </a:xfrm>
          </p:grpSpPr>
          <p:grpSp>
            <p:nvGrpSpPr>
              <p:cNvPr id="249" name="Group 159"/>
              <p:cNvGrpSpPr/>
              <p:nvPr/>
            </p:nvGrpSpPr>
            <p:grpSpPr>
              <a:xfrm>
                <a:off x="6732240" y="836712"/>
                <a:ext cx="720000" cy="720000"/>
                <a:chOff x="4860032" y="836712"/>
                <a:chExt cx="720000" cy="720000"/>
              </a:xfrm>
            </p:grpSpPr>
            <p:sp>
              <p:nvSpPr>
                <p:cNvPr id="182" name="Down Arrow 181"/>
                <p:cNvSpPr/>
                <p:nvPr/>
              </p:nvSpPr>
              <p:spPr>
                <a:xfrm flipH="1" flipV="1">
                  <a:off x="4977330" y="908720"/>
                  <a:ext cx="242742" cy="576063"/>
                </a:xfrm>
                <a:prstGeom prst="downArrow">
                  <a:avLst/>
                </a:prstGeom>
                <a:solidFill>
                  <a:srgbClr val="FF000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3" name="Rectangle 182"/>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81" name="Picture 180" descr="temp rising.png"/>
              <p:cNvPicPr>
                <a:picLocks noChangeAspect="1"/>
              </p:cNvPicPr>
              <p:nvPr/>
            </p:nvPicPr>
            <p:blipFill>
              <a:blip r:embed="rId11" cstate="print"/>
              <a:stretch>
                <a:fillRect/>
              </a:stretch>
            </p:blipFill>
            <p:spPr>
              <a:xfrm>
                <a:off x="7171202" y="932057"/>
                <a:ext cx="192021" cy="576064"/>
              </a:xfrm>
              <a:prstGeom prst="rect">
                <a:avLst/>
              </a:prstGeom>
            </p:spPr>
          </p:pic>
        </p:grpSp>
        <p:grpSp>
          <p:nvGrpSpPr>
            <p:cNvPr id="250" name="Group 183"/>
            <p:cNvGrpSpPr/>
            <p:nvPr/>
          </p:nvGrpSpPr>
          <p:grpSpPr>
            <a:xfrm>
              <a:off x="8161140" y="5229991"/>
              <a:ext cx="902715" cy="925380"/>
              <a:chOff x="6732240" y="836712"/>
              <a:chExt cx="720000" cy="720000"/>
            </a:xfrm>
          </p:grpSpPr>
          <p:grpSp>
            <p:nvGrpSpPr>
              <p:cNvPr id="251" name="Group 159"/>
              <p:cNvGrpSpPr/>
              <p:nvPr/>
            </p:nvGrpSpPr>
            <p:grpSpPr>
              <a:xfrm>
                <a:off x="6732240" y="836712"/>
                <a:ext cx="720000" cy="720000"/>
                <a:chOff x="4860032" y="836712"/>
                <a:chExt cx="720000" cy="720000"/>
              </a:xfrm>
            </p:grpSpPr>
            <p:sp>
              <p:nvSpPr>
                <p:cNvPr id="187" name="Down Arrow 186"/>
                <p:cNvSpPr/>
                <p:nvPr/>
              </p:nvSpPr>
              <p:spPr>
                <a:xfrm flipH="1" flipV="1">
                  <a:off x="4977330" y="908720"/>
                  <a:ext cx="242742" cy="576063"/>
                </a:xfrm>
                <a:prstGeom prst="downArrow">
                  <a:avLst/>
                </a:prstGeom>
                <a:solidFill>
                  <a:srgbClr val="FF0000"/>
                </a:solidFill>
                <a:ln w="635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8" name="Rectangle 187"/>
                <p:cNvSpPr/>
                <p:nvPr/>
              </p:nvSpPr>
              <p:spPr>
                <a:xfrm>
                  <a:off x="4860032" y="836712"/>
                  <a:ext cx="720000" cy="720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86" name="Picture 185" descr="temp rising.png"/>
              <p:cNvPicPr>
                <a:picLocks noChangeAspect="1"/>
              </p:cNvPicPr>
              <p:nvPr/>
            </p:nvPicPr>
            <p:blipFill>
              <a:blip r:embed="rId11" cstate="print"/>
              <a:stretch>
                <a:fillRect/>
              </a:stretch>
            </p:blipFill>
            <p:spPr>
              <a:xfrm>
                <a:off x="7171202" y="932057"/>
                <a:ext cx="192021" cy="576064"/>
              </a:xfrm>
              <a:prstGeom prst="rect">
                <a:avLst/>
              </a:prstGeom>
            </p:spPr>
          </p:pic>
        </p:grpSp>
        <p:grpSp>
          <p:nvGrpSpPr>
            <p:cNvPr id="196" name="Group 195"/>
            <p:cNvGrpSpPr/>
            <p:nvPr/>
          </p:nvGrpSpPr>
          <p:grpSpPr>
            <a:xfrm>
              <a:off x="5126915" y="1114013"/>
              <a:ext cx="905127" cy="926674"/>
              <a:chOff x="5126915" y="1114013"/>
              <a:chExt cx="905127" cy="926674"/>
            </a:xfrm>
          </p:grpSpPr>
          <p:pic>
            <p:nvPicPr>
              <p:cNvPr id="1026" name="Picture 2"/>
              <p:cNvPicPr>
                <a:picLocks noChangeAspect="1" noChangeArrowheads="1"/>
              </p:cNvPicPr>
              <p:nvPr/>
            </p:nvPicPr>
            <p:blipFill>
              <a:blip r:embed="rId12" cstate="print"/>
              <a:srcRect l="6468" r="17340"/>
              <a:stretch>
                <a:fillRect/>
              </a:stretch>
            </p:blipFill>
            <p:spPr bwMode="auto">
              <a:xfrm>
                <a:off x="5129634" y="1114013"/>
                <a:ext cx="902408" cy="926674"/>
              </a:xfrm>
              <a:prstGeom prst="rect">
                <a:avLst/>
              </a:prstGeom>
              <a:noFill/>
              <a:ln w="9525">
                <a:noFill/>
                <a:miter lim="800000"/>
                <a:headEnd/>
                <a:tailEnd/>
              </a:ln>
            </p:spPr>
          </p:pic>
          <p:sp>
            <p:nvSpPr>
              <p:cNvPr id="198" name="Rectangle 197"/>
              <p:cNvSpPr/>
              <p:nvPr/>
            </p:nvSpPr>
            <p:spPr>
              <a:xfrm>
                <a:off x="5126915" y="1114147"/>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cxnSp>
          <p:nvCxnSpPr>
            <p:cNvPr id="167" name="Straight Connector 166"/>
            <p:cNvCxnSpPr/>
            <p:nvPr/>
          </p:nvCxnSpPr>
          <p:spPr>
            <a:xfrm>
              <a:off x="-36513" y="2102953"/>
              <a:ext cx="924718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6513" y="1053642"/>
              <a:ext cx="924718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6513" y="3128948"/>
              <a:ext cx="9102573"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rot="16200000">
              <a:off x="-536372" y="3630709"/>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rot="16200000">
              <a:off x="-1549712" y="3646017"/>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rot="16200000">
              <a:off x="465255" y="3653423"/>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a:off x="1478833" y="3693087"/>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16200000">
              <a:off x="2491501" y="3649418"/>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6513" y="6229905"/>
              <a:ext cx="924718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rot="16200000">
              <a:off x="3496527" y="3637531"/>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4516015" y="3646016"/>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rot="16200000">
              <a:off x="5519375" y="3646016"/>
              <a:ext cx="5167777"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36513" y="4153855"/>
              <a:ext cx="9102573"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36308" y="5175720"/>
              <a:ext cx="9102573" cy="0"/>
            </a:xfrm>
            <a:prstGeom prst="line">
              <a:avLst/>
            </a:prstGeom>
            <a:ln w="6350">
              <a:prstDash val="lgDash"/>
            </a:ln>
          </p:spPr>
          <p:style>
            <a:lnRef idx="1">
              <a:schemeClr val="accent1"/>
            </a:lnRef>
            <a:fillRef idx="0">
              <a:schemeClr val="accent1"/>
            </a:fillRef>
            <a:effectRef idx="0">
              <a:schemeClr val="accent1"/>
            </a:effectRef>
            <a:fontRef idx="minor">
              <a:schemeClr val="tx1"/>
            </a:fontRef>
          </p:style>
        </p:cxnSp>
        <p:grpSp>
          <p:nvGrpSpPr>
            <p:cNvPr id="199" name="Group 198"/>
            <p:cNvGrpSpPr/>
            <p:nvPr/>
          </p:nvGrpSpPr>
          <p:grpSpPr>
            <a:xfrm>
              <a:off x="5123810" y="2154946"/>
              <a:ext cx="905127" cy="926674"/>
              <a:chOff x="5126915" y="1114013"/>
              <a:chExt cx="905127" cy="926674"/>
            </a:xfrm>
          </p:grpSpPr>
          <p:pic>
            <p:nvPicPr>
              <p:cNvPr id="200" name="Picture 2"/>
              <p:cNvPicPr>
                <a:picLocks noChangeAspect="1" noChangeArrowheads="1"/>
              </p:cNvPicPr>
              <p:nvPr/>
            </p:nvPicPr>
            <p:blipFill>
              <a:blip r:embed="rId12" cstate="print"/>
              <a:srcRect l="6468" r="17340"/>
              <a:stretch>
                <a:fillRect/>
              </a:stretch>
            </p:blipFill>
            <p:spPr bwMode="auto">
              <a:xfrm>
                <a:off x="5129634" y="1114013"/>
                <a:ext cx="902408" cy="926674"/>
              </a:xfrm>
              <a:prstGeom prst="rect">
                <a:avLst/>
              </a:prstGeom>
              <a:noFill/>
              <a:ln w="9525">
                <a:noFill/>
                <a:miter lim="800000"/>
                <a:headEnd/>
                <a:tailEnd/>
              </a:ln>
            </p:spPr>
          </p:pic>
          <p:sp>
            <p:nvSpPr>
              <p:cNvPr id="201" name="Rectangle 200"/>
              <p:cNvSpPr/>
              <p:nvPr/>
            </p:nvSpPr>
            <p:spPr>
              <a:xfrm>
                <a:off x="5126915" y="1114147"/>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02" name="Group 201"/>
            <p:cNvGrpSpPr/>
            <p:nvPr/>
          </p:nvGrpSpPr>
          <p:grpSpPr>
            <a:xfrm>
              <a:off x="5131286" y="3183614"/>
              <a:ext cx="905127" cy="926674"/>
              <a:chOff x="5126915" y="1114013"/>
              <a:chExt cx="905127" cy="926674"/>
            </a:xfrm>
          </p:grpSpPr>
          <p:pic>
            <p:nvPicPr>
              <p:cNvPr id="203" name="Picture 2"/>
              <p:cNvPicPr>
                <a:picLocks noChangeAspect="1" noChangeArrowheads="1"/>
              </p:cNvPicPr>
              <p:nvPr/>
            </p:nvPicPr>
            <p:blipFill>
              <a:blip r:embed="rId12" cstate="print"/>
              <a:srcRect l="6468" r="17340"/>
              <a:stretch>
                <a:fillRect/>
              </a:stretch>
            </p:blipFill>
            <p:spPr bwMode="auto">
              <a:xfrm>
                <a:off x="5129634" y="1114013"/>
                <a:ext cx="902408" cy="926674"/>
              </a:xfrm>
              <a:prstGeom prst="rect">
                <a:avLst/>
              </a:prstGeom>
              <a:noFill/>
              <a:ln w="9525">
                <a:noFill/>
                <a:miter lim="800000"/>
                <a:headEnd/>
                <a:tailEnd/>
              </a:ln>
            </p:spPr>
          </p:pic>
          <p:sp>
            <p:nvSpPr>
              <p:cNvPr id="204" name="Rectangle 203"/>
              <p:cNvSpPr/>
              <p:nvPr/>
            </p:nvSpPr>
            <p:spPr>
              <a:xfrm>
                <a:off x="5126915" y="1114147"/>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07" name="Group 206"/>
            <p:cNvGrpSpPr/>
            <p:nvPr/>
          </p:nvGrpSpPr>
          <p:grpSpPr>
            <a:xfrm>
              <a:off x="5125658" y="4201461"/>
              <a:ext cx="905127" cy="926674"/>
              <a:chOff x="5126915" y="1114013"/>
              <a:chExt cx="905127" cy="926674"/>
            </a:xfrm>
          </p:grpSpPr>
          <p:pic>
            <p:nvPicPr>
              <p:cNvPr id="208" name="Picture 2"/>
              <p:cNvPicPr>
                <a:picLocks noChangeAspect="1" noChangeArrowheads="1"/>
              </p:cNvPicPr>
              <p:nvPr/>
            </p:nvPicPr>
            <p:blipFill>
              <a:blip r:embed="rId12" cstate="print"/>
              <a:srcRect l="6468" r="17340"/>
              <a:stretch>
                <a:fillRect/>
              </a:stretch>
            </p:blipFill>
            <p:spPr bwMode="auto">
              <a:xfrm>
                <a:off x="5129634" y="1114013"/>
                <a:ext cx="902408" cy="926674"/>
              </a:xfrm>
              <a:prstGeom prst="rect">
                <a:avLst/>
              </a:prstGeom>
              <a:noFill/>
              <a:ln w="9525">
                <a:noFill/>
                <a:miter lim="800000"/>
                <a:headEnd/>
                <a:tailEnd/>
              </a:ln>
            </p:spPr>
          </p:pic>
          <p:sp>
            <p:nvSpPr>
              <p:cNvPr id="209" name="Rectangle 208"/>
              <p:cNvSpPr/>
              <p:nvPr/>
            </p:nvSpPr>
            <p:spPr>
              <a:xfrm>
                <a:off x="5126915" y="1114147"/>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0" name="Group 209"/>
            <p:cNvGrpSpPr/>
            <p:nvPr/>
          </p:nvGrpSpPr>
          <p:grpSpPr>
            <a:xfrm>
              <a:off x="5123518" y="5230458"/>
              <a:ext cx="905127" cy="926674"/>
              <a:chOff x="5126915" y="1114013"/>
              <a:chExt cx="905127" cy="926674"/>
            </a:xfrm>
          </p:grpSpPr>
          <p:pic>
            <p:nvPicPr>
              <p:cNvPr id="211" name="Picture 2"/>
              <p:cNvPicPr>
                <a:picLocks noChangeAspect="1" noChangeArrowheads="1"/>
              </p:cNvPicPr>
              <p:nvPr/>
            </p:nvPicPr>
            <p:blipFill>
              <a:blip r:embed="rId12" cstate="print"/>
              <a:srcRect l="6468" r="17340"/>
              <a:stretch>
                <a:fillRect/>
              </a:stretch>
            </p:blipFill>
            <p:spPr bwMode="auto">
              <a:xfrm>
                <a:off x="5129634" y="1114013"/>
                <a:ext cx="902408" cy="926674"/>
              </a:xfrm>
              <a:prstGeom prst="rect">
                <a:avLst/>
              </a:prstGeom>
              <a:noFill/>
              <a:ln w="9525">
                <a:noFill/>
                <a:miter lim="800000"/>
                <a:headEnd/>
                <a:tailEnd/>
              </a:ln>
            </p:spPr>
          </p:pic>
          <p:sp>
            <p:nvSpPr>
              <p:cNvPr id="212" name="Rectangle 211"/>
              <p:cNvSpPr/>
              <p:nvPr/>
            </p:nvSpPr>
            <p:spPr>
              <a:xfrm>
                <a:off x="5126915" y="1114147"/>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4" name="Group 213"/>
            <p:cNvGrpSpPr/>
            <p:nvPr/>
          </p:nvGrpSpPr>
          <p:grpSpPr>
            <a:xfrm>
              <a:off x="3110512" y="4204703"/>
              <a:ext cx="907196" cy="928598"/>
              <a:chOff x="4122004" y="4202202"/>
              <a:chExt cx="907196" cy="928598"/>
            </a:xfrm>
          </p:grpSpPr>
          <p:pic>
            <p:nvPicPr>
              <p:cNvPr id="215" name="Picture 3"/>
              <p:cNvPicPr>
                <a:picLocks noChangeAspect="1" noChangeArrowheads="1"/>
              </p:cNvPicPr>
              <p:nvPr/>
            </p:nvPicPr>
            <p:blipFill>
              <a:blip r:embed="rId9" cstate="print"/>
              <a:srcRect/>
              <a:stretch>
                <a:fillRect/>
              </a:stretch>
            </p:blipFill>
            <p:spPr bwMode="auto">
              <a:xfrm>
                <a:off x="4124874" y="4202202"/>
                <a:ext cx="904326" cy="928598"/>
              </a:xfrm>
              <a:prstGeom prst="rect">
                <a:avLst/>
              </a:prstGeom>
              <a:noFill/>
              <a:ln w="9525">
                <a:noFill/>
                <a:miter lim="800000"/>
                <a:headEnd/>
                <a:tailEnd/>
              </a:ln>
            </p:spPr>
          </p:pic>
          <p:sp>
            <p:nvSpPr>
              <p:cNvPr id="216" name="Rectangle 215"/>
              <p:cNvSpPr/>
              <p:nvPr/>
            </p:nvSpPr>
            <p:spPr>
              <a:xfrm>
                <a:off x="4122004" y="4204001"/>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7" name="Group 216"/>
            <p:cNvGrpSpPr/>
            <p:nvPr/>
          </p:nvGrpSpPr>
          <p:grpSpPr>
            <a:xfrm>
              <a:off x="2102400" y="4206573"/>
              <a:ext cx="907196" cy="928598"/>
              <a:chOff x="4122004" y="4202202"/>
              <a:chExt cx="907196" cy="928598"/>
            </a:xfrm>
          </p:grpSpPr>
          <p:pic>
            <p:nvPicPr>
              <p:cNvPr id="218" name="Picture 3"/>
              <p:cNvPicPr>
                <a:picLocks noChangeAspect="1" noChangeArrowheads="1"/>
              </p:cNvPicPr>
              <p:nvPr/>
            </p:nvPicPr>
            <p:blipFill>
              <a:blip r:embed="rId9" cstate="print"/>
              <a:srcRect/>
              <a:stretch>
                <a:fillRect/>
              </a:stretch>
            </p:blipFill>
            <p:spPr bwMode="auto">
              <a:xfrm>
                <a:off x="4124874" y="4202202"/>
                <a:ext cx="904326" cy="928598"/>
              </a:xfrm>
              <a:prstGeom prst="rect">
                <a:avLst/>
              </a:prstGeom>
              <a:noFill/>
              <a:ln w="9525">
                <a:noFill/>
                <a:miter lim="800000"/>
                <a:headEnd/>
                <a:tailEnd/>
              </a:ln>
            </p:spPr>
          </p:pic>
          <p:sp>
            <p:nvSpPr>
              <p:cNvPr id="219" name="Rectangle 218"/>
              <p:cNvSpPr/>
              <p:nvPr/>
            </p:nvSpPr>
            <p:spPr>
              <a:xfrm>
                <a:off x="4122004" y="4204001"/>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0" name="Group 219"/>
            <p:cNvGrpSpPr/>
            <p:nvPr/>
          </p:nvGrpSpPr>
          <p:grpSpPr>
            <a:xfrm>
              <a:off x="1088203" y="4201389"/>
              <a:ext cx="907196" cy="928598"/>
              <a:chOff x="4122004" y="4202202"/>
              <a:chExt cx="907196" cy="928598"/>
            </a:xfrm>
          </p:grpSpPr>
          <p:pic>
            <p:nvPicPr>
              <p:cNvPr id="221" name="Picture 3"/>
              <p:cNvPicPr>
                <a:picLocks noChangeAspect="1" noChangeArrowheads="1"/>
              </p:cNvPicPr>
              <p:nvPr/>
            </p:nvPicPr>
            <p:blipFill>
              <a:blip r:embed="rId9" cstate="print"/>
              <a:srcRect/>
              <a:stretch>
                <a:fillRect/>
              </a:stretch>
            </p:blipFill>
            <p:spPr bwMode="auto">
              <a:xfrm>
                <a:off x="4124874" y="4202202"/>
                <a:ext cx="904326" cy="928598"/>
              </a:xfrm>
              <a:prstGeom prst="rect">
                <a:avLst/>
              </a:prstGeom>
              <a:noFill/>
              <a:ln w="9525">
                <a:noFill/>
                <a:miter lim="800000"/>
                <a:headEnd/>
                <a:tailEnd/>
              </a:ln>
            </p:spPr>
          </p:pic>
          <p:sp>
            <p:nvSpPr>
              <p:cNvPr id="222" name="Rectangle 221"/>
              <p:cNvSpPr/>
              <p:nvPr/>
            </p:nvSpPr>
            <p:spPr>
              <a:xfrm>
                <a:off x="4122004" y="4204001"/>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3" name="Group 222"/>
            <p:cNvGrpSpPr/>
            <p:nvPr/>
          </p:nvGrpSpPr>
          <p:grpSpPr>
            <a:xfrm>
              <a:off x="72564" y="4204026"/>
              <a:ext cx="907196" cy="928598"/>
              <a:chOff x="4122004" y="4202202"/>
              <a:chExt cx="907196" cy="928598"/>
            </a:xfrm>
          </p:grpSpPr>
          <p:pic>
            <p:nvPicPr>
              <p:cNvPr id="243" name="Picture 3"/>
              <p:cNvPicPr>
                <a:picLocks noChangeAspect="1" noChangeArrowheads="1"/>
              </p:cNvPicPr>
              <p:nvPr/>
            </p:nvPicPr>
            <p:blipFill>
              <a:blip r:embed="rId9" cstate="print"/>
              <a:srcRect/>
              <a:stretch>
                <a:fillRect/>
              </a:stretch>
            </p:blipFill>
            <p:spPr bwMode="auto">
              <a:xfrm>
                <a:off x="4124874" y="4202202"/>
                <a:ext cx="904326" cy="928598"/>
              </a:xfrm>
              <a:prstGeom prst="rect">
                <a:avLst/>
              </a:prstGeom>
              <a:noFill/>
              <a:ln w="9525">
                <a:noFill/>
                <a:miter lim="800000"/>
                <a:headEnd/>
                <a:tailEnd/>
              </a:ln>
            </p:spPr>
          </p:pic>
          <p:sp>
            <p:nvSpPr>
              <p:cNvPr id="244" name="Rectangle 243"/>
              <p:cNvSpPr/>
              <p:nvPr/>
            </p:nvSpPr>
            <p:spPr>
              <a:xfrm>
                <a:off x="4122004" y="4204001"/>
                <a:ext cx="902715" cy="925379"/>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LEU logos.jpg"/>
          <p:cNvPicPr>
            <a:picLocks noChangeAspect="1"/>
          </p:cNvPicPr>
          <p:nvPr/>
        </p:nvPicPr>
        <p:blipFill>
          <a:blip r:embed="rId4" cstate="print"/>
          <a:srcRect l="19288" t="16767" r="20075" b="28952"/>
          <a:stretch>
            <a:fillRect/>
          </a:stretch>
        </p:blipFill>
        <p:spPr>
          <a:xfrm>
            <a:off x="7452320" y="3356992"/>
            <a:ext cx="1296144" cy="824819"/>
          </a:xfrm>
          <a:prstGeom prst="rect">
            <a:avLst/>
          </a:prstGeom>
        </p:spPr>
      </p:pic>
      <p:pic>
        <p:nvPicPr>
          <p:cNvPr id="9" name="Picture 8" descr="engagelogo.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79938" y="5250140"/>
            <a:ext cx="1872785" cy="403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52270" y="4366614"/>
            <a:ext cx="1285875" cy="495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139952" y="4394445"/>
            <a:ext cx="912456" cy="439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340140" y="4362918"/>
            <a:ext cx="1181328" cy="5026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 name="Picture 9"/>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811797" y="5242282"/>
            <a:ext cx="611742" cy="4189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Picture 10"/>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12248" y="3604717"/>
            <a:ext cx="601988" cy="2565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 name="Picture 14"/>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96262" y="5295032"/>
            <a:ext cx="1407851" cy="3134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507942" y="4323752"/>
            <a:ext cx="1824038"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1"/>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355976" y="3517435"/>
            <a:ext cx="495823" cy="4311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TextBox 17"/>
          <p:cNvSpPr txBox="1"/>
          <p:nvPr/>
        </p:nvSpPr>
        <p:spPr>
          <a:xfrm>
            <a:off x="7667808" y="4465989"/>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5" cstate="print">
            <a:extLst>
              <a:ext uri="{28A0092B-C50C-407E-A947-70E740481C1C}">
                <a14:useLocalDpi xmlns:a14="http://schemas.microsoft.com/office/drawing/2010/main" xmlns="" val="0"/>
              </a:ext>
            </a:extLst>
          </a:blip>
          <a:srcRect l="12568" r="40409"/>
          <a:stretch/>
        </p:blipFill>
        <p:spPr bwMode="auto">
          <a:xfrm>
            <a:off x="4068033" y="5263931"/>
            <a:ext cx="1104065" cy="3756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 name="Picture 17"/>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579937" y="3543304"/>
            <a:ext cx="855663" cy="379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2340140" y="5311165"/>
            <a:ext cx="1221254" cy="281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429000"/>
            <a:ext cx="878253" cy="6080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30684</TotalTime>
  <Words>861</Words>
  <Application>Microsoft Office PowerPoint</Application>
  <PresentationFormat>On-screen Show (4:3)</PresentationFormat>
  <Paragraphs>188</Paragraphs>
  <Slides>15</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Calibri</vt:lpstr>
      <vt:lpstr>Century Gothic</vt:lpstr>
      <vt:lpstr>Ebrima</vt:lpstr>
      <vt:lpstr>Mangal</vt:lpstr>
      <vt:lpstr>ＭＳ Ｐゴシック</vt:lpstr>
      <vt:lpstr>Wingdings 2</vt:lpstr>
      <vt:lpstr>Lato Regular</vt:lpstr>
      <vt:lpstr>LilyUPC</vt:lpstr>
      <vt:lpstr>Office Theme</vt:lpstr>
      <vt:lpstr>Slide 1</vt:lpstr>
      <vt:lpstr>Slide 2</vt:lpstr>
      <vt:lpstr>Slide 3</vt:lpstr>
      <vt:lpstr>Slide 4</vt:lpstr>
      <vt:lpstr>Slide 5</vt:lpstr>
      <vt:lpstr>Slide 6</vt:lpstr>
      <vt:lpstr>Slide 7</vt:lpstr>
      <vt:lpstr>Slide 8</vt:lpstr>
      <vt:lpstr>Slide 9</vt:lpstr>
      <vt:lpstr>Student sheets</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735</cp:revision>
  <dcterms:created xsi:type="dcterms:W3CDTF">2014-09-15T10:50:25Z</dcterms:created>
  <dcterms:modified xsi:type="dcterms:W3CDTF">2016-01-07T10:49:46Z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