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9" r:id="rId2"/>
    <p:sldId id="411" r:id="rId3"/>
    <p:sldId id="416" r:id="rId4"/>
    <p:sldId id="417" r:id="rId5"/>
    <p:sldId id="428" r:id="rId6"/>
    <p:sldId id="409" r:id="rId7"/>
    <p:sldId id="421" r:id="rId8"/>
    <p:sldId id="404" r:id="rId9"/>
    <p:sldId id="284" r:id="rId10"/>
    <p:sldId id="415" r:id="rId11"/>
    <p:sldId id="431" r:id="rId12"/>
    <p:sldId id="434" r:id="rId13"/>
    <p:sldId id="433" r:id="rId14"/>
    <p:sldId id="432" r:id="rId15"/>
    <p:sldId id="435" r:id="rId16"/>
    <p:sldId id="436" r:id="rId17"/>
    <p:sldId id="277" r:id="rId18"/>
    <p:sldId id="426" r:id="rId19"/>
  </p:sldIdLst>
  <p:sldSz cx="9144000" cy="6858000" type="screen4x3"/>
  <p:notesSz cx="6864350" cy="9998075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Century Gothic" pitchFamily="34" charset="0"/>
      <p:regular r:id="rId26"/>
      <p:bold r:id="rId27"/>
      <p:italic r:id="rId28"/>
      <p:boldItalic r:id="rId29"/>
    </p:embeddedFont>
    <p:embeddedFont>
      <p:font typeface="Ebrima" pitchFamily="2" charset="0"/>
      <p:regular r:id="rId30"/>
      <p:bold r:id="rId31"/>
    </p:embeddedFont>
    <p:embeddedFont>
      <p:font typeface="Mangal" pitchFamily="18" charset="0"/>
      <p:regular r:id="rId32"/>
      <p:bold r:id="rId33"/>
    </p:embeddedFont>
    <p:embeddedFont>
      <p:font typeface="Wingdings 2" pitchFamily="18" charset="2"/>
      <p:regular r:id="rId34"/>
    </p:embeddedFont>
    <p:embeddedFont>
      <p:font typeface="ＭＳ Ｐゴシック" pitchFamily="34" charset="-128"/>
      <p:regular r:id="rId35"/>
    </p:embeddedFont>
    <p:embeddedFont>
      <p:font typeface="LilyUPC" pitchFamily="34" charset="-34"/>
      <p:regular r:id="rId36"/>
      <p:bold r:id="rId37"/>
      <p:italic r:id="rId38"/>
      <p:boldItalic r:id="rId39"/>
    </p:embeddedFont>
  </p:embeddedFontLst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87" clrIdx="0">
    <p:extLst/>
  </p:cmAuthor>
  <p:cmAuthor id="2" name="Gemma Young" initials="GY" lastIdx="71" clrIdx="1"/>
  <p:cmAuthor id="3" name="Linda" initials="L" lastIdx="5" clrIdx="2"/>
  <p:cmAuthor id="4" name="Philippa Gardom Hulme" initials="PGH" lastIdx="5" clrIdx="3"/>
  <p:cmAuthor id="5" name="Philippa" initials="PGH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9900"/>
    <a:srgbClr val="339933"/>
    <a:srgbClr val="F60000"/>
    <a:srgbClr val="FF0909"/>
    <a:srgbClr val="346CDC"/>
    <a:srgbClr val="857B4B"/>
    <a:srgbClr val="008000"/>
    <a:srgbClr val="F63440"/>
    <a:srgbClr val="84C6D8"/>
    <a:srgbClr val="FF050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95" autoAdjust="0"/>
    <p:restoredTop sz="69527" autoAdjust="0"/>
  </p:normalViewPr>
  <p:slideViewPr>
    <p:cSldViewPr>
      <p:cViewPr varScale="1">
        <p:scale>
          <a:sx n="46" d="100"/>
          <a:sy n="46" d="100"/>
        </p:scale>
        <p:origin x="-22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B760-2193-4023-9C6B-EFA9050BEF78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7321-8033-4E23-B93B-25016622146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1595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5699DE8D-534E-4523-A397-7A0410357DF6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9086"/>
            <a:ext cx="5491480" cy="4499134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40C4CB4-6439-4B9C-81E7-42EE3FE83DA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10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3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Review the dilemma (2). Remind students of the evidence from lesson 1 indicating that it is possible that fracking fluid can get into water in certain circumstances, and that it is possible that substances from fracking fluid can harm humans.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618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slide makes the point that different people have different opinions about fracking.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618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this slide to make the point that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have an opinion,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important to justify it.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6186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are the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objectives for this lesson. P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oint out that students will use evidence gathered last lesson, as well as new skills in justifying opinions, to state and justify an opinion about fracking. 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 of three students now play a game to learn how to justify opinions 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their groups, students set up the game by giving opinion cards to the players indicated (SS1b) and placing shuffled evidence cards face down in a pile (SS2a – c).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then follow the instructions on SS1a to play the game.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no ‘right answers’ in the game. The purpose of it is for students to learn how to use evidence to justify their opinions.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38424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sz="1300" dirty="0" smtClean="0"/>
              <a:t>This</a:t>
            </a:r>
            <a:r>
              <a:rPr lang="en-GB" sz="1300" baseline="0" dirty="0" smtClean="0"/>
              <a:t> slide summarises learning from the game.</a:t>
            </a:r>
            <a:endParaRPr lang="en-GB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755406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sets up the next task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Ask students to work alone or in pairs.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read the fracking evidence cards (SS4) and make a decision about whether or not there should be a fracking ban.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then plan a one-minute talk to justify their opinion, following the guidance on (8). </a:t>
            </a:r>
          </a:p>
          <a:p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Next, students give their talks to another student or pair. Having listened to a talk, they give feedback on how closely students have followed the structure below, and comment on the quality of each of these aspects:  </a:t>
            </a:r>
          </a:p>
          <a:p>
            <a:pPr lvl="1"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your opinion</a:t>
            </a:r>
          </a:p>
          <a:p>
            <a:pPr lvl="1"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Present your evidence </a:t>
            </a:r>
          </a:p>
          <a:p>
            <a:pPr lvl="1"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your reasoning (how the evidence supports your opinion)</a:t>
            </a:r>
          </a:p>
          <a:p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Finish the lesson by taking a show of hands to see those who are for and against a fracking ban.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Whose opinions have changed since the start of lesson 1? Who now holds their opinion more strongly?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students to consider how the need to justify their opinion has contributed to these changes.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38424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  <a:p>
            <a:endParaRPr lang="en-GB" sz="1300" b="0" dirty="0" smtClean="0"/>
          </a:p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lp-e.org.uk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 doub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rot="5400000">
            <a:off x="4395062" y="2130283"/>
            <a:ext cx="353875" cy="9144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0" y="0"/>
            <a:ext cx="0" cy="6597352"/>
          </a:xfrm>
          <a:prstGeom prst="line">
            <a:avLst/>
          </a:prstGeom>
          <a:ln w="63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34" y="116632"/>
            <a:ext cx="1511642" cy="606536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483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 rot="5400000">
            <a:off x="4395062" y="2130283"/>
            <a:ext cx="353875" cy="9144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7942" y="6066875"/>
            <a:ext cx="306387" cy="1079313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485086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 userDrawn="1"/>
        </p:nvSpPr>
        <p:spPr>
          <a:xfrm rot="16200000">
            <a:off x="-153194" y="6234640"/>
            <a:ext cx="306387" cy="707065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 userDrawn="1"/>
        </p:nvSpPr>
        <p:spPr bwMode="auto">
          <a:xfrm>
            <a:off x="-61585" y="6466728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8" name="Picture 7" descr="GLP logo.jpg">
            <a:hlinkClick r:id="rId2"/>
          </p:cNvPr>
          <p:cNvPicPr>
            <a:picLocks noChangeAspect="1"/>
          </p:cNvPicPr>
          <p:nvPr userDrawn="1"/>
        </p:nvPicPr>
        <p:blipFill>
          <a:blip r:embed="rId3" cstate="print"/>
          <a:srcRect t="12422"/>
          <a:stretch>
            <a:fillRect/>
          </a:stretch>
        </p:blipFill>
        <p:spPr>
          <a:xfrm>
            <a:off x="7433142" y="44624"/>
            <a:ext cx="1710858" cy="574477"/>
          </a:xfrm>
          <a:prstGeom prst="rect">
            <a:avLst/>
          </a:prstGeom>
        </p:spPr>
      </p:pic>
      <p:pic>
        <p:nvPicPr>
          <p:cNvPr id="9" name="Picture 8" descr="raindrops 2.png"/>
          <p:cNvPicPr>
            <a:picLocks noChangeAspect="1"/>
          </p:cNvPicPr>
          <p:nvPr userDrawn="1"/>
        </p:nvPicPr>
        <p:blipFill>
          <a:blip r:embed="rId4" cstate="print"/>
          <a:srcRect t="61697"/>
          <a:stretch>
            <a:fillRect/>
          </a:stretch>
        </p:blipFill>
        <p:spPr>
          <a:xfrm>
            <a:off x="0" y="-27384"/>
            <a:ext cx="9102559" cy="111639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1D3E-30FA-439D-BB1E-BF4D62928A8C}" type="datetimeFigureOut">
              <a:rPr lang="en-GB" smtClean="0"/>
              <a:pPr/>
              <a:t>15/02/2016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2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openxmlformats.org/officeDocument/2006/relationships/slide" Target="slide1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18.png"/><Relationship Id="rId4" Type="http://schemas.openxmlformats.org/officeDocument/2006/relationships/image" Target="../media/image2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4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6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2.emf"/><Relationship Id="rId1" Type="http://schemas.openxmlformats.org/officeDocument/2006/relationships/tags" Target="../tags/tag39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6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1.jpe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298306"/>
            <a:ext cx="9142412" cy="106680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D347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3356992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chemeClr val="bg1"/>
                </a:solidFill>
                <a:latin typeface="Century Gothic" pitchFamily="34" charset="0"/>
              </a:rPr>
              <a:t>To frack or not to frack</a:t>
            </a:r>
            <a:r>
              <a:rPr lang="en-GB" sz="5400" dirty="0" smtClean="0">
                <a:solidFill>
                  <a:schemeClr val="bg1"/>
                </a:solidFill>
                <a:latin typeface="Century Gothic" pitchFamily="34" charset="0"/>
              </a:rPr>
              <a:t>? – 2 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 l="36297" t="7601"/>
          <a:stretch>
            <a:fillRect/>
          </a:stretch>
        </p:blipFill>
        <p:spPr bwMode="auto">
          <a:xfrm>
            <a:off x="3923928" y="-1"/>
            <a:ext cx="5220073" cy="504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15900" dist="762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144016" y="2060848"/>
            <a:ext cx="4211960" cy="4320480"/>
            <a:chOff x="251520" y="1628800"/>
            <a:chExt cx="4139952" cy="4427141"/>
          </a:xfrm>
          <a:effectLst>
            <a:outerShdw blurRad="152400" dist="127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r="4260"/>
            <a:stretch>
              <a:fillRect/>
            </a:stretch>
          </p:blipFill>
          <p:spPr bwMode="auto">
            <a:xfrm>
              <a:off x="251520" y="1628800"/>
              <a:ext cx="4139952" cy="44271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4" name="Picture 13" descr="eur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68945" y="2451914"/>
              <a:ext cx="360040" cy="3550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" name="Group 25"/>
          <p:cNvGrpSpPr/>
          <p:nvPr/>
        </p:nvGrpSpPr>
        <p:grpSpPr>
          <a:xfrm>
            <a:off x="1619672" y="332656"/>
            <a:ext cx="2736304" cy="1584176"/>
            <a:chOff x="179512" y="4869160"/>
            <a:chExt cx="2736304" cy="1584176"/>
          </a:xfrm>
        </p:grpSpPr>
        <p:sp>
          <p:nvSpPr>
            <p:cNvPr id="22" name="Rounded Rectangle 21"/>
            <p:cNvSpPr/>
            <p:nvPr/>
          </p:nvSpPr>
          <p:spPr>
            <a:xfrm>
              <a:off x="179512" y="4869160"/>
              <a:ext cx="2664296" cy="1584176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9512" y="4869160"/>
              <a:ext cx="273630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000" dirty="0" smtClean="0">
                  <a:solidFill>
                    <a:schemeClr val="bg1"/>
                  </a:solidFill>
                  <a:latin typeface="Century Gothic" pitchFamily="34" charset="0"/>
                </a:rPr>
                <a:t>Should England ban fracking? </a:t>
              </a:r>
            </a:p>
          </p:txBody>
        </p:sp>
      </p:grpSp>
      <p:pic>
        <p:nvPicPr>
          <p:cNvPr id="18" name="Picture 17" descr="puppy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32558">
            <a:off x="6273312" y="3687836"/>
            <a:ext cx="1997683" cy="2391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1" name="Picture 20" descr="glass dirty wat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3429000"/>
            <a:ext cx="1893945" cy="3089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Rectangle 32"/>
          <p:cNvSpPr/>
          <p:nvPr/>
        </p:nvSpPr>
        <p:spPr>
          <a:xfrm>
            <a:off x="3275856" y="6525344"/>
            <a:ext cx="331236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8224" y="6525344"/>
            <a:ext cx="259228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-89704" y="6516546"/>
            <a:ext cx="3509576" cy="36883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772816"/>
            <a:ext cx="5903073" cy="3936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5" name="Group 34"/>
          <p:cNvGrpSpPr/>
          <p:nvPr/>
        </p:nvGrpSpPr>
        <p:grpSpPr>
          <a:xfrm>
            <a:off x="323528" y="836712"/>
            <a:ext cx="3744416" cy="1080120"/>
            <a:chOff x="323528" y="836712"/>
            <a:chExt cx="3744416" cy="1080120"/>
          </a:xfrm>
        </p:grpSpPr>
        <p:sp>
          <p:nvSpPr>
            <p:cNvPr id="27" name="Rounded Rectangular Callout 26"/>
            <p:cNvSpPr/>
            <p:nvPr/>
          </p:nvSpPr>
          <p:spPr>
            <a:xfrm>
              <a:off x="323528" y="836712"/>
              <a:ext cx="3744416" cy="1080120"/>
            </a:xfrm>
            <a:prstGeom prst="wedgeRoundRectCallout">
              <a:avLst>
                <a:gd name="adj1" fmla="val 30782"/>
                <a:gd name="adj2" fmla="val 84145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5536" y="908720"/>
              <a:ext cx="3600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Fracking means cheaper fuel, so more money for us to spend on other stuff. Go for it! 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27584" y="4653136"/>
            <a:ext cx="2808312" cy="1334213"/>
            <a:chOff x="179512" y="4869159"/>
            <a:chExt cx="2808312" cy="1334213"/>
          </a:xfrm>
        </p:grpSpPr>
        <p:sp>
          <p:nvSpPr>
            <p:cNvPr id="32" name="Rounded Rectangular Callout 31"/>
            <p:cNvSpPr/>
            <p:nvPr/>
          </p:nvSpPr>
          <p:spPr>
            <a:xfrm>
              <a:off x="323528" y="4869159"/>
              <a:ext cx="2520280" cy="1334213"/>
            </a:xfrm>
            <a:prstGeom prst="wedgeRoundRectCallout">
              <a:avLst>
                <a:gd name="adj1" fmla="val 34826"/>
                <a:gd name="adj2" fmla="val -71380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9512" y="4941168"/>
              <a:ext cx="28083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Fracking fluid sometimes gets into water and makes people sick. Ban it!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1520" y="2780928"/>
            <a:ext cx="1800200" cy="1296144"/>
            <a:chOff x="251520" y="2996952"/>
            <a:chExt cx="1800200" cy="1296144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323528" y="2996952"/>
              <a:ext cx="1656184" cy="1296144"/>
            </a:xfrm>
            <a:prstGeom prst="wedgeRoundRectCallout">
              <a:avLst>
                <a:gd name="adj1" fmla="val 69513"/>
                <a:gd name="adj2" fmla="val 28028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520" y="3068960"/>
              <a:ext cx="1800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All my friends support a ban, so I do too. 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067944" y="5085184"/>
            <a:ext cx="3024336" cy="1296144"/>
            <a:chOff x="4067944" y="5229200"/>
            <a:chExt cx="3024336" cy="1296144"/>
          </a:xfrm>
        </p:grpSpPr>
        <p:sp>
          <p:nvSpPr>
            <p:cNvPr id="29" name="Rounded Rectangular Callout 28"/>
            <p:cNvSpPr/>
            <p:nvPr/>
          </p:nvSpPr>
          <p:spPr>
            <a:xfrm>
              <a:off x="4211960" y="5229200"/>
              <a:ext cx="2808312" cy="1296144"/>
            </a:xfrm>
            <a:prstGeom prst="wedgeRoundRectCallout">
              <a:avLst>
                <a:gd name="adj1" fmla="val 21205"/>
                <a:gd name="adj2" fmla="val -75389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67944" y="5229200"/>
              <a:ext cx="30243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Normal gas supplies </a:t>
              </a:r>
              <a:b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</a:br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are running out. We need gas from fracking to generate electricity.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5856" y="6525344"/>
            <a:ext cx="331236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8224" y="6525344"/>
            <a:ext cx="259228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-89704" y="6516546"/>
            <a:ext cx="3509576" cy="36883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732240" y="3717032"/>
            <a:ext cx="2304256" cy="1368152"/>
            <a:chOff x="6732240" y="3933056"/>
            <a:chExt cx="2304256" cy="1368152"/>
          </a:xfrm>
        </p:grpSpPr>
        <p:sp>
          <p:nvSpPr>
            <p:cNvPr id="23" name="Rounded Rectangular Callout 22"/>
            <p:cNvSpPr/>
            <p:nvPr/>
          </p:nvSpPr>
          <p:spPr>
            <a:xfrm>
              <a:off x="6732240" y="3933056"/>
              <a:ext cx="2304256" cy="1368152"/>
            </a:xfrm>
            <a:prstGeom prst="wedgeRoundRectCallout">
              <a:avLst>
                <a:gd name="adj1" fmla="val -29576"/>
                <a:gd name="adj2" fmla="val -71603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04248" y="4005064"/>
              <a:ext cx="2195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My uncle works in fracking. He earns good money and never gets ill.  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19600" y="188640"/>
            <a:ext cx="2304256" cy="1008112"/>
            <a:chOff x="4419600" y="188640"/>
            <a:chExt cx="2304256" cy="1008112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4427984" y="188640"/>
              <a:ext cx="2232248" cy="1008112"/>
            </a:xfrm>
            <a:prstGeom prst="wedgeRoundRectCallout">
              <a:avLst>
                <a:gd name="adj1" fmla="val -7334"/>
                <a:gd name="adj2" fmla="val 141867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19600" y="193030"/>
              <a:ext cx="2304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I’m against fracking. It causes earthquakes. 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804248" y="476672"/>
            <a:ext cx="2232248" cy="1944216"/>
            <a:chOff x="6804248" y="476672"/>
            <a:chExt cx="2232248" cy="1944216"/>
          </a:xfrm>
        </p:grpSpPr>
        <p:sp>
          <p:nvSpPr>
            <p:cNvPr id="25" name="Rounded Rectangular Callout 24"/>
            <p:cNvSpPr/>
            <p:nvPr/>
          </p:nvSpPr>
          <p:spPr>
            <a:xfrm>
              <a:off x="6899564" y="476672"/>
              <a:ext cx="2064924" cy="1944216"/>
            </a:xfrm>
            <a:prstGeom prst="wedgeRoundRectCallout">
              <a:avLst>
                <a:gd name="adj1" fmla="val -40126"/>
                <a:gd name="adj2" fmla="val 74588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804248" y="548680"/>
              <a:ext cx="223224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Fracking is fine. They do it near </a:t>
              </a:r>
              <a:b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</a:br>
              <a:r>
                <a:rPr lang="en-GB" dirty="0" smtClean="0">
                  <a:solidFill>
                    <a:schemeClr val="bg1"/>
                  </a:solidFill>
                  <a:latin typeface="Century Gothic" pitchFamily="34" charset="0"/>
                </a:rPr>
                <a:t>my aunt in Canada, and she’s never had any problems.</a:t>
              </a:r>
              <a:endParaRPr lang="en-GB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772815"/>
            <a:ext cx="5888274" cy="3926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9" name="Group 18"/>
          <p:cNvGrpSpPr/>
          <p:nvPr/>
        </p:nvGrpSpPr>
        <p:grpSpPr>
          <a:xfrm>
            <a:off x="251520" y="1340768"/>
            <a:ext cx="2592288" cy="1008112"/>
            <a:chOff x="251520" y="1340768"/>
            <a:chExt cx="2592288" cy="1008112"/>
          </a:xfrm>
        </p:grpSpPr>
        <p:sp>
          <p:nvSpPr>
            <p:cNvPr id="18" name="Rounded Rectangular Callout 17"/>
            <p:cNvSpPr/>
            <p:nvPr/>
          </p:nvSpPr>
          <p:spPr>
            <a:xfrm>
              <a:off x="395536" y="1340768"/>
              <a:ext cx="2304256" cy="1008112"/>
            </a:xfrm>
            <a:prstGeom prst="wedgeRoundRectCallout">
              <a:avLst>
                <a:gd name="adj1" fmla="val -1442"/>
                <a:gd name="adj2" fmla="val 89299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1520" y="1412776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chemeClr val="bg1"/>
                  </a:solidFill>
                  <a:latin typeface="Century Gothic" pitchFamily="34" charset="0"/>
                </a:rPr>
                <a:t>It’s so complicated. </a:t>
              </a:r>
              <a:endParaRPr lang="en-GB" sz="2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1" name="Group 25"/>
          <p:cNvGrpSpPr/>
          <p:nvPr/>
        </p:nvGrpSpPr>
        <p:grpSpPr>
          <a:xfrm>
            <a:off x="4067943" y="476672"/>
            <a:ext cx="3744417" cy="1080120"/>
            <a:chOff x="251521" y="4869160"/>
            <a:chExt cx="2525304" cy="1680187"/>
          </a:xfrm>
        </p:grpSpPr>
        <p:sp>
          <p:nvSpPr>
            <p:cNvPr id="22" name="Rounded Rectangle 21"/>
            <p:cNvSpPr/>
            <p:nvPr/>
          </p:nvSpPr>
          <p:spPr>
            <a:xfrm>
              <a:off x="397210" y="4869160"/>
              <a:ext cx="2233922" cy="1680187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1521" y="4869160"/>
              <a:ext cx="2525304" cy="1484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Should we ban fracking?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00192" y="4077072"/>
            <a:ext cx="2592288" cy="1872208"/>
            <a:chOff x="6300192" y="3861048"/>
            <a:chExt cx="2592288" cy="1872208"/>
          </a:xfrm>
        </p:grpSpPr>
        <p:sp>
          <p:nvSpPr>
            <p:cNvPr id="16" name="Rounded Rectangular Callout 15"/>
            <p:cNvSpPr/>
            <p:nvPr/>
          </p:nvSpPr>
          <p:spPr>
            <a:xfrm>
              <a:off x="6300192" y="3861048"/>
              <a:ext cx="2592288" cy="1872208"/>
            </a:xfrm>
            <a:prstGeom prst="wedgeRoundRectCallout">
              <a:avLst>
                <a:gd name="adj1" fmla="val -76550"/>
                <a:gd name="adj2" fmla="val -36847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00192" y="4005064"/>
              <a:ext cx="259228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chemeClr val="bg1"/>
                  </a:solidFill>
                  <a:latin typeface="Century Gothic" pitchFamily="34" charset="0"/>
                </a:rPr>
                <a:t>Even when I know what my opinion is, </a:t>
              </a:r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how will I justify it? 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275856" y="6525344"/>
            <a:ext cx="331236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8224" y="6525344"/>
            <a:ext cx="259228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-89704" y="6516546"/>
            <a:ext cx="3509576" cy="36883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Engage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23729" y="2020767"/>
            <a:ext cx="5832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fontAlgn="base">
              <a:buClr>
                <a:schemeClr val="accent5">
                  <a:lumMod val="60000"/>
                  <a:lumOff val="40000"/>
                </a:schemeClr>
              </a:buClr>
              <a:buSzPct val="70000"/>
              <a:buFont typeface="Wingdings 2" pitchFamily="18" charset="2"/>
              <a:buChar char=""/>
            </a:pPr>
            <a:r>
              <a:rPr lang="en-GB" sz="3000" dirty="0" smtClean="0">
                <a:solidFill>
                  <a:schemeClr val="bg1">
                    <a:lumMod val="85000"/>
                  </a:schemeClr>
                </a:solidFill>
                <a:latin typeface="Century Gothic" pitchFamily="34" charset="0"/>
              </a:rPr>
              <a:t>Explain why a rock has a particular property based </a:t>
            </a:r>
            <a:br>
              <a:rPr lang="en-GB" sz="3000" dirty="0" smtClean="0">
                <a:solidFill>
                  <a:schemeClr val="bg1">
                    <a:lumMod val="85000"/>
                  </a:schemeClr>
                </a:solidFill>
                <a:latin typeface="Century Gothic" pitchFamily="34" charset="0"/>
              </a:rPr>
            </a:br>
            <a:r>
              <a:rPr lang="en-GB" sz="3000" dirty="0" smtClean="0">
                <a:solidFill>
                  <a:schemeClr val="bg1">
                    <a:lumMod val="85000"/>
                  </a:schemeClr>
                </a:solidFill>
                <a:latin typeface="Century Gothic" pitchFamily="34" charset="0"/>
              </a:rPr>
              <a:t>on how it was formed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44132" y="6161237"/>
            <a:ext cx="256031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389E2A"/>
                </a:solidFill>
                <a:latin typeface="Century Gothic" pitchFamily="34" charset="0"/>
              </a:rPr>
              <a:t>Working Scientifically</a:t>
            </a:r>
            <a:endParaRPr lang="en-GB" dirty="0">
              <a:solidFill>
                <a:srgbClr val="389E2A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0351" y="6169662"/>
            <a:ext cx="110799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008EC0"/>
                </a:solidFill>
                <a:latin typeface="Century Gothic" pitchFamily="34" charset="0"/>
              </a:rPr>
              <a:t>Big Idea</a:t>
            </a:r>
            <a:endParaRPr lang="en-GB" dirty="0">
              <a:solidFill>
                <a:srgbClr val="008EC0"/>
              </a:solidFill>
            </a:endParaRPr>
          </a:p>
        </p:txBody>
      </p:sp>
      <p:pic>
        <p:nvPicPr>
          <p:cNvPr id="12" name="Picture 11" descr="citiz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8068" y="6093296"/>
            <a:ext cx="555213" cy="509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knowled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6106079"/>
            <a:ext cx="648511" cy="496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/>
          <p:cNvSpPr/>
          <p:nvPr/>
        </p:nvSpPr>
        <p:spPr>
          <a:xfrm rot="16200000">
            <a:off x="337501" y="2074820"/>
            <a:ext cx="21247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1800"/>
              </a:spcBef>
            </a:pPr>
            <a:r>
              <a:rPr lang="en-GB" sz="3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itchFamily="34" charset="0"/>
              </a:rPr>
              <a:t>Earth structure </a:t>
            </a:r>
          </a:p>
        </p:txBody>
      </p:sp>
      <p:sp>
        <p:nvSpPr>
          <p:cNvPr id="17" name="Rectangle 16"/>
          <p:cNvSpPr/>
          <p:nvPr/>
        </p:nvSpPr>
        <p:spPr>
          <a:xfrm rot="16200000">
            <a:off x="419879" y="4245429"/>
            <a:ext cx="2088230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3100"/>
              </a:lnSpc>
              <a:spcBef>
                <a:spcPts val="1800"/>
              </a:spcBef>
            </a:pPr>
            <a:r>
              <a:rPr lang="en-GB" sz="30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Justify opinions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23729" y="838453"/>
            <a:ext cx="5904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600" b="1" dirty="0" smtClean="0">
                <a:latin typeface="Century Gothic" pitchFamily="34" charset="0"/>
              </a:rPr>
              <a:t>In these lessons you will :</a:t>
            </a:r>
            <a:endParaRPr lang="en-GB" sz="3000" dirty="0" smtClean="0">
              <a:latin typeface="Century Gothic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89441" y="1691516"/>
            <a:ext cx="111440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itchFamily="34" charset="0"/>
              </a:rPr>
              <a:t>Lesson 1</a:t>
            </a:r>
            <a:endParaRPr lang="en-GB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89441" y="3707740"/>
            <a:ext cx="111440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Lesson 2</a:t>
            </a:r>
            <a:endParaRPr lang="en-GB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23728" y="4039904"/>
            <a:ext cx="5544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fontAlgn="base">
              <a:spcBef>
                <a:spcPts val="1800"/>
              </a:spcBef>
              <a:buClr>
                <a:schemeClr val="accent3">
                  <a:lumMod val="50000"/>
                </a:schemeClr>
              </a:buClr>
              <a:buSzPct val="70000"/>
              <a:buFont typeface="Wingdings 2" pitchFamily="18" charset="2"/>
              <a:buChar char=""/>
            </a:pPr>
            <a:r>
              <a:rPr lang="en-GB" sz="3000" dirty="0" smtClean="0">
                <a:latin typeface="Century Gothic" pitchFamily="34" charset="0"/>
              </a:rPr>
              <a:t>State your opinion, present your evidence and explain your reasoning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6" grpId="0" build="p"/>
      <p:bldP spid="17" grpId="0" build="p"/>
      <p:bldP spid="18" grpId="0" build="p"/>
      <p:bldP spid="15" grpId="0"/>
      <p:bldP spid="19" grpId="0"/>
      <p:bldP spid="2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24736" y="1916832"/>
            <a:ext cx="4427984" cy="151216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224736" y="1988840"/>
            <a:ext cx="464400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>
              <a:spcAft>
                <a:spcPts val="600"/>
              </a:spcAft>
              <a:buClr>
                <a:srgbClr val="7030A0"/>
              </a:buClr>
              <a:buSzPct val="70000"/>
              <a:buFont typeface="Wingdings 2" pitchFamily="18" charset="2"/>
              <a:buChar char=""/>
            </a:pPr>
            <a:r>
              <a:rPr lang="en-GB" sz="2400" dirty="0" smtClean="0">
                <a:latin typeface="Century Gothic" pitchFamily="34" charset="0"/>
              </a:rPr>
              <a:t>Give out the opinion cards</a:t>
            </a:r>
          </a:p>
          <a:p>
            <a:pPr marL="268288" indent="-268288">
              <a:spcAft>
                <a:spcPts val="600"/>
              </a:spcAft>
              <a:buClr>
                <a:srgbClr val="7030A0"/>
              </a:buClr>
              <a:buSzPct val="70000"/>
              <a:buFont typeface="Wingdings 2" pitchFamily="18" charset="2"/>
              <a:buChar char=""/>
            </a:pPr>
            <a:r>
              <a:rPr lang="en-GB" sz="2400" dirty="0" smtClean="0">
                <a:latin typeface="Century Gothic" pitchFamily="34" charset="0"/>
              </a:rPr>
              <a:t>Collect evidence cards</a:t>
            </a:r>
          </a:p>
          <a:p>
            <a:pPr marL="268288" indent="-268288">
              <a:spcAft>
                <a:spcPts val="600"/>
              </a:spcAft>
              <a:buClr>
                <a:srgbClr val="7030A0"/>
              </a:buClr>
              <a:buSzPct val="70000"/>
              <a:buFont typeface="Wingdings 2" pitchFamily="18" charset="2"/>
              <a:buChar char=""/>
            </a:pPr>
            <a:r>
              <a:rPr lang="en-GB" sz="2400" b="1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JUSTIFY! </a:t>
            </a:r>
            <a:r>
              <a:rPr lang="en-GB" sz="2400" dirty="0" smtClean="0">
                <a:latin typeface="Century Gothic" pitchFamily="34" charset="0"/>
              </a:rPr>
              <a:t>your opinion</a:t>
            </a:r>
          </a:p>
        </p:txBody>
      </p:sp>
      <p:pic>
        <p:nvPicPr>
          <p:cNvPr id="33" name="Picture 32" descr="Teenagers playing card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2360" y="2402693"/>
            <a:ext cx="6400000" cy="426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Group 9"/>
          <p:cNvGrpSpPr/>
          <p:nvPr/>
        </p:nvGrpSpPr>
        <p:grpSpPr>
          <a:xfrm>
            <a:off x="7452320" y="0"/>
            <a:ext cx="1656978" cy="641606"/>
            <a:chOff x="7452320" y="0"/>
            <a:chExt cx="1656978" cy="641606"/>
          </a:xfrm>
        </p:grpSpPr>
        <p:sp>
          <p:nvSpPr>
            <p:cNvPr id="40" name="TextBox 39"/>
            <p:cNvSpPr txBox="1"/>
            <p:nvPr/>
          </p:nvSpPr>
          <p:spPr>
            <a:xfrm>
              <a:off x="7452320" y="0"/>
              <a:ext cx="1152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SS1–2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41" name="Picture 40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7" name="Rectangle 26"/>
          <p:cNvSpPr/>
          <p:nvPr/>
        </p:nvSpPr>
        <p:spPr>
          <a:xfrm>
            <a:off x="6588224" y="6525344"/>
            <a:ext cx="259228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-89704" y="6516546"/>
            <a:ext cx="3509576" cy="36883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150656" y="6507332"/>
            <a:ext cx="3509576" cy="38684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411760" y="260648"/>
            <a:ext cx="5328592" cy="1512168"/>
            <a:chOff x="2411760" y="260648"/>
            <a:chExt cx="5328592" cy="1512168"/>
          </a:xfrm>
        </p:grpSpPr>
        <p:sp>
          <p:nvSpPr>
            <p:cNvPr id="36" name="TextBox 35"/>
            <p:cNvSpPr txBox="1"/>
            <p:nvPr/>
          </p:nvSpPr>
          <p:spPr>
            <a:xfrm>
              <a:off x="2411760" y="260648"/>
              <a:ext cx="4320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Century Gothic" pitchFamily="34" charset="0"/>
                </a:rPr>
                <a:t>Learn to justify opinions by playing</a:t>
              </a:r>
              <a:endParaRPr lang="en-GB" sz="2800" dirty="0">
                <a:latin typeface="Century Gothic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455841" y="867860"/>
              <a:ext cx="3284511" cy="904956"/>
              <a:chOff x="3275856" y="795852"/>
              <a:chExt cx="3284511" cy="90495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275856" y="908720"/>
                <a:ext cx="3271687" cy="776881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289221" y="878899"/>
                <a:ext cx="3267129" cy="779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JUSTIFY!</a:t>
                </a:r>
                <a:endParaRPr lang="en-GB" sz="4400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25" name="Picture 24" descr="torn page.png"/>
              <p:cNvPicPr>
                <a:picLocks noChangeAspect="1"/>
              </p:cNvPicPr>
              <p:nvPr/>
            </p:nvPicPr>
            <p:blipFill>
              <a:blip r:embed="rId6" cstate="print"/>
              <a:srcRect t="6667" r="4" b="17250"/>
              <a:stretch>
                <a:fillRect/>
              </a:stretch>
            </p:blipFill>
            <p:spPr>
              <a:xfrm>
                <a:off x="3275856" y="795852"/>
                <a:ext cx="3284511" cy="904956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944216" y="276064"/>
            <a:ext cx="730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itchFamily="34" charset="0"/>
              </a:rPr>
              <a:t>To                     your opinion you need to:</a:t>
            </a:r>
            <a:endParaRPr lang="en-GB" sz="2800" b="1" dirty="0">
              <a:latin typeface="Century Gothic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95536" y="1021112"/>
            <a:ext cx="2666859" cy="2438690"/>
            <a:chOff x="395536" y="1021112"/>
            <a:chExt cx="2666859" cy="243869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t="12902"/>
            <a:stretch>
              <a:fillRect/>
            </a:stretch>
          </p:blipFill>
          <p:spPr bwMode="auto">
            <a:xfrm>
              <a:off x="410547" y="1021112"/>
              <a:ext cx="2640563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sx="103000" sy="103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Rounded Rectangle 20"/>
            <p:cNvSpPr/>
            <p:nvPr/>
          </p:nvSpPr>
          <p:spPr>
            <a:xfrm>
              <a:off x="395536" y="2487694"/>
              <a:ext cx="2666859" cy="972108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5536" y="2505695"/>
              <a:ext cx="2664296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100"/>
                </a:lnSpc>
              </a:pPr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Give your opinion</a:t>
              </a:r>
              <a:endParaRPr lang="en-GB" sz="28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347864" y="1021112"/>
            <a:ext cx="2520280" cy="2438690"/>
            <a:chOff x="3347864" y="1021112"/>
            <a:chExt cx="2520280" cy="243869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7864" y="1021112"/>
              <a:ext cx="2520280" cy="1673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sx="103000" sy="103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Rounded Rectangle 25"/>
            <p:cNvSpPr/>
            <p:nvPr/>
          </p:nvSpPr>
          <p:spPr>
            <a:xfrm>
              <a:off x="3347864" y="2461272"/>
              <a:ext cx="2520280" cy="99853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47864" y="2505695"/>
              <a:ext cx="2520280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100"/>
                </a:lnSpc>
              </a:pPr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Present your evidence</a:t>
              </a:r>
              <a:endParaRPr lang="en-GB" sz="28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56176" y="1021112"/>
            <a:ext cx="2736304" cy="2438690"/>
            <a:chOff x="6156176" y="1021112"/>
            <a:chExt cx="2736304" cy="2438690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73924" y="1021112"/>
              <a:ext cx="2700300" cy="18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sx="103000" sy="103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Rounded Rectangle 29"/>
            <p:cNvSpPr/>
            <p:nvPr/>
          </p:nvSpPr>
          <p:spPr>
            <a:xfrm>
              <a:off x="6156176" y="2451690"/>
              <a:ext cx="2736304" cy="1008112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56176" y="2505695"/>
              <a:ext cx="2736304" cy="88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100"/>
                </a:lnSpc>
              </a:pPr>
              <a:r>
                <a:rPr lang="en-GB" sz="2800" dirty="0" smtClean="0">
                  <a:solidFill>
                    <a:schemeClr val="bg1"/>
                  </a:solidFill>
                  <a:latin typeface="Century Gothic" pitchFamily="34" charset="0"/>
                </a:rPr>
                <a:t>Explain your reasoning</a:t>
              </a:r>
              <a:endParaRPr lang="en-GB" sz="28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7714110" y="6237436"/>
            <a:ext cx="34284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7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54562" y="3541392"/>
            <a:ext cx="2705269" cy="2736304"/>
            <a:chOff x="354562" y="3541392"/>
            <a:chExt cx="2705269" cy="2736304"/>
          </a:xfrm>
        </p:grpSpPr>
        <p:sp>
          <p:nvSpPr>
            <p:cNvPr id="52" name="Rounded Rectangle 51"/>
            <p:cNvSpPr/>
            <p:nvPr/>
          </p:nvSpPr>
          <p:spPr>
            <a:xfrm>
              <a:off x="354562" y="3541392"/>
              <a:ext cx="2705269" cy="2736304"/>
            </a:xfrm>
            <a:prstGeom prst="roundRect">
              <a:avLst>
                <a:gd name="adj" fmla="val 10442"/>
              </a:avLst>
            </a:prstGeom>
            <a:noFill/>
            <a:ln w="9525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86442" y="3901432"/>
              <a:ext cx="2396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2800" dirty="0">
                <a:latin typeface="Century Gothic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11560" y="4293096"/>
              <a:ext cx="2304256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9875" indent="-269875">
                <a:buClr>
                  <a:srgbClr val="C00000"/>
                </a:buClr>
                <a:buSzPct val="80000"/>
                <a:buFont typeface="Wingdings 2" pitchFamily="18" charset="2"/>
                <a:buChar char=""/>
              </a:pPr>
              <a:r>
                <a:rPr lang="en-GB" dirty="0" smtClean="0">
                  <a:latin typeface="Century Gothic" pitchFamily="34" charset="0"/>
                </a:rPr>
                <a:t>State what you need to decide. </a:t>
              </a:r>
            </a:p>
            <a:p>
              <a:pPr marL="269875" indent="-269875">
                <a:spcBef>
                  <a:spcPts val="600"/>
                </a:spcBef>
                <a:buClr>
                  <a:srgbClr val="C00000"/>
                </a:buClr>
                <a:buSzPct val="80000"/>
                <a:buFont typeface="Wingdings 2" pitchFamily="18" charset="2"/>
                <a:buChar char=""/>
              </a:pPr>
              <a:r>
                <a:rPr lang="en-GB" dirty="0" smtClean="0">
                  <a:latin typeface="Century Gothic" pitchFamily="34" charset="0"/>
                </a:rPr>
                <a:t>Give your opinion</a:t>
              </a:r>
              <a:r>
                <a:rPr lang="en-GB" sz="2000" dirty="0" smtClean="0">
                  <a:latin typeface="Century Gothic" pitchFamily="34" charset="0"/>
                </a:rPr>
                <a:t>.</a:t>
              </a:r>
              <a:endParaRPr lang="en-GB" sz="2000" dirty="0">
                <a:latin typeface="Century Gothic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303037" y="3541392"/>
            <a:ext cx="2612572" cy="2736304"/>
            <a:chOff x="3303037" y="3541392"/>
            <a:chExt cx="2612572" cy="2736304"/>
          </a:xfrm>
        </p:grpSpPr>
        <p:sp>
          <p:nvSpPr>
            <p:cNvPr id="51" name="Rounded Rectangle 50"/>
            <p:cNvSpPr/>
            <p:nvPr/>
          </p:nvSpPr>
          <p:spPr>
            <a:xfrm>
              <a:off x="3303037" y="3541392"/>
              <a:ext cx="2612572" cy="2736304"/>
            </a:xfrm>
            <a:prstGeom prst="roundRect">
              <a:avLst>
                <a:gd name="adj" fmla="val 10442"/>
              </a:avLst>
            </a:prstGeom>
            <a:noFill/>
            <a:ln w="9525">
              <a:solidFill>
                <a:schemeClr val="accent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47864" y="3917955"/>
              <a:ext cx="252028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9875" indent="-269875">
                <a:buClr>
                  <a:schemeClr val="accent1">
                    <a:lumMod val="75000"/>
                  </a:schemeClr>
                </a:buClr>
                <a:buSzPct val="80000"/>
                <a:buFont typeface="Wingdings 2" pitchFamily="18" charset="2"/>
                <a:buChar char=""/>
              </a:pPr>
              <a:r>
                <a:rPr lang="en-GB" dirty="0" smtClean="0">
                  <a:latin typeface="Century Gothic" pitchFamily="34" charset="0"/>
                </a:rPr>
                <a:t>List the facts, data and science ideas that support your opinion.</a:t>
              </a:r>
            </a:p>
            <a:p>
              <a:pPr marL="269875" indent="-269875">
                <a:buClr>
                  <a:schemeClr val="accent1">
                    <a:lumMod val="75000"/>
                  </a:schemeClr>
                </a:buClr>
                <a:buSzPct val="80000"/>
                <a:buFont typeface="Wingdings 2" pitchFamily="18" charset="2"/>
                <a:buChar char=""/>
              </a:pPr>
              <a:r>
                <a:rPr lang="en-GB" dirty="0" smtClean="0">
                  <a:latin typeface="Century Gothic" pitchFamily="34" charset="0"/>
                </a:rPr>
                <a:t>Identify the most important piece </a:t>
              </a:r>
              <a:br>
                <a:rPr lang="en-GB" dirty="0" smtClean="0">
                  <a:latin typeface="Century Gothic" pitchFamily="34" charset="0"/>
                </a:rPr>
              </a:br>
              <a:r>
                <a:rPr lang="en-GB" dirty="0" smtClean="0">
                  <a:latin typeface="Century Gothic" pitchFamily="34" charset="0"/>
                </a:rPr>
                <a:t>of evidence.</a:t>
              </a:r>
              <a:endParaRPr lang="en-GB" dirty="0">
                <a:latin typeface="Century Gothic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186196" y="3541392"/>
            <a:ext cx="2705877" cy="2664296"/>
            <a:chOff x="6186196" y="3541392"/>
            <a:chExt cx="2705877" cy="2664296"/>
          </a:xfrm>
        </p:grpSpPr>
        <p:sp>
          <p:nvSpPr>
            <p:cNvPr id="50" name="Rounded Rectangle 49"/>
            <p:cNvSpPr/>
            <p:nvPr/>
          </p:nvSpPr>
          <p:spPr>
            <a:xfrm>
              <a:off x="6186196" y="3541392"/>
              <a:ext cx="2705877" cy="2664296"/>
            </a:xfrm>
            <a:prstGeom prst="roundRect">
              <a:avLst>
                <a:gd name="adj" fmla="val 10442"/>
              </a:avLst>
            </a:prstGeom>
            <a:noFill/>
            <a:ln w="9525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228184" y="3685408"/>
              <a:ext cx="2556792" cy="2385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9875" indent="-269875">
                <a:buClr>
                  <a:schemeClr val="accent3">
                    <a:lumMod val="50000"/>
                  </a:schemeClr>
                </a:buClr>
                <a:buSzPct val="80000"/>
                <a:buFont typeface="Wingdings 2" pitchFamily="18" charset="2"/>
                <a:buChar char=""/>
              </a:pPr>
              <a:r>
                <a:rPr lang="en-GB" dirty="0" smtClean="0">
                  <a:latin typeface="Century Gothic" pitchFamily="34" charset="0"/>
                </a:rPr>
                <a:t>Explain how each piece of evidence supports your opinion.</a:t>
              </a:r>
            </a:p>
            <a:p>
              <a:pPr marL="269875" indent="-269875">
                <a:spcBef>
                  <a:spcPts val="600"/>
                </a:spcBef>
                <a:buClr>
                  <a:schemeClr val="accent3">
                    <a:lumMod val="50000"/>
                  </a:schemeClr>
                </a:buClr>
                <a:buSzPct val="80000"/>
                <a:buFont typeface="Wingdings 2" pitchFamily="18" charset="2"/>
                <a:buChar char=""/>
              </a:pPr>
              <a:r>
                <a:rPr lang="en-GB" dirty="0" smtClean="0">
                  <a:latin typeface="Century Gothic" pitchFamily="34" charset="0"/>
                </a:rPr>
                <a:t>Explain why each piece of evidence does not support other opinions.</a:t>
              </a:r>
              <a:endParaRPr lang="en-GB" sz="2000" dirty="0">
                <a:latin typeface="Century Gothic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588224" y="6525344"/>
            <a:ext cx="259228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-89704" y="6516546"/>
            <a:ext cx="3509576" cy="36883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150656" y="6507332"/>
            <a:ext cx="3509576" cy="38684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Play</a:t>
            </a:r>
          </a:p>
        </p:txBody>
      </p:sp>
      <p:sp>
        <p:nvSpPr>
          <p:cNvPr id="42" name="Rounded Rectangle 41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7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448272" y="182115"/>
            <a:ext cx="2008660" cy="601753"/>
            <a:chOff x="2448272" y="182115"/>
            <a:chExt cx="2008660" cy="601753"/>
          </a:xfrm>
        </p:grpSpPr>
        <p:sp>
          <p:nvSpPr>
            <p:cNvPr id="32" name="Rectangle 31"/>
            <p:cNvSpPr/>
            <p:nvPr/>
          </p:nvSpPr>
          <p:spPr>
            <a:xfrm>
              <a:off x="2520281" y="252836"/>
              <a:ext cx="1851325" cy="50013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448272" y="260648"/>
              <a:ext cx="20086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</a:t>
              </a:r>
              <a:endParaRPr lang="en-GB" sz="2800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44" name="Picture 43" descr="torn page.png"/>
            <p:cNvPicPr>
              <a:picLocks noChangeAspect="1"/>
            </p:cNvPicPr>
            <p:nvPr/>
          </p:nvPicPr>
          <p:blipFill>
            <a:blip r:embed="rId7" cstate="print"/>
            <a:srcRect t="6667" r="4" b="17250"/>
            <a:stretch>
              <a:fillRect/>
            </a:stretch>
          </p:blipFill>
          <p:spPr>
            <a:xfrm>
              <a:off x="2520281" y="182115"/>
              <a:ext cx="1858582" cy="582589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113002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-89704" y="6516546"/>
            <a:ext cx="3221544" cy="36883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Engage</a:t>
            </a:r>
          </a:p>
        </p:txBody>
      </p:sp>
      <p:pic>
        <p:nvPicPr>
          <p:cNvPr id="41" name="Picture 40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grpSp>
        <p:nvGrpSpPr>
          <p:cNvPr id="17" name="Group 9"/>
          <p:cNvGrpSpPr/>
          <p:nvPr/>
        </p:nvGrpSpPr>
        <p:grpSpPr>
          <a:xfrm>
            <a:off x="7812360" y="44624"/>
            <a:ext cx="1296144" cy="641606"/>
            <a:chOff x="7813154" y="0"/>
            <a:chExt cx="1296144" cy="641606"/>
          </a:xfrm>
        </p:grpSpPr>
        <p:sp>
          <p:nvSpPr>
            <p:cNvPr id="20" name="TextBox 19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SS3-4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21" name="Picture 20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2" name="Rectangle 21"/>
          <p:cNvSpPr/>
          <p:nvPr/>
        </p:nvSpPr>
        <p:spPr>
          <a:xfrm>
            <a:off x="3059832" y="6516546"/>
            <a:ext cx="3096344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rPr>
              <a:t>Play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02984" y="6507332"/>
            <a:ext cx="3221544" cy="38684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Century Gothic" pitchFamily="34" charset="0"/>
              </a:rPr>
              <a:t>Decide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63688" y="116632"/>
            <a:ext cx="66247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  <a:buSzPct val="80000"/>
            </a:pPr>
            <a:r>
              <a:rPr lang="en-GB" sz="2800" dirty="0" smtClean="0">
                <a:latin typeface="Century Gothic" pitchFamily="34" charset="0"/>
              </a:rPr>
              <a:t>A fracking company wants to drill in your area. There is a public meeting. </a:t>
            </a:r>
          </a:p>
        </p:txBody>
      </p:sp>
      <p:sp>
        <p:nvSpPr>
          <p:cNvPr id="38" name="Rounded Rectangle 37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8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12360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SS3-4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t="2160" b="13581"/>
          <a:stretch>
            <a:fillRect/>
          </a:stretch>
        </p:blipFill>
        <p:spPr bwMode="auto">
          <a:xfrm>
            <a:off x="1587" y="1124744"/>
            <a:ext cx="914241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st="635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34"/>
          <p:cNvSpPr/>
          <p:nvPr/>
        </p:nvSpPr>
        <p:spPr>
          <a:xfrm>
            <a:off x="4572000" y="4077072"/>
            <a:ext cx="3960440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lvl="1" indent="-266700"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dirty="0" smtClean="0">
                <a:latin typeface="Century Gothic" pitchFamily="34" charset="0"/>
              </a:rPr>
              <a:t>State your opinion</a:t>
            </a:r>
          </a:p>
          <a:p>
            <a:pPr marL="266700" lvl="1" indent="-266700"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dirty="0" smtClean="0">
                <a:latin typeface="Century Gothic" pitchFamily="34" charset="0"/>
              </a:rPr>
              <a:t>Present evidence that supports your opinion.</a:t>
            </a:r>
          </a:p>
          <a:p>
            <a:pPr marL="266700" lvl="1" indent="-266700"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dirty="0" smtClean="0">
                <a:latin typeface="Century Gothic" pitchFamily="34" charset="0"/>
              </a:rPr>
              <a:t>Explain how the evidence </a:t>
            </a:r>
            <a:br>
              <a:rPr lang="en-GB" dirty="0" smtClean="0">
                <a:latin typeface="Century Gothic" pitchFamily="34" charset="0"/>
              </a:rPr>
            </a:br>
            <a:r>
              <a:rPr lang="en-GB" dirty="0" smtClean="0">
                <a:latin typeface="Century Gothic" pitchFamily="34" charset="0"/>
              </a:rPr>
              <a:t>supports your opinion</a:t>
            </a:r>
          </a:p>
          <a:p>
            <a:pPr marL="266700" lvl="1" indent="-266700">
              <a:spcBef>
                <a:spcPts val="600"/>
              </a:spcBef>
              <a:buClr>
                <a:schemeClr val="accent3">
                  <a:lumMod val="50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dirty="0" smtClean="0">
                <a:latin typeface="Century Gothic" pitchFamily="34" charset="0"/>
              </a:rPr>
              <a:t>Explain why the evidence does not support other opinions.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11560" y="4005064"/>
            <a:ext cx="7992888" cy="2376264"/>
            <a:chOff x="611560" y="4005064"/>
            <a:chExt cx="7992888" cy="2376264"/>
          </a:xfrm>
        </p:grpSpPr>
        <p:sp>
          <p:nvSpPr>
            <p:cNvPr id="24" name="TextBox 23"/>
            <p:cNvSpPr txBox="1"/>
            <p:nvPr/>
          </p:nvSpPr>
          <p:spPr>
            <a:xfrm>
              <a:off x="683568" y="4077072"/>
              <a:ext cx="3960440" cy="2169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GB" sz="2400" dirty="0" smtClean="0">
                  <a:latin typeface="Century Gothic" pitchFamily="34" charset="0"/>
                </a:rPr>
                <a:t>Use what you know about justifying opinions to plan and give </a:t>
              </a:r>
              <a:br>
                <a:rPr lang="en-GB" sz="2400" dirty="0" smtClean="0">
                  <a:latin typeface="Century Gothic" pitchFamily="34" charset="0"/>
                </a:rPr>
              </a:br>
              <a:r>
                <a:rPr lang="en-GB" sz="2400" dirty="0" smtClean="0">
                  <a:latin typeface="Century Gothic" pitchFamily="34" charset="0"/>
                </a:rPr>
                <a:t>a 1-minute talk: </a:t>
              </a:r>
              <a:r>
                <a:rPr lang="en-GB" sz="2400" b="1" dirty="0" smtClean="0">
                  <a:solidFill>
                    <a:schemeClr val="accent3">
                      <a:lumMod val="75000"/>
                    </a:schemeClr>
                  </a:solidFill>
                  <a:latin typeface="Century Gothic" pitchFamily="34" charset="0"/>
                </a:rPr>
                <a:t>should England ban fracking?</a:t>
              </a:r>
              <a:endParaRPr lang="en-GB" sz="2400" b="1" dirty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11560" y="4005064"/>
              <a:ext cx="7992888" cy="2376264"/>
            </a:xfrm>
            <a:prstGeom prst="roundRect">
              <a:avLst>
                <a:gd name="adj" fmla="val 5559"/>
              </a:avLst>
            </a:prstGeom>
            <a:noFill/>
            <a:ln w="19050">
              <a:solidFill>
                <a:srgbClr val="B33D9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13771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24744"/>
            <a:ext cx="9142412" cy="10668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8" y="1257462"/>
            <a:ext cx="813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chemeClr val="bg1"/>
                </a:solidFill>
                <a:latin typeface="Century Gothic" pitchFamily="34" charset="0"/>
              </a:rPr>
              <a:t>To frack or not to frack? – 2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2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</a:rPr>
              <a:t>Student sheets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7273036"/>
              </p:ext>
            </p:extLst>
          </p:nvPr>
        </p:nvGraphicFramePr>
        <p:xfrm>
          <a:off x="1043608" y="2276872"/>
          <a:ext cx="7416823" cy="3671403"/>
        </p:xfrm>
        <a:graphic>
          <a:graphicData uri="http://schemas.openxmlformats.org/drawingml/2006/table">
            <a:tbl>
              <a:tblPr/>
              <a:tblGrid>
                <a:gridCol w="1224136"/>
                <a:gridCol w="3816424"/>
                <a:gridCol w="2376263"/>
              </a:tblGrid>
              <a:tr h="439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SS1a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907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How to play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SS1b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7907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Opinion cards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cut into cards, one set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SS2a – c 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7907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Evidence cards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cut into cards, one set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Should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England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ban fracking?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Consumable, one per student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21">
                <a:tc>
                  <a:txBody>
                    <a:bodyPr/>
                    <a:lstStyle/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SS4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Fracking evidence cards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cut into cards, one set for each student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ction Button: Custom 6">
            <a:hlinkClick r:id="rId5" action="ppaction://hlinksldjump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2335192" y="2780928"/>
            <a:ext cx="1797196" cy="523220"/>
            <a:chOff x="2335192" y="2833772"/>
            <a:chExt cx="1797196" cy="523220"/>
          </a:xfrm>
        </p:grpSpPr>
        <p:sp>
          <p:nvSpPr>
            <p:cNvPr id="11" name="Rectangle 10"/>
            <p:cNvSpPr/>
            <p:nvPr/>
          </p:nvSpPr>
          <p:spPr>
            <a:xfrm>
              <a:off x="2399620" y="2853150"/>
              <a:ext cx="1656425" cy="40671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35192" y="2833772"/>
              <a:ext cx="17971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3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</a:t>
              </a:r>
              <a:endParaRPr lang="en-GB" sz="2800" b="1" spc="3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13" name="Picture 12" descr="torn page.png"/>
            <p:cNvPicPr>
              <a:picLocks noChangeAspect="1"/>
            </p:cNvPicPr>
            <p:nvPr/>
          </p:nvPicPr>
          <p:blipFill>
            <a:blip r:embed="rId6" cstate="print"/>
            <a:srcRect t="6667" r="4" b="17250"/>
            <a:stretch>
              <a:fillRect/>
            </a:stretch>
          </p:blipFill>
          <p:spPr>
            <a:xfrm>
              <a:off x="2399620" y="2852936"/>
              <a:ext cx="1662918" cy="47376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2339752" y="3409836"/>
            <a:ext cx="1797196" cy="523220"/>
            <a:chOff x="2335192" y="2833772"/>
            <a:chExt cx="1797196" cy="523220"/>
          </a:xfrm>
        </p:grpSpPr>
        <p:sp>
          <p:nvSpPr>
            <p:cNvPr id="16" name="Rectangle 15"/>
            <p:cNvSpPr/>
            <p:nvPr/>
          </p:nvSpPr>
          <p:spPr>
            <a:xfrm>
              <a:off x="2399620" y="2853150"/>
              <a:ext cx="1656425" cy="40671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35192" y="2833772"/>
              <a:ext cx="17971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3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</a:t>
              </a:r>
              <a:endParaRPr lang="en-GB" sz="2800" b="1" spc="3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19" name="Picture 18" descr="torn page.png"/>
            <p:cNvPicPr>
              <a:picLocks noChangeAspect="1"/>
            </p:cNvPicPr>
            <p:nvPr/>
          </p:nvPicPr>
          <p:blipFill>
            <a:blip r:embed="rId6" cstate="print"/>
            <a:srcRect t="6667" r="4" b="17250"/>
            <a:stretch>
              <a:fillRect/>
            </a:stretch>
          </p:blipFill>
          <p:spPr>
            <a:xfrm>
              <a:off x="2399620" y="2852936"/>
              <a:ext cx="1662918" cy="47376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0" name="Group 19"/>
          <p:cNvGrpSpPr/>
          <p:nvPr/>
        </p:nvGrpSpPr>
        <p:grpSpPr>
          <a:xfrm>
            <a:off x="2339752" y="4077072"/>
            <a:ext cx="1797196" cy="523220"/>
            <a:chOff x="2335192" y="2833772"/>
            <a:chExt cx="1797196" cy="523220"/>
          </a:xfrm>
        </p:grpSpPr>
        <p:sp>
          <p:nvSpPr>
            <p:cNvPr id="21" name="Rectangle 20"/>
            <p:cNvSpPr/>
            <p:nvPr/>
          </p:nvSpPr>
          <p:spPr>
            <a:xfrm>
              <a:off x="2399620" y="2853150"/>
              <a:ext cx="1656425" cy="40671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335192" y="2833772"/>
              <a:ext cx="17971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3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</a:t>
              </a:r>
              <a:endParaRPr lang="en-GB" sz="2800" b="1" spc="3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23" name="Picture 22" descr="torn page.png"/>
            <p:cNvPicPr>
              <a:picLocks noChangeAspect="1"/>
            </p:cNvPicPr>
            <p:nvPr/>
          </p:nvPicPr>
          <p:blipFill>
            <a:blip r:embed="rId6" cstate="print"/>
            <a:srcRect t="6667" r="4" b="17250"/>
            <a:stretch>
              <a:fillRect/>
            </a:stretch>
          </p:blipFill>
          <p:spPr>
            <a:xfrm>
              <a:off x="2399620" y="2852936"/>
              <a:ext cx="1662918" cy="47376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979712" y="3356992"/>
            <a:ext cx="6264696" cy="2736304"/>
            <a:chOff x="1763688" y="3356992"/>
            <a:chExt cx="6264696" cy="2736304"/>
          </a:xfrm>
        </p:grpSpPr>
        <p:sp>
          <p:nvSpPr>
            <p:cNvPr id="17" name="Rectangle 16"/>
            <p:cNvSpPr/>
            <p:nvPr/>
          </p:nvSpPr>
          <p:spPr>
            <a:xfrm>
              <a:off x="1763688" y="3356992"/>
              <a:ext cx="6264696" cy="2520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3429000"/>
              <a:ext cx="6192688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Round 2 </a:t>
              </a:r>
              <a:r>
                <a:rPr lang="en-GB" sz="1400" b="1" dirty="0" smtClean="0">
                  <a:solidFill>
                    <a:schemeClr val="accent3">
                      <a:lumMod val="75000"/>
                    </a:schemeClr>
                  </a:solidFill>
                  <a:latin typeface="Century Gothic" pitchFamily="34" charset="0"/>
                </a:rPr>
                <a:t>– Justify your opinion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1</a:t>
              </a:r>
              <a:r>
                <a:rPr lang="en-GB" sz="1400" dirty="0" smtClean="0">
                  <a:latin typeface="Century Gothic" pitchFamily="34" charset="0"/>
                </a:rPr>
                <a:t>	The youngest player starts. Read out one opinion and give </a:t>
              </a:r>
              <a:br>
                <a:rPr lang="en-GB" sz="1400" dirty="0" smtClean="0">
                  <a:latin typeface="Century Gothic" pitchFamily="34" charset="0"/>
                </a:rPr>
              </a:br>
              <a:r>
                <a:rPr lang="en-GB" sz="1400" dirty="0" smtClean="0">
                  <a:latin typeface="Century Gothic" pitchFamily="34" charset="0"/>
                </a:rPr>
                <a:t>a reason for it using your strongest evidence card.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2</a:t>
              </a:r>
              <a:r>
                <a:rPr lang="en-GB" sz="1400" dirty="0" smtClean="0">
                  <a:latin typeface="Century Gothic" pitchFamily="34" charset="0"/>
                </a:rPr>
                <a:t>	The player with the opposite opinion reads it out, and gives </a:t>
              </a:r>
              <a:br>
                <a:rPr lang="en-GB" sz="1400" dirty="0" smtClean="0">
                  <a:latin typeface="Century Gothic" pitchFamily="34" charset="0"/>
                </a:rPr>
              </a:br>
              <a:r>
                <a:rPr lang="en-GB" sz="1400" dirty="0" smtClean="0">
                  <a:latin typeface="Century Gothic" pitchFamily="34" charset="0"/>
                </a:rPr>
                <a:t>their strongest evidence.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3</a:t>
              </a:r>
              <a:r>
                <a:rPr lang="en-GB" sz="1400" dirty="0" smtClean="0">
                  <a:latin typeface="Century Gothic" pitchFamily="34" charset="0"/>
                </a:rPr>
                <a:t>	The two players use all their evidence to try to demolish each others’ arguments.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4</a:t>
              </a:r>
              <a:r>
                <a:rPr lang="en-GB" sz="1400" dirty="0" smtClean="0">
                  <a:latin typeface="Century Gothic" pitchFamily="34" charset="0"/>
                </a:rPr>
                <a:t>	The third player decides who justified their opinion better, </a:t>
              </a:r>
              <a:br>
                <a:rPr lang="en-GB" sz="1400" dirty="0" smtClean="0">
                  <a:latin typeface="Century Gothic" pitchFamily="34" charset="0"/>
                </a:rPr>
              </a:br>
              <a:r>
                <a:rPr lang="en-GB" sz="1400" dirty="0" smtClean="0">
                  <a:latin typeface="Century Gothic" pitchFamily="34" charset="0"/>
                </a:rPr>
                <a:t>and awards them a point.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5</a:t>
              </a:r>
              <a:r>
                <a:rPr lang="en-GB" sz="1400" dirty="0" smtClean="0">
                  <a:latin typeface="Century Gothic" pitchFamily="34" charset="0"/>
                </a:rPr>
                <a:t>	Repeat for the other opinion cards, with different players going first.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63688" y="3356992"/>
              <a:ext cx="6264696" cy="2736304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 descr="Teenagers playing card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6512" y="5085184"/>
            <a:ext cx="2160240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SS1a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323528" y="1449363"/>
            <a:ext cx="4536504" cy="1850722"/>
            <a:chOff x="323528" y="1449363"/>
            <a:chExt cx="4536504" cy="1850722"/>
          </a:xfrm>
        </p:grpSpPr>
        <p:sp>
          <p:nvSpPr>
            <p:cNvPr id="32" name="TextBox 31"/>
            <p:cNvSpPr txBox="1"/>
            <p:nvPr/>
          </p:nvSpPr>
          <p:spPr>
            <a:xfrm>
              <a:off x="323528" y="1484784"/>
              <a:ext cx="2448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How to play</a:t>
              </a:r>
              <a:endParaRPr lang="en-GB" sz="2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3528" y="1899702"/>
              <a:ext cx="4536504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3">
                      <a:lumMod val="75000"/>
                    </a:schemeClr>
                  </a:solidFill>
                  <a:latin typeface="Century Gothic" pitchFamily="34" charset="0"/>
                </a:rPr>
                <a:t>Set up the game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1</a:t>
              </a:r>
              <a:r>
                <a:rPr lang="en-GB" sz="1400" dirty="0" smtClean="0">
                  <a:latin typeface="Century Gothic" pitchFamily="34" charset="0"/>
                </a:rPr>
                <a:t>	Give each player a number – 1, 2 or 3.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2</a:t>
              </a:r>
              <a:r>
                <a:rPr lang="en-GB" sz="1400" dirty="0" smtClean="0">
                  <a:latin typeface="Century Gothic" pitchFamily="34" charset="0"/>
                </a:rPr>
                <a:t>	Give each player their two </a:t>
              </a:r>
              <a:r>
                <a:rPr lang="en-GB" sz="1400" b="1" dirty="0" smtClean="0">
                  <a:solidFill>
                    <a:schemeClr val="accent3">
                      <a:lumMod val="75000"/>
                    </a:schemeClr>
                  </a:solidFill>
                  <a:latin typeface="Century Gothic" pitchFamily="34" charset="0"/>
                </a:rPr>
                <a:t>opinion cards</a:t>
              </a:r>
              <a:r>
                <a:rPr lang="en-GB" sz="1400" dirty="0" smtClean="0">
                  <a:latin typeface="Century Gothic" pitchFamily="34" charset="0"/>
                </a:rPr>
                <a:t>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3</a:t>
              </a:r>
              <a:r>
                <a:rPr lang="en-GB" sz="1400" dirty="0" smtClean="0">
                  <a:latin typeface="Century Gothic" pitchFamily="34" charset="0"/>
                </a:rPr>
                <a:t>	Shuffle the </a:t>
              </a:r>
              <a:r>
                <a:rPr lang="en-GB" sz="1400" b="1" dirty="0" smtClean="0">
                  <a:solidFill>
                    <a:schemeClr val="accent3">
                      <a:lumMod val="75000"/>
                    </a:schemeClr>
                  </a:solidFill>
                  <a:latin typeface="Century Gothic" pitchFamily="34" charset="0"/>
                </a:rPr>
                <a:t>evidence cards </a:t>
              </a:r>
              <a:r>
                <a:rPr lang="en-GB" sz="1400" dirty="0" smtClean="0">
                  <a:latin typeface="Century Gothic" pitchFamily="34" charset="0"/>
                </a:rPr>
                <a:t>and place them face down in a pile. </a:t>
              </a:r>
              <a:endParaRPr lang="en-GB" sz="1400" dirty="0">
                <a:latin typeface="Century Gothic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23528" y="1449363"/>
              <a:ext cx="4392488" cy="1835621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627784" y="332656"/>
            <a:ext cx="30963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How to play</a:t>
            </a:r>
            <a:endParaRPr lang="en-GB" sz="26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48" name="Group 25"/>
          <p:cNvGrpSpPr/>
          <p:nvPr/>
        </p:nvGrpSpPr>
        <p:grpSpPr>
          <a:xfrm>
            <a:off x="4815881" y="301361"/>
            <a:ext cx="2204391" cy="607359"/>
            <a:chOff x="1907704" y="44624"/>
            <a:chExt cx="2204391" cy="607359"/>
          </a:xfrm>
        </p:grpSpPr>
        <p:sp>
          <p:nvSpPr>
            <p:cNvPr id="49" name="Rectangle 48"/>
            <p:cNvSpPr/>
            <p:nvPr/>
          </p:nvSpPr>
          <p:spPr>
            <a:xfrm>
              <a:off x="1907704" y="118352"/>
              <a:ext cx="2195784" cy="52140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916674" y="100361"/>
              <a:ext cx="2192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sz="2800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51" name="Picture 50" descr="torn page.png"/>
            <p:cNvPicPr>
              <a:picLocks noChangeAspect="1"/>
            </p:cNvPicPr>
            <p:nvPr/>
          </p:nvPicPr>
          <p:blipFill>
            <a:blip r:embed="rId6" cstate="print"/>
            <a:srcRect t="6667" r="4" b="17250"/>
            <a:stretch>
              <a:fillRect/>
            </a:stretch>
          </p:blipFill>
          <p:spPr>
            <a:xfrm>
              <a:off x="1907704" y="44624"/>
              <a:ext cx="2204391" cy="607359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4788024" y="1196752"/>
            <a:ext cx="4104456" cy="2448272"/>
            <a:chOff x="4788024" y="1196752"/>
            <a:chExt cx="4104456" cy="2448272"/>
          </a:xfrm>
        </p:grpSpPr>
        <p:sp>
          <p:nvSpPr>
            <p:cNvPr id="18" name="Rectangle 17"/>
            <p:cNvSpPr/>
            <p:nvPr/>
          </p:nvSpPr>
          <p:spPr>
            <a:xfrm>
              <a:off x="4788024" y="1196752"/>
              <a:ext cx="4104456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788024" y="1196752"/>
              <a:ext cx="4104456" cy="2448272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60032" y="1268760"/>
              <a:ext cx="4032448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itchFamily="34" charset="0"/>
                </a:rPr>
                <a:t>Round 1 </a:t>
              </a:r>
              <a:r>
                <a:rPr lang="en-GB" sz="1400" b="1" dirty="0" smtClean="0">
                  <a:solidFill>
                    <a:schemeClr val="accent3">
                      <a:lumMod val="75000"/>
                    </a:schemeClr>
                  </a:solidFill>
                  <a:latin typeface="Century Gothic" pitchFamily="34" charset="0"/>
                </a:rPr>
                <a:t>– Collect your evidence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1	</a:t>
              </a:r>
              <a:r>
                <a:rPr lang="en-GB" sz="1400" dirty="0" smtClean="0">
                  <a:latin typeface="Century Gothic" pitchFamily="34" charset="0"/>
                </a:rPr>
                <a:t>Each player picks up two evidence cards.</a:t>
              </a:r>
            </a:p>
            <a:p>
              <a:pPr marL="361950" lvl="1" indent="-180975">
                <a:spcBef>
                  <a:spcPts val="600"/>
                </a:spcBef>
                <a:buClr>
                  <a:schemeClr val="accent6">
                    <a:lumMod val="75000"/>
                  </a:schemeClr>
                </a:buClr>
                <a:buSzPct val="80000"/>
                <a:buFont typeface="Wingdings 2" pitchFamily="18" charset="2"/>
                <a:buChar char=""/>
              </a:pPr>
              <a:r>
                <a:rPr lang="en-GB" sz="1400" dirty="0" smtClean="0">
                  <a:latin typeface="Century Gothic" pitchFamily="34" charset="0"/>
                </a:rPr>
                <a:t>If it shows evidence </a:t>
              </a:r>
              <a:br>
                <a:rPr lang="en-GB" sz="1400" dirty="0" smtClean="0">
                  <a:latin typeface="Century Gothic" pitchFamily="34" charset="0"/>
                </a:rPr>
              </a:br>
              <a:r>
                <a:rPr lang="en-GB" sz="1400" b="1" dirty="0" smtClean="0">
                  <a:latin typeface="Century Gothic" pitchFamily="34" charset="0"/>
                </a:rPr>
                <a:t>for </a:t>
              </a:r>
              <a:r>
                <a:rPr lang="en-GB" sz="1400" dirty="0" smtClean="0">
                  <a:latin typeface="Century Gothic" pitchFamily="34" charset="0"/>
                </a:rPr>
                <a:t>your opinion, keep it</a:t>
              </a:r>
            </a:p>
            <a:p>
              <a:pPr marL="361950" lvl="1" indent="-180975">
                <a:spcBef>
                  <a:spcPts val="600"/>
                </a:spcBef>
                <a:buClr>
                  <a:schemeClr val="accent6">
                    <a:lumMod val="75000"/>
                  </a:schemeClr>
                </a:buClr>
                <a:buSzPct val="80000"/>
                <a:buFont typeface="Wingdings 2" pitchFamily="18" charset="2"/>
                <a:buChar char=""/>
              </a:pPr>
              <a:r>
                <a:rPr lang="en-GB" sz="1400" dirty="0" smtClean="0">
                  <a:latin typeface="Century Gothic" pitchFamily="34" charset="0"/>
                </a:rPr>
                <a:t>If it shows evidence </a:t>
              </a:r>
              <a:r>
                <a:rPr lang="en-GB" sz="1400" b="1" dirty="0" smtClean="0">
                  <a:latin typeface="Century Gothic" pitchFamily="34" charset="0"/>
                </a:rPr>
                <a:t>against</a:t>
              </a:r>
              <a:r>
                <a:rPr lang="en-GB" sz="1400" dirty="0" smtClean="0">
                  <a:latin typeface="Century Gothic" pitchFamily="34" charset="0"/>
                </a:rPr>
                <a:t> your opinion, or is not relevant, pass it to </a:t>
              </a:r>
              <a:br>
                <a:rPr lang="en-GB" sz="1400" dirty="0" smtClean="0">
                  <a:latin typeface="Century Gothic" pitchFamily="34" charset="0"/>
                </a:rPr>
              </a:br>
              <a:r>
                <a:rPr lang="en-GB" sz="1400" dirty="0" smtClean="0">
                  <a:latin typeface="Century Gothic" pitchFamily="34" charset="0"/>
                </a:rPr>
                <a:t>the player on your left.</a:t>
              </a:r>
            </a:p>
            <a:p>
              <a:pPr marL="180975" indent="-180975">
                <a:spcBef>
                  <a:spcPts val="600"/>
                </a:spcBef>
              </a:pPr>
              <a:r>
                <a:rPr lang="en-GB" sz="1400" b="1" dirty="0" smtClean="0">
                  <a:latin typeface="Century Gothic" pitchFamily="34" charset="0"/>
                </a:rPr>
                <a:t>2	</a:t>
              </a:r>
              <a:r>
                <a:rPr lang="en-GB" sz="1400" dirty="0" smtClean="0">
                  <a:latin typeface="Century Gothic" pitchFamily="34" charset="0"/>
                </a:rPr>
                <a:t>Continue until each player has six evidence cards.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6155" y="4653136"/>
            <a:ext cx="2207133" cy="147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5" cstate="print"/>
          <a:srcRect b="1938"/>
          <a:stretch>
            <a:fillRect/>
          </a:stretch>
        </p:blipFill>
        <p:spPr bwMode="auto">
          <a:xfrm>
            <a:off x="1331640" y="4653136"/>
            <a:ext cx="220251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4020" y="3482736"/>
            <a:ext cx="969392" cy="255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4" name="Picture 153" descr="sad pupil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88351" y="1484784"/>
            <a:ext cx="1235778" cy="185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8" cstate="print"/>
          <a:srcRect t="9787" b="-7657"/>
          <a:stretch>
            <a:fillRect/>
          </a:stretch>
        </p:blipFill>
        <p:spPr bwMode="auto">
          <a:xfrm>
            <a:off x="1331640" y="2060848"/>
            <a:ext cx="219962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SS1b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11" name="Group 25"/>
          <p:cNvGrpSpPr/>
          <p:nvPr/>
        </p:nvGrpSpPr>
        <p:grpSpPr>
          <a:xfrm>
            <a:off x="5724128" y="116632"/>
            <a:ext cx="2204391" cy="607359"/>
            <a:chOff x="1907704" y="44624"/>
            <a:chExt cx="2204391" cy="607359"/>
          </a:xfrm>
        </p:grpSpPr>
        <p:sp>
          <p:nvSpPr>
            <p:cNvPr id="23" name="Rectangle 22"/>
            <p:cNvSpPr/>
            <p:nvPr/>
          </p:nvSpPr>
          <p:spPr>
            <a:xfrm>
              <a:off x="1907704" y="118352"/>
              <a:ext cx="2195784" cy="52140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16674" y="100361"/>
              <a:ext cx="2192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sz="2800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25" name="Picture 24" descr="torn page.png"/>
            <p:cNvPicPr>
              <a:picLocks noChangeAspect="1"/>
            </p:cNvPicPr>
            <p:nvPr/>
          </p:nvPicPr>
          <p:blipFill>
            <a:blip r:embed="rId10" cstate="print"/>
            <a:srcRect t="6667" r="4" b="17250"/>
            <a:stretch>
              <a:fillRect/>
            </a:stretch>
          </p:blipFill>
          <p:spPr>
            <a:xfrm>
              <a:off x="1907704" y="44624"/>
              <a:ext cx="2204391" cy="607359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8" name="Group 83"/>
          <p:cNvGrpSpPr/>
          <p:nvPr/>
        </p:nvGrpSpPr>
        <p:grpSpPr>
          <a:xfrm>
            <a:off x="1331640" y="6025794"/>
            <a:ext cx="2201695" cy="379360"/>
            <a:chOff x="179512" y="6025794"/>
            <a:chExt cx="2201695" cy="379360"/>
          </a:xfrm>
        </p:grpSpPr>
        <p:sp>
          <p:nvSpPr>
            <p:cNvPr id="66" name="Rectangle 65"/>
            <p:cNvSpPr/>
            <p:nvPr/>
          </p:nvSpPr>
          <p:spPr>
            <a:xfrm>
              <a:off x="179512" y="6036858"/>
              <a:ext cx="2195784" cy="34446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88482" y="6025794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84" name="Picture 83" descr="torn page.png"/>
            <p:cNvPicPr>
              <a:picLocks noChangeAspect="1"/>
            </p:cNvPicPr>
            <p:nvPr/>
          </p:nvPicPr>
          <p:blipFill>
            <a:blip r:embed="rId10" cstate="print"/>
            <a:srcRect t="6667" b="20000"/>
            <a:stretch>
              <a:fillRect/>
            </a:stretch>
          </p:blipFill>
          <p:spPr>
            <a:xfrm>
              <a:off x="179512" y="6036858"/>
              <a:ext cx="2193647" cy="368296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1" name="Group 26"/>
          <p:cNvGrpSpPr/>
          <p:nvPr/>
        </p:nvGrpSpPr>
        <p:grpSpPr>
          <a:xfrm>
            <a:off x="1333500" y="3298840"/>
            <a:ext cx="2201695" cy="371104"/>
            <a:chOff x="6770841" y="897656"/>
            <a:chExt cx="2201695" cy="371104"/>
          </a:xfrm>
        </p:grpSpPr>
        <p:sp>
          <p:nvSpPr>
            <p:cNvPr id="92" name="Rectangle 91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94" name="Picture 93" descr="torn page.png"/>
            <p:cNvPicPr>
              <a:picLocks noChangeAspect="1"/>
            </p:cNvPicPr>
            <p:nvPr/>
          </p:nvPicPr>
          <p:blipFill>
            <a:blip r:embed="rId10" cstate="print"/>
            <a:srcRect t="6667" b="20000"/>
            <a:stretch>
              <a:fillRect/>
            </a:stretch>
          </p:blipFill>
          <p:spPr>
            <a:xfrm>
              <a:off x="6770841" y="908720"/>
              <a:ext cx="2193647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5" name="Group 30"/>
          <p:cNvGrpSpPr/>
          <p:nvPr/>
        </p:nvGrpSpPr>
        <p:grpSpPr>
          <a:xfrm>
            <a:off x="3536190" y="3298861"/>
            <a:ext cx="2208190" cy="371104"/>
            <a:chOff x="6770841" y="897656"/>
            <a:chExt cx="2208190" cy="371104"/>
          </a:xfrm>
        </p:grpSpPr>
        <p:sp>
          <p:nvSpPr>
            <p:cNvPr id="96" name="Rectangle 95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98" name="Picture 97" descr="torn page.png"/>
            <p:cNvPicPr>
              <a:picLocks noChangeAspect="1"/>
            </p:cNvPicPr>
            <p:nvPr/>
          </p:nvPicPr>
          <p:blipFill>
            <a:blip r:embed="rId10" cstate="print"/>
            <a:srcRect t="6667" b="20000"/>
            <a:stretch>
              <a:fillRect/>
            </a:stretch>
          </p:blipFill>
          <p:spPr>
            <a:xfrm>
              <a:off x="6770841" y="908720"/>
              <a:ext cx="2208190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9" name="TextBox 98"/>
          <p:cNvSpPr txBox="1"/>
          <p:nvPr/>
        </p:nvSpPr>
        <p:spPr>
          <a:xfrm>
            <a:off x="3635896" y="908720"/>
            <a:ext cx="1152128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OPINION</a:t>
            </a:r>
            <a:endParaRPr lang="en-GB" sz="14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en-GB" sz="1200" b="1" dirty="0" smtClean="0">
                <a:latin typeface="Century Gothic" pitchFamily="34" charset="0"/>
              </a:rPr>
              <a:t>Player 2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Computer games should be banned.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635896" y="3676670"/>
            <a:ext cx="20162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OPINION</a:t>
            </a:r>
            <a:endParaRPr lang="en-GB" sz="14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en-GB" sz="1200" b="1" dirty="0" smtClean="0">
                <a:latin typeface="Century Gothic" pitchFamily="34" charset="0"/>
              </a:rPr>
              <a:t>Player 5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Every household should own a dog.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1327967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1328088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/>
          <p:cNvSpPr txBox="1"/>
          <p:nvPr/>
        </p:nvSpPr>
        <p:spPr>
          <a:xfrm>
            <a:off x="1403648" y="908720"/>
            <a:ext cx="208823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OPINION</a:t>
            </a:r>
            <a:endParaRPr lang="en-GB" sz="14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en-GB" sz="1200" b="1" dirty="0" smtClean="0">
                <a:latin typeface="Century Gothic" pitchFamily="34" charset="0"/>
              </a:rPr>
              <a:t>Player 1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Computer gaming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should be on the school curriculum.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403648" y="3676670"/>
            <a:ext cx="20162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OPINION</a:t>
            </a:r>
            <a:endParaRPr lang="en-GB" sz="14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en-GB" sz="1200" b="1" dirty="0" smtClean="0">
                <a:latin typeface="Century Gothic" pitchFamily="34" charset="0"/>
              </a:rPr>
              <a:t>Player 4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Cycling to school should be banned.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195736" y="272261"/>
            <a:ext cx="30963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Opinion cards</a:t>
            </a:r>
            <a:endParaRPr lang="en-GB" sz="26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5724388" y="6025815"/>
            <a:ext cx="2208190" cy="383694"/>
            <a:chOff x="2382202" y="6025815"/>
            <a:chExt cx="2208190" cy="383694"/>
          </a:xfrm>
        </p:grpSpPr>
        <p:sp>
          <p:nvSpPr>
            <p:cNvPr id="134" name="Rectangle 133"/>
            <p:cNvSpPr/>
            <p:nvPr/>
          </p:nvSpPr>
          <p:spPr>
            <a:xfrm>
              <a:off x="2382202" y="6036880"/>
              <a:ext cx="2195784" cy="3444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391172" y="6025815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136" name="Picture 135" descr="torn page.png"/>
            <p:cNvPicPr>
              <a:picLocks noChangeAspect="1"/>
            </p:cNvPicPr>
            <p:nvPr/>
          </p:nvPicPr>
          <p:blipFill>
            <a:blip r:embed="rId10" cstate="print"/>
            <a:srcRect t="6667" b="20000"/>
            <a:stretch>
              <a:fillRect/>
            </a:stretch>
          </p:blipFill>
          <p:spPr>
            <a:xfrm>
              <a:off x="2382202" y="6036879"/>
              <a:ext cx="2208190" cy="37263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7" name="Group 30"/>
          <p:cNvGrpSpPr/>
          <p:nvPr/>
        </p:nvGrpSpPr>
        <p:grpSpPr>
          <a:xfrm>
            <a:off x="5726248" y="3298861"/>
            <a:ext cx="2208190" cy="371104"/>
            <a:chOff x="6770841" y="897656"/>
            <a:chExt cx="2208190" cy="371104"/>
          </a:xfrm>
        </p:grpSpPr>
        <p:sp>
          <p:nvSpPr>
            <p:cNvPr id="138" name="Rectangle 137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140" name="Picture 139" descr="torn page.png"/>
            <p:cNvPicPr>
              <a:picLocks noChangeAspect="1"/>
            </p:cNvPicPr>
            <p:nvPr/>
          </p:nvPicPr>
          <p:blipFill>
            <a:blip r:embed="rId10" cstate="print"/>
            <a:srcRect t="6667" b="20000"/>
            <a:stretch>
              <a:fillRect/>
            </a:stretch>
          </p:blipFill>
          <p:spPr>
            <a:xfrm>
              <a:off x="6770841" y="908720"/>
              <a:ext cx="2208190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41" name="TextBox 140"/>
          <p:cNvSpPr txBox="1"/>
          <p:nvPr/>
        </p:nvSpPr>
        <p:spPr>
          <a:xfrm>
            <a:off x="5825954" y="908720"/>
            <a:ext cx="126632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OPINION</a:t>
            </a:r>
            <a:endParaRPr lang="en-GB" sz="14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en-GB" sz="1200" b="1" dirty="0" smtClean="0">
                <a:latin typeface="Century Gothic" pitchFamily="34" charset="0"/>
              </a:rPr>
              <a:t>Player 3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Everyone should cycle to school.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5825954" y="3676670"/>
            <a:ext cx="11223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OPINION</a:t>
            </a:r>
            <a:endParaRPr lang="en-GB" sz="1400" dirty="0" smtClean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  <a:p>
            <a:r>
              <a:rPr lang="en-GB" sz="1200" b="1" dirty="0" smtClean="0">
                <a:latin typeface="Century Gothic" pitchFamily="34" charset="0"/>
              </a:rPr>
              <a:t>Player 6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It should be illegal to own a dog, unless you need an assistance dog.</a:t>
            </a:r>
            <a:endParaRPr lang="en-GB" sz="1200" dirty="0">
              <a:latin typeface="Century Gothic" pitchFamily="34" charset="0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3534330" y="6025815"/>
            <a:ext cx="2208190" cy="383694"/>
            <a:chOff x="2382202" y="6025815"/>
            <a:chExt cx="2208190" cy="383694"/>
          </a:xfrm>
        </p:grpSpPr>
        <p:sp>
          <p:nvSpPr>
            <p:cNvPr id="86" name="Rectangle 85"/>
            <p:cNvSpPr/>
            <p:nvPr/>
          </p:nvSpPr>
          <p:spPr>
            <a:xfrm>
              <a:off x="2382202" y="6036880"/>
              <a:ext cx="2195784" cy="3444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391172" y="6025815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90" name="Picture 89" descr="torn page.png"/>
            <p:cNvPicPr>
              <a:picLocks noChangeAspect="1"/>
            </p:cNvPicPr>
            <p:nvPr/>
          </p:nvPicPr>
          <p:blipFill>
            <a:blip r:embed="rId10" cstate="print"/>
            <a:srcRect t="6667" b="20000"/>
            <a:stretch>
              <a:fillRect/>
            </a:stretch>
          </p:blipFill>
          <p:spPr>
            <a:xfrm>
              <a:off x="2382202" y="6036879"/>
              <a:ext cx="2208190" cy="37263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49" name="Rectangle 148"/>
          <p:cNvSpPr/>
          <p:nvPr/>
        </p:nvSpPr>
        <p:spPr>
          <a:xfrm>
            <a:off x="3524996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/>
          <p:cNvSpPr/>
          <p:nvPr/>
        </p:nvSpPr>
        <p:spPr>
          <a:xfrm>
            <a:off x="3527811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/>
          <p:cNvSpPr/>
          <p:nvPr/>
        </p:nvSpPr>
        <p:spPr>
          <a:xfrm>
            <a:off x="5724128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/>
          <p:cNvSpPr/>
          <p:nvPr/>
        </p:nvSpPr>
        <p:spPr>
          <a:xfrm>
            <a:off x="5729391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3" name="Picture 152" descr="cycling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flipH="1">
            <a:off x="6069766" y="1196752"/>
            <a:ext cx="1793732" cy="20696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6218" r="29721"/>
          <a:stretch>
            <a:fillRect/>
          </a:stretch>
        </p:blipFill>
        <p:spPr bwMode="auto">
          <a:xfrm>
            <a:off x="2627784" y="3645023"/>
            <a:ext cx="864096" cy="23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2" name="Picture 101" descr="child on pc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4299" y="2037967"/>
            <a:ext cx="2183191" cy="146304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b="6437"/>
          <a:stretch>
            <a:fillRect/>
          </a:stretch>
        </p:blipFill>
        <p:spPr bwMode="auto">
          <a:xfrm>
            <a:off x="6674430" y="3489446"/>
            <a:ext cx="1204651" cy="171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86"/>
          <p:cNvGrpSpPr/>
          <p:nvPr/>
        </p:nvGrpSpPr>
        <p:grpSpPr>
          <a:xfrm>
            <a:off x="5674975" y="6025169"/>
            <a:ext cx="2207533" cy="375630"/>
            <a:chOff x="6771395" y="6025169"/>
            <a:chExt cx="2207533" cy="375630"/>
          </a:xfrm>
        </p:grpSpPr>
        <p:sp>
          <p:nvSpPr>
            <p:cNvPr id="67" name="Rectangle 66"/>
            <p:cNvSpPr/>
            <p:nvPr/>
          </p:nvSpPr>
          <p:spPr>
            <a:xfrm>
              <a:off x="6771395" y="6036234"/>
              <a:ext cx="2203349" cy="34509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73533" y="6025169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71" name="Picture 70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6777673" y="6036232"/>
              <a:ext cx="2201255" cy="364567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" name="Group 84"/>
          <p:cNvGrpSpPr/>
          <p:nvPr/>
        </p:nvGrpSpPr>
        <p:grpSpPr>
          <a:xfrm>
            <a:off x="1285782" y="6025815"/>
            <a:ext cx="2208190" cy="383694"/>
            <a:chOff x="2382202" y="6025815"/>
            <a:chExt cx="2208190" cy="383694"/>
          </a:xfrm>
        </p:grpSpPr>
        <p:sp>
          <p:nvSpPr>
            <p:cNvPr id="77" name="Rectangle 76"/>
            <p:cNvSpPr/>
            <p:nvPr/>
          </p:nvSpPr>
          <p:spPr>
            <a:xfrm>
              <a:off x="2382202" y="6036880"/>
              <a:ext cx="2195784" cy="3444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391172" y="6025815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79" name="Picture 78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2382202" y="6036879"/>
              <a:ext cx="2208190" cy="37263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" name="Group 85"/>
          <p:cNvGrpSpPr/>
          <p:nvPr/>
        </p:nvGrpSpPr>
        <p:grpSpPr>
          <a:xfrm>
            <a:off x="3479008" y="6029956"/>
            <a:ext cx="2201695" cy="381688"/>
            <a:chOff x="4578349" y="6021288"/>
            <a:chExt cx="2201695" cy="381688"/>
          </a:xfrm>
        </p:grpSpPr>
        <p:sp>
          <p:nvSpPr>
            <p:cNvPr id="81" name="Rectangle 80"/>
            <p:cNvSpPr/>
            <p:nvPr/>
          </p:nvSpPr>
          <p:spPr>
            <a:xfrm>
              <a:off x="4578349" y="6032352"/>
              <a:ext cx="2195784" cy="33361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587319" y="6021288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83" name="Picture 82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4578349" y="6032351"/>
              <a:ext cx="2193647" cy="370625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0" name="Rectangle 19"/>
          <p:cNvSpPr/>
          <p:nvPr/>
        </p:nvSpPr>
        <p:spPr>
          <a:xfrm>
            <a:off x="5676835" y="3309280"/>
            <a:ext cx="2203349" cy="3206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5678973" y="3298215"/>
            <a:ext cx="219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spc="600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JUSTIFY!</a:t>
            </a:r>
            <a:endParaRPr lang="en-GB" b="1" spc="600" dirty="0">
              <a:solidFill>
                <a:schemeClr val="bg1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9" name="Picture 18" descr="torn page.png"/>
          <p:cNvPicPr>
            <a:picLocks noChangeAspect="1"/>
          </p:cNvPicPr>
          <p:nvPr/>
        </p:nvPicPr>
        <p:blipFill>
          <a:blip r:embed="rId7" cstate="print"/>
          <a:srcRect t="6667" b="20000"/>
          <a:stretch>
            <a:fillRect/>
          </a:stretch>
        </p:blipFill>
        <p:spPr>
          <a:xfrm>
            <a:off x="5683113" y="3309279"/>
            <a:ext cx="2201255" cy="360040"/>
          </a:xfrm>
          <a:prstGeom prst="rect">
            <a:avLst/>
          </a:prstGeom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30"/>
          <p:cNvGrpSpPr/>
          <p:nvPr/>
        </p:nvGrpSpPr>
        <p:grpSpPr>
          <a:xfrm>
            <a:off x="1287642" y="3298861"/>
            <a:ext cx="2208190" cy="371104"/>
            <a:chOff x="6770841" y="897656"/>
            <a:chExt cx="2208190" cy="371104"/>
          </a:xfrm>
        </p:grpSpPr>
        <p:sp>
          <p:nvSpPr>
            <p:cNvPr id="32" name="Rectangle 31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34" name="Picture 33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6770841" y="908720"/>
              <a:ext cx="2208190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" name="Group 34"/>
          <p:cNvGrpSpPr/>
          <p:nvPr/>
        </p:nvGrpSpPr>
        <p:grpSpPr>
          <a:xfrm>
            <a:off x="3483789" y="3294334"/>
            <a:ext cx="2201695" cy="371104"/>
            <a:chOff x="6770841" y="897656"/>
            <a:chExt cx="2201695" cy="371104"/>
          </a:xfrm>
        </p:grpSpPr>
        <p:sp>
          <p:nvSpPr>
            <p:cNvPr id="36" name="Rectangle 35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40" name="Picture 39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6770841" y="908720"/>
              <a:ext cx="2193647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SS2a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1907704" y="303039"/>
            <a:ext cx="367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Evidence cards</a:t>
            </a:r>
            <a:endParaRPr lang="en-GB" sz="26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1" name="Group 25"/>
          <p:cNvGrpSpPr/>
          <p:nvPr/>
        </p:nvGrpSpPr>
        <p:grpSpPr>
          <a:xfrm>
            <a:off x="5724128" y="116632"/>
            <a:ext cx="2204391" cy="607359"/>
            <a:chOff x="1907704" y="44624"/>
            <a:chExt cx="2204391" cy="607359"/>
          </a:xfrm>
        </p:grpSpPr>
        <p:sp>
          <p:nvSpPr>
            <p:cNvPr id="23" name="Rectangle 22"/>
            <p:cNvSpPr/>
            <p:nvPr/>
          </p:nvSpPr>
          <p:spPr>
            <a:xfrm>
              <a:off x="1907704" y="118352"/>
              <a:ext cx="2195784" cy="52140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16674" y="100361"/>
              <a:ext cx="2192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sz="2800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25" name="Picture 24" descr="torn page.png"/>
            <p:cNvPicPr>
              <a:picLocks noChangeAspect="1"/>
            </p:cNvPicPr>
            <p:nvPr/>
          </p:nvPicPr>
          <p:blipFill>
            <a:blip r:embed="rId7" cstate="print"/>
            <a:srcRect t="6667" r="4" b="17250"/>
            <a:stretch>
              <a:fillRect/>
            </a:stretch>
          </p:blipFill>
          <p:spPr>
            <a:xfrm>
              <a:off x="1907704" y="44624"/>
              <a:ext cx="2204391" cy="607359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3" name="TextBox 52"/>
          <p:cNvSpPr txBox="1"/>
          <p:nvPr/>
        </p:nvSpPr>
        <p:spPr>
          <a:xfrm>
            <a:off x="3491880" y="908720"/>
            <a:ext cx="216024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Anderson and Dill, 2000 </a:t>
            </a:r>
            <a:r>
              <a:rPr lang="en-GB" sz="1200" i="1" dirty="0" smtClean="0">
                <a:latin typeface="Century Gothic" pitchFamily="34" charset="0"/>
              </a:rPr>
              <a:t>and others</a:t>
            </a:r>
            <a:endParaRPr lang="en-GB" sz="12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The more time a student spends gaming, the poorer their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performance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in school.</a:t>
            </a:r>
          </a:p>
          <a:p>
            <a:endParaRPr lang="en-GB" sz="1200" dirty="0" smtClean="0">
              <a:latin typeface="Century Gothic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79836" y="908720"/>
            <a:ext cx="201622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Anderson and others, 2010; Green and others, 2012; </a:t>
            </a:r>
            <a:r>
              <a:rPr lang="en-GB" sz="1200" dirty="0" err="1" smtClean="0">
                <a:latin typeface="Century Gothic" pitchFamily="34" charset="0"/>
              </a:rPr>
              <a:t>Colzato</a:t>
            </a:r>
            <a:r>
              <a:rPr lang="en-GB" sz="1200" dirty="0" smtClean="0">
                <a:latin typeface="Century Gothic" pitchFamily="34" charset="0"/>
              </a:rPr>
              <a:t> and others, 2014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Playing action video games improves peoples’ ability to switch rapidly between different tasks.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19596" y="3676670"/>
            <a:ext cx="2016224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Anderson and Bushman, 2001</a:t>
            </a:r>
            <a:r>
              <a:rPr lang="en-GB" sz="1200" i="1" dirty="0" smtClean="0">
                <a:latin typeface="Century Gothic" pitchFamily="34" charset="0"/>
              </a:rPr>
              <a:t> and others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Children who play violent video games are more likely to think and behave aggressively.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8420" y="3676670"/>
            <a:ext cx="2071932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b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Christakis,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Seattle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Children’s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Research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Institute</a:t>
            </a:r>
          </a:p>
          <a:p>
            <a:pPr>
              <a:spcBef>
                <a:spcPts val="1800"/>
              </a:spcBef>
            </a:pPr>
            <a:r>
              <a:rPr lang="en-GB" sz="1200" dirty="0" smtClean="0">
                <a:latin typeface="Century Gothic" pitchFamily="34" charset="0"/>
              </a:rPr>
              <a:t>Young people who see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violence in video games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get used to violence and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think that it is normal. </a:t>
            </a:r>
            <a:endParaRPr lang="en-GB" sz="1200" dirty="0">
              <a:latin typeface="Century Gothic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387348" y="908720"/>
            <a:ext cx="2088232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err="1" smtClean="0">
                <a:latin typeface="Century Gothic" pitchFamily="34" charset="0"/>
              </a:rPr>
              <a:t>Franceschini</a:t>
            </a:r>
            <a:r>
              <a:rPr lang="en-GB" sz="1200" dirty="0" smtClean="0">
                <a:latin typeface="Century Gothic" pitchFamily="34" charset="0"/>
              </a:rPr>
              <a:t> et al, 2013</a:t>
            </a:r>
          </a:p>
          <a:p>
            <a:pPr>
              <a:spcBef>
                <a:spcPts val="600"/>
              </a:spcBef>
              <a:defRPr/>
            </a:pPr>
            <a:r>
              <a:rPr lang="en-GB" sz="1200" dirty="0" smtClean="0">
                <a:latin typeface="Century Gothic" pitchFamily="34" charset="0"/>
              </a:rPr>
              <a:t>Reading test scores of children with dyslexia improved after 12 hours of video game play.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280160" y="3676670"/>
            <a:ext cx="2051404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b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200" dirty="0" err="1" smtClean="0">
                <a:latin typeface="Century Gothic" pitchFamily="34" charset="0"/>
              </a:rPr>
              <a:t>Schlickum</a:t>
            </a:r>
            <a:r>
              <a:rPr lang="en-GB" sz="1200" dirty="0" smtClean="0">
                <a:latin typeface="Century Gothic" pitchFamily="34" charset="0"/>
              </a:rPr>
              <a:t>,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2009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Young surgeons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who were also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keen gamers outperformed experienced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surgeons in the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operating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theatre.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283812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1283933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3480841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348365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5679973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568523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820820"/>
            <a:ext cx="2213992" cy="147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29" name="Picture 128" descr="student ho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470557" y="4656662"/>
            <a:ext cx="1370627" cy="150864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6" cstate="print"/>
          <a:srcRect b="19004"/>
          <a:stretch>
            <a:fillRect/>
          </a:stretch>
        </p:blipFill>
        <p:spPr bwMode="auto">
          <a:xfrm>
            <a:off x="3465659" y="2237628"/>
            <a:ext cx="2188126" cy="119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7" cstate="print"/>
          <a:srcRect t="12041"/>
          <a:stretch>
            <a:fillRect/>
          </a:stretch>
        </p:blipFill>
        <p:spPr bwMode="auto">
          <a:xfrm>
            <a:off x="1259633" y="5661248"/>
            <a:ext cx="2196799" cy="52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84"/>
          <p:cNvGrpSpPr/>
          <p:nvPr/>
        </p:nvGrpSpPr>
        <p:grpSpPr>
          <a:xfrm>
            <a:off x="3457266" y="6042395"/>
            <a:ext cx="2208190" cy="383694"/>
            <a:chOff x="2382202" y="6025815"/>
            <a:chExt cx="2208190" cy="383694"/>
          </a:xfrm>
        </p:grpSpPr>
        <p:sp>
          <p:nvSpPr>
            <p:cNvPr id="77" name="Rectangle 76"/>
            <p:cNvSpPr/>
            <p:nvPr/>
          </p:nvSpPr>
          <p:spPr>
            <a:xfrm>
              <a:off x="2382202" y="6036880"/>
              <a:ext cx="2195784" cy="3444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391172" y="6025815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79" name="Picture 78" descr="torn page.png"/>
            <p:cNvPicPr>
              <a:picLocks noChangeAspect="1"/>
            </p:cNvPicPr>
            <p:nvPr/>
          </p:nvPicPr>
          <p:blipFill>
            <a:blip r:embed="rId8" cstate="print"/>
            <a:srcRect t="6667" b="20000"/>
            <a:stretch>
              <a:fillRect/>
            </a:stretch>
          </p:blipFill>
          <p:spPr>
            <a:xfrm>
              <a:off x="2382202" y="6036879"/>
              <a:ext cx="2208190" cy="37263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" name="Group 85"/>
          <p:cNvGrpSpPr/>
          <p:nvPr/>
        </p:nvGrpSpPr>
        <p:grpSpPr>
          <a:xfrm>
            <a:off x="5661313" y="6041447"/>
            <a:ext cx="2201695" cy="381688"/>
            <a:chOff x="4578349" y="6021288"/>
            <a:chExt cx="2201695" cy="381688"/>
          </a:xfrm>
        </p:grpSpPr>
        <p:sp>
          <p:nvSpPr>
            <p:cNvPr id="81" name="Rectangle 80"/>
            <p:cNvSpPr/>
            <p:nvPr/>
          </p:nvSpPr>
          <p:spPr>
            <a:xfrm>
              <a:off x="4578349" y="6032352"/>
              <a:ext cx="2195784" cy="33361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587319" y="6021288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83" name="Picture 82" descr="torn page.png"/>
            <p:cNvPicPr>
              <a:picLocks noChangeAspect="1"/>
            </p:cNvPicPr>
            <p:nvPr/>
          </p:nvPicPr>
          <p:blipFill>
            <a:blip r:embed="rId8" cstate="print"/>
            <a:srcRect t="6667" b="20000"/>
            <a:stretch>
              <a:fillRect/>
            </a:stretch>
          </p:blipFill>
          <p:spPr>
            <a:xfrm>
              <a:off x="4578349" y="6032351"/>
              <a:ext cx="2193647" cy="370625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" name="Group 30"/>
          <p:cNvGrpSpPr/>
          <p:nvPr/>
        </p:nvGrpSpPr>
        <p:grpSpPr>
          <a:xfrm>
            <a:off x="3461729" y="3302304"/>
            <a:ext cx="2208190" cy="371104"/>
            <a:chOff x="6770841" y="897656"/>
            <a:chExt cx="2208190" cy="371104"/>
          </a:xfrm>
        </p:grpSpPr>
        <p:sp>
          <p:nvSpPr>
            <p:cNvPr id="32" name="Rectangle 31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34" name="Picture 33" descr="torn page.png"/>
            <p:cNvPicPr>
              <a:picLocks noChangeAspect="1"/>
            </p:cNvPicPr>
            <p:nvPr/>
          </p:nvPicPr>
          <p:blipFill>
            <a:blip r:embed="rId8" cstate="print"/>
            <a:srcRect t="6667" b="20000"/>
            <a:stretch>
              <a:fillRect/>
            </a:stretch>
          </p:blipFill>
          <p:spPr>
            <a:xfrm>
              <a:off x="6770841" y="908720"/>
              <a:ext cx="2208190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" name="Group 34"/>
          <p:cNvGrpSpPr/>
          <p:nvPr/>
        </p:nvGrpSpPr>
        <p:grpSpPr>
          <a:xfrm>
            <a:off x="5651203" y="3282953"/>
            <a:ext cx="2201695" cy="371104"/>
            <a:chOff x="6770841" y="897656"/>
            <a:chExt cx="2201695" cy="371104"/>
          </a:xfrm>
        </p:grpSpPr>
        <p:sp>
          <p:nvSpPr>
            <p:cNvPr id="36" name="Rectangle 35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40" name="Picture 39" descr="torn page.png"/>
            <p:cNvPicPr>
              <a:picLocks noChangeAspect="1"/>
            </p:cNvPicPr>
            <p:nvPr/>
          </p:nvPicPr>
          <p:blipFill>
            <a:blip r:embed="rId8" cstate="print"/>
            <a:srcRect t="6667" b="20000"/>
            <a:stretch>
              <a:fillRect/>
            </a:stretch>
          </p:blipFill>
          <p:spPr>
            <a:xfrm>
              <a:off x="6770841" y="908720"/>
              <a:ext cx="2193647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SS2b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1907704" y="303039"/>
            <a:ext cx="367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More evidence cards</a:t>
            </a:r>
            <a:endParaRPr lang="en-GB" sz="26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1" name="Group 25"/>
          <p:cNvGrpSpPr/>
          <p:nvPr/>
        </p:nvGrpSpPr>
        <p:grpSpPr>
          <a:xfrm>
            <a:off x="5724128" y="116632"/>
            <a:ext cx="2204391" cy="607359"/>
            <a:chOff x="1907704" y="44624"/>
            <a:chExt cx="2204391" cy="607359"/>
          </a:xfrm>
        </p:grpSpPr>
        <p:sp>
          <p:nvSpPr>
            <p:cNvPr id="23" name="Rectangle 22"/>
            <p:cNvSpPr/>
            <p:nvPr/>
          </p:nvSpPr>
          <p:spPr>
            <a:xfrm>
              <a:off x="1907704" y="118352"/>
              <a:ext cx="2195784" cy="52140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16674" y="100361"/>
              <a:ext cx="2192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sz="2800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25" name="Picture 24" descr="torn page.png"/>
            <p:cNvPicPr>
              <a:picLocks noChangeAspect="1"/>
            </p:cNvPicPr>
            <p:nvPr/>
          </p:nvPicPr>
          <p:blipFill>
            <a:blip r:embed="rId8" cstate="print"/>
            <a:srcRect t="6667" r="4" b="17250"/>
            <a:stretch>
              <a:fillRect/>
            </a:stretch>
          </p:blipFill>
          <p:spPr>
            <a:xfrm>
              <a:off x="1907704" y="44624"/>
              <a:ext cx="2204391" cy="607359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6" name="TextBox 65"/>
          <p:cNvSpPr txBox="1"/>
          <p:nvPr/>
        </p:nvSpPr>
        <p:spPr>
          <a:xfrm>
            <a:off x="3491880" y="909512"/>
            <a:ext cx="203856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British Heart Foundation, 2015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Regular cycling can cut your risk of heart disease by 50 percent.</a:t>
            </a:r>
          </a:p>
          <a:p>
            <a:endParaRPr lang="en-GB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3491880" y="3645816"/>
            <a:ext cx="211057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Royal Society for the Prevention of Accidents, 2015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In 2014 in the UK, 6 child cyclists were killed in road accidents, and 273 were seriously injured. In the same year, 107 adult cyclists died on the road.</a:t>
            </a:r>
          </a:p>
          <a:p>
            <a:endParaRPr lang="en-GB" sz="1200" dirty="0"/>
          </a:p>
        </p:txBody>
      </p:sp>
      <p:sp>
        <p:nvSpPr>
          <p:cNvPr id="84" name="TextBox 83"/>
          <p:cNvSpPr txBox="1"/>
          <p:nvPr/>
        </p:nvSpPr>
        <p:spPr>
          <a:xfrm>
            <a:off x="5724128" y="90951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dirty="0" smtClean="0">
                <a:latin typeface="Century Gothic" pitchFamily="34" charset="0"/>
              </a:rPr>
              <a:t>Some students live too far away to cycle to school.</a:t>
            </a:r>
            <a:endParaRPr lang="en-GB" sz="1200" dirty="0"/>
          </a:p>
        </p:txBody>
      </p:sp>
      <p:sp>
        <p:nvSpPr>
          <p:cNvPr id="85" name="TextBox 84"/>
          <p:cNvSpPr txBox="1"/>
          <p:nvPr/>
        </p:nvSpPr>
        <p:spPr>
          <a:xfrm>
            <a:off x="5652120" y="3645816"/>
            <a:ext cx="2088232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Guardian newspaper, 2014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Cycling can make you hot and sweaty. Most schools do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not have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enough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showers for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everyone.</a:t>
            </a:r>
          </a:p>
          <a:p>
            <a:endParaRPr lang="en-GB" sz="1200" dirty="0"/>
          </a:p>
        </p:txBody>
      </p:sp>
      <p:grpSp>
        <p:nvGrpSpPr>
          <p:cNvPr id="99" name="Group 83"/>
          <p:cNvGrpSpPr/>
          <p:nvPr/>
        </p:nvGrpSpPr>
        <p:grpSpPr>
          <a:xfrm>
            <a:off x="1259632" y="6025002"/>
            <a:ext cx="2201695" cy="379360"/>
            <a:chOff x="179512" y="6025794"/>
            <a:chExt cx="2201695" cy="379360"/>
          </a:xfrm>
        </p:grpSpPr>
        <p:sp>
          <p:nvSpPr>
            <p:cNvPr id="100" name="Rectangle 99"/>
            <p:cNvSpPr/>
            <p:nvPr/>
          </p:nvSpPr>
          <p:spPr>
            <a:xfrm>
              <a:off x="179512" y="6036858"/>
              <a:ext cx="2195784" cy="34446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88482" y="6025794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102" name="Picture 101" descr="torn page.png"/>
            <p:cNvPicPr>
              <a:picLocks noChangeAspect="1"/>
            </p:cNvPicPr>
            <p:nvPr/>
          </p:nvPicPr>
          <p:blipFill>
            <a:blip r:embed="rId8" cstate="print"/>
            <a:srcRect t="6667" b="20000"/>
            <a:stretch>
              <a:fillRect/>
            </a:stretch>
          </p:blipFill>
          <p:spPr>
            <a:xfrm>
              <a:off x="179512" y="6036858"/>
              <a:ext cx="2193647" cy="368296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3" name="Group 26"/>
          <p:cNvGrpSpPr/>
          <p:nvPr/>
        </p:nvGrpSpPr>
        <p:grpSpPr>
          <a:xfrm>
            <a:off x="1261492" y="3298048"/>
            <a:ext cx="2201695" cy="371104"/>
            <a:chOff x="6770841" y="897656"/>
            <a:chExt cx="2201695" cy="371104"/>
          </a:xfrm>
        </p:grpSpPr>
        <p:sp>
          <p:nvSpPr>
            <p:cNvPr id="104" name="Rectangle 103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106" name="Picture 105" descr="torn page.png"/>
            <p:cNvPicPr>
              <a:picLocks noChangeAspect="1"/>
            </p:cNvPicPr>
            <p:nvPr/>
          </p:nvPicPr>
          <p:blipFill>
            <a:blip r:embed="rId8" cstate="print"/>
            <a:srcRect t="6667" b="20000"/>
            <a:stretch>
              <a:fillRect/>
            </a:stretch>
          </p:blipFill>
          <p:spPr>
            <a:xfrm>
              <a:off x="6770841" y="908720"/>
              <a:ext cx="2193647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9" name="TextBox 108"/>
          <p:cNvSpPr txBox="1"/>
          <p:nvPr/>
        </p:nvSpPr>
        <p:spPr>
          <a:xfrm>
            <a:off x="1307592" y="908720"/>
            <a:ext cx="2256296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Report in the Journal of Clinical and diagnostic research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People scored higher on memory and reasoning tests after 30 minutes of cycling.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259632" y="3645816"/>
            <a:ext cx="2232248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J Blumenthal, professor of behavioural medicine, Duke University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Cycling for 20 minutes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a day can prevent depression because it boosts the production of feel-good substances such as serotonin.</a:t>
            </a:r>
          </a:p>
          <a:p>
            <a:endParaRPr lang="en-GB" sz="1200" dirty="0"/>
          </a:p>
        </p:txBody>
      </p:sp>
      <p:sp>
        <p:nvSpPr>
          <p:cNvPr id="123" name="Rectangle 122"/>
          <p:cNvSpPr/>
          <p:nvPr/>
        </p:nvSpPr>
        <p:spPr>
          <a:xfrm>
            <a:off x="1259632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/>
          <p:cNvSpPr/>
          <p:nvPr/>
        </p:nvSpPr>
        <p:spPr>
          <a:xfrm>
            <a:off x="1259753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/>
          <p:cNvSpPr/>
          <p:nvPr/>
        </p:nvSpPr>
        <p:spPr>
          <a:xfrm>
            <a:off x="3456661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/>
          <p:cNvSpPr/>
          <p:nvPr/>
        </p:nvSpPr>
        <p:spPr>
          <a:xfrm>
            <a:off x="345947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/>
          <p:cNvSpPr/>
          <p:nvPr/>
        </p:nvSpPr>
        <p:spPr>
          <a:xfrm>
            <a:off x="5655793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/>
          <p:cNvSpPr/>
          <p:nvPr/>
        </p:nvSpPr>
        <p:spPr>
          <a:xfrm>
            <a:off x="566105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15491"/>
          <a:stretch>
            <a:fillRect/>
          </a:stretch>
        </p:blipFill>
        <p:spPr bwMode="auto">
          <a:xfrm>
            <a:off x="3456458" y="5013176"/>
            <a:ext cx="219566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1532" r="7282"/>
          <a:stretch>
            <a:fillRect/>
          </a:stretch>
        </p:blipFill>
        <p:spPr bwMode="auto">
          <a:xfrm>
            <a:off x="6372200" y="2556892"/>
            <a:ext cx="1484734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t="8119"/>
          <a:stretch>
            <a:fillRect/>
          </a:stretch>
        </p:blipFill>
        <p:spPr bwMode="auto">
          <a:xfrm>
            <a:off x="1259632" y="2492896"/>
            <a:ext cx="2202025" cy="81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84"/>
          <p:cNvGrpSpPr/>
          <p:nvPr/>
        </p:nvGrpSpPr>
        <p:grpSpPr>
          <a:xfrm>
            <a:off x="5674318" y="6025815"/>
            <a:ext cx="2208190" cy="383694"/>
            <a:chOff x="2382202" y="6025815"/>
            <a:chExt cx="2208190" cy="383694"/>
          </a:xfrm>
        </p:grpSpPr>
        <p:sp>
          <p:nvSpPr>
            <p:cNvPr id="77" name="Rectangle 76"/>
            <p:cNvSpPr/>
            <p:nvPr/>
          </p:nvSpPr>
          <p:spPr>
            <a:xfrm>
              <a:off x="2382202" y="6036880"/>
              <a:ext cx="2195784" cy="3444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391172" y="6025815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79" name="Picture 78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2382202" y="6036879"/>
              <a:ext cx="2208190" cy="37263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" name="Group 30"/>
          <p:cNvGrpSpPr/>
          <p:nvPr/>
        </p:nvGrpSpPr>
        <p:grpSpPr>
          <a:xfrm>
            <a:off x="5676178" y="3298861"/>
            <a:ext cx="2208190" cy="371104"/>
            <a:chOff x="6770841" y="897656"/>
            <a:chExt cx="2208190" cy="371104"/>
          </a:xfrm>
        </p:grpSpPr>
        <p:sp>
          <p:nvSpPr>
            <p:cNvPr id="32" name="Rectangle 31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34" name="Picture 33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6770841" y="908720"/>
              <a:ext cx="2208190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SS2c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1907704" y="303039"/>
            <a:ext cx="367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More evidence cards</a:t>
            </a:r>
            <a:endParaRPr lang="en-GB" sz="26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1" name="Group 25"/>
          <p:cNvGrpSpPr/>
          <p:nvPr/>
        </p:nvGrpSpPr>
        <p:grpSpPr>
          <a:xfrm>
            <a:off x="5724128" y="116632"/>
            <a:ext cx="2204391" cy="607359"/>
            <a:chOff x="1907704" y="44624"/>
            <a:chExt cx="2204391" cy="607359"/>
          </a:xfrm>
        </p:grpSpPr>
        <p:sp>
          <p:nvSpPr>
            <p:cNvPr id="23" name="Rectangle 22"/>
            <p:cNvSpPr/>
            <p:nvPr/>
          </p:nvSpPr>
          <p:spPr>
            <a:xfrm>
              <a:off x="1907704" y="118352"/>
              <a:ext cx="2195784" cy="52140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16674" y="100361"/>
              <a:ext cx="2192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sz="2800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25" name="Picture 24" descr="torn page.png"/>
            <p:cNvPicPr>
              <a:picLocks noChangeAspect="1"/>
            </p:cNvPicPr>
            <p:nvPr/>
          </p:nvPicPr>
          <p:blipFill>
            <a:blip r:embed="rId7" cstate="print"/>
            <a:srcRect t="6667" r="4" b="17250"/>
            <a:stretch>
              <a:fillRect/>
            </a:stretch>
          </p:blipFill>
          <p:spPr>
            <a:xfrm>
              <a:off x="1907704" y="44624"/>
              <a:ext cx="2204391" cy="607359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8" name="TextBox 87"/>
          <p:cNvSpPr txBox="1"/>
          <p:nvPr/>
        </p:nvSpPr>
        <p:spPr>
          <a:xfrm>
            <a:off x="5672372" y="908720"/>
            <a:ext cx="221199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UK National Health Service, 2015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Dog faeces (</a:t>
            </a:r>
            <a:r>
              <a:rPr lang="en-GB" sz="1200" dirty="0" err="1" smtClean="0">
                <a:latin typeface="Century Gothic" pitchFamily="34" charset="0"/>
              </a:rPr>
              <a:t>poo</a:t>
            </a:r>
            <a:r>
              <a:rPr lang="en-GB" sz="1200" dirty="0" smtClean="0">
                <a:latin typeface="Century Gothic" pitchFamily="34" charset="0"/>
              </a:rPr>
              <a:t>) spread </a:t>
            </a:r>
            <a:r>
              <a:rPr lang="en-GB" sz="1200" dirty="0" err="1" smtClean="0">
                <a:latin typeface="Century Gothic" pitchFamily="34" charset="0"/>
              </a:rPr>
              <a:t>toxocariasis</a:t>
            </a:r>
            <a:r>
              <a:rPr lang="en-GB" sz="1200" dirty="0" smtClean="0">
                <a:latin typeface="Century Gothic" pitchFamily="34" charset="0"/>
              </a:rPr>
              <a:t>. The disease can cause coughing, fever and stomach ache, and – occasionally – fits and blurred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vision.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672372" y="3676670"/>
            <a:ext cx="213998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B and R Vale, Victoria University,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New Zealand, 2009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Feeding and looking after a dog for a year causes the emission of the same amount of greenhouse gases as driving a big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car 30 000 km.</a:t>
            </a:r>
          </a:p>
        </p:txBody>
      </p:sp>
      <p:grpSp>
        <p:nvGrpSpPr>
          <p:cNvPr id="54" name="Group 86"/>
          <p:cNvGrpSpPr/>
          <p:nvPr/>
        </p:nvGrpSpPr>
        <p:grpSpPr>
          <a:xfrm>
            <a:off x="1256597" y="6025169"/>
            <a:ext cx="2207533" cy="375630"/>
            <a:chOff x="6771395" y="6025169"/>
            <a:chExt cx="2207533" cy="375630"/>
          </a:xfrm>
        </p:grpSpPr>
        <p:sp>
          <p:nvSpPr>
            <p:cNvPr id="55" name="Rectangle 54"/>
            <p:cNvSpPr/>
            <p:nvPr/>
          </p:nvSpPr>
          <p:spPr>
            <a:xfrm>
              <a:off x="6771395" y="6036234"/>
              <a:ext cx="2203349" cy="34509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773533" y="6025169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57" name="Picture 56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6777673" y="6036232"/>
              <a:ext cx="2201255" cy="364567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2" name="Rectangle 71"/>
          <p:cNvSpPr/>
          <p:nvPr/>
        </p:nvSpPr>
        <p:spPr>
          <a:xfrm>
            <a:off x="1258457" y="3309280"/>
            <a:ext cx="2203349" cy="3206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1260595" y="3298215"/>
            <a:ext cx="219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spc="600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JUSTIFY!</a:t>
            </a:r>
            <a:endParaRPr lang="en-GB" b="1" spc="600" dirty="0">
              <a:solidFill>
                <a:schemeClr val="bg1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80" name="Picture 79" descr="torn page.png"/>
          <p:cNvPicPr>
            <a:picLocks noChangeAspect="1"/>
          </p:cNvPicPr>
          <p:nvPr/>
        </p:nvPicPr>
        <p:blipFill>
          <a:blip r:embed="rId7" cstate="print"/>
          <a:srcRect t="6667" b="20000"/>
          <a:stretch>
            <a:fillRect/>
          </a:stretch>
        </p:blipFill>
        <p:spPr>
          <a:xfrm>
            <a:off x="1264735" y="3309279"/>
            <a:ext cx="2201255" cy="360040"/>
          </a:xfrm>
          <a:prstGeom prst="rect">
            <a:avLst/>
          </a:prstGeom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6" name="TextBox 85"/>
          <p:cNvSpPr txBox="1"/>
          <p:nvPr/>
        </p:nvSpPr>
        <p:spPr>
          <a:xfrm>
            <a:off x="1259632" y="908720"/>
            <a:ext cx="2232248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American Heart Association, 2013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People who own dogs, and walk them regularly, have a lower risk of heart disease than non-dog owners. </a:t>
            </a:r>
          </a:p>
          <a:p>
            <a:endParaRPr lang="en-GB" sz="1200" dirty="0"/>
          </a:p>
        </p:txBody>
      </p:sp>
      <p:sp>
        <p:nvSpPr>
          <p:cNvPr id="87" name="TextBox 86"/>
          <p:cNvSpPr txBox="1"/>
          <p:nvPr/>
        </p:nvSpPr>
        <p:spPr>
          <a:xfrm>
            <a:off x="1331640" y="3645024"/>
            <a:ext cx="2088232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Handlin et al, University of </a:t>
            </a:r>
            <a:r>
              <a:rPr lang="en-GB" sz="1200" dirty="0" err="1" smtClean="0">
                <a:latin typeface="Century Gothic" pitchFamily="34" charset="0"/>
              </a:rPr>
              <a:t>Skovde</a:t>
            </a:r>
            <a:r>
              <a:rPr lang="en-GB" sz="1200" dirty="0" smtClean="0">
                <a:latin typeface="Century Gothic" pitchFamily="34" charset="0"/>
              </a:rPr>
              <a:t>, Sweden </a:t>
            </a:r>
            <a:r>
              <a:rPr lang="en-GB" sz="1200" i="1" dirty="0" smtClean="0">
                <a:latin typeface="Century Gothic" pitchFamily="34" charset="0"/>
              </a:rPr>
              <a:t>and others</a:t>
            </a:r>
            <a:endParaRPr lang="en-GB" sz="12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Blood pressure and heart rate decrease when stroking dogs, benefiting owners’ health. </a:t>
            </a:r>
          </a:p>
          <a:p>
            <a:endParaRPr lang="en-GB" sz="1200" dirty="0"/>
          </a:p>
        </p:txBody>
      </p:sp>
      <p:grpSp>
        <p:nvGrpSpPr>
          <p:cNvPr id="90" name="Group 83"/>
          <p:cNvGrpSpPr/>
          <p:nvPr/>
        </p:nvGrpSpPr>
        <p:grpSpPr>
          <a:xfrm>
            <a:off x="3448565" y="6025794"/>
            <a:ext cx="2201695" cy="379360"/>
            <a:chOff x="179512" y="6025794"/>
            <a:chExt cx="2201695" cy="379360"/>
          </a:xfrm>
        </p:grpSpPr>
        <p:sp>
          <p:nvSpPr>
            <p:cNvPr id="91" name="Rectangle 90"/>
            <p:cNvSpPr/>
            <p:nvPr/>
          </p:nvSpPr>
          <p:spPr>
            <a:xfrm>
              <a:off x="179512" y="6036858"/>
              <a:ext cx="2195784" cy="34446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88482" y="6025794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93" name="Picture 92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179512" y="6036858"/>
              <a:ext cx="2193647" cy="368296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4" name="Group 26"/>
          <p:cNvGrpSpPr/>
          <p:nvPr/>
        </p:nvGrpSpPr>
        <p:grpSpPr>
          <a:xfrm>
            <a:off x="3450425" y="3298840"/>
            <a:ext cx="2201695" cy="371104"/>
            <a:chOff x="6770841" y="897656"/>
            <a:chExt cx="2201695" cy="371104"/>
          </a:xfrm>
        </p:grpSpPr>
        <p:sp>
          <p:nvSpPr>
            <p:cNvPr id="95" name="Rectangle 94"/>
            <p:cNvSpPr/>
            <p:nvPr/>
          </p:nvSpPr>
          <p:spPr>
            <a:xfrm>
              <a:off x="6770841" y="908721"/>
              <a:ext cx="2195784" cy="3206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779811" y="897656"/>
              <a:ext cx="2192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600" dirty="0" smtClean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rPr>
                <a:t>JUSTIFY!</a:t>
              </a:r>
              <a:endParaRPr lang="en-GB" b="1" spc="600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97" name="Picture 96" descr="torn page.png"/>
            <p:cNvPicPr>
              <a:picLocks noChangeAspect="1"/>
            </p:cNvPicPr>
            <p:nvPr/>
          </p:nvPicPr>
          <p:blipFill>
            <a:blip r:embed="rId7" cstate="print"/>
            <a:srcRect t="6667" b="20000"/>
            <a:stretch>
              <a:fillRect/>
            </a:stretch>
          </p:blipFill>
          <p:spPr>
            <a:xfrm>
              <a:off x="6770841" y="908720"/>
              <a:ext cx="2193647" cy="360040"/>
            </a:xfrm>
            <a:prstGeom prst="rect">
              <a:avLst/>
            </a:prstGeom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0" name="TextBox 99"/>
          <p:cNvSpPr txBox="1"/>
          <p:nvPr/>
        </p:nvSpPr>
        <p:spPr>
          <a:xfrm>
            <a:off x="3491880" y="908720"/>
            <a:ext cx="21602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Century Gothic" pitchFamily="34" charset="0"/>
              </a:rPr>
              <a:t>EVIDENCE</a:t>
            </a:r>
            <a:endParaRPr lang="en-GB" sz="1200" dirty="0" smtClean="0">
              <a:latin typeface="Century Gothic" pitchFamily="34" charset="0"/>
            </a:endParaRPr>
          </a:p>
          <a:p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Gardom, police inspector, 2016</a:t>
            </a:r>
          </a:p>
          <a:p>
            <a:pPr fontAlgn="t"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A barking dog can frighten off burglars, so improving home security.</a:t>
            </a:r>
            <a:endParaRPr lang="en-GB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452327" y="3676670"/>
            <a:ext cx="22718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Various newspapers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In 2010, 15 people, including 8 children, were killed in dog attacks in Europe.</a:t>
            </a:r>
            <a:endParaRPr lang="en-GB" sz="1200" dirty="0"/>
          </a:p>
        </p:txBody>
      </p:sp>
      <p:sp>
        <p:nvSpPr>
          <p:cNvPr id="102" name="Rectangle 101"/>
          <p:cNvSpPr/>
          <p:nvPr/>
        </p:nvSpPr>
        <p:spPr>
          <a:xfrm>
            <a:off x="1259632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1259753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3456661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/>
          <p:cNvSpPr/>
          <p:nvPr/>
        </p:nvSpPr>
        <p:spPr>
          <a:xfrm>
            <a:off x="345947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/>
          <p:cNvSpPr/>
          <p:nvPr/>
        </p:nvSpPr>
        <p:spPr>
          <a:xfrm>
            <a:off x="5655793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/>
          <p:cNvSpPr/>
          <p:nvPr/>
        </p:nvSpPr>
        <p:spPr>
          <a:xfrm>
            <a:off x="566105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835696" y="26064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Should England ban fracking?</a:t>
            </a:r>
            <a:endParaRPr lang="en-GB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3203848" y="0"/>
            <a:ext cx="1296144" cy="641606"/>
            <a:chOff x="7813154" y="0"/>
            <a:chExt cx="1296144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grpSp>
        <p:nvGrpSpPr>
          <p:cNvPr id="4" name="Group 34"/>
          <p:cNvGrpSpPr/>
          <p:nvPr/>
        </p:nvGrpSpPr>
        <p:grpSpPr>
          <a:xfrm>
            <a:off x="107504" y="980728"/>
            <a:ext cx="4536504" cy="5400600"/>
            <a:chOff x="107504" y="980728"/>
            <a:chExt cx="4536504" cy="5400600"/>
          </a:xfrm>
        </p:grpSpPr>
        <p:sp>
          <p:nvSpPr>
            <p:cNvPr id="32" name="TextBox 31"/>
            <p:cNvSpPr txBox="1"/>
            <p:nvPr/>
          </p:nvSpPr>
          <p:spPr>
            <a:xfrm>
              <a:off x="107504" y="980728"/>
              <a:ext cx="4536504" cy="4970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latin typeface="Century Gothic" pitchFamily="34" charset="0"/>
                </a:rPr>
                <a:t>My opinion is </a:t>
              </a:r>
              <a:r>
                <a:rPr lang="en-GB" sz="1300" b="1" dirty="0" smtClean="0">
                  <a:latin typeface="Century Gothic" pitchFamily="34" charset="0"/>
                </a:rPr>
                <a:t>YES / NO</a:t>
              </a:r>
              <a:endParaRPr lang="en-GB" sz="1300" dirty="0" smtClean="0">
                <a:latin typeface="Century Gothic" pitchFamily="34" charset="0"/>
              </a:endParaRPr>
            </a:p>
            <a:p>
              <a:pPr>
                <a:spcBef>
                  <a:spcPts val="600"/>
                </a:spcBef>
              </a:pPr>
              <a:r>
                <a:rPr lang="en-GB" sz="1300" dirty="0" smtClean="0">
                  <a:latin typeface="Century Gothic" pitchFamily="34" charset="0"/>
                </a:rPr>
                <a:t>The most important piece of evidence that supports my opinion is...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This piece of evidence supports my opinion because...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Two other pieces of evidence that support my </a:t>
              </a:r>
              <a:br>
                <a:rPr lang="en-GB" sz="1300" dirty="0" smtClean="0">
                  <a:latin typeface="Century Gothic" pitchFamily="34" charset="0"/>
                </a:rPr>
              </a:br>
              <a:r>
                <a:rPr lang="en-GB" sz="1300" dirty="0" smtClean="0">
                  <a:latin typeface="Century Gothic" pitchFamily="34" charset="0"/>
                </a:rPr>
                <a:t>opinion are...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They support my opinion because...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An opinion that others have is...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The evidence does not support this opinion because...</a:t>
              </a:r>
              <a:endParaRPr lang="en-GB" sz="1300" dirty="0">
                <a:latin typeface="Century Gothic" pitchFamily="34" charset="0"/>
              </a:endParaRPr>
            </a:p>
          </p:txBody>
        </p:sp>
        <p:grpSp>
          <p:nvGrpSpPr>
            <p:cNvPr id="5" name="Group 13"/>
            <p:cNvGrpSpPr/>
            <p:nvPr/>
          </p:nvGrpSpPr>
          <p:grpSpPr>
            <a:xfrm>
              <a:off x="179512" y="1916832"/>
              <a:ext cx="4320480" cy="288032"/>
              <a:chOff x="179512" y="2276872"/>
              <a:chExt cx="3816424" cy="288032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14"/>
            <p:cNvGrpSpPr/>
            <p:nvPr/>
          </p:nvGrpSpPr>
          <p:grpSpPr>
            <a:xfrm>
              <a:off x="179512" y="2708920"/>
              <a:ext cx="4320480" cy="288032"/>
              <a:chOff x="179512" y="2276872"/>
              <a:chExt cx="3816424" cy="288032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17"/>
            <p:cNvGrpSpPr/>
            <p:nvPr/>
          </p:nvGrpSpPr>
          <p:grpSpPr>
            <a:xfrm>
              <a:off x="179512" y="3717032"/>
              <a:ext cx="4320480" cy="288032"/>
              <a:chOff x="179512" y="2276872"/>
              <a:chExt cx="3816424" cy="28803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0"/>
            <p:cNvGrpSpPr/>
            <p:nvPr/>
          </p:nvGrpSpPr>
          <p:grpSpPr>
            <a:xfrm>
              <a:off x="179512" y="4509120"/>
              <a:ext cx="4320480" cy="288032"/>
              <a:chOff x="179512" y="2276872"/>
              <a:chExt cx="3816424" cy="288032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23"/>
            <p:cNvGrpSpPr/>
            <p:nvPr/>
          </p:nvGrpSpPr>
          <p:grpSpPr>
            <a:xfrm>
              <a:off x="179512" y="5301208"/>
              <a:ext cx="4320480" cy="288032"/>
              <a:chOff x="179512" y="2276872"/>
              <a:chExt cx="3816424" cy="288032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29"/>
            <p:cNvGrpSpPr/>
            <p:nvPr/>
          </p:nvGrpSpPr>
          <p:grpSpPr>
            <a:xfrm>
              <a:off x="179512" y="6093296"/>
              <a:ext cx="4320480" cy="288032"/>
              <a:chOff x="179512" y="2276872"/>
              <a:chExt cx="3816424" cy="288032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TextBox 35"/>
          <p:cNvSpPr txBox="1"/>
          <p:nvPr/>
        </p:nvSpPr>
        <p:spPr>
          <a:xfrm>
            <a:off x="6372200" y="26064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Should England ban fracking?</a:t>
            </a:r>
            <a:endParaRPr lang="en-GB" dirty="0">
              <a:solidFill>
                <a:schemeClr val="accent3">
                  <a:lumMod val="7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13" name="Group 36"/>
          <p:cNvGrpSpPr/>
          <p:nvPr/>
        </p:nvGrpSpPr>
        <p:grpSpPr>
          <a:xfrm>
            <a:off x="4644008" y="980728"/>
            <a:ext cx="4536504" cy="5400600"/>
            <a:chOff x="107504" y="980728"/>
            <a:chExt cx="4536504" cy="5400600"/>
          </a:xfrm>
        </p:grpSpPr>
        <p:sp>
          <p:nvSpPr>
            <p:cNvPr id="38" name="TextBox 37"/>
            <p:cNvSpPr txBox="1"/>
            <p:nvPr/>
          </p:nvSpPr>
          <p:spPr>
            <a:xfrm>
              <a:off x="107504" y="980728"/>
              <a:ext cx="4536504" cy="4970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latin typeface="Century Gothic" pitchFamily="34" charset="0"/>
                </a:rPr>
                <a:t>My opinion is </a:t>
              </a:r>
              <a:r>
                <a:rPr lang="en-GB" sz="1300" b="1" dirty="0" smtClean="0">
                  <a:latin typeface="Century Gothic" pitchFamily="34" charset="0"/>
                </a:rPr>
                <a:t>YES / NO</a:t>
              </a:r>
              <a:endParaRPr lang="en-GB" sz="1300" dirty="0" smtClean="0">
                <a:latin typeface="Century Gothic" pitchFamily="34" charset="0"/>
              </a:endParaRPr>
            </a:p>
            <a:p>
              <a:pPr>
                <a:spcBef>
                  <a:spcPts val="600"/>
                </a:spcBef>
              </a:pPr>
              <a:r>
                <a:rPr lang="en-GB" sz="1300" dirty="0" smtClean="0">
                  <a:latin typeface="Century Gothic" pitchFamily="34" charset="0"/>
                </a:rPr>
                <a:t>The most important piece of evidence that supports my opinion is...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This piece of evidence supports my opinion because...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Two other pieces of evidence that support my </a:t>
              </a:r>
              <a:br>
                <a:rPr lang="en-GB" sz="1300" dirty="0" smtClean="0">
                  <a:latin typeface="Century Gothic" pitchFamily="34" charset="0"/>
                </a:rPr>
              </a:br>
              <a:r>
                <a:rPr lang="en-GB" sz="1300" dirty="0" smtClean="0">
                  <a:latin typeface="Century Gothic" pitchFamily="34" charset="0"/>
                </a:rPr>
                <a:t>opinion are...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They support my opinion because...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An opinion that others have is...</a:t>
              </a: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endParaRPr lang="en-GB" sz="1300" dirty="0" smtClean="0">
                <a:latin typeface="Century Gothic" pitchFamily="34" charset="0"/>
              </a:endParaRPr>
            </a:p>
            <a:p>
              <a:r>
                <a:rPr lang="en-GB" sz="1300" dirty="0" smtClean="0">
                  <a:latin typeface="Century Gothic" pitchFamily="34" charset="0"/>
                </a:rPr>
                <a:t>The evidence does not support this opinion because...</a:t>
              </a:r>
              <a:endParaRPr lang="en-GB" sz="1300" dirty="0">
                <a:latin typeface="Century Gothic" pitchFamily="34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79512" y="1916832"/>
              <a:ext cx="4320480" cy="288032"/>
              <a:chOff x="179512" y="2276872"/>
              <a:chExt cx="3816424" cy="288032"/>
            </a:xfrm>
          </p:grpSpPr>
          <p:cxnSp>
            <p:nvCxnSpPr>
              <p:cNvPr id="55" name="Straight Connector 54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179512" y="2708920"/>
              <a:ext cx="4320480" cy="288032"/>
              <a:chOff x="179512" y="2276872"/>
              <a:chExt cx="3816424" cy="288032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179512" y="3717032"/>
              <a:ext cx="4320480" cy="288032"/>
              <a:chOff x="179512" y="2276872"/>
              <a:chExt cx="3816424" cy="288032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179512" y="4509120"/>
              <a:ext cx="4320480" cy="288032"/>
              <a:chOff x="179512" y="2276872"/>
              <a:chExt cx="3816424" cy="288032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/>
          </p:nvGrpSpPr>
          <p:grpSpPr>
            <a:xfrm>
              <a:off x="179512" y="5301208"/>
              <a:ext cx="4320480" cy="288032"/>
              <a:chOff x="179512" y="2276872"/>
              <a:chExt cx="3816424" cy="288032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9"/>
            <p:cNvGrpSpPr/>
            <p:nvPr/>
          </p:nvGrpSpPr>
          <p:grpSpPr>
            <a:xfrm>
              <a:off x="179512" y="6093296"/>
              <a:ext cx="4320480" cy="288032"/>
              <a:chOff x="179512" y="2276872"/>
              <a:chExt cx="3816424" cy="288032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>
                <a:off x="179512" y="2276872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179512" y="2564904"/>
                <a:ext cx="3816424" cy="0"/>
              </a:xfrm>
              <a:prstGeom prst="line">
                <a:avLst/>
              </a:prstGeom>
              <a:ln w="63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178045" y="6058766"/>
            <a:ext cx="8795749" cy="372636"/>
            <a:chOff x="176125" y="3301917"/>
            <a:chExt cx="8795749" cy="372636"/>
          </a:xfrm>
        </p:grpSpPr>
        <p:grpSp>
          <p:nvGrpSpPr>
            <p:cNvPr id="83" name="Group 63"/>
            <p:cNvGrpSpPr/>
            <p:nvPr/>
          </p:nvGrpSpPr>
          <p:grpSpPr>
            <a:xfrm>
              <a:off x="6769427" y="3301917"/>
              <a:ext cx="2202447" cy="372636"/>
              <a:chOff x="6780297" y="3281680"/>
              <a:chExt cx="2202447" cy="372636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111" name="Picture 110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5" name="Group 64"/>
            <p:cNvGrpSpPr/>
            <p:nvPr/>
          </p:nvGrpSpPr>
          <p:grpSpPr>
            <a:xfrm>
              <a:off x="4572000" y="3301917"/>
              <a:ext cx="2202447" cy="372636"/>
              <a:chOff x="6780297" y="3281680"/>
              <a:chExt cx="2202447" cy="372636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108" name="Picture 107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8" name="Group 71"/>
            <p:cNvGrpSpPr/>
            <p:nvPr/>
          </p:nvGrpSpPr>
          <p:grpSpPr>
            <a:xfrm>
              <a:off x="2379713" y="3301917"/>
              <a:ext cx="2202447" cy="372636"/>
              <a:chOff x="6780297" y="3281680"/>
              <a:chExt cx="2202447" cy="372636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104" name="Picture 103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9" name="Group 75"/>
            <p:cNvGrpSpPr/>
            <p:nvPr/>
          </p:nvGrpSpPr>
          <p:grpSpPr>
            <a:xfrm>
              <a:off x="176125" y="3301917"/>
              <a:ext cx="2202447" cy="372636"/>
              <a:chOff x="6780297" y="3281680"/>
              <a:chExt cx="2202447" cy="372636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99" name="Picture 98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81" name="Group 80"/>
          <p:cNvGrpSpPr/>
          <p:nvPr/>
        </p:nvGrpSpPr>
        <p:grpSpPr>
          <a:xfrm>
            <a:off x="176125" y="3301917"/>
            <a:ext cx="8795749" cy="372636"/>
            <a:chOff x="176125" y="3301917"/>
            <a:chExt cx="8795749" cy="372636"/>
          </a:xfrm>
        </p:grpSpPr>
        <p:grpSp>
          <p:nvGrpSpPr>
            <p:cNvPr id="64" name="Group 63"/>
            <p:cNvGrpSpPr/>
            <p:nvPr/>
          </p:nvGrpSpPr>
          <p:grpSpPr>
            <a:xfrm>
              <a:off x="6769427" y="3301917"/>
              <a:ext cx="2202447" cy="372636"/>
              <a:chOff x="6780297" y="3281680"/>
              <a:chExt cx="2202447" cy="372636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58" name="Picture 57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65" name="Group 64"/>
            <p:cNvGrpSpPr/>
            <p:nvPr/>
          </p:nvGrpSpPr>
          <p:grpSpPr>
            <a:xfrm>
              <a:off x="4572000" y="3301917"/>
              <a:ext cx="2202447" cy="372636"/>
              <a:chOff x="6780297" y="3281680"/>
              <a:chExt cx="2202447" cy="372636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71" name="Picture 70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72" name="Group 71"/>
            <p:cNvGrpSpPr/>
            <p:nvPr/>
          </p:nvGrpSpPr>
          <p:grpSpPr>
            <a:xfrm>
              <a:off x="2379713" y="3301917"/>
              <a:ext cx="2202447" cy="372636"/>
              <a:chOff x="6780297" y="3281680"/>
              <a:chExt cx="2202447" cy="372636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75" name="Picture 74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76" name="Group 75"/>
            <p:cNvGrpSpPr/>
            <p:nvPr/>
          </p:nvGrpSpPr>
          <p:grpSpPr>
            <a:xfrm>
              <a:off x="176125" y="3301917"/>
              <a:ext cx="2202447" cy="372636"/>
              <a:chOff x="6780297" y="3281680"/>
              <a:chExt cx="2202447" cy="372636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6781049" y="3309905"/>
                <a:ext cx="2195784" cy="32067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790019" y="3284984"/>
                <a:ext cx="2192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spc="600" dirty="0" smtClean="0">
                    <a:solidFill>
                      <a:schemeClr val="bg1"/>
                    </a:solidFill>
                    <a:latin typeface="Century Gothic" pitchFamily="34" charset="0"/>
                    <a:ea typeface="+mj-ea"/>
                    <a:cs typeface="+mj-cs"/>
                  </a:rPr>
                  <a:t>FRACK?</a:t>
                </a:r>
                <a:endParaRPr lang="en-GB" b="1" spc="600" dirty="0">
                  <a:solidFill>
                    <a:schemeClr val="bg1"/>
                  </a:solidFill>
                  <a:latin typeface="Century Gothic" pitchFamily="34" charset="0"/>
                  <a:ea typeface="+mj-ea"/>
                  <a:cs typeface="+mj-cs"/>
                </a:endParaRPr>
              </a:p>
            </p:txBody>
          </p:sp>
          <p:pic>
            <p:nvPicPr>
              <p:cNvPr id="79" name="Picture 78" descr="torn page.png"/>
              <p:cNvPicPr>
                <a:picLocks noChangeAspect="1"/>
              </p:cNvPicPr>
              <p:nvPr/>
            </p:nvPicPr>
            <p:blipFill>
              <a:blip r:embed="rId4" cstate="print"/>
              <a:srcRect t="6667" b="20000"/>
              <a:stretch>
                <a:fillRect/>
              </a:stretch>
            </p:blipFill>
            <p:spPr>
              <a:xfrm>
                <a:off x="6780297" y="3281680"/>
                <a:ext cx="2193647" cy="360040"/>
              </a:xfrm>
              <a:prstGeom prst="rect">
                <a:avLst/>
              </a:prstGeom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SS4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5724128" y="190360"/>
            <a:ext cx="2195784" cy="52140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733098" y="172369"/>
            <a:ext cx="2192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spc="600" dirty="0" smtClean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FRACK?</a:t>
            </a:r>
            <a:endParaRPr lang="en-GB" sz="2800" b="1" spc="600" dirty="0">
              <a:solidFill>
                <a:schemeClr val="bg1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179512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179633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/>
          <p:cNvSpPr txBox="1"/>
          <p:nvPr/>
        </p:nvSpPr>
        <p:spPr>
          <a:xfrm>
            <a:off x="183185" y="908720"/>
            <a:ext cx="208823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B. </a:t>
            </a:r>
            <a:r>
              <a:rPr lang="en-GB" sz="1200" dirty="0" err="1" smtClean="0">
                <a:latin typeface="Century Gothic" pitchFamily="34" charset="0"/>
              </a:rPr>
              <a:t>Argetsinger</a:t>
            </a:r>
            <a:r>
              <a:rPr lang="en-GB" sz="1200" dirty="0" smtClean="0">
                <a:latin typeface="Century Gothic" pitchFamily="34" charset="0"/>
              </a:rPr>
              <a:t>, Environmental Law Review, 2012 </a:t>
            </a:r>
            <a:r>
              <a:rPr lang="en-GB" sz="1200" i="1" dirty="0" smtClean="0">
                <a:latin typeface="Century Gothic" pitchFamily="34" charset="0"/>
              </a:rPr>
              <a:t>and many others</a:t>
            </a:r>
            <a:endParaRPr lang="en-GB" sz="120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In badly-run </a:t>
            </a: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sites, </a:t>
            </a: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fluid may pollute water supplies.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835696" y="303039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Fracking</a:t>
            </a:r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 evidence cards</a:t>
            </a:r>
            <a:endParaRPr lang="en-GB" sz="24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2376541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/>
          <p:cNvSpPr/>
          <p:nvPr/>
        </p:nvSpPr>
        <p:spPr>
          <a:xfrm>
            <a:off x="2379356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/>
          <p:cNvSpPr/>
          <p:nvPr/>
        </p:nvSpPr>
        <p:spPr>
          <a:xfrm>
            <a:off x="4575673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/>
          <p:cNvSpPr/>
          <p:nvPr/>
        </p:nvSpPr>
        <p:spPr>
          <a:xfrm>
            <a:off x="4575673" y="908720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2385320" y="908720"/>
            <a:ext cx="233436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R. Howarth,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Nature, 2011</a:t>
            </a:r>
          </a:p>
          <a:p>
            <a:pPr>
              <a:spcBef>
                <a:spcPts val="600"/>
              </a:spcBef>
            </a:pPr>
            <a:r>
              <a:rPr lang="en-GB" sz="1100" dirty="0" smtClean="0">
                <a:latin typeface="Century Gothic" pitchFamily="34" charset="0"/>
              </a:rPr>
              <a:t>Most </a:t>
            </a:r>
            <a:r>
              <a:rPr lang="en-GB" sz="1100" dirty="0" err="1" smtClean="0">
                <a:latin typeface="Century Gothic" pitchFamily="34" charset="0"/>
              </a:rPr>
              <a:t>fracking</a:t>
            </a:r>
            <a:r>
              <a:rPr lang="en-GB" sz="1100" dirty="0" smtClean="0">
                <a:latin typeface="Century Gothic" pitchFamily="34" charset="0"/>
              </a:rPr>
              <a:t> wells use diesel powered pumps to inject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water underground. </a:t>
            </a:r>
          </a:p>
          <a:p>
            <a:pPr>
              <a:spcBef>
                <a:spcPts val="600"/>
              </a:spcBef>
            </a:pPr>
            <a:r>
              <a:rPr lang="en-GB" sz="1100" dirty="0" smtClean="0">
                <a:latin typeface="Century Gothic" pitchFamily="34" charset="0"/>
              </a:rPr>
              <a:t>Burning diesel leads to dangerous levels of volatile organic compounds (which can cause cancer) and particulates (which can cause heart and lung disease).</a:t>
            </a:r>
            <a:endParaRPr lang="en-GB" sz="1100" dirty="0">
              <a:latin typeface="Century Gothic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14195" y="908720"/>
            <a:ext cx="2193726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050" dirty="0" smtClean="0">
                <a:latin typeface="Century Gothic" pitchFamily="34" charset="0"/>
              </a:rPr>
              <a:t>US Energy Information Administration, 2011</a:t>
            </a:r>
          </a:p>
          <a:p>
            <a:pPr>
              <a:spcBef>
                <a:spcPts val="600"/>
              </a:spcBef>
            </a:pPr>
            <a:r>
              <a:rPr lang="en-GB" sz="1050" dirty="0" smtClean="0">
                <a:latin typeface="Century Gothic" pitchFamily="34" charset="0"/>
              </a:rPr>
              <a:t>Scientists  assessed </a:t>
            </a:r>
            <a:r>
              <a:rPr lang="en-GB" sz="1050" dirty="0" err="1" smtClean="0">
                <a:latin typeface="Century Gothic" pitchFamily="34" charset="0"/>
              </a:rPr>
              <a:t>fracking</a:t>
            </a:r>
            <a:r>
              <a:rPr lang="en-GB" sz="1050" dirty="0" smtClean="0">
                <a:latin typeface="Century Gothic" pitchFamily="34" charset="0"/>
              </a:rPr>
              <a:t> sites in 32 countries and concluded that ‘a vast amount’ of natural gas could be obtained by </a:t>
            </a:r>
            <a:r>
              <a:rPr lang="en-GB" sz="1050" dirty="0" err="1" smtClean="0">
                <a:latin typeface="Century Gothic" pitchFamily="34" charset="0"/>
              </a:rPr>
              <a:t>fracking</a:t>
            </a:r>
            <a:r>
              <a:rPr lang="en-GB" sz="1050" dirty="0" smtClean="0">
                <a:latin typeface="Century Gothic" pitchFamily="34" charset="0"/>
              </a:rPr>
              <a:t>, especially in the EU, China, and the USA.</a:t>
            </a:r>
          </a:p>
          <a:p>
            <a:pPr>
              <a:spcBef>
                <a:spcPts val="600"/>
              </a:spcBef>
            </a:pPr>
            <a:r>
              <a:rPr lang="en-GB" sz="1050" dirty="0" smtClean="0">
                <a:latin typeface="Century Gothic" pitchFamily="34" charset="0"/>
              </a:rPr>
              <a:t>Since other fossil fuels are running out, </a:t>
            </a:r>
            <a:r>
              <a:rPr lang="en-GB" sz="1050" dirty="0" err="1" smtClean="0">
                <a:latin typeface="Century Gothic" pitchFamily="34" charset="0"/>
              </a:rPr>
              <a:t>fracking</a:t>
            </a:r>
            <a:r>
              <a:rPr lang="en-GB" sz="1050" dirty="0" smtClean="0">
                <a:latin typeface="Century Gothic" pitchFamily="34" charset="0"/>
              </a:rPr>
              <a:t> could be vital in the future.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3185" y="3695834"/>
            <a:ext cx="216024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 D. </a:t>
            </a:r>
            <a:r>
              <a:rPr lang="en-GB" sz="1200" dirty="0" err="1" smtClean="0">
                <a:latin typeface="Century Gothic" pitchFamily="34" charset="0"/>
              </a:rPr>
              <a:t>Rahm</a:t>
            </a:r>
            <a:r>
              <a:rPr lang="en-GB" sz="1200" dirty="0" smtClean="0">
                <a:latin typeface="Century Gothic" pitchFamily="34" charset="0"/>
              </a:rPr>
              <a:t>, Energy Policy, 2011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Inspections in Quebec and Texas showed that half of </a:t>
            </a: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sites leak methane gas.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In 2009 a pipeline connected to a </a:t>
            </a: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site exploded. The flame was 60 m high.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415433" y="3695834"/>
            <a:ext cx="2160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W. Ellsworth et al, </a:t>
            </a:r>
            <a:r>
              <a:rPr lang="en-GB" sz="1200" dirty="0" err="1" smtClean="0">
                <a:latin typeface="Century Gothic" pitchFamily="34" charset="0"/>
              </a:rPr>
              <a:t>Siesmological</a:t>
            </a:r>
            <a:r>
              <a:rPr lang="en-GB" sz="1200" dirty="0" smtClean="0">
                <a:latin typeface="Century Gothic" pitchFamily="34" charset="0"/>
              </a:rPr>
              <a:t> Research Letters, 2012 </a:t>
            </a:r>
            <a:r>
              <a:rPr lang="en-GB" sz="1200" i="1" dirty="0" smtClean="0">
                <a:latin typeface="Century Gothic" pitchFamily="34" charset="0"/>
              </a:rPr>
              <a:t>and others</a:t>
            </a:r>
            <a:r>
              <a:rPr lang="en-GB" sz="1200" dirty="0" smtClean="0">
                <a:latin typeface="Century Gothic" pitchFamily="34" charset="0"/>
              </a:rPr>
              <a:t> </a:t>
            </a:r>
          </a:p>
          <a:p>
            <a:endParaRPr lang="en-GB" sz="1200" dirty="0" smtClean="0">
              <a:latin typeface="Century Gothic" pitchFamily="34" charset="0"/>
            </a:endParaRPr>
          </a:p>
          <a:p>
            <a:r>
              <a:rPr lang="en-GB" sz="1200" dirty="0" smtClean="0">
                <a:latin typeface="Century Gothic" pitchFamily="34" charset="0"/>
              </a:rPr>
              <a:t>Since 2008, </a:t>
            </a: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has caused a sevenfold increase in the number of earth tremors in central USA.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75673" y="3695834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100" dirty="0" smtClean="0">
                <a:latin typeface="Century Gothic" pitchFamily="34" charset="0"/>
              </a:rPr>
              <a:t>J. </a:t>
            </a:r>
            <a:r>
              <a:rPr lang="en-GB" sz="1100" dirty="0" err="1" smtClean="0">
                <a:latin typeface="Century Gothic" pitchFamily="34" charset="0"/>
              </a:rPr>
              <a:t>Deutch</a:t>
            </a:r>
            <a:r>
              <a:rPr lang="en-GB" sz="1100" dirty="0" smtClean="0">
                <a:latin typeface="Century Gothic" pitchFamily="34" charset="0"/>
              </a:rPr>
              <a:t>, Massachusetts Institute of Technology, 2012</a:t>
            </a:r>
          </a:p>
          <a:p>
            <a:pPr>
              <a:spcBef>
                <a:spcPts val="600"/>
              </a:spcBef>
            </a:pPr>
            <a:r>
              <a:rPr lang="en-GB" sz="1100" dirty="0" smtClean="0">
                <a:latin typeface="Century Gothic" pitchFamily="34" charset="0"/>
              </a:rPr>
              <a:t>In the USA, natural gas from </a:t>
            </a:r>
            <a:r>
              <a:rPr lang="en-GB" sz="1100" dirty="0" err="1" smtClean="0">
                <a:latin typeface="Century Gothic" pitchFamily="34" charset="0"/>
              </a:rPr>
              <a:t>fracking</a:t>
            </a:r>
            <a:r>
              <a:rPr lang="en-GB" sz="1100" dirty="0" smtClean="0">
                <a:latin typeface="Century Gothic" pitchFamily="34" charset="0"/>
              </a:rPr>
              <a:t> is about half the price of natural gas from normal gas wells.</a:t>
            </a:r>
          </a:p>
          <a:p>
            <a:pPr>
              <a:spcBef>
                <a:spcPts val="600"/>
              </a:spcBef>
            </a:pPr>
            <a:r>
              <a:rPr lang="en-GB" sz="1100" dirty="0" smtClean="0">
                <a:latin typeface="Century Gothic" pitchFamily="34" charset="0"/>
              </a:rPr>
              <a:t>This means that people will spend less on fuel and have more money to spend on other things.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775516" y="3658649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6775637" y="906812"/>
            <a:ext cx="2199132" cy="2753408"/>
          </a:xfrm>
          <a:prstGeom prst="rect">
            <a:avLst/>
          </a:prstGeom>
          <a:noFill/>
          <a:ln w="63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779188" y="908720"/>
            <a:ext cx="220355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200" dirty="0" smtClean="0">
                <a:latin typeface="Century Gothic" pitchFamily="34" charset="0"/>
              </a:rPr>
              <a:t>E. J. House, Wyoming Law Review, 2013</a:t>
            </a:r>
          </a:p>
          <a:p>
            <a:pPr>
              <a:spcBef>
                <a:spcPts val="600"/>
              </a:spcBef>
            </a:pP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creates new jobs. 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For example, in Texas, </a:t>
            </a:r>
            <a:br>
              <a:rPr lang="en-GB" sz="1200" dirty="0" smtClean="0">
                <a:latin typeface="Century Gothic" pitchFamily="34" charset="0"/>
              </a:rPr>
            </a:br>
            <a:r>
              <a:rPr lang="en-GB" sz="1200" dirty="0" smtClean="0">
                <a:latin typeface="Century Gothic" pitchFamily="34" charset="0"/>
              </a:rPr>
              <a:t>100 000 people were employed in </a:t>
            </a:r>
            <a:r>
              <a:rPr lang="en-GB" sz="1200" dirty="0" err="1" smtClean="0">
                <a:latin typeface="Century Gothic" pitchFamily="34" charset="0"/>
              </a:rPr>
              <a:t>fracking</a:t>
            </a:r>
            <a:r>
              <a:rPr lang="en-GB" sz="1200" dirty="0" smtClean="0">
                <a:latin typeface="Century Gothic" pitchFamily="34" charset="0"/>
              </a:rPr>
              <a:t> in 2011.</a:t>
            </a:r>
          </a:p>
          <a:p>
            <a:pPr>
              <a:spcBef>
                <a:spcPts val="600"/>
              </a:spcBef>
            </a:pPr>
            <a:r>
              <a:rPr lang="en-GB" sz="1200" dirty="0" smtClean="0">
                <a:latin typeface="Century Gothic" pitchFamily="34" charset="0"/>
              </a:rPr>
              <a:t>These people might otherwise be jobless.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60932" y="3675628"/>
            <a:ext cx="2275564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 dirty="0" smtClean="0">
                <a:latin typeface="Century Gothic" pitchFamily="34" charset="0"/>
              </a:rPr>
              <a:t>EVIDENCE</a:t>
            </a:r>
          </a:p>
          <a:p>
            <a:pPr>
              <a:defRPr/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Source: </a:t>
            </a:r>
            <a:r>
              <a:rPr lang="en-GB" sz="1050" dirty="0" smtClean="0">
                <a:latin typeface="Century Gothic" pitchFamily="34" charset="0"/>
              </a:rPr>
              <a:t>A. Burnham, Argonne National Laboratory, 2012  </a:t>
            </a:r>
            <a:r>
              <a:rPr lang="en-GB" sz="1050" i="1" dirty="0" smtClean="0">
                <a:latin typeface="Century Gothic" pitchFamily="34" charset="0"/>
              </a:rPr>
              <a:t>and others</a:t>
            </a:r>
            <a:endParaRPr lang="en-GB" sz="1050" dirty="0" smtClean="0">
              <a:latin typeface="Century Gothic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050" dirty="0" smtClean="0">
                <a:latin typeface="Century Gothic" pitchFamily="34" charset="0"/>
              </a:rPr>
              <a:t>There are environmental  and health benefits of burning natural gas from </a:t>
            </a:r>
            <a:r>
              <a:rPr lang="en-GB" sz="1050" dirty="0" err="1" smtClean="0">
                <a:latin typeface="Century Gothic" pitchFamily="34" charset="0"/>
              </a:rPr>
              <a:t>fracking</a:t>
            </a:r>
            <a:r>
              <a:rPr lang="en-GB" sz="1050" dirty="0" smtClean="0">
                <a:latin typeface="Century Gothic" pitchFamily="34" charset="0"/>
              </a:rPr>
              <a:t> instead of coal to generate electricity in power stations. </a:t>
            </a:r>
          </a:p>
          <a:p>
            <a:pPr>
              <a:spcBef>
                <a:spcPts val="600"/>
              </a:spcBef>
            </a:pPr>
            <a:r>
              <a:rPr lang="en-GB" sz="1050" dirty="0" smtClean="0">
                <a:latin typeface="Century Gothic" pitchFamily="34" charset="0"/>
              </a:rPr>
              <a:t>Burning gas results in lower emissions of </a:t>
            </a:r>
            <a:r>
              <a:rPr lang="en-GB" sz="1050" dirty="0" err="1" smtClean="0">
                <a:latin typeface="Century Gothic" pitchFamily="34" charset="0"/>
              </a:rPr>
              <a:t>sulfur</a:t>
            </a:r>
            <a:r>
              <a:rPr lang="en-GB" sz="1050" dirty="0" smtClean="0">
                <a:latin typeface="Century Gothic" pitchFamily="34" charset="0"/>
              </a:rPr>
              <a:t> dioxide (which can cause asthma attacks) and greenhouse gases.</a:t>
            </a:r>
          </a:p>
        </p:txBody>
      </p:sp>
      <p:pic>
        <p:nvPicPr>
          <p:cNvPr id="63" name="Picture 62" descr="torn page.png"/>
          <p:cNvPicPr>
            <a:picLocks noChangeAspect="1"/>
          </p:cNvPicPr>
          <p:nvPr/>
        </p:nvPicPr>
        <p:blipFill>
          <a:blip r:embed="rId4" cstate="print"/>
          <a:srcRect t="6667" b="20000"/>
          <a:stretch>
            <a:fillRect/>
          </a:stretch>
        </p:blipFill>
        <p:spPr>
          <a:xfrm>
            <a:off x="5724128" y="188640"/>
            <a:ext cx="2193647" cy="522560"/>
          </a:xfrm>
          <a:prstGeom prst="rect">
            <a:avLst/>
          </a:prstGeom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31" y="404664"/>
            <a:ext cx="282329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973" y="1700811"/>
            <a:ext cx="694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LEU logos.jpg"/>
          <p:cNvPicPr>
            <a:picLocks noChangeAspect="1"/>
          </p:cNvPicPr>
          <p:nvPr/>
        </p:nvPicPr>
        <p:blipFill>
          <a:blip r:embed="rId4" cstate="print"/>
          <a:srcRect l="19288" t="16767" r="20075" b="28952"/>
          <a:stretch>
            <a:fillRect/>
          </a:stretch>
        </p:blipFill>
        <p:spPr>
          <a:xfrm>
            <a:off x="7452320" y="3356992"/>
            <a:ext cx="1296144" cy="824819"/>
          </a:xfrm>
          <a:prstGeom prst="rect">
            <a:avLst/>
          </a:prstGeom>
        </p:spPr>
      </p:pic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938" y="5250140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270" y="4366614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394445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362918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24228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248" y="3604717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62" y="5295032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323752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17435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8" y="4465989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68" r="40409"/>
          <a:stretch/>
        </p:blipFill>
        <p:spPr bwMode="auto">
          <a:xfrm>
            <a:off x="4068033" y="5263931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43304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11165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429000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ebo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57131</TotalTime>
  <Words>1801</Words>
  <Application>Microsoft Office PowerPoint</Application>
  <PresentationFormat>On-screen Show (4:3)</PresentationFormat>
  <Paragraphs>351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Century Gothic</vt:lpstr>
      <vt:lpstr>Ebrima</vt:lpstr>
      <vt:lpstr>Mangal</vt:lpstr>
      <vt:lpstr>Wingdings 2</vt:lpstr>
      <vt:lpstr>ＭＳ Ｐゴシック</vt:lpstr>
      <vt:lpstr>Lato Regular</vt:lpstr>
      <vt:lpstr>LilyUPC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Student sheets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1562</cp:revision>
  <dcterms:created xsi:type="dcterms:W3CDTF">2014-09-15T10:50:25Z</dcterms:created>
  <dcterms:modified xsi:type="dcterms:W3CDTF">2016-02-15T11:56:41Z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926A4257-4A38-4A28-A204-42692B1F4461</vt:lpwstr>
  </property>
  <property fmtid="{D5CDD505-2E9C-101B-9397-08002B2CF9AE}" pid="3" name="ArticulatePath">
    <vt:lpwstr>Ebola presentation</vt:lpwstr>
  </property>
</Properties>
</file>