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79" r:id="rId2"/>
    <p:sldId id="291" r:id="rId3"/>
    <p:sldId id="308" r:id="rId4"/>
    <p:sldId id="318" r:id="rId5"/>
    <p:sldId id="313" r:id="rId6"/>
    <p:sldId id="284" r:id="rId7"/>
    <p:sldId id="315" r:id="rId8"/>
    <p:sldId id="317" r:id="rId9"/>
    <p:sldId id="314" r:id="rId10"/>
    <p:sldId id="316" r:id="rId11"/>
    <p:sldId id="277" r:id="rId12"/>
    <p:sldId id="278" r:id="rId13"/>
  </p:sldIdLst>
  <p:sldSz cx="9144000" cy="6858000" type="screen4x3"/>
  <p:notesSz cx="6858000" cy="9144000"/>
  <p:embeddedFontLst>
    <p:embeddedFont>
      <p:font typeface="Calibri" pitchFamily="34" charset="0"/>
      <p:regular r:id="rId15"/>
      <p:bold r:id="rId16"/>
      <p:italic r:id="rId17"/>
      <p:boldItalic r:id="rId18"/>
    </p:embeddedFont>
    <p:embeddedFont>
      <p:font typeface="Century Gothic" pitchFamily="34" charset="0"/>
      <p:regular r:id="rId19"/>
      <p:bold r:id="rId20"/>
      <p:italic r:id="rId21"/>
      <p:boldItalic r:id="rId22"/>
    </p:embeddedFont>
    <p:embeddedFont>
      <p:font typeface="Ebrima" pitchFamily="2" charset="0"/>
      <p:regular r:id="rId23"/>
      <p:bold r:id="rId24"/>
    </p:embeddedFont>
    <p:embeddedFont>
      <p:font typeface="Mangal" pitchFamily="18" charset="0"/>
      <p:regular r:id="rId25"/>
      <p:bold r:id="rId26"/>
    </p:embeddedFont>
    <p:embeddedFont>
      <p:font typeface="ＭＳ Ｐゴシック" pitchFamily="34" charset="-128"/>
      <p:regular r:id="rId27"/>
    </p:embeddedFont>
    <p:embeddedFont>
      <p:font typeface="LilyUPC" pitchFamily="34" charset="-34"/>
      <p:regular r:id="rId28"/>
      <p:bold r:id="rId29"/>
      <p:italic r:id="rId30"/>
      <p:boldItalic r:id="rId31"/>
    </p:embeddedFont>
  </p:embeddedFontLst>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y Sherborne" initials="AS" lastIdx="51" clrIdx="0">
    <p:extLst>
      <p:ext uri="{19B8F6BF-5375-455C-9EA6-DF929625EA0E}">
        <p15:presenceInfo xmlns:p15="http://schemas.microsoft.com/office/powerpoint/2012/main" xmlns="" userId="22e183d2424b5dbc" providerId="Windows Live"/>
      </p:ext>
    </p:extLst>
  </p:cmAuthor>
  <p:cmAuthor id="2" name="Gemma Young" initials="GY" lastIdx="37" clrIdx="1"/>
  <p:cmAuthor id="3" name="Linda" initials="L"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9900"/>
    <a:srgbClr val="C75947"/>
    <a:srgbClr val="009900"/>
    <a:srgbClr val="008EC0"/>
    <a:srgbClr val="0C1B2E"/>
    <a:srgbClr val="1508B8"/>
    <a:srgbClr val="7A0000"/>
    <a:srgbClr val="AFDDFF"/>
    <a:srgbClr val="9BD4FF"/>
    <a:srgbClr val="FFC5C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5620"/>
    <p:restoredTop sz="84050" autoAdjust="0"/>
  </p:normalViewPr>
  <p:slideViewPr>
    <p:cSldViewPr>
      <p:cViewPr>
        <p:scale>
          <a:sx n="63" d="100"/>
          <a:sy n="63" d="100"/>
        </p:scale>
        <p:origin x="-1974" y="1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99DE8D-534E-4523-A397-7A0410357DF6}" type="datetimeFigureOut">
              <a:rPr lang="en-GB" smtClean="0"/>
              <a:pPr/>
              <a:t>02/12/2014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0C4CB4-6439-4B9C-81E7-42EE3FE83DA2}" type="slidenum">
              <a:rPr lang="en-GB" smtClean="0"/>
              <a:pPr/>
              <a:t>‹#›</a:t>
            </a:fld>
            <a:endParaRPr lang="en-GB"/>
          </a:p>
        </p:txBody>
      </p:sp>
    </p:spTree>
    <p:extLst>
      <p:ext uri="{BB962C8B-B14F-4D97-AF65-F5344CB8AC3E}">
        <p14:creationId xmlns:p14="http://schemas.microsoft.com/office/powerpoint/2010/main" xmlns="" val="84101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a:t>
            </a:fld>
            <a:endParaRPr lang="en-GB"/>
          </a:p>
        </p:txBody>
      </p:sp>
    </p:spTree>
    <p:extLst>
      <p:ext uri="{BB962C8B-B14F-4D97-AF65-F5344CB8AC3E}">
        <p14:creationId xmlns:p14="http://schemas.microsoft.com/office/powerpoint/2010/main" xmlns="" val="141154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Ask students for their initial thoughts on this.</a:t>
            </a:r>
          </a:p>
        </p:txBody>
      </p:sp>
      <p:sp>
        <p:nvSpPr>
          <p:cNvPr id="4" name="Slide Number Placeholder 3"/>
          <p:cNvSpPr>
            <a:spLocks noGrp="1"/>
          </p:cNvSpPr>
          <p:nvPr>
            <p:ph type="sldNum" sz="quarter" idx="10"/>
          </p:nvPr>
        </p:nvSpPr>
        <p:spPr/>
        <p:txBody>
          <a:bodyPr/>
          <a:lstStyle/>
          <a:p>
            <a:fld id="{73378DDA-6197-446A-853C-9249F1FC77A7}" type="slidenum">
              <a:rPr lang="en-GB" smtClean="0"/>
              <a:pPr/>
              <a:t>2</a:t>
            </a:fld>
            <a:endParaRPr lang="en-GB"/>
          </a:p>
        </p:txBody>
      </p:sp>
    </p:spTree>
    <p:extLst>
      <p:ext uri="{BB962C8B-B14F-4D97-AF65-F5344CB8AC3E}">
        <p14:creationId xmlns:p14="http://schemas.microsoft.com/office/powerpoint/2010/main" xmlns="" val="1379239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Some information about the problems of farming large animals.</a:t>
            </a:r>
            <a:endParaRPr lang="en-GB" dirty="0" smtClean="0"/>
          </a:p>
        </p:txBody>
      </p:sp>
      <p:sp>
        <p:nvSpPr>
          <p:cNvPr id="4" name="Slide Number Placeholder 3"/>
          <p:cNvSpPr>
            <a:spLocks noGrp="1"/>
          </p:cNvSpPr>
          <p:nvPr>
            <p:ph type="sldNum" sz="quarter" idx="10"/>
          </p:nvPr>
        </p:nvSpPr>
        <p:spPr/>
        <p:txBody>
          <a:bodyPr/>
          <a:lstStyle/>
          <a:p>
            <a:fld id="{040C4CB4-6439-4B9C-81E7-42EE3FE83DA2}"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4</a:t>
            </a:fld>
            <a:endParaRPr lang="en-GB"/>
          </a:p>
        </p:txBody>
      </p:sp>
    </p:spTree>
    <p:extLst>
      <p:ext uri="{BB962C8B-B14F-4D97-AF65-F5344CB8AC3E}">
        <p14:creationId xmlns="" xmlns:p14="http://schemas.microsoft.com/office/powerpoint/2010/main" val="3897422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Ask students to read through the information on SS1. Ask a few students who they think would win for the best food resource between meat and insects with one reason why.</a:t>
            </a:r>
          </a:p>
          <a:p>
            <a:r>
              <a:rPr lang="en-GB" sz="1200" kern="1200" dirty="0" smtClean="0">
                <a:solidFill>
                  <a:schemeClr val="tx1"/>
                </a:solidFill>
                <a:latin typeface="+mn-lt"/>
                <a:ea typeface="+mn-ea"/>
                <a:cs typeface="+mn-cs"/>
              </a:rPr>
              <a:t>Students work alone to design a menu for a Christmas dinner during 'insects week'.</a:t>
            </a:r>
          </a:p>
          <a:p>
            <a:r>
              <a:rPr lang="en-GB" sz="1200" kern="1200" dirty="0" smtClean="0">
                <a:solidFill>
                  <a:schemeClr val="tx1"/>
                </a:solidFill>
                <a:latin typeface="+mn-lt"/>
                <a:ea typeface="+mn-ea"/>
                <a:cs typeface="+mn-cs"/>
              </a:rPr>
              <a:t>Each student will need a copy of the menu (SS2), the insect dishes (SS3) and checklist for persuasive writing (SS4). Students choose two insect dishes and a dessert for the menu. They cut out their chosen dishes and stick them on the menu. When questioned they should be able to justify their choices.</a:t>
            </a:r>
          </a:p>
          <a:p>
            <a:r>
              <a:rPr lang="en-GB" sz="1200" kern="1200" dirty="0" smtClean="0">
                <a:solidFill>
                  <a:schemeClr val="tx1"/>
                </a:solidFill>
                <a:latin typeface="+mn-lt"/>
                <a:ea typeface="+mn-ea"/>
                <a:cs typeface="+mn-cs"/>
              </a:rPr>
              <a:t>Students then use the information they have gathered to write in the 'why eat insects?' box using persuasive language. They can use the checklist on SS4 to help them with this.</a:t>
            </a:r>
          </a:p>
          <a:p>
            <a:r>
              <a:rPr lang="en-GB" sz="1200" kern="1200" dirty="0" smtClean="0">
                <a:solidFill>
                  <a:schemeClr val="tx1"/>
                </a:solidFill>
                <a:latin typeface="+mn-lt"/>
                <a:ea typeface="+mn-ea"/>
                <a:cs typeface="+mn-cs"/>
              </a:rPr>
              <a:t>Ask students to peer assess each other's persuasive argument by using the checklists on SS4. They should also comment on the science content.</a:t>
            </a:r>
            <a:endParaRPr lang="en-GB"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5</a:t>
            </a:fld>
            <a:endParaRPr lang="en-GB"/>
          </a:p>
        </p:txBody>
      </p:sp>
    </p:spTree>
    <p:extLst>
      <p:ext uri="{BB962C8B-B14F-4D97-AF65-F5344CB8AC3E}">
        <p14:creationId xmlns="" xmlns:p14="http://schemas.microsoft.com/office/powerpoint/2010/main" val="2859366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Ask students to read through the information. Ask the class to use a show of hands to vote on which uses less of Earth's resources: insects or large farm animals. Select a few students to explain why they think this. </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A1C17E5-ECCE-4B62-A532-A5F7DEEED2FD}" type="slidenum">
              <a:rPr lang="en-GB" smtClean="0"/>
              <a:pPr/>
              <a:t>7</a:t>
            </a:fld>
            <a:endParaRPr lang="en-GB"/>
          </a:p>
        </p:txBody>
      </p:sp>
    </p:spTree>
    <p:extLst>
      <p:ext uri="{BB962C8B-B14F-4D97-AF65-F5344CB8AC3E}">
        <p14:creationId xmlns="" xmlns:p14="http://schemas.microsoft.com/office/powerpoint/2010/main" val="1475534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Students read the information about the meat dishes which contains data on resources and pollution caused by each farm animal.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They cut out their chosen insect dishes from SS3 and stick them on the menu. When questioned they should be able to justify their choices.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They use the information they have gathered to write in the 'why you should eat insects' box using persuasive language. They can use the checklist on SS4 to help them with this.</a:t>
            </a:r>
          </a:p>
        </p:txBody>
      </p:sp>
      <p:sp>
        <p:nvSpPr>
          <p:cNvPr id="4" name="Slide Number Placeholder 3"/>
          <p:cNvSpPr>
            <a:spLocks noGrp="1"/>
          </p:cNvSpPr>
          <p:nvPr>
            <p:ph type="sldNum" sz="quarter" idx="10"/>
          </p:nvPr>
        </p:nvSpPr>
        <p:spPr/>
        <p:txBody>
          <a:bodyPr/>
          <a:lstStyle/>
          <a:p>
            <a:fld id="{CA1C17E5-ECCE-4B62-A532-A5F7DEEED2FD}" type="slidenum">
              <a:rPr lang="en-GB" smtClean="0"/>
              <a:pPr/>
              <a:t>8</a:t>
            </a:fld>
            <a:endParaRPr lang="en-GB"/>
          </a:p>
        </p:txBody>
      </p:sp>
    </p:spTree>
    <p:extLst>
      <p:ext uri="{BB962C8B-B14F-4D97-AF65-F5344CB8AC3E}">
        <p14:creationId xmlns="" xmlns:p14="http://schemas.microsoft.com/office/powerpoint/2010/main" val="1475534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t>Insect</a:t>
            </a:r>
            <a:r>
              <a:rPr lang="en-GB" b="0" baseline="0" dirty="0" smtClean="0"/>
              <a:t> dishes to cut out and stick onto the menu on SS2.</a:t>
            </a:r>
            <a:endParaRPr lang="en-GB" b="0" dirty="0" smtClean="0"/>
          </a:p>
        </p:txBody>
      </p:sp>
      <p:sp>
        <p:nvSpPr>
          <p:cNvPr id="4" name="Slide Number Placeholder 3"/>
          <p:cNvSpPr>
            <a:spLocks noGrp="1"/>
          </p:cNvSpPr>
          <p:nvPr>
            <p:ph type="sldNum" sz="quarter" idx="10"/>
          </p:nvPr>
        </p:nvSpPr>
        <p:spPr/>
        <p:txBody>
          <a:bodyPr/>
          <a:lstStyle/>
          <a:p>
            <a:fld id="{CA1C17E5-ECCE-4B62-A532-A5F7DEEED2FD}" type="slidenum">
              <a:rPr lang="en-GB" smtClean="0"/>
              <a:pPr/>
              <a:t>9</a:t>
            </a:fld>
            <a:endParaRPr lang="en-GB"/>
          </a:p>
        </p:txBody>
      </p:sp>
    </p:spTree>
    <p:extLst>
      <p:ext uri="{BB962C8B-B14F-4D97-AF65-F5344CB8AC3E}">
        <p14:creationId xmlns="" xmlns:p14="http://schemas.microsoft.com/office/powerpoint/2010/main" val="1475534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Checklist to help students write the 'why you should eat insects' box using persuasive language. Also used for the peer assessment plenary task.</a:t>
            </a:r>
            <a:endParaRPr lang="en-GB" dirty="0"/>
          </a:p>
        </p:txBody>
      </p:sp>
      <p:sp>
        <p:nvSpPr>
          <p:cNvPr id="4" name="Slide Number Placeholder 3"/>
          <p:cNvSpPr>
            <a:spLocks noGrp="1"/>
          </p:cNvSpPr>
          <p:nvPr>
            <p:ph type="sldNum" sz="quarter" idx="10"/>
          </p:nvPr>
        </p:nvSpPr>
        <p:spPr/>
        <p:txBody>
          <a:bodyPr/>
          <a:lstStyle/>
          <a:p>
            <a:fld id="{040C4CB4-6439-4B9C-81E7-42EE3FE83DA2}" type="slidenum">
              <a:rPr lang="en-GB" smtClean="0"/>
              <a:pPr/>
              <a:t>10</a:t>
            </a:fld>
            <a:endParaRPr lang="en-GB"/>
          </a:p>
        </p:txBody>
      </p:sp>
    </p:spTree>
    <p:extLst>
      <p:ext uri="{BB962C8B-B14F-4D97-AF65-F5344CB8AC3E}">
        <p14:creationId xmlns="" xmlns:p14="http://schemas.microsoft.com/office/powerpoint/2010/main" val="1765595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11</a:t>
            </a:fld>
            <a:endParaRPr lang="en-GB"/>
          </a:p>
        </p:txBody>
      </p:sp>
    </p:spTree>
    <p:extLst>
      <p:ext uri="{BB962C8B-B14F-4D97-AF65-F5344CB8AC3E}">
        <p14:creationId xmlns:p14="http://schemas.microsoft.com/office/powerpoint/2010/main" xmlns="" val="1411549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78DDA-6197-446A-853C-9249F1FC77A7}" type="slidenum">
              <a:rPr lang="en-GB" smtClean="0"/>
              <a:pPr/>
              <a:t>12</a:t>
            </a:fld>
            <a:endParaRPr lang="en-GB"/>
          </a:p>
        </p:txBody>
      </p:sp>
    </p:spTree>
    <p:extLst>
      <p:ext uri="{BB962C8B-B14F-4D97-AF65-F5344CB8AC3E}">
        <p14:creationId xmlns:p14="http://schemas.microsoft.com/office/powerpoint/2010/main" xmlns="" val="1411549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2"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068295-E773-4C24-906E-6EACDE99BB76}" type="slidenum">
              <a:rPr lang="en-GB" smtClean="0"/>
              <a:pPr/>
              <a:t>‹#›</a:t>
            </a:fld>
            <a:endParaRPr lang="en-GB"/>
          </a:p>
        </p:txBody>
      </p:sp>
      <p:pic>
        <p:nvPicPr>
          <p:cNvPr id="7" name="Picture 8"/>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7523815" y="6453521"/>
            <a:ext cx="1053833" cy="3698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897066" y="6453518"/>
            <a:ext cx="939105" cy="363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userDrawn="1"/>
        </p:nvSpPr>
        <p:spPr>
          <a:xfrm>
            <a:off x="1476194" y="6381331"/>
            <a:ext cx="6263608" cy="461665"/>
          </a:xfrm>
          <a:prstGeom prst="rect">
            <a:avLst/>
          </a:prstGeom>
          <a:noFill/>
        </p:spPr>
        <p:txBody>
          <a:bodyPr wrap="square" rtlCol="0">
            <a:spAutoFit/>
          </a:bodyPr>
          <a:lstStyle/>
          <a:p>
            <a:pPr algn="ctr"/>
            <a:r>
              <a:rPr lang="en-GB" sz="2400" b="0" dirty="0" smtClean="0">
                <a:solidFill>
                  <a:schemeClr val="tx1"/>
                </a:solidFill>
                <a:latin typeface="Century Gothic" pitchFamily="34" charset="0"/>
                <a:cs typeface="LilyUPC" panose="020B0604020202020204" pitchFamily="34" charset="-34"/>
              </a:rPr>
              <a:t> For more, visit E</a:t>
            </a:r>
            <a:r>
              <a:rPr lang="en-GB" sz="2400" b="0" dirty="0" smtClean="0">
                <a:solidFill>
                  <a:schemeClr val="tx1"/>
                </a:solidFill>
                <a:latin typeface="Century Gothic" pitchFamily="34" charset="0"/>
                <a:ea typeface="Ebrima" panose="02000000000000000000" pitchFamily="2" charset="0"/>
                <a:cs typeface="Mangal" panose="02040503050203030202" pitchFamily="18" charset="0"/>
              </a:rPr>
              <a:t>ngagingScience.eu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2"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9901D3E-30FA-439D-BB1E-BF4D62928A8C}" type="datetimeFigureOut">
              <a:rPr lang="en-GB" smtClean="0"/>
              <a:pPr/>
              <a:t>02/12/2014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068295-E773-4C24-906E-6EACDE99BB76}"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5832494"/>
            <a:ext cx="306387" cy="1079313"/>
          </a:xfrm>
          <a:prstGeom prst="roundRect">
            <a:avLst/>
          </a:prstGeom>
          <a:solidFill>
            <a:srgbClr val="C75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250705"/>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udent sheets">
    <p:spTree>
      <p:nvGrpSpPr>
        <p:cNvPr id="1" name=""/>
        <p:cNvGrpSpPr/>
        <p:nvPr/>
      </p:nvGrpSpPr>
      <p:grpSpPr>
        <a:xfrm>
          <a:off x="0" y="0"/>
          <a:ext cx="0" cy="0"/>
          <a:chOff x="0" y="0"/>
          <a:chExt cx="0" cy="0"/>
        </a:xfrm>
      </p:grpSpPr>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
        <p:nvSpPr>
          <p:cNvPr id="6" name="Rectangle 5"/>
          <p:cNvSpPr/>
          <p:nvPr userDrawn="1"/>
        </p:nvSpPr>
        <p:spPr>
          <a:xfrm rot="5400000">
            <a:off x="4395062" y="2130283"/>
            <a:ext cx="353875" cy="9144000"/>
          </a:xfrm>
          <a:prstGeom prst="rect">
            <a:avLst/>
          </a:prstGeom>
          <a:solidFill>
            <a:srgbClr val="C75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spTree>
    <p:custDataLst>
      <p:tags r:id="rId1"/>
    </p:custData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7" name="Rounded Rectangle 16"/>
          <p:cNvSpPr/>
          <p:nvPr userDrawn="1"/>
        </p:nvSpPr>
        <p:spPr>
          <a:xfrm rot="16200000">
            <a:off x="9147942" y="6066875"/>
            <a:ext cx="306387" cy="1079313"/>
          </a:xfrm>
          <a:prstGeom prst="roundRect">
            <a:avLst/>
          </a:prstGeom>
          <a:solidFill>
            <a:srgbClr val="0091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18" name="Text Box 13"/>
          <p:cNvSpPr txBox="1">
            <a:spLocks noChangeArrowheads="1"/>
          </p:cNvSpPr>
          <p:nvPr userDrawn="1"/>
        </p:nvSpPr>
        <p:spPr bwMode="auto">
          <a:xfrm>
            <a:off x="8761478" y="6485086"/>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a:t>
            </a:fld>
            <a:endParaRPr lang="en-GB" altLang="en-US" sz="1400" b="1" dirty="0">
              <a:solidFill>
                <a:schemeClr val="bg1"/>
              </a:solidFill>
              <a:latin typeface="Century Gothic" pitchFamily="34" charset="0"/>
            </a:endParaRPr>
          </a:p>
        </p:txBody>
      </p:sp>
      <p:pic>
        <p:nvPicPr>
          <p:cNvPr id="5" name="Picture 4" descr="engagelogo.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79483" y="116632"/>
            <a:ext cx="1511642" cy="606536"/>
          </a:xfrm>
          <a:prstGeom prst="rect">
            <a:avLst/>
          </a:prstGeom>
        </p:spPr>
      </p:pic>
    </p:spTree>
    <p:custDataLst>
      <p:tags r:id="rId1"/>
    </p:custData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cxnSp>
        <p:nvCxnSpPr>
          <p:cNvPr id="8" name="Straight Connector 7"/>
          <p:cNvCxnSpPr/>
          <p:nvPr userDrawn="1"/>
        </p:nvCxnSpPr>
        <p:spPr>
          <a:xfrm>
            <a:off x="4572000" y="0"/>
            <a:ext cx="0" cy="6858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9" name="Picture 8" descr="engagelogo.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107504" y="116632"/>
            <a:ext cx="897311" cy="360040"/>
          </a:xfrm>
          <a:prstGeom prst="rect">
            <a:avLst/>
          </a:prstGeom>
        </p:spPr>
      </p:pic>
      <p:sp>
        <p:nvSpPr>
          <p:cNvPr id="10" name="Rectangle 9"/>
          <p:cNvSpPr/>
          <p:nvPr userDrawn="1"/>
        </p:nvSpPr>
        <p:spPr>
          <a:xfrm rot="5400000">
            <a:off x="4395062" y="2130283"/>
            <a:ext cx="353875" cy="9144000"/>
          </a:xfrm>
          <a:prstGeom prst="rect">
            <a:avLst/>
          </a:prstGeom>
          <a:solidFill>
            <a:srgbClr val="C75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userDrawn="1"/>
        </p:nvSpPr>
        <p:spPr>
          <a:xfrm>
            <a:off x="7055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pic>
        <p:nvPicPr>
          <p:cNvPr id="12" name="Picture 11" descr="engagelogo.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4682801" y="116632"/>
            <a:ext cx="897311" cy="360040"/>
          </a:xfrm>
          <a:prstGeom prst="rect">
            <a:avLst/>
          </a:prstGeom>
        </p:spPr>
      </p:pic>
      <p:sp>
        <p:nvSpPr>
          <p:cNvPr id="13" name="TextBox 12"/>
          <p:cNvSpPr txBox="1"/>
          <p:nvPr userDrawn="1"/>
        </p:nvSpPr>
        <p:spPr>
          <a:xfrm>
            <a:off x="2483768" y="6525344"/>
            <a:ext cx="2088232" cy="338554"/>
          </a:xfrm>
          <a:prstGeom prst="rect">
            <a:avLst/>
          </a:prstGeom>
          <a:noFill/>
        </p:spPr>
        <p:txBody>
          <a:bodyPr wrap="square" rtlCol="0">
            <a:spAutoFit/>
          </a:bodyPr>
          <a:lstStyle/>
          <a:p>
            <a:pPr algn="r"/>
            <a:r>
              <a:rPr lang="en-GB" sz="1600" dirty="0" smtClean="0">
                <a:solidFill>
                  <a:schemeClr val="bg1"/>
                </a:solidFill>
                <a:latin typeface="Century Gothic" pitchFamily="34" charset="0"/>
              </a:rPr>
              <a:t>Student sheets</a:t>
            </a:r>
            <a:endParaRPr lang="en-GB" sz="1600" dirty="0">
              <a:solidFill>
                <a:schemeClr val="bg1"/>
              </a:solidFill>
              <a:latin typeface="Century Gothic" pitchFamily="34" charset="0"/>
            </a:endParaRPr>
          </a:p>
        </p:txBody>
      </p:sp>
      <p:cxnSp>
        <p:nvCxnSpPr>
          <p:cNvPr id="14" name="Straight Connector 13"/>
          <p:cNvCxnSpPr>
            <a:endCxn id="10" idx="3"/>
          </p:cNvCxnSpPr>
          <p:nvPr userDrawn="1"/>
        </p:nvCxnSpPr>
        <p:spPr>
          <a:xfrm>
            <a:off x="4572000" y="6525344"/>
            <a:ext cx="0" cy="353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2"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01D3E-30FA-439D-BB1E-BF4D62928A8C}" type="datetimeFigureOut">
              <a:rPr lang="en-GB" smtClean="0"/>
              <a:pPr/>
              <a:t>02/12/2014</a:t>
            </a:fld>
            <a:endParaRPr lang="en-GB"/>
          </a:p>
        </p:txBody>
      </p:sp>
      <p:sp>
        <p:nvSpPr>
          <p:cNvPr id="5" name="Footer Placeholder 4"/>
          <p:cNvSpPr>
            <a:spLocks noGrp="1"/>
          </p:cNvSpPr>
          <p:nvPr>
            <p:ph type="ftr" sz="quarter" idx="3"/>
          </p:nvPr>
        </p:nvSpPr>
        <p:spPr>
          <a:xfrm>
            <a:off x="3124202"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2"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8295-E773-4C24-906E-6EACDE99BB7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8.png"/><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9.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5.xml"/><Relationship Id="rId7"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slide" Target="slide8.xml"/><Relationship Id="rId5" Type="http://schemas.openxmlformats.org/officeDocument/2006/relationships/image" Target="../media/image17.png"/><Relationship Id="rId10" Type="http://schemas.openxmlformats.org/officeDocument/2006/relationships/image" Target="../media/image21.png"/><Relationship Id="rId4" Type="http://schemas.openxmlformats.org/officeDocument/2006/relationships/image" Target="../media/image16.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slide" Target="slide1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7.xml"/><Relationship Id="rId7" Type="http://schemas.openxmlformats.org/officeDocument/2006/relationships/image" Target="../media/image26.png"/><Relationship Id="rId2" Type="http://schemas.openxmlformats.org/officeDocument/2006/relationships/slideLayout" Target="../slideLayouts/slideLayout13.xml"/><Relationship Id="rId1" Type="http://schemas.openxmlformats.org/officeDocument/2006/relationships/tags" Target="../tags/tag13.xml"/><Relationship Id="rId6" Type="http://schemas.openxmlformats.org/officeDocument/2006/relationships/image" Target="../media/image25.png"/><Relationship Id="rId5" Type="http://schemas.openxmlformats.org/officeDocument/2006/relationships/image" Target="../media/image20.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8.xml"/><Relationship Id="rId7" Type="http://schemas.openxmlformats.org/officeDocument/2006/relationships/image" Target="../media/image30.png"/><Relationship Id="rId2" Type="http://schemas.openxmlformats.org/officeDocument/2006/relationships/slideLayout" Target="../slideLayouts/slideLayout17.xml"/><Relationship Id="rId1" Type="http://schemas.openxmlformats.org/officeDocument/2006/relationships/tags" Target="../tags/tag1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notesSlide" Target="../notesSlides/notesSlide11.xml"/><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slideLayout" Target="../slideLayouts/slideLayout7.xml"/><Relationship Id="rId16" Type="http://schemas.openxmlformats.org/officeDocument/2006/relationships/image" Target="../media/image44.emf"/><Relationship Id="rId1" Type="http://schemas.openxmlformats.org/officeDocument/2006/relationships/tags" Target="../tags/tag1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emf"/><Relationship Id="rId10" Type="http://schemas.openxmlformats.org/officeDocument/2006/relationships/image" Target="../media/image38.jpeg"/><Relationship Id="rId4" Type="http://schemas.openxmlformats.org/officeDocument/2006/relationships/image" Target="../media/image4.png"/><Relationship Id="rId9" Type="http://schemas.openxmlformats.org/officeDocument/2006/relationships/image" Target="../media/image37.png"/><Relationship Id="rId1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3298306"/>
            <a:ext cx="9142412" cy="1066801"/>
          </a:xfrm>
          <a:prstGeom prst="rect">
            <a:avLst/>
          </a:prstGeom>
          <a:solidFill>
            <a:srgbClr val="C75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extBox 1"/>
          <p:cNvSpPr txBox="1"/>
          <p:nvPr/>
        </p:nvSpPr>
        <p:spPr>
          <a:xfrm>
            <a:off x="900229" y="3359016"/>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Eat insects</a:t>
            </a:r>
          </a:p>
        </p:txBody>
      </p:sp>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4" cstate="print"/>
          <a:srcRect/>
          <a:stretch>
            <a:fillRect/>
          </a:stretch>
        </p:blipFill>
        <p:spPr bwMode="auto">
          <a:xfrm>
            <a:off x="0" y="0"/>
            <a:ext cx="9143822" cy="6453336"/>
          </a:xfrm>
          <a:prstGeom prst="rect">
            <a:avLst/>
          </a:prstGeom>
          <a:noFill/>
          <a:ln w="9525">
            <a:noFill/>
            <a:miter lim="800000"/>
            <a:headEnd/>
            <a:tailEnd/>
          </a:ln>
        </p:spPr>
      </p:pic>
      <p:sp>
        <p:nvSpPr>
          <p:cNvPr id="21" name="Rectangle 20"/>
          <p:cNvSpPr/>
          <p:nvPr/>
        </p:nvSpPr>
        <p:spPr>
          <a:xfrm>
            <a:off x="0" y="6165304"/>
            <a:ext cx="9144000" cy="707886"/>
          </a:xfrm>
          <a:prstGeom prst="rect">
            <a:avLst/>
          </a:prstGeom>
          <a:solidFill>
            <a:srgbClr val="0C1B2E"/>
          </a:solidFill>
        </p:spPr>
        <p:txBody>
          <a:bodyPr wrap="square" rtlCol="0">
            <a:spAutoFit/>
          </a:bodyPr>
          <a:lstStyle/>
          <a:p>
            <a:pPr algn="ctr"/>
            <a:endParaRPr lang="en-GB" sz="4000" dirty="0" smtClean="0">
              <a:solidFill>
                <a:schemeClr val="bg1"/>
              </a:solidFill>
              <a:latin typeface="Century Gothic" pitchFamily="34" charset="0"/>
            </a:endParaRPr>
          </a:p>
        </p:txBody>
      </p:sp>
      <p:pic>
        <p:nvPicPr>
          <p:cNvPr id="55" name="Picture 54" descr="discuss.png"/>
          <p:cNvPicPr>
            <a:picLocks noChangeAspect="1"/>
          </p:cNvPicPr>
          <p:nvPr/>
        </p:nvPicPr>
        <p:blipFill>
          <a:blip r:embed="rId5" cstate="print"/>
          <a:stretch>
            <a:fillRect/>
          </a:stretch>
        </p:blipFill>
        <p:spPr>
          <a:xfrm>
            <a:off x="14656057" y="12779590"/>
            <a:ext cx="382376" cy="374755"/>
          </a:xfrm>
          <a:prstGeom prst="rect">
            <a:avLst/>
          </a:prstGeom>
          <a:effectLst>
            <a:outerShdw blurRad="50800" dist="38100" dir="2700000" algn="tl" rotWithShape="0">
              <a:prstClr val="black">
                <a:alpha val="40000"/>
              </a:prstClr>
            </a:outerShdw>
          </a:effectLst>
        </p:spPr>
      </p:pic>
      <p:sp>
        <p:nvSpPr>
          <p:cNvPr id="42" name="TextBox 41"/>
          <p:cNvSpPr txBox="1"/>
          <p:nvPr/>
        </p:nvSpPr>
        <p:spPr>
          <a:xfrm>
            <a:off x="0" y="0"/>
            <a:ext cx="9144000" cy="707886"/>
          </a:xfrm>
          <a:prstGeom prst="rect">
            <a:avLst/>
          </a:prstGeom>
          <a:noFill/>
        </p:spPr>
        <p:txBody>
          <a:bodyPr wrap="square" rtlCol="0">
            <a:spAutoFit/>
          </a:bodyPr>
          <a:lstStyle/>
          <a:p>
            <a:pPr algn="ctr"/>
            <a:r>
              <a:rPr lang="en-GB" sz="4000" dirty="0" smtClean="0">
                <a:latin typeface="Century Gothic" pitchFamily="34" charset="0"/>
              </a:rPr>
              <a:t>At </a:t>
            </a:r>
            <a:r>
              <a:rPr lang="en-GB" sz="4000" b="1" dirty="0" smtClean="0">
                <a:latin typeface="Century Gothic" pitchFamily="34" charset="0"/>
              </a:rPr>
              <a:t>Brussels University </a:t>
            </a:r>
            <a:r>
              <a:rPr lang="en-GB" sz="4000" dirty="0" smtClean="0">
                <a:latin typeface="Century Gothic" pitchFamily="34" charset="0"/>
              </a:rPr>
              <a:t>canteen...</a:t>
            </a:r>
            <a:endParaRPr lang="en-GB" sz="4000" dirty="0">
              <a:latin typeface="Century Gothic" pitchFamily="34" charset="0"/>
            </a:endParaRPr>
          </a:p>
        </p:txBody>
      </p:sp>
      <p:sp>
        <p:nvSpPr>
          <p:cNvPr id="43" name="TextBox 42"/>
          <p:cNvSpPr txBox="1"/>
          <p:nvPr/>
        </p:nvSpPr>
        <p:spPr>
          <a:xfrm>
            <a:off x="0" y="6093296"/>
            <a:ext cx="9144000" cy="707886"/>
          </a:xfrm>
          <a:prstGeom prst="rect">
            <a:avLst/>
          </a:prstGeom>
          <a:noFill/>
        </p:spPr>
        <p:txBody>
          <a:bodyPr wrap="square" rtlCol="0">
            <a:spAutoFit/>
          </a:bodyPr>
          <a:lstStyle/>
          <a:p>
            <a:pPr algn="ctr"/>
            <a:r>
              <a:rPr lang="en-GB" sz="4000" dirty="0" smtClean="0">
                <a:solidFill>
                  <a:schemeClr val="bg1"/>
                </a:solidFill>
                <a:latin typeface="Century Gothic" pitchFamily="34" charset="0"/>
              </a:rPr>
              <a:t>...they serve </a:t>
            </a:r>
            <a:r>
              <a:rPr lang="en-GB" sz="4000" b="1" dirty="0" smtClean="0">
                <a:solidFill>
                  <a:schemeClr val="bg1"/>
                </a:solidFill>
                <a:latin typeface="Century Gothic" pitchFamily="34" charset="0"/>
              </a:rPr>
              <a:t>insects!</a:t>
            </a:r>
            <a:endParaRPr lang="en-GB" sz="4000" b="1" dirty="0">
              <a:solidFill>
                <a:schemeClr val="bg1"/>
              </a:solidFill>
              <a:latin typeface="Century Gothic" pitchFamily="34" charset="0"/>
            </a:endParaRPr>
          </a:p>
        </p:txBody>
      </p:sp>
      <p:sp>
        <p:nvSpPr>
          <p:cNvPr id="19" name="Rounded Rectangle 18"/>
          <p:cNvSpPr/>
          <p:nvPr/>
        </p:nvSpPr>
        <p:spPr>
          <a:xfrm rot="16200000">
            <a:off x="9147942" y="5832494"/>
            <a:ext cx="306387" cy="1079313"/>
          </a:xfrm>
          <a:prstGeom prst="roundRect">
            <a:avLst/>
          </a:prstGeom>
          <a:solidFill>
            <a:srgbClr val="C75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20" name="Text Box 13"/>
          <p:cNvSpPr txBox="1">
            <a:spLocks noChangeArrowheads="1"/>
          </p:cNvSpPr>
          <p:nvPr/>
        </p:nvSpPr>
        <p:spPr bwMode="auto">
          <a:xfrm>
            <a:off x="8761478" y="6250705"/>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2</a:t>
            </a:fld>
            <a:endParaRPr lang="en-GB" altLang="en-US" sz="1400" b="1" dirty="0">
              <a:solidFill>
                <a:schemeClr val="bg1"/>
              </a:solidFill>
              <a:latin typeface="Century Gothic" pitchFamily="34" charset="0"/>
            </a:endParaRPr>
          </a:p>
        </p:txBody>
      </p:sp>
      <p:grpSp>
        <p:nvGrpSpPr>
          <p:cNvPr id="36" name="Group 35"/>
          <p:cNvGrpSpPr/>
          <p:nvPr/>
        </p:nvGrpSpPr>
        <p:grpSpPr>
          <a:xfrm>
            <a:off x="5868144" y="3212976"/>
            <a:ext cx="3096344" cy="3096344"/>
            <a:chOff x="7164288" y="2132856"/>
            <a:chExt cx="3168352" cy="3168352"/>
          </a:xfrm>
        </p:grpSpPr>
        <p:sp>
          <p:nvSpPr>
            <p:cNvPr id="35" name="Oval 34"/>
            <p:cNvSpPr/>
            <p:nvPr/>
          </p:nvSpPr>
          <p:spPr>
            <a:xfrm>
              <a:off x="7164288" y="2132856"/>
              <a:ext cx="3168352" cy="3168352"/>
            </a:xfrm>
            <a:prstGeom prst="ellipse">
              <a:avLst/>
            </a:prstGeom>
            <a:solidFill>
              <a:schemeClr val="bg1"/>
            </a:solidFill>
            <a:ln>
              <a:solidFill>
                <a:schemeClr val="bg1"/>
              </a:solidFill>
            </a:ln>
            <a:effectLst>
              <a:outerShdw blurRad="190500" dist="762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descr="mealworm mash.png"/>
            <p:cNvPicPr>
              <a:picLocks noChangeAspect="1"/>
            </p:cNvPicPr>
            <p:nvPr/>
          </p:nvPicPr>
          <p:blipFill>
            <a:blip r:embed="rId6" cstate="print"/>
            <a:stretch>
              <a:fillRect/>
            </a:stretch>
          </p:blipFill>
          <p:spPr>
            <a:xfrm>
              <a:off x="7236296" y="2204864"/>
              <a:ext cx="3024336" cy="3024336"/>
            </a:xfrm>
            <a:prstGeom prst="rect">
              <a:avLst/>
            </a:prstGeom>
            <a:noFill/>
            <a:ln>
              <a:noFill/>
            </a:ln>
          </p:spPr>
        </p:pic>
      </p:grpSp>
      <p:sp>
        <p:nvSpPr>
          <p:cNvPr id="27" name="TextBox 26"/>
          <p:cNvSpPr txBox="1"/>
          <p:nvPr/>
        </p:nvSpPr>
        <p:spPr>
          <a:xfrm>
            <a:off x="5364088" y="4509120"/>
            <a:ext cx="1872208" cy="830997"/>
          </a:xfrm>
          <a:prstGeom prst="rect">
            <a:avLst/>
          </a:prstGeom>
          <a:solidFill>
            <a:srgbClr val="C7594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2400" dirty="0" smtClean="0">
                <a:solidFill>
                  <a:schemeClr val="bg1"/>
                </a:solidFill>
                <a:latin typeface="Century Gothic" pitchFamily="34" charset="0"/>
              </a:rPr>
              <a:t>Mealworm nuggets</a:t>
            </a:r>
            <a:endParaRPr lang="en-GB" sz="2400" dirty="0">
              <a:solidFill>
                <a:schemeClr val="bg1"/>
              </a:solidFill>
              <a:latin typeface="Century Gothic" pitchFamily="34" charset="0"/>
            </a:endParaRPr>
          </a:p>
        </p:txBody>
      </p:sp>
      <p:sp>
        <p:nvSpPr>
          <p:cNvPr id="37" name="Right Arrow 36"/>
          <p:cNvSpPr/>
          <p:nvPr/>
        </p:nvSpPr>
        <p:spPr>
          <a:xfrm rot="13739098">
            <a:off x="6121250" y="3381905"/>
            <a:ext cx="993524" cy="360040"/>
          </a:xfrm>
          <a:prstGeom prst="rightArrow">
            <a:avLst/>
          </a:prstGeom>
          <a:solidFill>
            <a:srgbClr val="C75947"/>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Picture 38" descr="worm toast.png"/>
          <p:cNvPicPr>
            <a:picLocks noChangeAspect="1"/>
          </p:cNvPicPr>
          <p:nvPr/>
        </p:nvPicPr>
        <p:blipFill>
          <a:blip r:embed="rId7" cstate="print"/>
          <a:stretch>
            <a:fillRect/>
          </a:stretch>
        </p:blipFill>
        <p:spPr>
          <a:xfrm>
            <a:off x="179512" y="3861048"/>
            <a:ext cx="3659643" cy="20839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4" name="TextBox 23"/>
          <p:cNvSpPr txBox="1"/>
          <p:nvPr/>
        </p:nvSpPr>
        <p:spPr>
          <a:xfrm>
            <a:off x="179512" y="3318083"/>
            <a:ext cx="2880320" cy="830997"/>
          </a:xfrm>
          <a:prstGeom prst="rect">
            <a:avLst/>
          </a:prstGeom>
          <a:solidFill>
            <a:srgbClr val="C7594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2400" dirty="0" smtClean="0">
                <a:solidFill>
                  <a:schemeClr val="bg1"/>
                </a:solidFill>
                <a:latin typeface="Century Gothic" pitchFamily="34" charset="0"/>
              </a:rPr>
              <a:t>Buffalo worm and cheese on toast</a:t>
            </a:r>
            <a:endParaRPr lang="en-GB" sz="2400" dirty="0">
              <a:solidFill>
                <a:schemeClr val="bg1"/>
              </a:solidFill>
              <a:latin typeface="Century Gothic" pitchFamily="34" charset="0"/>
            </a:endParaRPr>
          </a:p>
        </p:txBody>
      </p:sp>
      <p:sp>
        <p:nvSpPr>
          <p:cNvPr id="46" name="Right Arrow 45"/>
          <p:cNvSpPr/>
          <p:nvPr/>
        </p:nvSpPr>
        <p:spPr>
          <a:xfrm rot="18971526">
            <a:off x="3088523" y="3301987"/>
            <a:ext cx="1988525" cy="360040"/>
          </a:xfrm>
          <a:prstGeom prst="rightArrow">
            <a:avLst/>
          </a:prstGeom>
          <a:solidFill>
            <a:srgbClr val="C75947"/>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2000"/>
                                        <p:tgtEl>
                                          <p:spTgt spid="4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2000"/>
                                        <p:tgtEl>
                                          <p:spTgt spid="43"/>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2000"/>
                                        <p:tgtEl>
                                          <p:spTgt spid="3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down)">
                                      <p:cBhvr>
                                        <p:cTn id="18" dur="10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2000"/>
                                        <p:tgtEl>
                                          <p:spTgt spid="27"/>
                                        </p:tgtEl>
                                      </p:cBhvr>
                                    </p:animEffect>
                                  </p:childTnLst>
                                </p:cTn>
                              </p:par>
                            </p:childTnLst>
                          </p:cTn>
                        </p:par>
                        <p:par>
                          <p:cTn id="22" fill="hold">
                            <p:stCondLst>
                              <p:cond delay="6000"/>
                            </p:stCondLst>
                            <p:childTnLst>
                              <p:par>
                                <p:cTn id="23" presetID="22" presetClass="entr" presetSubtype="4"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down)">
                                      <p:cBhvr>
                                        <p:cTn id="25" dur="1000"/>
                                        <p:tgtEl>
                                          <p:spTgt spid="46"/>
                                        </p:tgtEl>
                                      </p:cBhvr>
                                    </p:animEffect>
                                  </p:childTnLst>
                                </p:cTn>
                              </p:par>
                            </p:childTnLst>
                          </p:cTn>
                        </p:par>
                        <p:par>
                          <p:cTn id="26" fill="hold">
                            <p:stCondLst>
                              <p:cond delay="7000"/>
                            </p:stCondLst>
                            <p:childTnLst>
                              <p:par>
                                <p:cTn id="27" presetID="10" presetClass="entr" presetSubtype="0"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2000"/>
                                        <p:tgtEl>
                                          <p:spTgt spid="3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27" grpId="0" animBg="1"/>
      <p:bldP spid="37" grpId="0" animBg="1"/>
      <p:bldP spid="24" grpId="0" animBg="1"/>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403648" y="198800"/>
            <a:ext cx="6912768" cy="1862048"/>
          </a:xfrm>
          <a:prstGeom prst="rect">
            <a:avLst/>
          </a:prstGeom>
          <a:noFill/>
        </p:spPr>
        <p:txBody>
          <a:bodyPr wrap="square">
            <a:spAutoFit/>
          </a:bodyPr>
          <a:lstStyle/>
          <a:p>
            <a:pPr algn="ctr">
              <a:lnSpc>
                <a:spcPts val="4600"/>
              </a:lnSpc>
            </a:pPr>
            <a:r>
              <a:rPr lang="en-GB" sz="4200" dirty="0" smtClean="0">
                <a:latin typeface="Century Gothic" pitchFamily="34" charset="0"/>
              </a:rPr>
              <a:t>Farming large animals uses up natural resources and </a:t>
            </a:r>
            <a:r>
              <a:rPr lang="en-GB" sz="4200" b="1" dirty="0" smtClean="0">
                <a:latin typeface="Century Gothic" pitchFamily="34" charset="0"/>
              </a:rPr>
              <a:t>creates waste</a:t>
            </a:r>
          </a:p>
        </p:txBody>
      </p:sp>
      <p:pic>
        <p:nvPicPr>
          <p:cNvPr id="11" name="Picture 4"/>
          <p:cNvPicPr>
            <a:picLocks noChangeAspect="1" noChangeArrowheads="1"/>
          </p:cNvPicPr>
          <p:nvPr/>
        </p:nvPicPr>
        <p:blipFill>
          <a:blip r:embed="rId3" cstate="print"/>
          <a:srcRect t="2958"/>
          <a:stretch>
            <a:fillRect/>
          </a:stretch>
        </p:blipFill>
        <p:spPr bwMode="auto">
          <a:xfrm>
            <a:off x="0" y="2132856"/>
            <a:ext cx="9185563" cy="4778932"/>
          </a:xfrm>
          <a:prstGeom prst="rect">
            <a:avLst/>
          </a:prstGeom>
          <a:noFill/>
          <a:ln w="9525">
            <a:noFill/>
            <a:miter lim="800000"/>
            <a:headEnd/>
            <a:tailEnd/>
          </a:ln>
          <a:effectLst>
            <a:outerShdw blurRad="215900" dist="76200" dir="16200000" rotWithShape="0">
              <a:prstClr val="black">
                <a:alpha val="40000"/>
              </a:prstClr>
            </a:outerShdw>
          </a:effectLst>
        </p:spPr>
      </p:pic>
      <p:pic>
        <p:nvPicPr>
          <p:cNvPr id="12" name="Picture 11" descr="eating cricket.png"/>
          <p:cNvPicPr>
            <a:picLocks noChangeAspect="1"/>
          </p:cNvPicPr>
          <p:nvPr/>
        </p:nvPicPr>
        <p:blipFill>
          <a:blip r:embed="rId4" cstate="print"/>
          <a:srcRect r="12131"/>
          <a:stretch>
            <a:fillRect/>
          </a:stretch>
        </p:blipFill>
        <p:spPr>
          <a:xfrm>
            <a:off x="-36512" y="-13447"/>
            <a:ext cx="9234300" cy="6898831"/>
          </a:xfrm>
          <a:prstGeom prst="rect">
            <a:avLst/>
          </a:prstGeom>
        </p:spPr>
      </p:pic>
      <p:grpSp>
        <p:nvGrpSpPr>
          <p:cNvPr id="2" name="Group 12"/>
          <p:cNvGrpSpPr/>
          <p:nvPr/>
        </p:nvGrpSpPr>
        <p:grpSpPr>
          <a:xfrm>
            <a:off x="1619672" y="260648"/>
            <a:ext cx="6408712" cy="1272337"/>
            <a:chOff x="1763688" y="270530"/>
            <a:chExt cx="6408712" cy="1272337"/>
          </a:xfrm>
        </p:grpSpPr>
        <p:sp>
          <p:nvSpPr>
            <p:cNvPr id="14" name="Rounded Rectangle 13"/>
            <p:cNvSpPr/>
            <p:nvPr/>
          </p:nvSpPr>
          <p:spPr>
            <a:xfrm>
              <a:off x="1835696" y="318731"/>
              <a:ext cx="6336704" cy="1224136"/>
            </a:xfrm>
            <a:prstGeom prst="round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1763688" y="270530"/>
              <a:ext cx="6336704" cy="1200329"/>
            </a:xfrm>
            <a:prstGeom prst="rect">
              <a:avLst/>
            </a:prstGeom>
          </p:spPr>
          <p:txBody>
            <a:bodyPr wrap="square">
              <a:spAutoFit/>
            </a:bodyPr>
            <a:lstStyle/>
            <a:p>
              <a:pPr algn="ctr"/>
              <a:r>
                <a:rPr lang="en-GB" sz="3600" b="1" dirty="0" smtClean="0">
                  <a:solidFill>
                    <a:srgbClr val="639729"/>
                  </a:solidFill>
                  <a:latin typeface="Century Gothic" pitchFamily="34" charset="0"/>
                </a:rPr>
                <a:t>   </a:t>
              </a:r>
              <a:r>
                <a:rPr lang="en-GB" sz="3600" dirty="0" smtClean="0">
                  <a:solidFill>
                    <a:schemeClr val="bg1"/>
                  </a:solidFill>
                  <a:latin typeface="Century Gothic" pitchFamily="34" charset="0"/>
                </a:rPr>
                <a:t>Can we persuade people to swap meat for insects?</a:t>
              </a:r>
              <a:endParaRPr lang="en-GB" sz="3600" dirty="0">
                <a:solidFill>
                  <a:schemeClr val="bg1"/>
                </a:solidFill>
                <a:latin typeface="Century Gothic" pitchFamily="34" charset="0"/>
              </a:endParaRPr>
            </a:p>
          </p:txBody>
        </p:sp>
      </p:grpSp>
      <p:sp>
        <p:nvSpPr>
          <p:cNvPr id="3" name="Rounded Rectangle 2"/>
          <p:cNvSpPr/>
          <p:nvPr/>
        </p:nvSpPr>
        <p:spPr>
          <a:xfrm rot="16200000">
            <a:off x="9147942" y="5832494"/>
            <a:ext cx="306387" cy="1079313"/>
          </a:xfrm>
          <a:prstGeom prst="roundRect">
            <a:avLst/>
          </a:prstGeom>
          <a:solidFill>
            <a:srgbClr val="C75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4" name="Text Box 13"/>
          <p:cNvSpPr txBox="1">
            <a:spLocks noChangeArrowheads="1"/>
          </p:cNvSpPr>
          <p:nvPr/>
        </p:nvSpPr>
        <p:spPr bwMode="auto">
          <a:xfrm>
            <a:off x="8761478" y="6250705"/>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3</a:t>
            </a:fld>
            <a:endParaRPr lang="en-GB" altLang="en-US" sz="1400" b="1" dirty="0">
              <a:solidFill>
                <a:schemeClr val="bg1"/>
              </a:solidFill>
              <a:latin typeface="Century Gothic" pitchFamily="34" charset="0"/>
            </a:endParaRPr>
          </a:p>
        </p:txBody>
      </p:sp>
      <p:pic>
        <p:nvPicPr>
          <p:cNvPr id="16" name="Picture 15" descr="world.png"/>
          <p:cNvPicPr>
            <a:picLocks noChangeAspect="1"/>
          </p:cNvPicPr>
          <p:nvPr/>
        </p:nvPicPr>
        <p:blipFill>
          <a:blip r:embed="rId5" cstate="print"/>
          <a:stretch>
            <a:fillRect/>
          </a:stretch>
        </p:blipFill>
        <p:spPr>
          <a:xfrm>
            <a:off x="35496" y="476672"/>
            <a:ext cx="6297044" cy="6206602"/>
          </a:xfrm>
          <a:prstGeom prst="rect">
            <a:avLst/>
          </a:prstGeom>
          <a:ln>
            <a:noFill/>
          </a:ln>
          <a:effectLst>
            <a:outerShdw blurRad="292100" dist="139700" dir="2700000" algn="tl" rotWithShape="0">
              <a:srgbClr val="333333">
                <a:alpha val="65000"/>
              </a:srgbClr>
            </a:outerShdw>
          </a:effectLst>
        </p:spPr>
      </p:pic>
      <p:sp>
        <p:nvSpPr>
          <p:cNvPr id="100" name="Rectangle 99"/>
          <p:cNvSpPr/>
          <p:nvPr/>
        </p:nvSpPr>
        <p:spPr>
          <a:xfrm>
            <a:off x="6048672" y="2492896"/>
            <a:ext cx="3203848" cy="2031325"/>
          </a:xfrm>
          <a:prstGeom prst="rect">
            <a:avLst/>
          </a:prstGeom>
          <a:noFill/>
        </p:spPr>
        <p:txBody>
          <a:bodyPr wrap="square">
            <a:spAutoFit/>
          </a:bodyPr>
          <a:lstStyle/>
          <a:p>
            <a:pPr algn="ctr"/>
            <a:r>
              <a:rPr lang="en-GB" sz="4100" dirty="0" smtClean="0">
                <a:latin typeface="Century Gothic" pitchFamily="34" charset="0"/>
              </a:rPr>
              <a:t>The human population is </a:t>
            </a:r>
            <a:r>
              <a:rPr lang="en-GB" sz="4100" b="1" dirty="0" smtClean="0">
                <a:solidFill>
                  <a:srgbClr val="C75947"/>
                </a:solidFill>
                <a:latin typeface="Century Gothic" pitchFamily="34" charset="0"/>
              </a:rPr>
              <a:t>growing</a:t>
            </a:r>
          </a:p>
        </p:txBody>
      </p:sp>
      <p:grpSp>
        <p:nvGrpSpPr>
          <p:cNvPr id="102" name="Group 101"/>
          <p:cNvGrpSpPr/>
          <p:nvPr/>
        </p:nvGrpSpPr>
        <p:grpSpPr>
          <a:xfrm>
            <a:off x="2915816" y="4005064"/>
            <a:ext cx="1829326" cy="2232248"/>
            <a:chOff x="2771800" y="4005064"/>
            <a:chExt cx="1829326" cy="2232248"/>
          </a:xfrm>
        </p:grpSpPr>
        <p:pic>
          <p:nvPicPr>
            <p:cNvPr id="64" name="Picture 63" descr="person.png"/>
            <p:cNvPicPr>
              <a:picLocks noChangeAspect="1"/>
            </p:cNvPicPr>
            <p:nvPr/>
          </p:nvPicPr>
          <p:blipFill>
            <a:blip r:embed="rId6" cstate="print"/>
            <a:stretch>
              <a:fillRect/>
            </a:stretch>
          </p:blipFill>
          <p:spPr>
            <a:xfrm>
              <a:off x="2771800" y="4149080"/>
              <a:ext cx="461174" cy="1080120"/>
            </a:xfrm>
            <a:prstGeom prst="rect">
              <a:avLst/>
            </a:prstGeom>
            <a:effectLst>
              <a:glow rad="63500">
                <a:schemeClr val="accent6">
                  <a:satMod val="175000"/>
                  <a:alpha val="40000"/>
                </a:schemeClr>
              </a:glow>
            </a:effectLst>
          </p:spPr>
        </p:pic>
        <p:pic>
          <p:nvPicPr>
            <p:cNvPr id="66" name="Picture 65" descr="person.png"/>
            <p:cNvPicPr>
              <a:picLocks noChangeAspect="1"/>
            </p:cNvPicPr>
            <p:nvPr/>
          </p:nvPicPr>
          <p:blipFill>
            <a:blip r:embed="rId6" cstate="print"/>
            <a:stretch>
              <a:fillRect/>
            </a:stretch>
          </p:blipFill>
          <p:spPr>
            <a:xfrm>
              <a:off x="2915816" y="4725144"/>
              <a:ext cx="461174" cy="1080120"/>
            </a:xfrm>
            <a:prstGeom prst="rect">
              <a:avLst/>
            </a:prstGeom>
            <a:effectLst>
              <a:glow rad="63500">
                <a:schemeClr val="accent6">
                  <a:satMod val="175000"/>
                  <a:alpha val="40000"/>
                </a:schemeClr>
              </a:glow>
            </a:effectLst>
          </p:spPr>
        </p:pic>
        <p:pic>
          <p:nvPicPr>
            <p:cNvPr id="67" name="Picture 66" descr="person.png"/>
            <p:cNvPicPr>
              <a:picLocks noChangeAspect="1"/>
            </p:cNvPicPr>
            <p:nvPr/>
          </p:nvPicPr>
          <p:blipFill>
            <a:blip r:embed="rId6" cstate="print"/>
            <a:stretch>
              <a:fillRect/>
            </a:stretch>
          </p:blipFill>
          <p:spPr>
            <a:xfrm>
              <a:off x="3779912" y="5157192"/>
              <a:ext cx="461174" cy="1080120"/>
            </a:xfrm>
            <a:prstGeom prst="rect">
              <a:avLst/>
            </a:prstGeom>
            <a:effectLst>
              <a:glow rad="63500">
                <a:schemeClr val="accent6">
                  <a:satMod val="175000"/>
                  <a:alpha val="40000"/>
                </a:schemeClr>
              </a:glow>
            </a:effectLst>
          </p:spPr>
        </p:pic>
        <p:pic>
          <p:nvPicPr>
            <p:cNvPr id="68" name="Picture 67" descr="person.png"/>
            <p:cNvPicPr>
              <a:picLocks noChangeAspect="1"/>
            </p:cNvPicPr>
            <p:nvPr/>
          </p:nvPicPr>
          <p:blipFill>
            <a:blip r:embed="rId6" cstate="print"/>
            <a:stretch>
              <a:fillRect/>
            </a:stretch>
          </p:blipFill>
          <p:spPr>
            <a:xfrm>
              <a:off x="4139952" y="4941168"/>
              <a:ext cx="461174" cy="1080120"/>
            </a:xfrm>
            <a:prstGeom prst="rect">
              <a:avLst/>
            </a:prstGeom>
            <a:effectLst>
              <a:glow rad="63500">
                <a:schemeClr val="accent6">
                  <a:satMod val="175000"/>
                  <a:alpha val="40000"/>
                </a:schemeClr>
              </a:glow>
            </a:effectLst>
          </p:spPr>
        </p:pic>
        <p:pic>
          <p:nvPicPr>
            <p:cNvPr id="69" name="Picture 68" descr="person.png"/>
            <p:cNvPicPr>
              <a:picLocks noChangeAspect="1"/>
            </p:cNvPicPr>
            <p:nvPr/>
          </p:nvPicPr>
          <p:blipFill>
            <a:blip r:embed="rId6" cstate="print"/>
            <a:stretch>
              <a:fillRect/>
            </a:stretch>
          </p:blipFill>
          <p:spPr>
            <a:xfrm>
              <a:off x="3419872" y="5157192"/>
              <a:ext cx="461174" cy="1080120"/>
            </a:xfrm>
            <a:prstGeom prst="rect">
              <a:avLst/>
            </a:prstGeom>
            <a:effectLst>
              <a:glow rad="63500">
                <a:schemeClr val="accent6">
                  <a:satMod val="175000"/>
                  <a:alpha val="40000"/>
                </a:schemeClr>
              </a:glow>
            </a:effectLst>
          </p:spPr>
        </p:pic>
        <p:pic>
          <p:nvPicPr>
            <p:cNvPr id="70" name="Picture 69" descr="person.png"/>
            <p:cNvPicPr>
              <a:picLocks noChangeAspect="1"/>
            </p:cNvPicPr>
            <p:nvPr/>
          </p:nvPicPr>
          <p:blipFill>
            <a:blip r:embed="rId6" cstate="print"/>
            <a:stretch>
              <a:fillRect/>
            </a:stretch>
          </p:blipFill>
          <p:spPr>
            <a:xfrm>
              <a:off x="3779912" y="4005064"/>
              <a:ext cx="461174" cy="1080120"/>
            </a:xfrm>
            <a:prstGeom prst="rect">
              <a:avLst/>
            </a:prstGeom>
            <a:effectLst>
              <a:glow rad="63500">
                <a:schemeClr val="accent6">
                  <a:satMod val="175000"/>
                  <a:alpha val="40000"/>
                </a:schemeClr>
              </a:glow>
            </a:effectLst>
          </p:spPr>
        </p:pic>
        <p:pic>
          <p:nvPicPr>
            <p:cNvPr id="71" name="Picture 70" descr="person.png"/>
            <p:cNvPicPr>
              <a:picLocks noChangeAspect="1"/>
            </p:cNvPicPr>
            <p:nvPr/>
          </p:nvPicPr>
          <p:blipFill>
            <a:blip r:embed="rId6" cstate="print"/>
            <a:stretch>
              <a:fillRect/>
            </a:stretch>
          </p:blipFill>
          <p:spPr>
            <a:xfrm>
              <a:off x="3851920" y="4149080"/>
              <a:ext cx="461174" cy="1080120"/>
            </a:xfrm>
            <a:prstGeom prst="rect">
              <a:avLst/>
            </a:prstGeom>
            <a:effectLst>
              <a:glow rad="63500">
                <a:schemeClr val="accent6">
                  <a:satMod val="175000"/>
                  <a:alpha val="40000"/>
                </a:schemeClr>
              </a:glow>
            </a:effectLst>
          </p:spPr>
        </p:pic>
      </p:grpSp>
      <p:grpSp>
        <p:nvGrpSpPr>
          <p:cNvPr id="98" name="Group 97"/>
          <p:cNvGrpSpPr/>
          <p:nvPr/>
        </p:nvGrpSpPr>
        <p:grpSpPr>
          <a:xfrm>
            <a:off x="1979712" y="332656"/>
            <a:ext cx="2117358" cy="2376264"/>
            <a:chOff x="2267744" y="404664"/>
            <a:chExt cx="2117358" cy="2376264"/>
          </a:xfrm>
        </p:grpSpPr>
        <p:pic>
          <p:nvPicPr>
            <p:cNvPr id="74" name="Picture 73" descr="person.png"/>
            <p:cNvPicPr>
              <a:picLocks noChangeAspect="1"/>
            </p:cNvPicPr>
            <p:nvPr/>
          </p:nvPicPr>
          <p:blipFill>
            <a:blip r:embed="rId6" cstate="print"/>
            <a:stretch>
              <a:fillRect/>
            </a:stretch>
          </p:blipFill>
          <p:spPr>
            <a:xfrm>
              <a:off x="3707904" y="404664"/>
              <a:ext cx="461174" cy="1080120"/>
            </a:xfrm>
            <a:prstGeom prst="rect">
              <a:avLst/>
            </a:prstGeom>
            <a:effectLst>
              <a:glow rad="63500">
                <a:schemeClr val="accent6">
                  <a:satMod val="175000"/>
                  <a:alpha val="40000"/>
                </a:schemeClr>
              </a:glow>
            </a:effectLst>
          </p:spPr>
        </p:pic>
        <p:pic>
          <p:nvPicPr>
            <p:cNvPr id="75" name="Picture 74" descr="person.png"/>
            <p:cNvPicPr>
              <a:picLocks noChangeAspect="1"/>
            </p:cNvPicPr>
            <p:nvPr/>
          </p:nvPicPr>
          <p:blipFill>
            <a:blip r:embed="rId6" cstate="print"/>
            <a:stretch>
              <a:fillRect/>
            </a:stretch>
          </p:blipFill>
          <p:spPr>
            <a:xfrm>
              <a:off x="3923928" y="620688"/>
              <a:ext cx="461174" cy="1080120"/>
            </a:xfrm>
            <a:prstGeom prst="rect">
              <a:avLst/>
            </a:prstGeom>
            <a:effectLst>
              <a:glow rad="63500">
                <a:schemeClr val="accent6">
                  <a:satMod val="175000"/>
                  <a:alpha val="40000"/>
                </a:schemeClr>
              </a:glow>
            </a:effectLst>
          </p:spPr>
        </p:pic>
        <p:pic>
          <p:nvPicPr>
            <p:cNvPr id="76" name="Picture 75" descr="person.png"/>
            <p:cNvPicPr>
              <a:picLocks noChangeAspect="1"/>
            </p:cNvPicPr>
            <p:nvPr/>
          </p:nvPicPr>
          <p:blipFill>
            <a:blip r:embed="rId6" cstate="print"/>
            <a:stretch>
              <a:fillRect/>
            </a:stretch>
          </p:blipFill>
          <p:spPr>
            <a:xfrm>
              <a:off x="3347864" y="1196752"/>
              <a:ext cx="461174" cy="1080120"/>
            </a:xfrm>
            <a:prstGeom prst="rect">
              <a:avLst/>
            </a:prstGeom>
            <a:effectLst>
              <a:glow rad="63500">
                <a:schemeClr val="accent6">
                  <a:satMod val="175000"/>
                  <a:alpha val="40000"/>
                </a:schemeClr>
              </a:glow>
            </a:effectLst>
          </p:spPr>
        </p:pic>
        <p:pic>
          <p:nvPicPr>
            <p:cNvPr id="77" name="Picture 76" descr="person.png"/>
            <p:cNvPicPr>
              <a:picLocks noChangeAspect="1"/>
            </p:cNvPicPr>
            <p:nvPr/>
          </p:nvPicPr>
          <p:blipFill>
            <a:blip r:embed="rId6" cstate="print"/>
            <a:stretch>
              <a:fillRect/>
            </a:stretch>
          </p:blipFill>
          <p:spPr>
            <a:xfrm>
              <a:off x="3635896" y="1340768"/>
              <a:ext cx="461174" cy="1080120"/>
            </a:xfrm>
            <a:prstGeom prst="rect">
              <a:avLst/>
            </a:prstGeom>
            <a:effectLst>
              <a:glow rad="63500">
                <a:schemeClr val="accent6">
                  <a:satMod val="175000"/>
                  <a:alpha val="40000"/>
                </a:schemeClr>
              </a:glow>
            </a:effectLst>
          </p:spPr>
        </p:pic>
        <p:pic>
          <p:nvPicPr>
            <p:cNvPr id="79" name="Picture 78" descr="person.png"/>
            <p:cNvPicPr>
              <a:picLocks noChangeAspect="1"/>
            </p:cNvPicPr>
            <p:nvPr/>
          </p:nvPicPr>
          <p:blipFill>
            <a:blip r:embed="rId6" cstate="print"/>
            <a:stretch>
              <a:fillRect/>
            </a:stretch>
          </p:blipFill>
          <p:spPr>
            <a:xfrm>
              <a:off x="2627784" y="1052736"/>
              <a:ext cx="461174" cy="1080120"/>
            </a:xfrm>
            <a:prstGeom prst="rect">
              <a:avLst/>
            </a:prstGeom>
            <a:effectLst>
              <a:glow rad="63500">
                <a:schemeClr val="accent6">
                  <a:satMod val="175000"/>
                  <a:alpha val="40000"/>
                </a:schemeClr>
              </a:glow>
            </a:effectLst>
          </p:spPr>
        </p:pic>
        <p:pic>
          <p:nvPicPr>
            <p:cNvPr id="80" name="Picture 79" descr="person.png"/>
            <p:cNvPicPr>
              <a:picLocks noChangeAspect="1"/>
            </p:cNvPicPr>
            <p:nvPr/>
          </p:nvPicPr>
          <p:blipFill>
            <a:blip r:embed="rId6" cstate="print"/>
            <a:stretch>
              <a:fillRect/>
            </a:stretch>
          </p:blipFill>
          <p:spPr>
            <a:xfrm>
              <a:off x="2843808" y="1556792"/>
              <a:ext cx="461174" cy="1080120"/>
            </a:xfrm>
            <a:prstGeom prst="rect">
              <a:avLst/>
            </a:prstGeom>
            <a:effectLst>
              <a:glow rad="63500">
                <a:schemeClr val="accent6">
                  <a:satMod val="175000"/>
                  <a:alpha val="40000"/>
                </a:schemeClr>
              </a:glow>
            </a:effectLst>
          </p:spPr>
        </p:pic>
        <p:pic>
          <p:nvPicPr>
            <p:cNvPr id="81" name="Picture 80" descr="person.png"/>
            <p:cNvPicPr>
              <a:picLocks noChangeAspect="1"/>
            </p:cNvPicPr>
            <p:nvPr/>
          </p:nvPicPr>
          <p:blipFill>
            <a:blip r:embed="rId6" cstate="print"/>
            <a:stretch>
              <a:fillRect/>
            </a:stretch>
          </p:blipFill>
          <p:spPr>
            <a:xfrm>
              <a:off x="2267744" y="1700808"/>
              <a:ext cx="461174" cy="1080120"/>
            </a:xfrm>
            <a:prstGeom prst="rect">
              <a:avLst/>
            </a:prstGeom>
            <a:effectLst>
              <a:glow rad="63500">
                <a:schemeClr val="accent6">
                  <a:satMod val="175000"/>
                  <a:alpha val="40000"/>
                </a:schemeClr>
              </a:glow>
            </a:effectLst>
          </p:spPr>
        </p:pic>
      </p:grpSp>
      <p:grpSp>
        <p:nvGrpSpPr>
          <p:cNvPr id="106" name="Group 105"/>
          <p:cNvGrpSpPr/>
          <p:nvPr/>
        </p:nvGrpSpPr>
        <p:grpSpPr>
          <a:xfrm>
            <a:off x="1835696" y="3356992"/>
            <a:ext cx="1829326" cy="2304256"/>
            <a:chOff x="1835696" y="3501008"/>
            <a:chExt cx="1829326" cy="2304256"/>
          </a:xfrm>
        </p:grpSpPr>
        <p:pic>
          <p:nvPicPr>
            <p:cNvPr id="61" name="Picture 60" descr="person.png"/>
            <p:cNvPicPr>
              <a:picLocks noChangeAspect="1"/>
            </p:cNvPicPr>
            <p:nvPr/>
          </p:nvPicPr>
          <p:blipFill>
            <a:blip r:embed="rId6" cstate="print"/>
            <a:stretch>
              <a:fillRect/>
            </a:stretch>
          </p:blipFill>
          <p:spPr>
            <a:xfrm>
              <a:off x="1907704" y="4293096"/>
              <a:ext cx="461174" cy="1080120"/>
            </a:xfrm>
            <a:prstGeom prst="rect">
              <a:avLst/>
            </a:prstGeom>
            <a:effectLst>
              <a:glow rad="63500">
                <a:schemeClr val="accent6">
                  <a:satMod val="175000"/>
                  <a:alpha val="40000"/>
                </a:schemeClr>
              </a:glow>
            </a:effectLst>
          </p:spPr>
        </p:pic>
        <p:pic>
          <p:nvPicPr>
            <p:cNvPr id="62" name="Picture 61" descr="person.png"/>
            <p:cNvPicPr>
              <a:picLocks noChangeAspect="1"/>
            </p:cNvPicPr>
            <p:nvPr/>
          </p:nvPicPr>
          <p:blipFill>
            <a:blip r:embed="rId6" cstate="print"/>
            <a:stretch>
              <a:fillRect/>
            </a:stretch>
          </p:blipFill>
          <p:spPr>
            <a:xfrm>
              <a:off x="1835696" y="4725144"/>
              <a:ext cx="461174" cy="1080120"/>
            </a:xfrm>
            <a:prstGeom prst="rect">
              <a:avLst/>
            </a:prstGeom>
            <a:effectLst>
              <a:glow rad="63500">
                <a:schemeClr val="accent6">
                  <a:satMod val="175000"/>
                  <a:alpha val="40000"/>
                </a:schemeClr>
              </a:glow>
            </a:effectLst>
          </p:spPr>
        </p:pic>
        <p:pic>
          <p:nvPicPr>
            <p:cNvPr id="63" name="Picture 62" descr="person.png"/>
            <p:cNvPicPr>
              <a:picLocks noChangeAspect="1"/>
            </p:cNvPicPr>
            <p:nvPr/>
          </p:nvPicPr>
          <p:blipFill>
            <a:blip r:embed="rId6" cstate="print"/>
            <a:stretch>
              <a:fillRect/>
            </a:stretch>
          </p:blipFill>
          <p:spPr>
            <a:xfrm>
              <a:off x="2483768" y="3933056"/>
              <a:ext cx="461174" cy="1080120"/>
            </a:xfrm>
            <a:prstGeom prst="rect">
              <a:avLst/>
            </a:prstGeom>
            <a:effectLst>
              <a:glow rad="63500">
                <a:schemeClr val="accent6">
                  <a:satMod val="175000"/>
                  <a:alpha val="40000"/>
                </a:schemeClr>
              </a:glow>
            </a:effectLst>
          </p:spPr>
        </p:pic>
        <p:pic>
          <p:nvPicPr>
            <p:cNvPr id="65" name="Picture 64" descr="person.png"/>
            <p:cNvPicPr>
              <a:picLocks noChangeAspect="1"/>
            </p:cNvPicPr>
            <p:nvPr/>
          </p:nvPicPr>
          <p:blipFill>
            <a:blip r:embed="rId6" cstate="print"/>
            <a:stretch>
              <a:fillRect/>
            </a:stretch>
          </p:blipFill>
          <p:spPr>
            <a:xfrm>
              <a:off x="2555776" y="4437112"/>
              <a:ext cx="461174" cy="1080120"/>
            </a:xfrm>
            <a:prstGeom prst="rect">
              <a:avLst/>
            </a:prstGeom>
            <a:effectLst>
              <a:glow rad="63500">
                <a:schemeClr val="accent6">
                  <a:satMod val="175000"/>
                  <a:alpha val="40000"/>
                </a:schemeClr>
              </a:glow>
            </a:effectLst>
          </p:spPr>
        </p:pic>
        <p:pic>
          <p:nvPicPr>
            <p:cNvPr id="85" name="Picture 84" descr="person.png"/>
            <p:cNvPicPr>
              <a:picLocks noChangeAspect="1"/>
            </p:cNvPicPr>
            <p:nvPr/>
          </p:nvPicPr>
          <p:blipFill>
            <a:blip r:embed="rId6" cstate="print"/>
            <a:stretch>
              <a:fillRect/>
            </a:stretch>
          </p:blipFill>
          <p:spPr>
            <a:xfrm>
              <a:off x="3203848" y="3501008"/>
              <a:ext cx="461174" cy="1080120"/>
            </a:xfrm>
            <a:prstGeom prst="rect">
              <a:avLst/>
            </a:prstGeom>
            <a:effectLst>
              <a:glow rad="63500">
                <a:schemeClr val="accent6">
                  <a:satMod val="175000"/>
                  <a:alpha val="40000"/>
                </a:schemeClr>
              </a:glow>
            </a:effectLst>
          </p:spPr>
        </p:pic>
      </p:grpSp>
      <p:grpSp>
        <p:nvGrpSpPr>
          <p:cNvPr id="105" name="Group 104"/>
          <p:cNvGrpSpPr/>
          <p:nvPr/>
        </p:nvGrpSpPr>
        <p:grpSpPr>
          <a:xfrm>
            <a:off x="683568" y="836712"/>
            <a:ext cx="4997678" cy="2088232"/>
            <a:chOff x="683568" y="764704"/>
            <a:chExt cx="4997678" cy="2088232"/>
          </a:xfrm>
        </p:grpSpPr>
        <p:grpSp>
          <p:nvGrpSpPr>
            <p:cNvPr id="104" name="Group 103"/>
            <p:cNvGrpSpPr/>
            <p:nvPr/>
          </p:nvGrpSpPr>
          <p:grpSpPr>
            <a:xfrm>
              <a:off x="683568" y="764704"/>
              <a:ext cx="893222" cy="1728192"/>
              <a:chOff x="683568" y="764704"/>
              <a:chExt cx="893222" cy="1728192"/>
            </a:xfrm>
          </p:grpSpPr>
          <p:pic>
            <p:nvPicPr>
              <p:cNvPr id="59" name="Picture 58" descr="person.png"/>
              <p:cNvPicPr>
                <a:picLocks noChangeAspect="1"/>
              </p:cNvPicPr>
              <p:nvPr/>
            </p:nvPicPr>
            <p:blipFill>
              <a:blip r:embed="rId6" cstate="print"/>
              <a:stretch>
                <a:fillRect/>
              </a:stretch>
            </p:blipFill>
            <p:spPr>
              <a:xfrm>
                <a:off x="683568" y="1412776"/>
                <a:ext cx="461174" cy="1080120"/>
              </a:xfrm>
              <a:prstGeom prst="rect">
                <a:avLst/>
              </a:prstGeom>
              <a:effectLst>
                <a:glow rad="63500">
                  <a:schemeClr val="accent6">
                    <a:satMod val="175000"/>
                    <a:alpha val="40000"/>
                  </a:schemeClr>
                </a:glow>
              </a:effectLst>
            </p:spPr>
          </p:pic>
          <p:pic>
            <p:nvPicPr>
              <p:cNvPr id="60" name="Picture 59" descr="person.png"/>
              <p:cNvPicPr>
                <a:picLocks noChangeAspect="1"/>
              </p:cNvPicPr>
              <p:nvPr/>
            </p:nvPicPr>
            <p:blipFill>
              <a:blip r:embed="rId6" cstate="print"/>
              <a:stretch>
                <a:fillRect/>
              </a:stretch>
            </p:blipFill>
            <p:spPr>
              <a:xfrm>
                <a:off x="1115616" y="764704"/>
                <a:ext cx="461174" cy="1080120"/>
              </a:xfrm>
              <a:prstGeom prst="rect">
                <a:avLst/>
              </a:prstGeom>
              <a:effectLst>
                <a:glow rad="63500">
                  <a:schemeClr val="accent6">
                    <a:satMod val="175000"/>
                    <a:alpha val="40000"/>
                  </a:schemeClr>
                </a:glow>
              </a:effectLst>
            </p:spPr>
          </p:pic>
        </p:grpSp>
        <p:grpSp>
          <p:nvGrpSpPr>
            <p:cNvPr id="99" name="Group 98"/>
            <p:cNvGrpSpPr/>
            <p:nvPr/>
          </p:nvGrpSpPr>
          <p:grpSpPr>
            <a:xfrm>
              <a:off x="4644008" y="764704"/>
              <a:ext cx="1037238" cy="2088232"/>
              <a:chOff x="4644008" y="764704"/>
              <a:chExt cx="1037238" cy="2088232"/>
            </a:xfrm>
          </p:grpSpPr>
          <p:pic>
            <p:nvPicPr>
              <p:cNvPr id="78" name="Picture 77" descr="person.png"/>
              <p:cNvPicPr>
                <a:picLocks noChangeAspect="1"/>
              </p:cNvPicPr>
              <p:nvPr/>
            </p:nvPicPr>
            <p:blipFill>
              <a:blip r:embed="rId6" cstate="print"/>
              <a:stretch>
                <a:fillRect/>
              </a:stretch>
            </p:blipFill>
            <p:spPr>
              <a:xfrm>
                <a:off x="4644008" y="764704"/>
                <a:ext cx="461174" cy="1080120"/>
              </a:xfrm>
              <a:prstGeom prst="rect">
                <a:avLst/>
              </a:prstGeom>
              <a:effectLst>
                <a:glow rad="63500">
                  <a:schemeClr val="accent6">
                    <a:satMod val="175000"/>
                    <a:alpha val="40000"/>
                  </a:schemeClr>
                </a:glow>
              </a:effectLst>
            </p:spPr>
          </p:pic>
          <p:pic>
            <p:nvPicPr>
              <p:cNvPr id="88" name="Picture 87" descr="person.png"/>
              <p:cNvPicPr>
                <a:picLocks noChangeAspect="1"/>
              </p:cNvPicPr>
              <p:nvPr/>
            </p:nvPicPr>
            <p:blipFill>
              <a:blip r:embed="rId6" cstate="print"/>
              <a:stretch>
                <a:fillRect/>
              </a:stretch>
            </p:blipFill>
            <p:spPr>
              <a:xfrm>
                <a:off x="4932040" y="1556792"/>
                <a:ext cx="461174" cy="1080120"/>
              </a:xfrm>
              <a:prstGeom prst="rect">
                <a:avLst/>
              </a:prstGeom>
              <a:effectLst>
                <a:glow rad="63500">
                  <a:schemeClr val="accent6">
                    <a:satMod val="175000"/>
                    <a:alpha val="40000"/>
                  </a:schemeClr>
                </a:glow>
              </a:effectLst>
            </p:spPr>
          </p:pic>
          <p:pic>
            <p:nvPicPr>
              <p:cNvPr id="89" name="Picture 88" descr="person.png"/>
              <p:cNvPicPr>
                <a:picLocks noChangeAspect="1"/>
              </p:cNvPicPr>
              <p:nvPr/>
            </p:nvPicPr>
            <p:blipFill>
              <a:blip r:embed="rId6" cstate="print"/>
              <a:stretch>
                <a:fillRect/>
              </a:stretch>
            </p:blipFill>
            <p:spPr>
              <a:xfrm>
                <a:off x="5220072" y="1772816"/>
                <a:ext cx="461174" cy="1080120"/>
              </a:xfrm>
              <a:prstGeom prst="rect">
                <a:avLst/>
              </a:prstGeom>
              <a:effectLst>
                <a:glow rad="63500">
                  <a:schemeClr val="accent6">
                    <a:satMod val="175000"/>
                    <a:alpha val="40000"/>
                  </a:schemeClr>
                </a:glow>
              </a:effectLst>
            </p:spPr>
          </p:pic>
        </p:grpSp>
      </p:grpSp>
      <p:grpSp>
        <p:nvGrpSpPr>
          <p:cNvPr id="103" name="Group 102"/>
          <p:cNvGrpSpPr/>
          <p:nvPr/>
        </p:nvGrpSpPr>
        <p:grpSpPr>
          <a:xfrm>
            <a:off x="1835696" y="1700808"/>
            <a:ext cx="2837438" cy="2448272"/>
            <a:chOff x="1979712" y="1772816"/>
            <a:chExt cx="2837438" cy="2448272"/>
          </a:xfrm>
        </p:grpSpPr>
        <p:pic>
          <p:nvPicPr>
            <p:cNvPr id="82" name="Picture 81" descr="person.png"/>
            <p:cNvPicPr>
              <a:picLocks noChangeAspect="1"/>
            </p:cNvPicPr>
            <p:nvPr/>
          </p:nvPicPr>
          <p:blipFill>
            <a:blip r:embed="rId6" cstate="print"/>
            <a:stretch>
              <a:fillRect/>
            </a:stretch>
          </p:blipFill>
          <p:spPr>
            <a:xfrm>
              <a:off x="2483768" y="2564904"/>
              <a:ext cx="461174" cy="1080120"/>
            </a:xfrm>
            <a:prstGeom prst="rect">
              <a:avLst/>
            </a:prstGeom>
            <a:effectLst>
              <a:glow rad="63500">
                <a:schemeClr val="accent6">
                  <a:satMod val="175000"/>
                  <a:alpha val="40000"/>
                </a:schemeClr>
              </a:glow>
            </a:effectLst>
          </p:spPr>
        </p:pic>
        <p:pic>
          <p:nvPicPr>
            <p:cNvPr id="83" name="Picture 82" descr="person.png"/>
            <p:cNvPicPr>
              <a:picLocks noChangeAspect="1"/>
            </p:cNvPicPr>
            <p:nvPr/>
          </p:nvPicPr>
          <p:blipFill>
            <a:blip r:embed="rId6" cstate="print"/>
            <a:stretch>
              <a:fillRect/>
            </a:stretch>
          </p:blipFill>
          <p:spPr>
            <a:xfrm>
              <a:off x="2699792" y="2852936"/>
              <a:ext cx="461174" cy="1080120"/>
            </a:xfrm>
            <a:prstGeom prst="rect">
              <a:avLst/>
            </a:prstGeom>
            <a:effectLst>
              <a:glow rad="63500">
                <a:schemeClr val="accent6">
                  <a:satMod val="175000"/>
                  <a:alpha val="40000"/>
                </a:schemeClr>
              </a:glow>
            </a:effectLst>
          </p:spPr>
        </p:pic>
        <p:pic>
          <p:nvPicPr>
            <p:cNvPr id="84" name="Picture 83" descr="person.png"/>
            <p:cNvPicPr>
              <a:picLocks noChangeAspect="1"/>
            </p:cNvPicPr>
            <p:nvPr/>
          </p:nvPicPr>
          <p:blipFill>
            <a:blip r:embed="rId6" cstate="print"/>
            <a:stretch>
              <a:fillRect/>
            </a:stretch>
          </p:blipFill>
          <p:spPr>
            <a:xfrm>
              <a:off x="2987824" y="3140968"/>
              <a:ext cx="461174" cy="1080120"/>
            </a:xfrm>
            <a:prstGeom prst="rect">
              <a:avLst/>
            </a:prstGeom>
            <a:effectLst>
              <a:glow rad="63500">
                <a:schemeClr val="accent6">
                  <a:satMod val="175000"/>
                  <a:alpha val="40000"/>
                </a:schemeClr>
              </a:glow>
            </a:effectLst>
          </p:spPr>
        </p:pic>
        <p:pic>
          <p:nvPicPr>
            <p:cNvPr id="86" name="Picture 85" descr="person.png"/>
            <p:cNvPicPr>
              <a:picLocks noChangeAspect="1"/>
            </p:cNvPicPr>
            <p:nvPr/>
          </p:nvPicPr>
          <p:blipFill>
            <a:blip r:embed="rId6" cstate="print"/>
            <a:stretch>
              <a:fillRect/>
            </a:stretch>
          </p:blipFill>
          <p:spPr>
            <a:xfrm>
              <a:off x="1979712" y="2924944"/>
              <a:ext cx="461174" cy="1080120"/>
            </a:xfrm>
            <a:prstGeom prst="rect">
              <a:avLst/>
            </a:prstGeom>
            <a:effectLst>
              <a:glow rad="63500">
                <a:schemeClr val="accent6">
                  <a:satMod val="175000"/>
                  <a:alpha val="40000"/>
                </a:schemeClr>
              </a:glow>
            </a:effectLst>
          </p:spPr>
        </p:pic>
        <p:pic>
          <p:nvPicPr>
            <p:cNvPr id="87" name="Picture 86" descr="person.png"/>
            <p:cNvPicPr>
              <a:picLocks noChangeAspect="1"/>
            </p:cNvPicPr>
            <p:nvPr/>
          </p:nvPicPr>
          <p:blipFill>
            <a:blip r:embed="rId6" cstate="print"/>
            <a:stretch>
              <a:fillRect/>
            </a:stretch>
          </p:blipFill>
          <p:spPr>
            <a:xfrm>
              <a:off x="4211960" y="1772816"/>
              <a:ext cx="461174" cy="1080120"/>
            </a:xfrm>
            <a:prstGeom prst="rect">
              <a:avLst/>
            </a:prstGeom>
            <a:effectLst>
              <a:glow rad="63500">
                <a:schemeClr val="accent6">
                  <a:satMod val="175000"/>
                  <a:alpha val="40000"/>
                </a:schemeClr>
              </a:glow>
            </a:effectLst>
          </p:spPr>
        </p:pic>
        <p:pic>
          <p:nvPicPr>
            <p:cNvPr id="90" name="Picture 89" descr="person.png"/>
            <p:cNvPicPr>
              <a:picLocks noChangeAspect="1"/>
            </p:cNvPicPr>
            <p:nvPr/>
          </p:nvPicPr>
          <p:blipFill>
            <a:blip r:embed="rId6" cstate="print"/>
            <a:stretch>
              <a:fillRect/>
            </a:stretch>
          </p:blipFill>
          <p:spPr>
            <a:xfrm>
              <a:off x="3851920" y="2132856"/>
              <a:ext cx="461174" cy="1080120"/>
            </a:xfrm>
            <a:prstGeom prst="rect">
              <a:avLst/>
            </a:prstGeom>
            <a:effectLst>
              <a:glow rad="63500">
                <a:schemeClr val="accent6">
                  <a:satMod val="175000"/>
                  <a:alpha val="40000"/>
                </a:schemeClr>
              </a:glow>
            </a:effectLst>
          </p:spPr>
        </p:pic>
        <p:pic>
          <p:nvPicPr>
            <p:cNvPr id="91" name="Picture 90" descr="person.png"/>
            <p:cNvPicPr>
              <a:picLocks noChangeAspect="1"/>
            </p:cNvPicPr>
            <p:nvPr/>
          </p:nvPicPr>
          <p:blipFill>
            <a:blip r:embed="rId6" cstate="print"/>
            <a:stretch>
              <a:fillRect/>
            </a:stretch>
          </p:blipFill>
          <p:spPr>
            <a:xfrm>
              <a:off x="3347864" y="2492896"/>
              <a:ext cx="461174" cy="1080120"/>
            </a:xfrm>
            <a:prstGeom prst="rect">
              <a:avLst/>
            </a:prstGeom>
            <a:effectLst>
              <a:glow rad="63500">
                <a:schemeClr val="accent6">
                  <a:satMod val="175000"/>
                  <a:alpha val="40000"/>
                </a:schemeClr>
              </a:glow>
            </a:effectLst>
          </p:spPr>
        </p:pic>
        <p:pic>
          <p:nvPicPr>
            <p:cNvPr id="92" name="Picture 91" descr="person.png"/>
            <p:cNvPicPr>
              <a:picLocks noChangeAspect="1"/>
            </p:cNvPicPr>
            <p:nvPr/>
          </p:nvPicPr>
          <p:blipFill>
            <a:blip r:embed="rId6" cstate="print"/>
            <a:stretch>
              <a:fillRect/>
            </a:stretch>
          </p:blipFill>
          <p:spPr>
            <a:xfrm>
              <a:off x="3779912" y="2996952"/>
              <a:ext cx="461174" cy="1080120"/>
            </a:xfrm>
            <a:prstGeom prst="rect">
              <a:avLst/>
            </a:prstGeom>
            <a:effectLst>
              <a:glow rad="63500">
                <a:schemeClr val="accent6">
                  <a:satMod val="175000"/>
                  <a:alpha val="40000"/>
                </a:schemeClr>
              </a:glow>
            </a:effectLst>
          </p:spPr>
        </p:pic>
        <p:pic>
          <p:nvPicPr>
            <p:cNvPr id="94" name="Picture 93" descr="person.png"/>
            <p:cNvPicPr>
              <a:picLocks noChangeAspect="1"/>
            </p:cNvPicPr>
            <p:nvPr/>
          </p:nvPicPr>
          <p:blipFill>
            <a:blip r:embed="rId6" cstate="print"/>
            <a:stretch>
              <a:fillRect/>
            </a:stretch>
          </p:blipFill>
          <p:spPr>
            <a:xfrm>
              <a:off x="4355976" y="3068960"/>
              <a:ext cx="461174" cy="1080120"/>
            </a:xfrm>
            <a:prstGeom prst="rect">
              <a:avLst/>
            </a:prstGeom>
            <a:effectLst>
              <a:glow rad="63500">
                <a:schemeClr val="accent6">
                  <a:satMod val="175000"/>
                  <a:alpha val="40000"/>
                </a:schemeClr>
              </a:glow>
            </a:effectLst>
          </p:spPr>
        </p:pic>
      </p:grpSp>
      <p:grpSp>
        <p:nvGrpSpPr>
          <p:cNvPr id="101" name="Group 100"/>
          <p:cNvGrpSpPr/>
          <p:nvPr/>
        </p:nvGrpSpPr>
        <p:grpSpPr>
          <a:xfrm>
            <a:off x="4860032" y="2852936"/>
            <a:ext cx="1253262" cy="2736304"/>
            <a:chOff x="4572000" y="2564904"/>
            <a:chExt cx="1253262" cy="2736304"/>
          </a:xfrm>
        </p:grpSpPr>
        <p:pic>
          <p:nvPicPr>
            <p:cNvPr id="72" name="Picture 71" descr="person.png"/>
            <p:cNvPicPr>
              <a:picLocks noChangeAspect="1"/>
            </p:cNvPicPr>
            <p:nvPr/>
          </p:nvPicPr>
          <p:blipFill>
            <a:blip r:embed="rId6" cstate="print"/>
            <a:stretch>
              <a:fillRect/>
            </a:stretch>
          </p:blipFill>
          <p:spPr>
            <a:xfrm>
              <a:off x="4572000" y="4005064"/>
              <a:ext cx="461174" cy="1080120"/>
            </a:xfrm>
            <a:prstGeom prst="rect">
              <a:avLst/>
            </a:prstGeom>
            <a:effectLst>
              <a:glow rad="63500">
                <a:schemeClr val="accent6">
                  <a:satMod val="175000"/>
                  <a:alpha val="40000"/>
                </a:schemeClr>
              </a:glow>
            </a:effectLst>
          </p:spPr>
        </p:pic>
        <p:pic>
          <p:nvPicPr>
            <p:cNvPr id="73" name="Picture 72" descr="person.png"/>
            <p:cNvPicPr>
              <a:picLocks noChangeAspect="1"/>
            </p:cNvPicPr>
            <p:nvPr/>
          </p:nvPicPr>
          <p:blipFill>
            <a:blip r:embed="rId6" cstate="print"/>
            <a:stretch>
              <a:fillRect/>
            </a:stretch>
          </p:blipFill>
          <p:spPr>
            <a:xfrm>
              <a:off x="4788024" y="4221088"/>
              <a:ext cx="461174" cy="1080120"/>
            </a:xfrm>
            <a:prstGeom prst="rect">
              <a:avLst/>
            </a:prstGeom>
            <a:effectLst>
              <a:glow rad="63500">
                <a:schemeClr val="accent6">
                  <a:satMod val="175000"/>
                  <a:alpha val="40000"/>
                </a:schemeClr>
              </a:glow>
            </a:effectLst>
          </p:spPr>
        </p:pic>
        <p:pic>
          <p:nvPicPr>
            <p:cNvPr id="93" name="Picture 92" descr="person.png"/>
            <p:cNvPicPr>
              <a:picLocks noChangeAspect="1"/>
            </p:cNvPicPr>
            <p:nvPr/>
          </p:nvPicPr>
          <p:blipFill>
            <a:blip r:embed="rId6" cstate="print"/>
            <a:stretch>
              <a:fillRect/>
            </a:stretch>
          </p:blipFill>
          <p:spPr>
            <a:xfrm>
              <a:off x="4572000" y="2708920"/>
              <a:ext cx="461174" cy="1080120"/>
            </a:xfrm>
            <a:prstGeom prst="rect">
              <a:avLst/>
            </a:prstGeom>
            <a:effectLst>
              <a:glow rad="63500">
                <a:schemeClr val="accent6">
                  <a:satMod val="175000"/>
                  <a:alpha val="40000"/>
                </a:schemeClr>
              </a:glow>
            </a:effectLst>
          </p:spPr>
        </p:pic>
        <p:pic>
          <p:nvPicPr>
            <p:cNvPr id="95" name="Picture 94" descr="person.png"/>
            <p:cNvPicPr>
              <a:picLocks noChangeAspect="1"/>
            </p:cNvPicPr>
            <p:nvPr/>
          </p:nvPicPr>
          <p:blipFill>
            <a:blip r:embed="rId6" cstate="print"/>
            <a:stretch>
              <a:fillRect/>
            </a:stretch>
          </p:blipFill>
          <p:spPr>
            <a:xfrm>
              <a:off x="5364088" y="2564904"/>
              <a:ext cx="461174" cy="1080120"/>
            </a:xfrm>
            <a:prstGeom prst="rect">
              <a:avLst/>
            </a:prstGeom>
            <a:effectLst>
              <a:glow rad="63500">
                <a:schemeClr val="accent6">
                  <a:satMod val="175000"/>
                  <a:alpha val="40000"/>
                </a:schemeClr>
              </a:glow>
            </a:effectLst>
          </p:spPr>
        </p:pic>
        <p:pic>
          <p:nvPicPr>
            <p:cNvPr id="96" name="Picture 95" descr="person.png"/>
            <p:cNvPicPr>
              <a:picLocks noChangeAspect="1"/>
            </p:cNvPicPr>
            <p:nvPr/>
          </p:nvPicPr>
          <p:blipFill>
            <a:blip r:embed="rId6" cstate="print"/>
            <a:stretch>
              <a:fillRect/>
            </a:stretch>
          </p:blipFill>
          <p:spPr>
            <a:xfrm>
              <a:off x="5004048" y="2708920"/>
              <a:ext cx="461174" cy="1080120"/>
            </a:xfrm>
            <a:prstGeom prst="rect">
              <a:avLst/>
            </a:prstGeom>
            <a:effectLst>
              <a:glow rad="63500">
                <a:schemeClr val="accent6">
                  <a:satMod val="175000"/>
                  <a:alpha val="40000"/>
                </a:schemeClr>
              </a:glow>
            </a:effectLst>
          </p:spPr>
        </p:pic>
        <p:pic>
          <p:nvPicPr>
            <p:cNvPr id="97" name="Picture 96" descr="person.png"/>
            <p:cNvPicPr>
              <a:picLocks noChangeAspect="1"/>
            </p:cNvPicPr>
            <p:nvPr/>
          </p:nvPicPr>
          <p:blipFill>
            <a:blip r:embed="rId6" cstate="print"/>
            <a:stretch>
              <a:fillRect/>
            </a:stretch>
          </p:blipFill>
          <p:spPr>
            <a:xfrm>
              <a:off x="5220072" y="3429000"/>
              <a:ext cx="461174" cy="1080120"/>
            </a:xfrm>
            <a:prstGeom prst="rect">
              <a:avLst/>
            </a:prstGeom>
            <a:effectLst>
              <a:glow rad="63500">
                <a:schemeClr val="accent6">
                  <a:satMod val="175000"/>
                  <a:alpha val="40000"/>
                </a:schemeClr>
              </a:glow>
            </a:effectLst>
          </p:spPr>
        </p:pic>
      </p:grpSp>
      <p:sp>
        <p:nvSpPr>
          <p:cNvPr id="107" name="Rectangle 106"/>
          <p:cNvSpPr/>
          <p:nvPr/>
        </p:nvSpPr>
        <p:spPr>
          <a:xfrm>
            <a:off x="5868144" y="2492896"/>
            <a:ext cx="3672408" cy="1985159"/>
          </a:xfrm>
          <a:prstGeom prst="rect">
            <a:avLst/>
          </a:prstGeom>
          <a:noFill/>
        </p:spPr>
        <p:txBody>
          <a:bodyPr wrap="square">
            <a:spAutoFit/>
          </a:bodyPr>
          <a:lstStyle/>
          <a:p>
            <a:pPr algn="ctr"/>
            <a:r>
              <a:rPr lang="en-GB" sz="4100" dirty="0" smtClean="0">
                <a:latin typeface="Century Gothic" pitchFamily="34" charset="0"/>
              </a:rPr>
              <a:t>We need </a:t>
            </a:r>
            <a:br>
              <a:rPr lang="en-GB" sz="4100" dirty="0" smtClean="0">
                <a:latin typeface="Century Gothic" pitchFamily="34" charset="0"/>
              </a:rPr>
            </a:br>
            <a:r>
              <a:rPr lang="en-GB" sz="4100" dirty="0" smtClean="0">
                <a:latin typeface="Century Gothic" pitchFamily="34" charset="0"/>
              </a:rPr>
              <a:t>to produce </a:t>
            </a:r>
            <a:r>
              <a:rPr lang="en-GB" sz="4100" b="1" dirty="0" smtClean="0">
                <a:solidFill>
                  <a:srgbClr val="C75947"/>
                </a:solidFill>
                <a:latin typeface="Century Gothic" pitchFamily="34" charset="0"/>
              </a:rPr>
              <a:t>more food</a:t>
            </a:r>
          </a:p>
        </p:txBody>
      </p:sp>
      <p:grpSp>
        <p:nvGrpSpPr>
          <p:cNvPr id="134" name="Group 133"/>
          <p:cNvGrpSpPr/>
          <p:nvPr/>
        </p:nvGrpSpPr>
        <p:grpSpPr>
          <a:xfrm>
            <a:off x="1835696" y="404664"/>
            <a:ext cx="2256249" cy="1784530"/>
            <a:chOff x="9396536" y="2736304"/>
            <a:chExt cx="2256249" cy="1784530"/>
          </a:xfrm>
        </p:grpSpPr>
        <p:pic>
          <p:nvPicPr>
            <p:cNvPr id="108" name="Picture 107" descr="beefburger.png"/>
            <p:cNvPicPr>
              <a:picLocks noChangeAspect="1"/>
            </p:cNvPicPr>
            <p:nvPr/>
          </p:nvPicPr>
          <p:blipFill>
            <a:blip r:embed="rId7" cstate="print"/>
            <a:stretch>
              <a:fillRect/>
            </a:stretch>
          </p:blipFill>
          <p:spPr>
            <a:xfrm>
              <a:off x="10836696" y="2736304"/>
              <a:ext cx="672073" cy="504055"/>
            </a:xfrm>
            <a:prstGeom prst="rect">
              <a:avLst/>
            </a:prstGeom>
            <a:ln>
              <a:noFill/>
            </a:ln>
            <a:effectLst>
              <a:outerShdw blurRad="292100" dist="139700" dir="2700000" algn="tl" rotWithShape="0">
                <a:srgbClr val="333333">
                  <a:alpha val="65000"/>
                </a:srgbClr>
              </a:outerShdw>
            </a:effectLst>
          </p:spPr>
        </p:pic>
        <p:pic>
          <p:nvPicPr>
            <p:cNvPr id="114" name="Picture 113" descr="beefburger.png"/>
            <p:cNvPicPr>
              <a:picLocks noChangeAspect="1"/>
            </p:cNvPicPr>
            <p:nvPr/>
          </p:nvPicPr>
          <p:blipFill>
            <a:blip r:embed="rId7" cstate="print"/>
            <a:stretch>
              <a:fillRect/>
            </a:stretch>
          </p:blipFill>
          <p:spPr>
            <a:xfrm>
              <a:off x="9756576" y="3356992"/>
              <a:ext cx="672073" cy="504055"/>
            </a:xfrm>
            <a:prstGeom prst="rect">
              <a:avLst/>
            </a:prstGeom>
            <a:ln>
              <a:noFill/>
            </a:ln>
            <a:effectLst>
              <a:outerShdw blurRad="292100" dist="139700" dir="2700000" algn="tl" rotWithShape="0">
                <a:srgbClr val="333333">
                  <a:alpha val="65000"/>
                </a:srgbClr>
              </a:outerShdw>
            </a:effectLst>
          </p:spPr>
        </p:pic>
        <p:pic>
          <p:nvPicPr>
            <p:cNvPr id="115" name="Picture 114" descr="beefburger.png"/>
            <p:cNvPicPr>
              <a:picLocks noChangeAspect="1"/>
            </p:cNvPicPr>
            <p:nvPr/>
          </p:nvPicPr>
          <p:blipFill>
            <a:blip r:embed="rId7" cstate="print"/>
            <a:stretch>
              <a:fillRect/>
            </a:stretch>
          </p:blipFill>
          <p:spPr>
            <a:xfrm>
              <a:off x="10980712" y="3212976"/>
              <a:ext cx="672073" cy="504055"/>
            </a:xfrm>
            <a:prstGeom prst="rect">
              <a:avLst/>
            </a:prstGeom>
            <a:ln>
              <a:noFill/>
            </a:ln>
            <a:effectLst>
              <a:outerShdw blurRad="292100" dist="139700" dir="2700000" algn="tl" rotWithShape="0">
                <a:srgbClr val="333333">
                  <a:alpha val="65000"/>
                </a:srgbClr>
              </a:outerShdw>
            </a:effectLst>
          </p:spPr>
        </p:pic>
        <p:pic>
          <p:nvPicPr>
            <p:cNvPr id="116" name="Picture 115" descr="beefburger.png"/>
            <p:cNvPicPr>
              <a:picLocks noChangeAspect="1"/>
            </p:cNvPicPr>
            <p:nvPr/>
          </p:nvPicPr>
          <p:blipFill>
            <a:blip r:embed="rId7" cstate="print"/>
            <a:stretch>
              <a:fillRect/>
            </a:stretch>
          </p:blipFill>
          <p:spPr>
            <a:xfrm>
              <a:off x="10332640" y="3429000"/>
              <a:ext cx="672073" cy="504055"/>
            </a:xfrm>
            <a:prstGeom prst="rect">
              <a:avLst/>
            </a:prstGeom>
            <a:ln>
              <a:noFill/>
            </a:ln>
            <a:effectLst>
              <a:outerShdw blurRad="292100" dist="139700" dir="2700000" algn="tl" rotWithShape="0">
                <a:srgbClr val="333333">
                  <a:alpha val="65000"/>
                </a:srgbClr>
              </a:outerShdw>
            </a:effectLst>
          </p:spPr>
        </p:pic>
        <p:pic>
          <p:nvPicPr>
            <p:cNvPr id="109" name="Picture 108" descr="beefburger.png"/>
            <p:cNvPicPr>
              <a:picLocks noChangeAspect="1"/>
            </p:cNvPicPr>
            <p:nvPr/>
          </p:nvPicPr>
          <p:blipFill>
            <a:blip r:embed="rId7" cstate="print"/>
            <a:stretch>
              <a:fillRect/>
            </a:stretch>
          </p:blipFill>
          <p:spPr>
            <a:xfrm>
              <a:off x="9900592" y="3789040"/>
              <a:ext cx="783704" cy="587778"/>
            </a:xfrm>
            <a:prstGeom prst="rect">
              <a:avLst/>
            </a:prstGeom>
            <a:ln>
              <a:noFill/>
            </a:ln>
            <a:effectLst>
              <a:outerShdw blurRad="292100" dist="139700" dir="2700000" algn="tl" rotWithShape="0">
                <a:srgbClr val="333333">
                  <a:alpha val="65000"/>
                </a:srgbClr>
              </a:outerShdw>
            </a:effectLst>
          </p:spPr>
        </p:pic>
        <p:pic>
          <p:nvPicPr>
            <p:cNvPr id="117" name="Picture 116" descr="beefburger.png"/>
            <p:cNvPicPr>
              <a:picLocks noChangeAspect="1"/>
            </p:cNvPicPr>
            <p:nvPr/>
          </p:nvPicPr>
          <p:blipFill>
            <a:blip r:embed="rId7" cstate="print"/>
            <a:stretch>
              <a:fillRect/>
            </a:stretch>
          </p:blipFill>
          <p:spPr>
            <a:xfrm>
              <a:off x="9396536" y="3933056"/>
              <a:ext cx="783704" cy="587778"/>
            </a:xfrm>
            <a:prstGeom prst="rect">
              <a:avLst/>
            </a:prstGeom>
            <a:ln>
              <a:noFill/>
            </a:ln>
            <a:effectLst>
              <a:outerShdw blurRad="292100" dist="139700" dir="2700000" algn="tl" rotWithShape="0">
                <a:srgbClr val="333333">
                  <a:alpha val="65000"/>
                </a:srgbClr>
              </a:outerShdw>
            </a:effectLst>
          </p:spPr>
        </p:pic>
        <p:pic>
          <p:nvPicPr>
            <p:cNvPr id="118" name="Picture 117" descr="beefburger.png"/>
            <p:cNvPicPr>
              <a:picLocks noChangeAspect="1"/>
            </p:cNvPicPr>
            <p:nvPr/>
          </p:nvPicPr>
          <p:blipFill>
            <a:blip r:embed="rId7" cstate="print"/>
            <a:stretch>
              <a:fillRect/>
            </a:stretch>
          </p:blipFill>
          <p:spPr>
            <a:xfrm>
              <a:off x="10836696" y="3789040"/>
              <a:ext cx="783704" cy="587778"/>
            </a:xfrm>
            <a:prstGeom prst="rect">
              <a:avLst/>
            </a:prstGeom>
            <a:ln>
              <a:noFill/>
            </a:ln>
            <a:effectLst>
              <a:outerShdw blurRad="292100" dist="139700" dir="2700000" algn="tl" rotWithShape="0">
                <a:srgbClr val="333333">
                  <a:alpha val="65000"/>
                </a:srgbClr>
              </a:outerShdw>
            </a:effectLst>
          </p:spPr>
        </p:pic>
      </p:grpSp>
      <p:grpSp>
        <p:nvGrpSpPr>
          <p:cNvPr id="127" name="Group 126"/>
          <p:cNvGrpSpPr/>
          <p:nvPr/>
        </p:nvGrpSpPr>
        <p:grpSpPr>
          <a:xfrm>
            <a:off x="4644008" y="3212976"/>
            <a:ext cx="1512168" cy="1883922"/>
            <a:chOff x="9972600" y="260648"/>
            <a:chExt cx="1512168" cy="1883922"/>
          </a:xfrm>
        </p:grpSpPr>
        <p:pic>
          <p:nvPicPr>
            <p:cNvPr id="121" name="Picture 120" descr="beefburger.png"/>
            <p:cNvPicPr>
              <a:picLocks noChangeAspect="1"/>
            </p:cNvPicPr>
            <p:nvPr/>
          </p:nvPicPr>
          <p:blipFill>
            <a:blip r:embed="rId7" cstate="print"/>
            <a:stretch>
              <a:fillRect/>
            </a:stretch>
          </p:blipFill>
          <p:spPr>
            <a:xfrm>
              <a:off x="10692680" y="260648"/>
              <a:ext cx="672073" cy="504055"/>
            </a:xfrm>
            <a:prstGeom prst="rect">
              <a:avLst/>
            </a:prstGeom>
            <a:ln>
              <a:noFill/>
            </a:ln>
            <a:effectLst>
              <a:outerShdw blurRad="292100" dist="139700" dir="2700000" algn="tl" rotWithShape="0">
                <a:srgbClr val="333333">
                  <a:alpha val="65000"/>
                </a:srgbClr>
              </a:outerShdw>
            </a:effectLst>
          </p:spPr>
        </p:pic>
        <p:pic>
          <p:nvPicPr>
            <p:cNvPr id="122" name="Picture 121" descr="beefburger.png"/>
            <p:cNvPicPr>
              <a:picLocks noChangeAspect="1"/>
            </p:cNvPicPr>
            <p:nvPr/>
          </p:nvPicPr>
          <p:blipFill>
            <a:blip r:embed="rId7" cstate="print"/>
            <a:stretch>
              <a:fillRect/>
            </a:stretch>
          </p:blipFill>
          <p:spPr>
            <a:xfrm>
              <a:off x="10476656" y="548680"/>
              <a:ext cx="672073" cy="504055"/>
            </a:xfrm>
            <a:prstGeom prst="rect">
              <a:avLst/>
            </a:prstGeom>
            <a:ln>
              <a:noFill/>
            </a:ln>
            <a:effectLst>
              <a:outerShdw blurRad="292100" dist="139700" dir="2700000" algn="tl" rotWithShape="0">
                <a:srgbClr val="333333">
                  <a:alpha val="65000"/>
                </a:srgbClr>
              </a:outerShdw>
            </a:effectLst>
          </p:spPr>
        </p:pic>
        <p:pic>
          <p:nvPicPr>
            <p:cNvPr id="123" name="Picture 122" descr="beefburger.png"/>
            <p:cNvPicPr>
              <a:picLocks noChangeAspect="1"/>
            </p:cNvPicPr>
            <p:nvPr/>
          </p:nvPicPr>
          <p:blipFill>
            <a:blip r:embed="rId7" cstate="print"/>
            <a:stretch>
              <a:fillRect/>
            </a:stretch>
          </p:blipFill>
          <p:spPr>
            <a:xfrm>
              <a:off x="10044608" y="548680"/>
              <a:ext cx="672073" cy="504055"/>
            </a:xfrm>
            <a:prstGeom prst="rect">
              <a:avLst/>
            </a:prstGeom>
            <a:ln>
              <a:noFill/>
            </a:ln>
            <a:effectLst>
              <a:outerShdw blurRad="292100" dist="139700" dir="2700000" algn="tl" rotWithShape="0">
                <a:srgbClr val="333333">
                  <a:alpha val="65000"/>
                </a:srgbClr>
              </a:outerShdw>
            </a:effectLst>
          </p:spPr>
        </p:pic>
        <p:pic>
          <p:nvPicPr>
            <p:cNvPr id="124" name="Picture 123" descr="beefburger.png"/>
            <p:cNvPicPr>
              <a:picLocks noChangeAspect="1"/>
            </p:cNvPicPr>
            <p:nvPr/>
          </p:nvPicPr>
          <p:blipFill>
            <a:blip r:embed="rId7" cstate="print"/>
            <a:stretch>
              <a:fillRect/>
            </a:stretch>
          </p:blipFill>
          <p:spPr>
            <a:xfrm>
              <a:off x="10620672" y="980728"/>
              <a:ext cx="864096" cy="648072"/>
            </a:xfrm>
            <a:prstGeom prst="rect">
              <a:avLst/>
            </a:prstGeom>
            <a:ln>
              <a:noFill/>
            </a:ln>
            <a:effectLst>
              <a:outerShdw blurRad="292100" dist="139700" dir="2700000" algn="tl" rotWithShape="0">
                <a:srgbClr val="333333">
                  <a:alpha val="65000"/>
                </a:srgbClr>
              </a:outerShdw>
            </a:effectLst>
          </p:spPr>
        </p:pic>
        <p:pic>
          <p:nvPicPr>
            <p:cNvPr id="125" name="Picture 124" descr="beefburger.png"/>
            <p:cNvPicPr>
              <a:picLocks noChangeAspect="1"/>
            </p:cNvPicPr>
            <p:nvPr/>
          </p:nvPicPr>
          <p:blipFill>
            <a:blip r:embed="rId7" cstate="print"/>
            <a:stretch>
              <a:fillRect/>
            </a:stretch>
          </p:blipFill>
          <p:spPr>
            <a:xfrm>
              <a:off x="9972600" y="1196752"/>
              <a:ext cx="783704" cy="587778"/>
            </a:xfrm>
            <a:prstGeom prst="rect">
              <a:avLst/>
            </a:prstGeom>
            <a:ln>
              <a:noFill/>
            </a:ln>
            <a:effectLst>
              <a:outerShdw blurRad="292100" dist="139700" dir="2700000" algn="tl" rotWithShape="0">
                <a:srgbClr val="333333">
                  <a:alpha val="65000"/>
                </a:srgbClr>
              </a:outerShdw>
            </a:effectLst>
          </p:spPr>
        </p:pic>
        <p:pic>
          <p:nvPicPr>
            <p:cNvPr id="126" name="Picture 125" descr="beefburger.png"/>
            <p:cNvPicPr>
              <a:picLocks noChangeAspect="1"/>
            </p:cNvPicPr>
            <p:nvPr/>
          </p:nvPicPr>
          <p:blipFill>
            <a:blip r:embed="rId7" cstate="print"/>
            <a:stretch>
              <a:fillRect/>
            </a:stretch>
          </p:blipFill>
          <p:spPr>
            <a:xfrm>
              <a:off x="10332640" y="1556792"/>
              <a:ext cx="783704" cy="587778"/>
            </a:xfrm>
            <a:prstGeom prst="rect">
              <a:avLst/>
            </a:prstGeom>
            <a:ln>
              <a:noFill/>
            </a:ln>
            <a:effectLst>
              <a:outerShdw blurRad="292100" dist="139700" dir="2700000" algn="tl" rotWithShape="0">
                <a:srgbClr val="333333">
                  <a:alpha val="65000"/>
                </a:srgbClr>
              </a:outerShdw>
            </a:effectLst>
          </p:spPr>
        </p:pic>
      </p:grpSp>
      <p:grpSp>
        <p:nvGrpSpPr>
          <p:cNvPr id="133" name="Group 132"/>
          <p:cNvGrpSpPr/>
          <p:nvPr/>
        </p:nvGrpSpPr>
        <p:grpSpPr>
          <a:xfrm>
            <a:off x="899592" y="1340768"/>
            <a:ext cx="4744144" cy="1379866"/>
            <a:chOff x="6804248" y="692696"/>
            <a:chExt cx="4744144" cy="1379866"/>
          </a:xfrm>
        </p:grpSpPr>
        <p:pic>
          <p:nvPicPr>
            <p:cNvPr id="128" name="Picture 127" descr="beefburger.png"/>
            <p:cNvPicPr>
              <a:picLocks noChangeAspect="1"/>
            </p:cNvPicPr>
            <p:nvPr/>
          </p:nvPicPr>
          <p:blipFill>
            <a:blip r:embed="rId7" cstate="print"/>
            <a:stretch>
              <a:fillRect/>
            </a:stretch>
          </p:blipFill>
          <p:spPr>
            <a:xfrm>
              <a:off x="7020272" y="692696"/>
              <a:ext cx="672073" cy="504055"/>
            </a:xfrm>
            <a:prstGeom prst="rect">
              <a:avLst/>
            </a:prstGeom>
            <a:ln>
              <a:noFill/>
            </a:ln>
            <a:effectLst>
              <a:outerShdw blurRad="292100" dist="139700" dir="2700000" algn="tl" rotWithShape="0">
                <a:srgbClr val="333333">
                  <a:alpha val="65000"/>
                </a:srgbClr>
              </a:outerShdw>
            </a:effectLst>
          </p:spPr>
        </p:pic>
        <p:pic>
          <p:nvPicPr>
            <p:cNvPr id="129" name="Picture 128" descr="beefburger.png"/>
            <p:cNvPicPr>
              <a:picLocks noChangeAspect="1"/>
            </p:cNvPicPr>
            <p:nvPr/>
          </p:nvPicPr>
          <p:blipFill>
            <a:blip r:embed="rId7" cstate="print"/>
            <a:stretch>
              <a:fillRect/>
            </a:stretch>
          </p:blipFill>
          <p:spPr>
            <a:xfrm>
              <a:off x="6804248" y="1124744"/>
              <a:ext cx="783704" cy="587778"/>
            </a:xfrm>
            <a:prstGeom prst="rect">
              <a:avLst/>
            </a:prstGeom>
            <a:ln>
              <a:noFill/>
            </a:ln>
            <a:effectLst>
              <a:outerShdw blurRad="292100" dist="139700" dir="2700000" algn="tl" rotWithShape="0">
                <a:srgbClr val="333333">
                  <a:alpha val="65000"/>
                </a:srgbClr>
              </a:outerShdw>
            </a:effectLst>
          </p:spPr>
        </p:pic>
        <p:pic>
          <p:nvPicPr>
            <p:cNvPr id="130" name="Picture 129" descr="beefburger.png"/>
            <p:cNvPicPr>
              <a:picLocks noChangeAspect="1"/>
            </p:cNvPicPr>
            <p:nvPr/>
          </p:nvPicPr>
          <p:blipFill>
            <a:blip r:embed="rId7" cstate="print"/>
            <a:stretch>
              <a:fillRect/>
            </a:stretch>
          </p:blipFill>
          <p:spPr>
            <a:xfrm>
              <a:off x="10476656" y="692696"/>
              <a:ext cx="672073" cy="504055"/>
            </a:xfrm>
            <a:prstGeom prst="rect">
              <a:avLst/>
            </a:prstGeom>
            <a:ln>
              <a:noFill/>
            </a:ln>
            <a:effectLst>
              <a:outerShdw blurRad="292100" dist="139700" dir="2700000" algn="tl" rotWithShape="0">
                <a:srgbClr val="333333">
                  <a:alpha val="65000"/>
                </a:srgbClr>
              </a:outerShdw>
            </a:effectLst>
          </p:spPr>
        </p:pic>
        <p:pic>
          <p:nvPicPr>
            <p:cNvPr id="131" name="Picture 130" descr="beefburger.png"/>
            <p:cNvPicPr>
              <a:picLocks noChangeAspect="1"/>
            </p:cNvPicPr>
            <p:nvPr/>
          </p:nvPicPr>
          <p:blipFill>
            <a:blip r:embed="rId7" cstate="print"/>
            <a:stretch>
              <a:fillRect/>
            </a:stretch>
          </p:blipFill>
          <p:spPr>
            <a:xfrm>
              <a:off x="10764688" y="1052736"/>
              <a:ext cx="783704" cy="587778"/>
            </a:xfrm>
            <a:prstGeom prst="rect">
              <a:avLst/>
            </a:prstGeom>
            <a:ln>
              <a:noFill/>
            </a:ln>
            <a:effectLst>
              <a:outerShdw blurRad="292100" dist="139700" dir="2700000" algn="tl" rotWithShape="0">
                <a:srgbClr val="333333">
                  <a:alpha val="65000"/>
                </a:srgbClr>
              </a:outerShdw>
            </a:effectLst>
          </p:spPr>
        </p:pic>
        <p:pic>
          <p:nvPicPr>
            <p:cNvPr id="132" name="Picture 131" descr="beefburger.png"/>
            <p:cNvPicPr>
              <a:picLocks noChangeAspect="1"/>
            </p:cNvPicPr>
            <p:nvPr/>
          </p:nvPicPr>
          <p:blipFill>
            <a:blip r:embed="rId7" cstate="print"/>
            <a:stretch>
              <a:fillRect/>
            </a:stretch>
          </p:blipFill>
          <p:spPr>
            <a:xfrm>
              <a:off x="10620672" y="1484784"/>
              <a:ext cx="783704" cy="587778"/>
            </a:xfrm>
            <a:prstGeom prst="rect">
              <a:avLst/>
            </a:prstGeom>
            <a:ln>
              <a:noFill/>
            </a:ln>
            <a:effectLst>
              <a:outerShdw blurRad="292100" dist="139700" dir="2700000" algn="tl" rotWithShape="0">
                <a:srgbClr val="333333">
                  <a:alpha val="65000"/>
                </a:srgbClr>
              </a:outerShdw>
            </a:effectLst>
          </p:spPr>
        </p:pic>
      </p:grpSp>
      <p:grpSp>
        <p:nvGrpSpPr>
          <p:cNvPr id="138" name="Group 137"/>
          <p:cNvGrpSpPr/>
          <p:nvPr/>
        </p:nvGrpSpPr>
        <p:grpSpPr>
          <a:xfrm>
            <a:off x="1619672" y="1772816"/>
            <a:ext cx="2868825" cy="2027938"/>
            <a:chOff x="9144000" y="1556792"/>
            <a:chExt cx="2868825" cy="2027938"/>
          </a:xfrm>
        </p:grpSpPr>
        <p:pic>
          <p:nvPicPr>
            <p:cNvPr id="113" name="Picture 112" descr="beefburger.png"/>
            <p:cNvPicPr>
              <a:picLocks noChangeAspect="1"/>
            </p:cNvPicPr>
            <p:nvPr/>
          </p:nvPicPr>
          <p:blipFill>
            <a:blip r:embed="rId7" cstate="print"/>
            <a:stretch>
              <a:fillRect/>
            </a:stretch>
          </p:blipFill>
          <p:spPr>
            <a:xfrm>
              <a:off x="11340752" y="1556792"/>
              <a:ext cx="672073" cy="504055"/>
            </a:xfrm>
            <a:prstGeom prst="rect">
              <a:avLst/>
            </a:prstGeom>
            <a:ln>
              <a:noFill/>
            </a:ln>
            <a:effectLst>
              <a:outerShdw blurRad="292100" dist="139700" dir="2700000" algn="tl" rotWithShape="0">
                <a:srgbClr val="333333">
                  <a:alpha val="65000"/>
                </a:srgbClr>
              </a:outerShdw>
            </a:effectLst>
          </p:spPr>
        </p:pic>
        <p:pic>
          <p:nvPicPr>
            <p:cNvPr id="110" name="Picture 109" descr="beefburger.png"/>
            <p:cNvPicPr>
              <a:picLocks noChangeAspect="1"/>
            </p:cNvPicPr>
            <p:nvPr/>
          </p:nvPicPr>
          <p:blipFill>
            <a:blip r:embed="rId7" cstate="print"/>
            <a:stretch>
              <a:fillRect/>
            </a:stretch>
          </p:blipFill>
          <p:spPr>
            <a:xfrm>
              <a:off x="10404648" y="2060848"/>
              <a:ext cx="672073" cy="504055"/>
            </a:xfrm>
            <a:prstGeom prst="rect">
              <a:avLst/>
            </a:prstGeom>
            <a:ln>
              <a:noFill/>
            </a:ln>
            <a:effectLst>
              <a:outerShdw blurRad="292100" dist="139700" dir="2700000" algn="tl" rotWithShape="0">
                <a:srgbClr val="333333">
                  <a:alpha val="65000"/>
                </a:srgbClr>
              </a:outerShdw>
            </a:effectLst>
          </p:spPr>
        </p:pic>
        <p:pic>
          <p:nvPicPr>
            <p:cNvPr id="111" name="Picture 110" descr="beefburger.png"/>
            <p:cNvPicPr>
              <a:picLocks noChangeAspect="1"/>
            </p:cNvPicPr>
            <p:nvPr/>
          </p:nvPicPr>
          <p:blipFill>
            <a:blip r:embed="rId7" cstate="print"/>
            <a:stretch>
              <a:fillRect/>
            </a:stretch>
          </p:blipFill>
          <p:spPr>
            <a:xfrm>
              <a:off x="10764688" y="2348880"/>
              <a:ext cx="783704" cy="587778"/>
            </a:xfrm>
            <a:prstGeom prst="rect">
              <a:avLst/>
            </a:prstGeom>
            <a:ln>
              <a:noFill/>
            </a:ln>
            <a:effectLst>
              <a:outerShdw blurRad="292100" dist="139700" dir="2700000" algn="tl" rotWithShape="0">
                <a:srgbClr val="333333">
                  <a:alpha val="65000"/>
                </a:srgbClr>
              </a:outerShdw>
            </a:effectLst>
          </p:spPr>
        </p:pic>
        <p:pic>
          <p:nvPicPr>
            <p:cNvPr id="112" name="Picture 111" descr="beefburger.png"/>
            <p:cNvPicPr>
              <a:picLocks noChangeAspect="1"/>
            </p:cNvPicPr>
            <p:nvPr/>
          </p:nvPicPr>
          <p:blipFill>
            <a:blip r:embed="rId7" cstate="print"/>
            <a:stretch>
              <a:fillRect/>
            </a:stretch>
          </p:blipFill>
          <p:spPr>
            <a:xfrm>
              <a:off x="10908704" y="1772816"/>
              <a:ext cx="672073" cy="504055"/>
            </a:xfrm>
            <a:prstGeom prst="rect">
              <a:avLst/>
            </a:prstGeom>
            <a:ln>
              <a:noFill/>
            </a:ln>
            <a:effectLst>
              <a:outerShdw blurRad="292100" dist="139700" dir="2700000" algn="tl" rotWithShape="0">
                <a:srgbClr val="333333">
                  <a:alpha val="65000"/>
                </a:srgbClr>
              </a:outerShdw>
            </a:effectLst>
          </p:spPr>
        </p:pic>
        <p:pic>
          <p:nvPicPr>
            <p:cNvPr id="119" name="Picture 118" descr="beefburger.png"/>
            <p:cNvPicPr>
              <a:picLocks noChangeAspect="1"/>
            </p:cNvPicPr>
            <p:nvPr/>
          </p:nvPicPr>
          <p:blipFill>
            <a:blip r:embed="rId7" cstate="print"/>
            <a:stretch>
              <a:fillRect/>
            </a:stretch>
          </p:blipFill>
          <p:spPr>
            <a:xfrm>
              <a:off x="11196736" y="2708920"/>
              <a:ext cx="783704" cy="587778"/>
            </a:xfrm>
            <a:prstGeom prst="rect">
              <a:avLst/>
            </a:prstGeom>
            <a:ln>
              <a:noFill/>
            </a:ln>
            <a:effectLst>
              <a:outerShdw blurRad="292100" dist="139700" dir="2700000" algn="tl" rotWithShape="0">
                <a:srgbClr val="333333">
                  <a:alpha val="65000"/>
                </a:srgbClr>
              </a:outerShdw>
            </a:effectLst>
          </p:spPr>
        </p:pic>
        <p:pic>
          <p:nvPicPr>
            <p:cNvPr id="120" name="Picture 119" descr="beefburger.png"/>
            <p:cNvPicPr>
              <a:picLocks noChangeAspect="1"/>
            </p:cNvPicPr>
            <p:nvPr/>
          </p:nvPicPr>
          <p:blipFill>
            <a:blip r:embed="rId7" cstate="print"/>
            <a:stretch>
              <a:fillRect/>
            </a:stretch>
          </p:blipFill>
          <p:spPr>
            <a:xfrm>
              <a:off x="9144000" y="2780928"/>
              <a:ext cx="783704" cy="587778"/>
            </a:xfrm>
            <a:prstGeom prst="rect">
              <a:avLst/>
            </a:prstGeom>
            <a:ln>
              <a:noFill/>
            </a:ln>
            <a:effectLst>
              <a:outerShdw blurRad="292100" dist="139700" dir="2700000" algn="tl" rotWithShape="0">
                <a:srgbClr val="333333">
                  <a:alpha val="65000"/>
                </a:srgbClr>
              </a:outerShdw>
            </a:effectLst>
          </p:spPr>
        </p:pic>
        <p:pic>
          <p:nvPicPr>
            <p:cNvPr id="135" name="Picture 134" descr="beefburger.png"/>
            <p:cNvPicPr>
              <a:picLocks noChangeAspect="1"/>
            </p:cNvPicPr>
            <p:nvPr/>
          </p:nvPicPr>
          <p:blipFill>
            <a:blip r:embed="rId7" cstate="print"/>
            <a:stretch>
              <a:fillRect/>
            </a:stretch>
          </p:blipFill>
          <p:spPr>
            <a:xfrm>
              <a:off x="9540552" y="2060848"/>
              <a:ext cx="672073" cy="504055"/>
            </a:xfrm>
            <a:prstGeom prst="rect">
              <a:avLst/>
            </a:prstGeom>
            <a:ln>
              <a:noFill/>
            </a:ln>
            <a:effectLst>
              <a:outerShdw blurRad="292100" dist="139700" dir="2700000" algn="tl" rotWithShape="0">
                <a:srgbClr val="333333">
                  <a:alpha val="65000"/>
                </a:srgbClr>
              </a:outerShdw>
            </a:effectLst>
          </p:spPr>
        </p:pic>
        <p:pic>
          <p:nvPicPr>
            <p:cNvPr id="136" name="Picture 135" descr="beefburger.png"/>
            <p:cNvPicPr>
              <a:picLocks noChangeAspect="1"/>
            </p:cNvPicPr>
            <p:nvPr/>
          </p:nvPicPr>
          <p:blipFill>
            <a:blip r:embed="rId7" cstate="print"/>
            <a:stretch>
              <a:fillRect/>
            </a:stretch>
          </p:blipFill>
          <p:spPr>
            <a:xfrm>
              <a:off x="9756576" y="2420888"/>
              <a:ext cx="672073" cy="504055"/>
            </a:xfrm>
            <a:prstGeom prst="rect">
              <a:avLst/>
            </a:prstGeom>
            <a:ln>
              <a:noFill/>
            </a:ln>
            <a:effectLst>
              <a:outerShdw blurRad="292100" dist="139700" dir="2700000" algn="tl" rotWithShape="0">
                <a:srgbClr val="333333">
                  <a:alpha val="65000"/>
                </a:srgbClr>
              </a:outerShdw>
            </a:effectLst>
          </p:spPr>
        </p:pic>
        <p:pic>
          <p:nvPicPr>
            <p:cNvPr id="137" name="Picture 136" descr="beefburger.png"/>
            <p:cNvPicPr>
              <a:picLocks noChangeAspect="1"/>
            </p:cNvPicPr>
            <p:nvPr/>
          </p:nvPicPr>
          <p:blipFill>
            <a:blip r:embed="rId7" cstate="print"/>
            <a:stretch>
              <a:fillRect/>
            </a:stretch>
          </p:blipFill>
          <p:spPr>
            <a:xfrm>
              <a:off x="9756576" y="2996952"/>
              <a:ext cx="783704" cy="587778"/>
            </a:xfrm>
            <a:prstGeom prst="rect">
              <a:avLst/>
            </a:prstGeom>
            <a:ln>
              <a:noFill/>
            </a:ln>
            <a:effectLst>
              <a:outerShdw blurRad="292100" dist="139700" dir="2700000" algn="tl" rotWithShape="0">
                <a:srgbClr val="333333">
                  <a:alpha val="65000"/>
                </a:srgbClr>
              </a:outerShdw>
            </a:effectLst>
          </p:spPr>
        </p:pic>
      </p:grpSp>
      <p:grpSp>
        <p:nvGrpSpPr>
          <p:cNvPr id="146" name="Group 145"/>
          <p:cNvGrpSpPr/>
          <p:nvPr/>
        </p:nvGrpSpPr>
        <p:grpSpPr>
          <a:xfrm>
            <a:off x="3203848" y="4077072"/>
            <a:ext cx="2149061" cy="2079848"/>
            <a:chOff x="9684568" y="1052736"/>
            <a:chExt cx="2149061" cy="2079848"/>
          </a:xfrm>
        </p:grpSpPr>
        <p:pic>
          <p:nvPicPr>
            <p:cNvPr id="139" name="Picture 138" descr="beefburger.png"/>
            <p:cNvPicPr>
              <a:picLocks noChangeAspect="1"/>
            </p:cNvPicPr>
            <p:nvPr/>
          </p:nvPicPr>
          <p:blipFill>
            <a:blip r:embed="rId7" cstate="print"/>
            <a:stretch>
              <a:fillRect/>
            </a:stretch>
          </p:blipFill>
          <p:spPr>
            <a:xfrm>
              <a:off x="10692680" y="1052736"/>
              <a:ext cx="687693" cy="515770"/>
            </a:xfrm>
            <a:prstGeom prst="rect">
              <a:avLst/>
            </a:prstGeom>
            <a:ln>
              <a:noFill/>
            </a:ln>
            <a:effectLst>
              <a:outerShdw blurRad="292100" dist="139700" dir="2700000" algn="tl" rotWithShape="0">
                <a:srgbClr val="333333">
                  <a:alpha val="65000"/>
                </a:srgbClr>
              </a:outerShdw>
            </a:effectLst>
          </p:spPr>
        </p:pic>
        <p:pic>
          <p:nvPicPr>
            <p:cNvPr id="140" name="Picture 139" descr="beefburger.png"/>
            <p:cNvPicPr>
              <a:picLocks noChangeAspect="1"/>
            </p:cNvPicPr>
            <p:nvPr/>
          </p:nvPicPr>
          <p:blipFill>
            <a:blip r:embed="rId7" cstate="print"/>
            <a:stretch>
              <a:fillRect/>
            </a:stretch>
          </p:blipFill>
          <p:spPr>
            <a:xfrm>
              <a:off x="10836696" y="1340768"/>
              <a:ext cx="687693" cy="515770"/>
            </a:xfrm>
            <a:prstGeom prst="rect">
              <a:avLst/>
            </a:prstGeom>
            <a:ln>
              <a:noFill/>
            </a:ln>
            <a:effectLst>
              <a:outerShdw blurRad="292100" dist="139700" dir="2700000" algn="tl" rotWithShape="0">
                <a:srgbClr val="333333">
                  <a:alpha val="65000"/>
                </a:srgbClr>
              </a:outerShdw>
            </a:effectLst>
          </p:spPr>
        </p:pic>
        <p:pic>
          <p:nvPicPr>
            <p:cNvPr id="141" name="Picture 140" descr="beefburger.png"/>
            <p:cNvPicPr>
              <a:picLocks noChangeAspect="1"/>
            </p:cNvPicPr>
            <p:nvPr/>
          </p:nvPicPr>
          <p:blipFill>
            <a:blip r:embed="rId7" cstate="print"/>
            <a:stretch>
              <a:fillRect/>
            </a:stretch>
          </p:blipFill>
          <p:spPr>
            <a:xfrm>
              <a:off x="9684568" y="1412776"/>
              <a:ext cx="687693" cy="515770"/>
            </a:xfrm>
            <a:prstGeom prst="rect">
              <a:avLst/>
            </a:prstGeom>
            <a:ln>
              <a:noFill/>
            </a:ln>
            <a:effectLst>
              <a:outerShdw blurRad="292100" dist="139700" dir="2700000" algn="tl" rotWithShape="0">
                <a:srgbClr val="333333">
                  <a:alpha val="65000"/>
                </a:srgbClr>
              </a:outerShdw>
            </a:effectLst>
          </p:spPr>
        </p:pic>
        <p:pic>
          <p:nvPicPr>
            <p:cNvPr id="142" name="Picture 141" descr="beefburger.png"/>
            <p:cNvPicPr>
              <a:picLocks noChangeAspect="1"/>
            </p:cNvPicPr>
            <p:nvPr/>
          </p:nvPicPr>
          <p:blipFill>
            <a:blip r:embed="rId7" cstate="print"/>
            <a:stretch>
              <a:fillRect/>
            </a:stretch>
          </p:blipFill>
          <p:spPr>
            <a:xfrm>
              <a:off x="9756576" y="1844824"/>
              <a:ext cx="852917" cy="639688"/>
            </a:xfrm>
            <a:prstGeom prst="rect">
              <a:avLst/>
            </a:prstGeom>
            <a:ln>
              <a:noFill/>
            </a:ln>
            <a:effectLst>
              <a:outerShdw blurRad="292100" dist="139700" dir="2700000" algn="tl" rotWithShape="0">
                <a:srgbClr val="333333">
                  <a:alpha val="65000"/>
                </a:srgbClr>
              </a:outerShdw>
            </a:effectLst>
          </p:spPr>
        </p:pic>
        <p:pic>
          <p:nvPicPr>
            <p:cNvPr id="143" name="Picture 142" descr="beefburger.png"/>
            <p:cNvPicPr>
              <a:picLocks noChangeAspect="1"/>
            </p:cNvPicPr>
            <p:nvPr/>
          </p:nvPicPr>
          <p:blipFill>
            <a:blip r:embed="rId7" cstate="print"/>
            <a:stretch>
              <a:fillRect/>
            </a:stretch>
          </p:blipFill>
          <p:spPr>
            <a:xfrm>
              <a:off x="10980712" y="1844824"/>
              <a:ext cx="852917" cy="639688"/>
            </a:xfrm>
            <a:prstGeom prst="rect">
              <a:avLst/>
            </a:prstGeom>
            <a:ln>
              <a:noFill/>
            </a:ln>
            <a:effectLst>
              <a:outerShdw blurRad="292100" dist="139700" dir="2700000" algn="tl" rotWithShape="0">
                <a:srgbClr val="333333">
                  <a:alpha val="65000"/>
                </a:srgbClr>
              </a:outerShdw>
            </a:effectLst>
          </p:spPr>
        </p:pic>
        <p:pic>
          <p:nvPicPr>
            <p:cNvPr id="144" name="Picture 143" descr="beefburger.png"/>
            <p:cNvPicPr>
              <a:picLocks noChangeAspect="1"/>
            </p:cNvPicPr>
            <p:nvPr/>
          </p:nvPicPr>
          <p:blipFill>
            <a:blip r:embed="rId7" cstate="print"/>
            <a:stretch>
              <a:fillRect/>
            </a:stretch>
          </p:blipFill>
          <p:spPr>
            <a:xfrm>
              <a:off x="10620672" y="2420888"/>
              <a:ext cx="852917" cy="639688"/>
            </a:xfrm>
            <a:prstGeom prst="rect">
              <a:avLst/>
            </a:prstGeom>
            <a:ln>
              <a:noFill/>
            </a:ln>
            <a:effectLst>
              <a:outerShdw blurRad="292100" dist="139700" dir="2700000" algn="tl" rotWithShape="0">
                <a:srgbClr val="333333">
                  <a:alpha val="65000"/>
                </a:srgbClr>
              </a:outerShdw>
            </a:effectLst>
          </p:spPr>
        </p:pic>
        <p:pic>
          <p:nvPicPr>
            <p:cNvPr id="145" name="Picture 144" descr="beefburger.png"/>
            <p:cNvPicPr>
              <a:picLocks noChangeAspect="1"/>
            </p:cNvPicPr>
            <p:nvPr/>
          </p:nvPicPr>
          <p:blipFill>
            <a:blip r:embed="rId7" cstate="print"/>
            <a:stretch>
              <a:fillRect/>
            </a:stretch>
          </p:blipFill>
          <p:spPr>
            <a:xfrm>
              <a:off x="10044608" y="2492896"/>
              <a:ext cx="852917" cy="639688"/>
            </a:xfrm>
            <a:prstGeom prst="rect">
              <a:avLst/>
            </a:prstGeom>
            <a:ln>
              <a:noFill/>
            </a:ln>
            <a:effectLst>
              <a:outerShdw blurRad="292100" dist="139700" dir="2700000" algn="tl" rotWithShape="0">
                <a:srgbClr val="333333">
                  <a:alpha val="65000"/>
                </a:srgbClr>
              </a:outerShdw>
            </a:effectLst>
          </p:spPr>
        </p:pic>
      </p:grpSp>
      <p:grpSp>
        <p:nvGrpSpPr>
          <p:cNvPr id="153" name="Group 152"/>
          <p:cNvGrpSpPr/>
          <p:nvPr/>
        </p:nvGrpSpPr>
        <p:grpSpPr>
          <a:xfrm>
            <a:off x="1475656" y="3789040"/>
            <a:ext cx="2221069" cy="2079848"/>
            <a:chOff x="9324528" y="2564904"/>
            <a:chExt cx="2221069" cy="2079848"/>
          </a:xfrm>
        </p:grpSpPr>
        <p:pic>
          <p:nvPicPr>
            <p:cNvPr id="148" name="Picture 147" descr="beefburger.png"/>
            <p:cNvPicPr>
              <a:picLocks noChangeAspect="1"/>
            </p:cNvPicPr>
            <p:nvPr/>
          </p:nvPicPr>
          <p:blipFill>
            <a:blip r:embed="rId7" cstate="print"/>
            <a:stretch>
              <a:fillRect/>
            </a:stretch>
          </p:blipFill>
          <p:spPr>
            <a:xfrm>
              <a:off x="10620672" y="2564904"/>
              <a:ext cx="672075" cy="504056"/>
            </a:xfrm>
            <a:prstGeom prst="rect">
              <a:avLst/>
            </a:prstGeom>
            <a:ln>
              <a:noFill/>
            </a:ln>
            <a:effectLst>
              <a:outerShdw blurRad="292100" dist="139700" dir="2700000" algn="tl" rotWithShape="0">
                <a:srgbClr val="333333">
                  <a:alpha val="65000"/>
                </a:srgbClr>
              </a:outerShdw>
            </a:effectLst>
          </p:spPr>
        </p:pic>
        <p:pic>
          <p:nvPicPr>
            <p:cNvPr id="149" name="Picture 148" descr="beefburger.png"/>
            <p:cNvPicPr>
              <a:picLocks noChangeAspect="1"/>
            </p:cNvPicPr>
            <p:nvPr/>
          </p:nvPicPr>
          <p:blipFill>
            <a:blip r:embed="rId7" cstate="print"/>
            <a:stretch>
              <a:fillRect/>
            </a:stretch>
          </p:blipFill>
          <p:spPr>
            <a:xfrm>
              <a:off x="10044608" y="2996952"/>
              <a:ext cx="672075" cy="504056"/>
            </a:xfrm>
            <a:prstGeom prst="rect">
              <a:avLst/>
            </a:prstGeom>
            <a:ln>
              <a:noFill/>
            </a:ln>
            <a:effectLst>
              <a:outerShdw blurRad="292100" dist="139700" dir="2700000" algn="tl" rotWithShape="0">
                <a:srgbClr val="333333">
                  <a:alpha val="65000"/>
                </a:srgbClr>
              </a:outerShdw>
            </a:effectLst>
          </p:spPr>
        </p:pic>
        <p:pic>
          <p:nvPicPr>
            <p:cNvPr id="150" name="Picture 149" descr="beefburger.png"/>
            <p:cNvPicPr>
              <a:picLocks noChangeAspect="1"/>
            </p:cNvPicPr>
            <p:nvPr/>
          </p:nvPicPr>
          <p:blipFill>
            <a:blip r:embed="rId7" cstate="print"/>
            <a:stretch>
              <a:fillRect/>
            </a:stretch>
          </p:blipFill>
          <p:spPr>
            <a:xfrm>
              <a:off x="9468544" y="3429000"/>
              <a:ext cx="672075" cy="504056"/>
            </a:xfrm>
            <a:prstGeom prst="rect">
              <a:avLst/>
            </a:prstGeom>
            <a:ln>
              <a:noFill/>
            </a:ln>
            <a:effectLst>
              <a:outerShdw blurRad="292100" dist="139700" dir="2700000" algn="tl" rotWithShape="0">
                <a:srgbClr val="333333">
                  <a:alpha val="65000"/>
                </a:srgbClr>
              </a:outerShdw>
            </a:effectLst>
          </p:spPr>
        </p:pic>
        <p:pic>
          <p:nvPicPr>
            <p:cNvPr id="147" name="Picture 146" descr="beefburger.png"/>
            <p:cNvPicPr>
              <a:picLocks noChangeAspect="1"/>
            </p:cNvPicPr>
            <p:nvPr/>
          </p:nvPicPr>
          <p:blipFill>
            <a:blip r:embed="rId7" cstate="print"/>
            <a:stretch>
              <a:fillRect/>
            </a:stretch>
          </p:blipFill>
          <p:spPr>
            <a:xfrm>
              <a:off x="10692680" y="3077344"/>
              <a:ext cx="852917" cy="639688"/>
            </a:xfrm>
            <a:prstGeom prst="rect">
              <a:avLst/>
            </a:prstGeom>
            <a:ln>
              <a:noFill/>
            </a:ln>
            <a:effectLst>
              <a:outerShdw blurRad="292100" dist="139700" dir="2700000" algn="tl" rotWithShape="0">
                <a:srgbClr val="333333">
                  <a:alpha val="65000"/>
                </a:srgbClr>
              </a:outerShdw>
            </a:effectLst>
          </p:spPr>
        </p:pic>
        <p:pic>
          <p:nvPicPr>
            <p:cNvPr id="151" name="Picture 150" descr="beefburger.png"/>
            <p:cNvPicPr>
              <a:picLocks noChangeAspect="1"/>
            </p:cNvPicPr>
            <p:nvPr/>
          </p:nvPicPr>
          <p:blipFill>
            <a:blip r:embed="rId7" cstate="print"/>
            <a:stretch>
              <a:fillRect/>
            </a:stretch>
          </p:blipFill>
          <p:spPr>
            <a:xfrm>
              <a:off x="9324528" y="4005064"/>
              <a:ext cx="852917" cy="639688"/>
            </a:xfrm>
            <a:prstGeom prst="rect">
              <a:avLst/>
            </a:prstGeom>
            <a:ln>
              <a:noFill/>
            </a:ln>
            <a:effectLst>
              <a:outerShdw blurRad="292100" dist="139700" dir="2700000" algn="tl" rotWithShape="0">
                <a:srgbClr val="333333">
                  <a:alpha val="65000"/>
                </a:srgbClr>
              </a:outerShdw>
            </a:effectLst>
          </p:spPr>
        </p:pic>
        <p:pic>
          <p:nvPicPr>
            <p:cNvPr id="152" name="Picture 151" descr="beefburger.png"/>
            <p:cNvPicPr>
              <a:picLocks noChangeAspect="1"/>
            </p:cNvPicPr>
            <p:nvPr/>
          </p:nvPicPr>
          <p:blipFill>
            <a:blip r:embed="rId7" cstate="print"/>
            <a:stretch>
              <a:fillRect/>
            </a:stretch>
          </p:blipFill>
          <p:spPr>
            <a:xfrm>
              <a:off x="10116616" y="3645024"/>
              <a:ext cx="852917" cy="639688"/>
            </a:xfrm>
            <a:prstGeom prst="rect">
              <a:avLst/>
            </a:prstGeom>
            <a:ln>
              <a:noFill/>
            </a:ln>
            <a:effectLst>
              <a:outerShdw blurRad="292100" dist="139700" dir="2700000" algn="tl" rotWithShape="0">
                <a:srgbClr val="333333">
                  <a:alpha val="65000"/>
                </a:srgbClr>
              </a:outerShdw>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par>
                          <p:cTn id="11" fill="hold">
                            <p:stCondLst>
                              <p:cond delay="4000"/>
                            </p:stCondLst>
                            <p:childTnLst>
                              <p:par>
                                <p:cTn id="12" presetID="10" presetClass="exit" presetSubtype="0" fill="hold" grpId="1" nodeType="afterEffect">
                                  <p:stCondLst>
                                    <p:cond delay="0"/>
                                  </p:stCondLst>
                                  <p:childTnLst>
                                    <p:animEffect transition="out" filter="fade">
                                      <p:cBhvr>
                                        <p:cTn id="13" dur="2000"/>
                                        <p:tgtEl>
                                          <p:spTgt spid="10"/>
                                        </p:tgtEl>
                                      </p:cBhvr>
                                    </p:animEffect>
                                    <p:set>
                                      <p:cBhvr>
                                        <p:cTn id="14" dur="1" fill="hold">
                                          <p:stCondLst>
                                            <p:cond delay="1999"/>
                                          </p:stCondLst>
                                        </p:cTn>
                                        <p:tgtEl>
                                          <p:spTgt spid="10"/>
                                        </p:tgtEl>
                                        <p:attrNameLst>
                                          <p:attrName>style.visibility</p:attrName>
                                        </p:attrNameLst>
                                      </p:cBhvr>
                                      <p:to>
                                        <p:strVal val="hidden"/>
                                      </p:to>
                                    </p:set>
                                  </p:childTnLst>
                                </p:cTn>
                              </p:par>
                            </p:childTnLst>
                          </p:cTn>
                        </p:par>
                        <p:par>
                          <p:cTn id="15" fill="hold">
                            <p:stCondLst>
                              <p:cond delay="6000"/>
                            </p:stCondLst>
                            <p:childTnLst>
                              <p:par>
                                <p:cTn id="16" presetID="10" presetClass="exit" presetSubtype="0" fill="hold" nodeType="afterEffect">
                                  <p:stCondLst>
                                    <p:cond delay="0"/>
                                  </p:stCondLst>
                                  <p:childTnLst>
                                    <p:animEffect transition="out" filter="fade">
                                      <p:cBhvr>
                                        <p:cTn id="17" dur="2000"/>
                                        <p:tgtEl>
                                          <p:spTgt spid="11"/>
                                        </p:tgtEl>
                                      </p:cBhvr>
                                    </p:animEffect>
                                    <p:set>
                                      <p:cBhvr>
                                        <p:cTn id="18" dur="1" fill="hold">
                                          <p:stCondLst>
                                            <p:cond delay="1999"/>
                                          </p:stCondLst>
                                        </p:cTn>
                                        <p:tgtEl>
                                          <p:spTgt spid="11"/>
                                        </p:tgtEl>
                                        <p:attrNameLst>
                                          <p:attrName>style.visibility</p:attrName>
                                        </p:attrNameLst>
                                      </p:cBhvr>
                                      <p:to>
                                        <p:strVal val="hidden"/>
                                      </p:to>
                                    </p:set>
                                  </p:childTnLst>
                                </p:cTn>
                              </p:par>
                            </p:childTnLst>
                          </p:cTn>
                        </p:par>
                        <p:par>
                          <p:cTn id="19" fill="hold">
                            <p:stCondLst>
                              <p:cond delay="80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childTnLst>
                                </p:cTn>
                              </p:par>
                            </p:childTnLst>
                          </p:cTn>
                        </p:par>
                        <p:par>
                          <p:cTn id="23" fill="hold">
                            <p:stCondLst>
                              <p:cond delay="10000"/>
                            </p:stCondLst>
                            <p:childTnLst>
                              <p:par>
                                <p:cTn id="24" presetID="10"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2000"/>
                                        <p:tgtEl>
                                          <p:spTgt spid="2"/>
                                        </p:tgtEl>
                                      </p:cBhvr>
                                    </p:animEffect>
                                  </p:childTnLst>
                                </p:cTn>
                              </p:par>
                            </p:childTnLst>
                          </p:cTn>
                        </p:par>
                        <p:par>
                          <p:cTn id="27" fill="hold">
                            <p:stCondLst>
                              <p:cond delay="12000"/>
                            </p:stCondLst>
                            <p:childTnLst>
                              <p:par>
                                <p:cTn id="28" presetID="10" presetClass="exit" presetSubtype="0" fill="hold" nodeType="afterEffect">
                                  <p:stCondLst>
                                    <p:cond delay="0"/>
                                  </p:stCondLst>
                                  <p:childTnLst>
                                    <p:animEffect transition="out" filter="fade">
                                      <p:cBhvr>
                                        <p:cTn id="29" dur="2000"/>
                                        <p:tgtEl>
                                          <p:spTgt spid="12"/>
                                        </p:tgtEl>
                                      </p:cBhvr>
                                    </p:animEffect>
                                    <p:set>
                                      <p:cBhvr>
                                        <p:cTn id="30" dur="1" fill="hold">
                                          <p:stCondLst>
                                            <p:cond delay="1999"/>
                                          </p:stCondLst>
                                        </p:cTn>
                                        <p:tgtEl>
                                          <p:spTgt spid="12"/>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2000"/>
                                        <p:tgtEl>
                                          <p:spTgt spid="2"/>
                                        </p:tgtEl>
                                      </p:cBhvr>
                                    </p:animEffect>
                                    <p:set>
                                      <p:cBhvr>
                                        <p:cTn id="33" dur="1" fill="hold">
                                          <p:stCondLst>
                                            <p:cond delay="1999"/>
                                          </p:stCondLst>
                                        </p:cTn>
                                        <p:tgtEl>
                                          <p:spTgt spid="2"/>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2000"/>
                                        <p:tgtEl>
                                          <p:spTgt spid="16"/>
                                        </p:tgtEl>
                                      </p:cBhvr>
                                    </p:animEffect>
                                  </p:childTnLst>
                                </p:cTn>
                              </p:par>
                              <p:par>
                                <p:cTn id="39" presetID="10" presetClass="entr" presetSubtype="0" fill="hold" nodeType="withEffect">
                                  <p:stCondLst>
                                    <p:cond delay="1000"/>
                                  </p:stCondLst>
                                  <p:childTnLst>
                                    <p:set>
                                      <p:cBhvr>
                                        <p:cTn id="40" dur="1" fill="hold">
                                          <p:stCondLst>
                                            <p:cond delay="0"/>
                                          </p:stCondLst>
                                        </p:cTn>
                                        <p:tgtEl>
                                          <p:spTgt spid="103"/>
                                        </p:tgtEl>
                                        <p:attrNameLst>
                                          <p:attrName>style.visibility</p:attrName>
                                        </p:attrNameLst>
                                      </p:cBhvr>
                                      <p:to>
                                        <p:strVal val="visible"/>
                                      </p:to>
                                    </p:set>
                                    <p:animEffect transition="in" filter="fade">
                                      <p:cBhvr>
                                        <p:cTn id="41" dur="2000"/>
                                        <p:tgtEl>
                                          <p:spTgt spid="103"/>
                                        </p:tgtEl>
                                      </p:cBhvr>
                                    </p:animEffect>
                                  </p:childTnLst>
                                </p:cTn>
                              </p:par>
                              <p:par>
                                <p:cTn id="42" presetID="10" presetClass="entr" presetSubtype="0" fill="hold" nodeType="withEffect">
                                  <p:stCondLst>
                                    <p:cond delay="2000"/>
                                  </p:stCondLst>
                                  <p:childTnLst>
                                    <p:set>
                                      <p:cBhvr>
                                        <p:cTn id="43" dur="1" fill="hold">
                                          <p:stCondLst>
                                            <p:cond delay="0"/>
                                          </p:stCondLst>
                                        </p:cTn>
                                        <p:tgtEl>
                                          <p:spTgt spid="102"/>
                                        </p:tgtEl>
                                        <p:attrNameLst>
                                          <p:attrName>style.visibility</p:attrName>
                                        </p:attrNameLst>
                                      </p:cBhvr>
                                      <p:to>
                                        <p:strVal val="visible"/>
                                      </p:to>
                                    </p:set>
                                    <p:animEffect transition="in" filter="fade">
                                      <p:cBhvr>
                                        <p:cTn id="44" dur="2000"/>
                                        <p:tgtEl>
                                          <p:spTgt spid="102"/>
                                        </p:tgtEl>
                                      </p:cBhvr>
                                    </p:animEffect>
                                  </p:childTnLst>
                                </p:cTn>
                              </p:par>
                              <p:par>
                                <p:cTn id="45" presetID="10" presetClass="entr" presetSubtype="0" fill="hold" nodeType="withEffect">
                                  <p:stCondLst>
                                    <p:cond delay="3000"/>
                                  </p:stCondLst>
                                  <p:childTnLst>
                                    <p:set>
                                      <p:cBhvr>
                                        <p:cTn id="46" dur="1" fill="hold">
                                          <p:stCondLst>
                                            <p:cond delay="0"/>
                                          </p:stCondLst>
                                        </p:cTn>
                                        <p:tgtEl>
                                          <p:spTgt spid="105"/>
                                        </p:tgtEl>
                                        <p:attrNameLst>
                                          <p:attrName>style.visibility</p:attrName>
                                        </p:attrNameLst>
                                      </p:cBhvr>
                                      <p:to>
                                        <p:strVal val="visible"/>
                                      </p:to>
                                    </p:set>
                                    <p:animEffect transition="in" filter="fade">
                                      <p:cBhvr>
                                        <p:cTn id="47" dur="2000"/>
                                        <p:tgtEl>
                                          <p:spTgt spid="105"/>
                                        </p:tgtEl>
                                      </p:cBhvr>
                                    </p:animEffect>
                                  </p:childTnLst>
                                </p:cTn>
                              </p:par>
                              <p:par>
                                <p:cTn id="48" presetID="10" presetClass="entr" presetSubtype="0" fill="hold" nodeType="withEffect">
                                  <p:stCondLst>
                                    <p:cond delay="4000"/>
                                  </p:stCondLst>
                                  <p:childTnLst>
                                    <p:set>
                                      <p:cBhvr>
                                        <p:cTn id="49" dur="1" fill="hold">
                                          <p:stCondLst>
                                            <p:cond delay="0"/>
                                          </p:stCondLst>
                                        </p:cTn>
                                        <p:tgtEl>
                                          <p:spTgt spid="101"/>
                                        </p:tgtEl>
                                        <p:attrNameLst>
                                          <p:attrName>style.visibility</p:attrName>
                                        </p:attrNameLst>
                                      </p:cBhvr>
                                      <p:to>
                                        <p:strVal val="visible"/>
                                      </p:to>
                                    </p:set>
                                    <p:animEffect transition="in" filter="fade">
                                      <p:cBhvr>
                                        <p:cTn id="50" dur="2000"/>
                                        <p:tgtEl>
                                          <p:spTgt spid="101"/>
                                        </p:tgtEl>
                                      </p:cBhvr>
                                    </p:animEffect>
                                  </p:childTnLst>
                                </p:cTn>
                              </p:par>
                              <p:par>
                                <p:cTn id="51" presetID="10" presetClass="entr" presetSubtype="0" fill="hold" nodeType="withEffect">
                                  <p:stCondLst>
                                    <p:cond delay="4000"/>
                                  </p:stCondLst>
                                  <p:childTnLst>
                                    <p:set>
                                      <p:cBhvr>
                                        <p:cTn id="52" dur="1" fill="hold">
                                          <p:stCondLst>
                                            <p:cond delay="0"/>
                                          </p:stCondLst>
                                        </p:cTn>
                                        <p:tgtEl>
                                          <p:spTgt spid="98"/>
                                        </p:tgtEl>
                                        <p:attrNameLst>
                                          <p:attrName>style.visibility</p:attrName>
                                        </p:attrNameLst>
                                      </p:cBhvr>
                                      <p:to>
                                        <p:strVal val="visible"/>
                                      </p:to>
                                    </p:set>
                                    <p:animEffect transition="in" filter="fade">
                                      <p:cBhvr>
                                        <p:cTn id="53" dur="2000"/>
                                        <p:tgtEl>
                                          <p:spTgt spid="98"/>
                                        </p:tgtEl>
                                      </p:cBhvr>
                                    </p:animEffect>
                                  </p:childTnLst>
                                </p:cTn>
                              </p:par>
                              <p:par>
                                <p:cTn id="54" presetID="10" presetClass="entr" presetSubtype="0" fill="hold" nodeType="withEffect">
                                  <p:stCondLst>
                                    <p:cond delay="4000"/>
                                  </p:stCondLst>
                                  <p:childTnLst>
                                    <p:set>
                                      <p:cBhvr>
                                        <p:cTn id="55" dur="1" fill="hold">
                                          <p:stCondLst>
                                            <p:cond delay="0"/>
                                          </p:stCondLst>
                                        </p:cTn>
                                        <p:tgtEl>
                                          <p:spTgt spid="106"/>
                                        </p:tgtEl>
                                        <p:attrNameLst>
                                          <p:attrName>style.visibility</p:attrName>
                                        </p:attrNameLst>
                                      </p:cBhvr>
                                      <p:to>
                                        <p:strVal val="visible"/>
                                      </p:to>
                                    </p:set>
                                    <p:animEffect transition="in" filter="fade">
                                      <p:cBhvr>
                                        <p:cTn id="56" dur="2000"/>
                                        <p:tgtEl>
                                          <p:spTgt spid="106"/>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100"/>
                                        </p:tgtEl>
                                        <p:attrNameLst>
                                          <p:attrName>style.visibility</p:attrName>
                                        </p:attrNameLst>
                                      </p:cBhvr>
                                      <p:to>
                                        <p:strVal val="visible"/>
                                      </p:to>
                                    </p:set>
                                    <p:animEffect transition="in" filter="fade">
                                      <p:cBhvr>
                                        <p:cTn id="60" dur="2000"/>
                                        <p:tgtEl>
                                          <p:spTgt spid="10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7"/>
                                        </p:tgtEl>
                                        <p:attrNameLst>
                                          <p:attrName>style.visibility</p:attrName>
                                        </p:attrNameLst>
                                      </p:cBhvr>
                                      <p:to>
                                        <p:strVal val="visible"/>
                                      </p:to>
                                    </p:set>
                                    <p:animEffect transition="in" filter="fade">
                                      <p:cBhvr>
                                        <p:cTn id="65" dur="2000"/>
                                        <p:tgtEl>
                                          <p:spTgt spid="107"/>
                                        </p:tgtEl>
                                      </p:cBhvr>
                                    </p:animEffect>
                                  </p:childTnLst>
                                </p:cTn>
                              </p:par>
                              <p:par>
                                <p:cTn id="66" presetID="10" presetClass="entr" presetSubtype="0" fill="hold" grpId="1" nodeType="withEffect">
                                  <p:stCondLst>
                                    <p:cond delay="0"/>
                                  </p:stCondLst>
                                  <p:childTnLst>
                                    <p:set>
                                      <p:cBhvr>
                                        <p:cTn id="67" dur="1" fill="hold">
                                          <p:stCondLst>
                                            <p:cond delay="0"/>
                                          </p:stCondLst>
                                        </p:cTn>
                                        <p:tgtEl>
                                          <p:spTgt spid="107"/>
                                        </p:tgtEl>
                                        <p:attrNameLst>
                                          <p:attrName>style.visibility</p:attrName>
                                        </p:attrNameLst>
                                      </p:cBhvr>
                                      <p:to>
                                        <p:strVal val="visible"/>
                                      </p:to>
                                    </p:set>
                                    <p:animEffect transition="in" filter="fade">
                                      <p:cBhvr>
                                        <p:cTn id="68" dur="2000"/>
                                        <p:tgtEl>
                                          <p:spTgt spid="107"/>
                                        </p:tgtEl>
                                      </p:cBhvr>
                                    </p:animEffect>
                                  </p:childTnLst>
                                </p:cTn>
                              </p:par>
                            </p:childTnLst>
                          </p:cTn>
                        </p:par>
                        <p:par>
                          <p:cTn id="69" fill="hold">
                            <p:stCondLst>
                              <p:cond delay="2000"/>
                            </p:stCondLst>
                            <p:childTnLst>
                              <p:par>
                                <p:cTn id="70" presetID="10" presetClass="exit" presetSubtype="0" fill="hold" grpId="1" nodeType="afterEffect">
                                  <p:stCondLst>
                                    <p:cond delay="0"/>
                                  </p:stCondLst>
                                  <p:childTnLst>
                                    <p:animEffect transition="out" filter="fade">
                                      <p:cBhvr>
                                        <p:cTn id="71" dur="2000"/>
                                        <p:tgtEl>
                                          <p:spTgt spid="100"/>
                                        </p:tgtEl>
                                      </p:cBhvr>
                                    </p:animEffect>
                                    <p:set>
                                      <p:cBhvr>
                                        <p:cTn id="72" dur="1" fill="hold">
                                          <p:stCondLst>
                                            <p:cond delay="1999"/>
                                          </p:stCondLst>
                                        </p:cTn>
                                        <p:tgtEl>
                                          <p:spTgt spid="100"/>
                                        </p:tgtEl>
                                        <p:attrNameLst>
                                          <p:attrName>style.visibility</p:attrName>
                                        </p:attrNameLst>
                                      </p:cBhvr>
                                      <p:to>
                                        <p:strVal val="hidden"/>
                                      </p:to>
                                    </p:set>
                                  </p:childTnLst>
                                </p:cTn>
                              </p:par>
                            </p:childTnLst>
                          </p:cTn>
                        </p:par>
                        <p:par>
                          <p:cTn id="73" fill="hold">
                            <p:stCondLst>
                              <p:cond delay="4000"/>
                            </p:stCondLst>
                            <p:childTnLst>
                              <p:par>
                                <p:cTn id="74" presetID="10" presetClass="exit" presetSubtype="0" fill="hold" nodeType="afterEffect">
                                  <p:stCondLst>
                                    <p:cond delay="0"/>
                                  </p:stCondLst>
                                  <p:childTnLst>
                                    <p:animEffect transition="out" filter="fade">
                                      <p:cBhvr>
                                        <p:cTn id="75" dur="2000"/>
                                        <p:tgtEl>
                                          <p:spTgt spid="103"/>
                                        </p:tgtEl>
                                      </p:cBhvr>
                                    </p:animEffect>
                                    <p:set>
                                      <p:cBhvr>
                                        <p:cTn id="76" dur="1" fill="hold">
                                          <p:stCondLst>
                                            <p:cond delay="1999"/>
                                          </p:stCondLst>
                                        </p:cTn>
                                        <p:tgtEl>
                                          <p:spTgt spid="103"/>
                                        </p:tgtEl>
                                        <p:attrNameLst>
                                          <p:attrName>style.visibility</p:attrName>
                                        </p:attrNameLst>
                                      </p:cBhvr>
                                      <p:to>
                                        <p:strVal val="hidden"/>
                                      </p:to>
                                    </p:set>
                                  </p:childTnLst>
                                </p:cTn>
                              </p:par>
                              <p:par>
                                <p:cTn id="77" presetID="10" presetClass="entr" presetSubtype="0" fill="hold" nodeType="withEffect">
                                  <p:stCondLst>
                                    <p:cond delay="500"/>
                                  </p:stCondLst>
                                  <p:childTnLst>
                                    <p:set>
                                      <p:cBhvr>
                                        <p:cTn id="78" dur="1" fill="hold">
                                          <p:stCondLst>
                                            <p:cond delay="0"/>
                                          </p:stCondLst>
                                        </p:cTn>
                                        <p:tgtEl>
                                          <p:spTgt spid="138"/>
                                        </p:tgtEl>
                                        <p:attrNameLst>
                                          <p:attrName>style.visibility</p:attrName>
                                        </p:attrNameLst>
                                      </p:cBhvr>
                                      <p:to>
                                        <p:strVal val="visible"/>
                                      </p:to>
                                    </p:set>
                                    <p:animEffect transition="in" filter="fade">
                                      <p:cBhvr>
                                        <p:cTn id="79" dur="2000"/>
                                        <p:tgtEl>
                                          <p:spTgt spid="138"/>
                                        </p:tgtEl>
                                      </p:cBhvr>
                                    </p:animEffect>
                                  </p:childTnLst>
                                </p:cTn>
                              </p:par>
                              <p:par>
                                <p:cTn id="80" presetID="10" presetClass="entr" presetSubtype="0" fill="hold" nodeType="withEffect">
                                  <p:stCondLst>
                                    <p:cond delay="500"/>
                                  </p:stCondLst>
                                  <p:childTnLst>
                                    <p:set>
                                      <p:cBhvr>
                                        <p:cTn id="81" dur="1" fill="hold">
                                          <p:stCondLst>
                                            <p:cond delay="0"/>
                                          </p:stCondLst>
                                        </p:cTn>
                                        <p:tgtEl>
                                          <p:spTgt spid="133"/>
                                        </p:tgtEl>
                                        <p:attrNameLst>
                                          <p:attrName>style.visibility</p:attrName>
                                        </p:attrNameLst>
                                      </p:cBhvr>
                                      <p:to>
                                        <p:strVal val="visible"/>
                                      </p:to>
                                    </p:set>
                                    <p:animEffect transition="in" filter="fade">
                                      <p:cBhvr>
                                        <p:cTn id="82" dur="2000"/>
                                        <p:tgtEl>
                                          <p:spTgt spid="133"/>
                                        </p:tgtEl>
                                      </p:cBhvr>
                                    </p:animEffect>
                                  </p:childTnLst>
                                </p:cTn>
                              </p:par>
                              <p:par>
                                <p:cTn id="83" presetID="10" presetClass="exit" presetSubtype="0" fill="hold" nodeType="withEffect">
                                  <p:stCondLst>
                                    <p:cond delay="500"/>
                                  </p:stCondLst>
                                  <p:childTnLst>
                                    <p:animEffect transition="out" filter="fade">
                                      <p:cBhvr>
                                        <p:cTn id="84" dur="2000"/>
                                        <p:tgtEl>
                                          <p:spTgt spid="106"/>
                                        </p:tgtEl>
                                      </p:cBhvr>
                                    </p:animEffect>
                                    <p:set>
                                      <p:cBhvr>
                                        <p:cTn id="85" dur="1" fill="hold">
                                          <p:stCondLst>
                                            <p:cond delay="1999"/>
                                          </p:stCondLst>
                                        </p:cTn>
                                        <p:tgtEl>
                                          <p:spTgt spid="106"/>
                                        </p:tgtEl>
                                        <p:attrNameLst>
                                          <p:attrName>style.visibility</p:attrName>
                                        </p:attrNameLst>
                                      </p:cBhvr>
                                      <p:to>
                                        <p:strVal val="hidden"/>
                                      </p:to>
                                    </p:set>
                                  </p:childTnLst>
                                </p:cTn>
                              </p:par>
                            </p:childTnLst>
                          </p:cTn>
                        </p:par>
                        <p:par>
                          <p:cTn id="86" fill="hold">
                            <p:stCondLst>
                              <p:cond delay="6500"/>
                            </p:stCondLst>
                            <p:childTnLst>
                              <p:par>
                                <p:cTn id="87" presetID="10" presetClass="exit" presetSubtype="0" fill="hold" nodeType="afterEffect">
                                  <p:stCondLst>
                                    <p:cond delay="0"/>
                                  </p:stCondLst>
                                  <p:childTnLst>
                                    <p:animEffect transition="out" filter="fade">
                                      <p:cBhvr>
                                        <p:cTn id="88" dur="2000"/>
                                        <p:tgtEl>
                                          <p:spTgt spid="105"/>
                                        </p:tgtEl>
                                      </p:cBhvr>
                                    </p:animEffect>
                                    <p:set>
                                      <p:cBhvr>
                                        <p:cTn id="89" dur="1" fill="hold">
                                          <p:stCondLst>
                                            <p:cond delay="1999"/>
                                          </p:stCondLst>
                                        </p:cTn>
                                        <p:tgtEl>
                                          <p:spTgt spid="105"/>
                                        </p:tgtEl>
                                        <p:attrNameLst>
                                          <p:attrName>style.visibility</p:attrName>
                                        </p:attrNameLst>
                                      </p:cBhvr>
                                      <p:to>
                                        <p:strVal val="hidden"/>
                                      </p:to>
                                    </p:set>
                                  </p:childTnLst>
                                </p:cTn>
                              </p:par>
                            </p:childTnLst>
                          </p:cTn>
                        </p:par>
                        <p:par>
                          <p:cTn id="90" fill="hold">
                            <p:stCondLst>
                              <p:cond delay="8500"/>
                            </p:stCondLst>
                            <p:childTnLst>
                              <p:par>
                                <p:cTn id="91" presetID="10" presetClass="exit" presetSubtype="0" fill="hold" nodeType="afterEffect">
                                  <p:stCondLst>
                                    <p:cond delay="0"/>
                                  </p:stCondLst>
                                  <p:childTnLst>
                                    <p:animEffect transition="out" filter="fade">
                                      <p:cBhvr>
                                        <p:cTn id="92" dur="2000"/>
                                        <p:tgtEl>
                                          <p:spTgt spid="106"/>
                                        </p:tgtEl>
                                      </p:cBhvr>
                                    </p:animEffect>
                                    <p:set>
                                      <p:cBhvr>
                                        <p:cTn id="93" dur="1" fill="hold">
                                          <p:stCondLst>
                                            <p:cond delay="1999"/>
                                          </p:stCondLst>
                                        </p:cTn>
                                        <p:tgtEl>
                                          <p:spTgt spid="106"/>
                                        </p:tgtEl>
                                        <p:attrNameLst>
                                          <p:attrName>style.visibility</p:attrName>
                                        </p:attrNameLst>
                                      </p:cBhvr>
                                      <p:to>
                                        <p:strVal val="hidden"/>
                                      </p:to>
                                    </p:set>
                                  </p:childTnLst>
                                </p:cTn>
                              </p:par>
                              <p:par>
                                <p:cTn id="94" presetID="10" presetClass="entr" presetSubtype="0" fill="hold" nodeType="withEffect">
                                  <p:stCondLst>
                                    <p:cond delay="0"/>
                                  </p:stCondLst>
                                  <p:childTnLst>
                                    <p:set>
                                      <p:cBhvr>
                                        <p:cTn id="95" dur="1" fill="hold">
                                          <p:stCondLst>
                                            <p:cond delay="0"/>
                                          </p:stCondLst>
                                        </p:cTn>
                                        <p:tgtEl>
                                          <p:spTgt spid="153"/>
                                        </p:tgtEl>
                                        <p:attrNameLst>
                                          <p:attrName>style.visibility</p:attrName>
                                        </p:attrNameLst>
                                      </p:cBhvr>
                                      <p:to>
                                        <p:strVal val="visible"/>
                                      </p:to>
                                    </p:set>
                                    <p:animEffect transition="in" filter="fade">
                                      <p:cBhvr>
                                        <p:cTn id="96" dur="2000"/>
                                        <p:tgtEl>
                                          <p:spTgt spid="153"/>
                                        </p:tgtEl>
                                      </p:cBhvr>
                                    </p:animEffect>
                                  </p:childTnLst>
                                </p:cTn>
                              </p:par>
                            </p:childTnLst>
                          </p:cTn>
                        </p:par>
                        <p:par>
                          <p:cTn id="97" fill="hold">
                            <p:stCondLst>
                              <p:cond delay="10500"/>
                            </p:stCondLst>
                            <p:childTnLst>
                              <p:par>
                                <p:cTn id="98" presetID="10" presetClass="exit" presetSubtype="0" fill="hold" nodeType="afterEffect">
                                  <p:stCondLst>
                                    <p:cond delay="0"/>
                                  </p:stCondLst>
                                  <p:childTnLst>
                                    <p:animEffect transition="out" filter="fade">
                                      <p:cBhvr>
                                        <p:cTn id="99" dur="2000"/>
                                        <p:tgtEl>
                                          <p:spTgt spid="101"/>
                                        </p:tgtEl>
                                      </p:cBhvr>
                                    </p:animEffect>
                                    <p:set>
                                      <p:cBhvr>
                                        <p:cTn id="100" dur="1" fill="hold">
                                          <p:stCondLst>
                                            <p:cond delay="1999"/>
                                          </p:stCondLst>
                                        </p:cTn>
                                        <p:tgtEl>
                                          <p:spTgt spid="101"/>
                                        </p:tgtEl>
                                        <p:attrNameLst>
                                          <p:attrName>style.visibility</p:attrName>
                                        </p:attrNameLst>
                                      </p:cBhvr>
                                      <p:to>
                                        <p:strVal val="hidden"/>
                                      </p:to>
                                    </p:set>
                                  </p:childTnLst>
                                </p:cTn>
                              </p:par>
                              <p:par>
                                <p:cTn id="101" presetID="10" presetClass="entr" presetSubtype="0" fill="hold" nodeType="withEffect">
                                  <p:stCondLst>
                                    <p:cond delay="500"/>
                                  </p:stCondLst>
                                  <p:childTnLst>
                                    <p:set>
                                      <p:cBhvr>
                                        <p:cTn id="102" dur="1" fill="hold">
                                          <p:stCondLst>
                                            <p:cond delay="0"/>
                                          </p:stCondLst>
                                        </p:cTn>
                                        <p:tgtEl>
                                          <p:spTgt spid="127"/>
                                        </p:tgtEl>
                                        <p:attrNameLst>
                                          <p:attrName>style.visibility</p:attrName>
                                        </p:attrNameLst>
                                      </p:cBhvr>
                                      <p:to>
                                        <p:strVal val="visible"/>
                                      </p:to>
                                    </p:set>
                                    <p:animEffect transition="in" filter="fade">
                                      <p:cBhvr>
                                        <p:cTn id="103" dur="2000"/>
                                        <p:tgtEl>
                                          <p:spTgt spid="127"/>
                                        </p:tgtEl>
                                      </p:cBhvr>
                                    </p:animEffect>
                                  </p:childTnLst>
                                </p:cTn>
                              </p:par>
                            </p:childTnLst>
                          </p:cTn>
                        </p:par>
                        <p:par>
                          <p:cTn id="104" fill="hold">
                            <p:stCondLst>
                              <p:cond delay="13000"/>
                            </p:stCondLst>
                            <p:childTnLst>
                              <p:par>
                                <p:cTn id="105" presetID="10" presetClass="exit" presetSubtype="0" fill="hold" nodeType="afterEffect">
                                  <p:stCondLst>
                                    <p:cond delay="0"/>
                                  </p:stCondLst>
                                  <p:childTnLst>
                                    <p:animEffect transition="out" filter="fade">
                                      <p:cBhvr>
                                        <p:cTn id="106" dur="2000"/>
                                        <p:tgtEl>
                                          <p:spTgt spid="98"/>
                                        </p:tgtEl>
                                      </p:cBhvr>
                                    </p:animEffect>
                                    <p:set>
                                      <p:cBhvr>
                                        <p:cTn id="107" dur="1" fill="hold">
                                          <p:stCondLst>
                                            <p:cond delay="1999"/>
                                          </p:stCondLst>
                                        </p:cTn>
                                        <p:tgtEl>
                                          <p:spTgt spid="98"/>
                                        </p:tgtEl>
                                        <p:attrNameLst>
                                          <p:attrName>style.visibility</p:attrName>
                                        </p:attrNameLst>
                                      </p:cBhvr>
                                      <p:to>
                                        <p:strVal val="hidden"/>
                                      </p:to>
                                    </p:set>
                                  </p:childTnLst>
                                </p:cTn>
                              </p:par>
                              <p:par>
                                <p:cTn id="108" presetID="10" presetClass="entr" presetSubtype="0" fill="hold" nodeType="withEffect">
                                  <p:stCondLst>
                                    <p:cond delay="500"/>
                                  </p:stCondLst>
                                  <p:childTnLst>
                                    <p:set>
                                      <p:cBhvr>
                                        <p:cTn id="109" dur="1" fill="hold">
                                          <p:stCondLst>
                                            <p:cond delay="0"/>
                                          </p:stCondLst>
                                        </p:cTn>
                                        <p:tgtEl>
                                          <p:spTgt spid="134"/>
                                        </p:tgtEl>
                                        <p:attrNameLst>
                                          <p:attrName>style.visibility</p:attrName>
                                        </p:attrNameLst>
                                      </p:cBhvr>
                                      <p:to>
                                        <p:strVal val="visible"/>
                                      </p:to>
                                    </p:set>
                                    <p:animEffect transition="in" filter="fade">
                                      <p:cBhvr>
                                        <p:cTn id="110" dur="2000"/>
                                        <p:tgtEl>
                                          <p:spTgt spid="134"/>
                                        </p:tgtEl>
                                      </p:cBhvr>
                                    </p:animEffect>
                                  </p:childTnLst>
                                </p:cTn>
                              </p:par>
                            </p:childTnLst>
                          </p:cTn>
                        </p:par>
                        <p:par>
                          <p:cTn id="111" fill="hold">
                            <p:stCondLst>
                              <p:cond delay="15500"/>
                            </p:stCondLst>
                            <p:childTnLst>
                              <p:par>
                                <p:cTn id="112" presetID="10" presetClass="exit" presetSubtype="0" fill="hold" nodeType="afterEffect">
                                  <p:stCondLst>
                                    <p:cond delay="0"/>
                                  </p:stCondLst>
                                  <p:childTnLst>
                                    <p:animEffect transition="out" filter="fade">
                                      <p:cBhvr>
                                        <p:cTn id="113" dur="2000"/>
                                        <p:tgtEl>
                                          <p:spTgt spid="102"/>
                                        </p:tgtEl>
                                      </p:cBhvr>
                                    </p:animEffect>
                                    <p:set>
                                      <p:cBhvr>
                                        <p:cTn id="114" dur="1" fill="hold">
                                          <p:stCondLst>
                                            <p:cond delay="1999"/>
                                          </p:stCondLst>
                                        </p:cTn>
                                        <p:tgtEl>
                                          <p:spTgt spid="102"/>
                                        </p:tgtEl>
                                        <p:attrNameLst>
                                          <p:attrName>style.visibility</p:attrName>
                                        </p:attrNameLst>
                                      </p:cBhvr>
                                      <p:to>
                                        <p:strVal val="hidden"/>
                                      </p:to>
                                    </p:set>
                                  </p:childTnLst>
                                </p:cTn>
                              </p:par>
                              <p:par>
                                <p:cTn id="115" presetID="10" presetClass="entr" presetSubtype="0" fill="hold" nodeType="withEffect">
                                  <p:stCondLst>
                                    <p:cond delay="500"/>
                                  </p:stCondLst>
                                  <p:childTnLst>
                                    <p:set>
                                      <p:cBhvr>
                                        <p:cTn id="116" dur="1" fill="hold">
                                          <p:stCondLst>
                                            <p:cond delay="0"/>
                                          </p:stCondLst>
                                        </p:cTn>
                                        <p:tgtEl>
                                          <p:spTgt spid="146"/>
                                        </p:tgtEl>
                                        <p:attrNameLst>
                                          <p:attrName>style.visibility</p:attrName>
                                        </p:attrNameLst>
                                      </p:cBhvr>
                                      <p:to>
                                        <p:strVal val="visible"/>
                                      </p:to>
                                    </p:set>
                                    <p:animEffect transition="in" filter="fade">
                                      <p:cBhvr>
                                        <p:cTn id="117" dur="2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00" grpId="0"/>
      <p:bldP spid="100" grpId="1"/>
      <p:bldP spid="107" grpId="0"/>
      <p:bldP spid="10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9191" y="1052736"/>
            <a:ext cx="8601321" cy="3801041"/>
          </a:xfrm>
          <a:prstGeom prst="rect">
            <a:avLst/>
          </a:prstGeom>
        </p:spPr>
        <p:txBody>
          <a:bodyPr wrap="square">
            <a:spAutoFit/>
          </a:bodyPr>
          <a:lstStyle/>
          <a:p>
            <a:pPr fontAlgn="base"/>
            <a:r>
              <a:rPr lang="en-GB" sz="3600" b="1" dirty="0" smtClean="0">
                <a:latin typeface="Century Gothic" pitchFamily="34" charset="0"/>
              </a:rPr>
              <a:t>In this dilemma, you will</a:t>
            </a:r>
          </a:p>
          <a:p>
            <a:pPr fontAlgn="base">
              <a:spcBef>
                <a:spcPts val="1800"/>
              </a:spcBef>
            </a:pPr>
            <a:r>
              <a:rPr lang="en-GB" sz="3200" dirty="0">
                <a:latin typeface="Century Gothic" pitchFamily="34" charset="0"/>
              </a:rPr>
              <a:t>a</a:t>
            </a:r>
            <a:r>
              <a:rPr lang="en-GB" sz="3200" dirty="0" smtClean="0">
                <a:latin typeface="Century Gothic" pitchFamily="34" charset="0"/>
              </a:rPr>
              <a:t>nalyse a science issue </a:t>
            </a:r>
            <a:r>
              <a:rPr lang="en-GB" sz="3200" dirty="0" smtClean="0">
                <a:solidFill>
                  <a:schemeClr val="tx1">
                    <a:lumMod val="85000"/>
                    <a:lumOff val="15000"/>
                  </a:schemeClr>
                </a:solidFill>
                <a:latin typeface="Century Gothic" pitchFamily="34" charset="0"/>
              </a:rPr>
              <a:t>using </a:t>
            </a:r>
          </a:p>
          <a:p>
            <a:pPr fontAlgn="base">
              <a:spcBef>
                <a:spcPts val="1800"/>
              </a:spcBef>
            </a:pPr>
            <a:r>
              <a:rPr lang="en-GB" sz="3200" b="1" dirty="0" smtClean="0">
                <a:solidFill>
                  <a:srgbClr val="008EC0"/>
                </a:solidFill>
                <a:latin typeface="Century Gothic" pitchFamily="34" charset="0"/>
              </a:rPr>
              <a:t>Earth: </a:t>
            </a:r>
            <a:r>
              <a:rPr lang="en-GB" sz="3200" dirty="0" smtClean="0">
                <a:latin typeface="Century Gothic" pitchFamily="34" charset="0"/>
              </a:rPr>
              <a:t>how Earth’s resources are limited and need to be conserved</a:t>
            </a:r>
            <a:endParaRPr lang="en-GB" sz="3200" b="1" dirty="0" smtClean="0">
              <a:solidFill>
                <a:srgbClr val="008EC0"/>
              </a:solidFill>
              <a:latin typeface="Century Gothic" pitchFamily="34" charset="0"/>
            </a:endParaRPr>
          </a:p>
          <a:p>
            <a:pPr fontAlgn="base">
              <a:spcBef>
                <a:spcPts val="1800"/>
              </a:spcBef>
            </a:pPr>
            <a:r>
              <a:rPr lang="en-GB" sz="3200" b="1" dirty="0" smtClean="0">
                <a:solidFill>
                  <a:srgbClr val="009900"/>
                </a:solidFill>
                <a:latin typeface="Century Gothic" pitchFamily="34" charset="0"/>
              </a:rPr>
              <a:t>Communicate ideas: </a:t>
            </a:r>
            <a:r>
              <a:rPr lang="en-GB" sz="3200" dirty="0" smtClean="0">
                <a:latin typeface="Century Gothic" pitchFamily="34" charset="0"/>
              </a:rPr>
              <a:t>express your opinion using evidence and persuasion</a:t>
            </a:r>
          </a:p>
        </p:txBody>
      </p:sp>
      <p:sp>
        <p:nvSpPr>
          <p:cNvPr id="3" name="Rectangle 2"/>
          <p:cNvSpPr/>
          <p:nvPr/>
        </p:nvSpPr>
        <p:spPr>
          <a:xfrm>
            <a:off x="6044132" y="6300028"/>
            <a:ext cx="2560316" cy="369332"/>
          </a:xfrm>
          <a:prstGeom prst="rect">
            <a:avLst/>
          </a:prstGeom>
        </p:spPr>
        <p:txBody>
          <a:bodyPr wrap="none" anchor="ctr">
            <a:spAutoFit/>
          </a:bodyPr>
          <a:lstStyle/>
          <a:p>
            <a:r>
              <a:rPr lang="en-GB" b="1" dirty="0" smtClean="0">
                <a:solidFill>
                  <a:srgbClr val="389E2A"/>
                </a:solidFill>
                <a:latin typeface="Century Gothic" pitchFamily="34" charset="0"/>
              </a:rPr>
              <a:t>Working Scientifically</a:t>
            </a:r>
            <a:endParaRPr lang="en-GB" dirty="0">
              <a:solidFill>
                <a:srgbClr val="389E2A"/>
              </a:solidFill>
            </a:endParaRPr>
          </a:p>
        </p:txBody>
      </p:sp>
      <p:sp>
        <p:nvSpPr>
          <p:cNvPr id="11" name="Rectangle 10"/>
          <p:cNvSpPr/>
          <p:nvPr/>
        </p:nvSpPr>
        <p:spPr>
          <a:xfrm>
            <a:off x="3780351" y="6308453"/>
            <a:ext cx="1107996" cy="369332"/>
          </a:xfrm>
          <a:prstGeom prst="rect">
            <a:avLst/>
          </a:prstGeom>
        </p:spPr>
        <p:txBody>
          <a:bodyPr wrap="none" anchor="ctr">
            <a:spAutoFit/>
          </a:bodyPr>
          <a:lstStyle/>
          <a:p>
            <a:r>
              <a:rPr lang="en-GB" b="1" dirty="0" smtClean="0">
                <a:solidFill>
                  <a:srgbClr val="008EC0"/>
                </a:solidFill>
                <a:latin typeface="Century Gothic" pitchFamily="34" charset="0"/>
              </a:rPr>
              <a:t>Big Idea</a:t>
            </a:r>
            <a:endParaRPr lang="en-GB" dirty="0">
              <a:solidFill>
                <a:srgbClr val="008EC0"/>
              </a:solidFill>
            </a:endParaRPr>
          </a:p>
        </p:txBody>
      </p:sp>
      <p:pic>
        <p:nvPicPr>
          <p:cNvPr id="12" name="Picture 11" descr="citizen.png"/>
          <p:cNvPicPr>
            <a:picLocks noChangeAspect="1"/>
          </p:cNvPicPr>
          <p:nvPr/>
        </p:nvPicPr>
        <p:blipFill>
          <a:blip r:embed="rId4" cstate="print"/>
          <a:stretch>
            <a:fillRect/>
          </a:stretch>
        </p:blipFill>
        <p:spPr>
          <a:xfrm>
            <a:off x="5468068" y="6232087"/>
            <a:ext cx="555213" cy="509281"/>
          </a:xfrm>
          <a:prstGeom prst="rect">
            <a:avLst/>
          </a:prstGeom>
          <a:effectLst>
            <a:outerShdw blurRad="50800" dist="38100" dir="2700000" algn="tl" rotWithShape="0">
              <a:prstClr val="black">
                <a:alpha val="40000"/>
              </a:prstClr>
            </a:outerShdw>
          </a:effectLst>
        </p:spPr>
      </p:pic>
      <p:pic>
        <p:nvPicPr>
          <p:cNvPr id="13" name="Picture 12" descr="knowledge.png"/>
          <p:cNvPicPr>
            <a:picLocks noChangeAspect="1"/>
          </p:cNvPicPr>
          <p:nvPr/>
        </p:nvPicPr>
        <p:blipFill>
          <a:blip r:embed="rId5" cstate="print"/>
          <a:stretch>
            <a:fillRect/>
          </a:stretch>
        </p:blipFill>
        <p:spPr>
          <a:xfrm>
            <a:off x="3131840" y="6244870"/>
            <a:ext cx="648511" cy="496498"/>
          </a:xfrm>
          <a:prstGeom prst="rect">
            <a:avLst/>
          </a:prstGeom>
          <a:effectLst>
            <a:outerShdw blurRad="50800" dist="38100" dir="2700000" algn="tl" rotWithShape="0">
              <a:prstClr val="black">
                <a:alpha val="40000"/>
              </a:prstClr>
            </a:outerShdw>
          </a:effectLst>
        </p:spPr>
      </p:pic>
    </p:spTree>
    <p:custDataLst>
      <p:tags r:id="rId1"/>
    </p:custDataLst>
    <p:extLst>
      <p:ext uri="{BB962C8B-B14F-4D97-AF65-F5344CB8AC3E}">
        <p14:creationId xmlns="" xmlns:p14="http://schemas.microsoft.com/office/powerpoint/2010/main" val="270991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
          <p:cNvPicPr>
            <a:picLocks noChangeAspect="1" noChangeArrowheads="1"/>
          </p:cNvPicPr>
          <p:nvPr/>
        </p:nvPicPr>
        <p:blipFill>
          <a:blip r:embed="rId4" cstate="print"/>
          <a:srcRect/>
          <a:stretch>
            <a:fillRect/>
          </a:stretch>
        </p:blipFill>
        <p:spPr bwMode="auto">
          <a:xfrm>
            <a:off x="179512" y="2996952"/>
            <a:ext cx="8640960" cy="3655791"/>
          </a:xfrm>
          <a:prstGeom prst="rect">
            <a:avLst/>
          </a:prstGeom>
          <a:noFill/>
          <a:ln w="9525">
            <a:solidFill>
              <a:schemeClr val="accent1"/>
            </a:solidFill>
            <a:miter lim="800000"/>
            <a:headEnd/>
            <a:tailEnd/>
          </a:ln>
          <a:effectLst>
            <a:outerShdw blurRad="50800" dist="38100" dir="2700000" algn="tl" rotWithShape="0">
              <a:prstClr val="black">
                <a:alpha val="40000"/>
              </a:prstClr>
            </a:outerShdw>
          </a:effectLst>
        </p:spPr>
      </p:pic>
      <p:grpSp>
        <p:nvGrpSpPr>
          <p:cNvPr id="2" name="Group 42"/>
          <p:cNvGrpSpPr/>
          <p:nvPr/>
        </p:nvGrpSpPr>
        <p:grpSpPr>
          <a:xfrm>
            <a:off x="6156176" y="2025697"/>
            <a:ext cx="2808312" cy="683223"/>
            <a:chOff x="6156176" y="2025697"/>
            <a:chExt cx="2808312" cy="683223"/>
          </a:xfrm>
        </p:grpSpPr>
        <p:sp>
          <p:nvSpPr>
            <p:cNvPr id="22" name="Rectangle 21"/>
            <p:cNvSpPr/>
            <p:nvPr/>
          </p:nvSpPr>
          <p:spPr>
            <a:xfrm>
              <a:off x="6156176" y="2025697"/>
              <a:ext cx="2808312" cy="683223"/>
            </a:xfrm>
            <a:prstGeom prst="rect">
              <a:avLst/>
            </a:prstGeom>
            <a:solidFill>
              <a:schemeClr val="bg1"/>
            </a:solid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descr="write.png"/>
            <p:cNvPicPr>
              <a:picLocks noChangeAspect="1"/>
            </p:cNvPicPr>
            <p:nvPr/>
          </p:nvPicPr>
          <p:blipFill>
            <a:blip r:embed="rId5" cstate="print"/>
            <a:stretch>
              <a:fillRect/>
            </a:stretch>
          </p:blipFill>
          <p:spPr>
            <a:xfrm>
              <a:off x="6228184" y="2097705"/>
              <a:ext cx="393619" cy="531626"/>
            </a:xfrm>
            <a:prstGeom prst="rect">
              <a:avLst/>
            </a:prstGeom>
          </p:spPr>
        </p:pic>
      </p:grpSp>
      <p:sp>
        <p:nvSpPr>
          <p:cNvPr id="30" name="TextBox 29"/>
          <p:cNvSpPr txBox="1"/>
          <p:nvPr/>
        </p:nvSpPr>
        <p:spPr>
          <a:xfrm>
            <a:off x="7811798" y="51090"/>
            <a:ext cx="791950" cy="338554"/>
          </a:xfrm>
          <a:prstGeom prst="rect">
            <a:avLst/>
          </a:prstGeom>
          <a:noFill/>
        </p:spPr>
        <p:txBody>
          <a:bodyPr wrap="square" rtlCol="0">
            <a:spAutoFit/>
          </a:bodyPr>
          <a:lstStyle/>
          <a:p>
            <a:pPr algn="r"/>
            <a:r>
              <a:rPr lang="en-GB" sz="1600" dirty="0" smtClean="0">
                <a:latin typeface="Century Gothic" pitchFamily="34" charset="0"/>
              </a:rPr>
              <a:t>SS1-4</a:t>
            </a:r>
            <a:endParaRPr lang="en-GB" sz="1600" dirty="0">
              <a:latin typeface="Century Gothic" pitchFamily="34" charset="0"/>
            </a:endParaRPr>
          </a:p>
        </p:txBody>
      </p:sp>
      <p:pic>
        <p:nvPicPr>
          <p:cNvPr id="31" name="Picture 30" descr="Student sheets.png">
            <a:hlinkClick r:id="rId6" action="ppaction://hlinksldjump"/>
          </p:cNvPr>
          <p:cNvPicPr>
            <a:picLocks noChangeAspect="1"/>
          </p:cNvPicPr>
          <p:nvPr/>
        </p:nvPicPr>
        <p:blipFill>
          <a:blip r:embed="rId7" cstate="print"/>
          <a:stretch>
            <a:fillRect/>
          </a:stretch>
        </p:blipFill>
        <p:spPr>
          <a:xfrm>
            <a:off x="8597324" y="95714"/>
            <a:ext cx="510394" cy="596982"/>
          </a:xfrm>
          <a:prstGeom prst="rect">
            <a:avLst/>
          </a:prstGeom>
        </p:spPr>
      </p:pic>
      <p:grpSp>
        <p:nvGrpSpPr>
          <p:cNvPr id="3" name="Group 67"/>
          <p:cNvGrpSpPr/>
          <p:nvPr/>
        </p:nvGrpSpPr>
        <p:grpSpPr>
          <a:xfrm>
            <a:off x="1475658" y="1065909"/>
            <a:ext cx="7704854" cy="648073"/>
            <a:chOff x="6228184" y="887970"/>
            <a:chExt cx="2734218" cy="461332"/>
          </a:xfrm>
        </p:grpSpPr>
        <p:sp>
          <p:nvSpPr>
            <p:cNvPr id="19" name="Rounded Rectangle 18"/>
            <p:cNvSpPr/>
            <p:nvPr/>
          </p:nvSpPr>
          <p:spPr>
            <a:xfrm>
              <a:off x="6228184" y="887970"/>
              <a:ext cx="2427577" cy="461332"/>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6253737" y="908720"/>
              <a:ext cx="2708665" cy="416273"/>
            </a:xfrm>
            <a:prstGeom prst="rect">
              <a:avLst/>
            </a:prstGeom>
            <a:noFill/>
          </p:spPr>
          <p:txBody>
            <a:bodyPr wrap="square" rtlCol="0">
              <a:spAutoFit/>
            </a:bodyPr>
            <a:lstStyle/>
            <a:p>
              <a:r>
                <a:rPr lang="en-GB" sz="3200" dirty="0" smtClean="0">
                  <a:solidFill>
                    <a:schemeClr val="bg1"/>
                  </a:solidFill>
                  <a:latin typeface="Century Gothic" pitchFamily="34" charset="0"/>
                </a:rPr>
                <a:t>Design a menu with a difference</a:t>
              </a:r>
            </a:p>
          </p:txBody>
        </p:sp>
      </p:grpSp>
      <p:sp>
        <p:nvSpPr>
          <p:cNvPr id="17" name="TextBox 16"/>
          <p:cNvSpPr txBox="1"/>
          <p:nvPr/>
        </p:nvSpPr>
        <p:spPr>
          <a:xfrm>
            <a:off x="1835696" y="-11308"/>
            <a:ext cx="5400600" cy="1077218"/>
          </a:xfrm>
          <a:prstGeom prst="rect">
            <a:avLst/>
          </a:prstGeom>
          <a:noFill/>
        </p:spPr>
        <p:txBody>
          <a:bodyPr wrap="square" rtlCol="0">
            <a:spAutoFit/>
          </a:bodyPr>
          <a:lstStyle/>
          <a:p>
            <a:r>
              <a:rPr lang="en-GB" sz="3200" dirty="0" smtClean="0">
                <a:latin typeface="Century Gothic" pitchFamily="34" charset="0"/>
              </a:rPr>
              <a:t>Your school canteen </a:t>
            </a:r>
            <a:br>
              <a:rPr lang="en-GB" sz="3200" dirty="0" smtClean="0">
                <a:latin typeface="Century Gothic" pitchFamily="34" charset="0"/>
              </a:rPr>
            </a:br>
            <a:r>
              <a:rPr lang="en-GB" sz="3200" dirty="0" smtClean="0">
                <a:latin typeface="Century Gothic" pitchFamily="34" charset="0"/>
              </a:rPr>
              <a:t>is running </a:t>
            </a:r>
            <a:r>
              <a:rPr lang="en-GB" sz="3200" b="1" dirty="0" smtClean="0">
                <a:latin typeface="Century Gothic" pitchFamily="34" charset="0"/>
              </a:rPr>
              <a:t>‘insects week’</a:t>
            </a:r>
            <a:r>
              <a:rPr lang="en-GB" sz="3200" dirty="0" smtClean="0">
                <a:latin typeface="Century Gothic" pitchFamily="34" charset="0"/>
              </a:rPr>
              <a:t>.</a:t>
            </a:r>
            <a:endParaRPr lang="en-GB" sz="3200" b="1" dirty="0" smtClean="0">
              <a:latin typeface="Century Gothic" pitchFamily="34" charset="0"/>
            </a:endParaRPr>
          </a:p>
        </p:txBody>
      </p:sp>
      <p:sp>
        <p:nvSpPr>
          <p:cNvPr id="25" name="TextBox 24"/>
          <p:cNvSpPr txBox="1"/>
          <p:nvPr/>
        </p:nvSpPr>
        <p:spPr>
          <a:xfrm>
            <a:off x="6300192" y="2025697"/>
            <a:ext cx="2736304" cy="646331"/>
          </a:xfrm>
          <a:prstGeom prst="rect">
            <a:avLst/>
          </a:prstGeom>
          <a:noFill/>
        </p:spPr>
        <p:txBody>
          <a:bodyPr wrap="square" rtlCol="0">
            <a:spAutoFit/>
          </a:bodyPr>
          <a:lstStyle/>
          <a:p>
            <a:pPr marL="263525" indent="-263525">
              <a:spcBef>
                <a:spcPts val="400"/>
              </a:spcBef>
              <a:buClr>
                <a:srgbClr val="008EC0"/>
              </a:buClr>
            </a:pPr>
            <a:r>
              <a:rPr lang="en-GB" dirty="0" smtClean="0">
                <a:latin typeface="Century Gothic" pitchFamily="34" charset="0"/>
              </a:rPr>
              <a:t>	Write a paragraph </a:t>
            </a:r>
            <a:br>
              <a:rPr lang="en-GB" dirty="0" smtClean="0">
                <a:latin typeface="Century Gothic" pitchFamily="34" charset="0"/>
              </a:rPr>
            </a:br>
            <a:r>
              <a:rPr lang="en-GB" dirty="0" smtClean="0">
                <a:latin typeface="Century Gothic" pitchFamily="34" charset="0"/>
              </a:rPr>
              <a:t>to persuade people.</a:t>
            </a:r>
          </a:p>
        </p:txBody>
      </p:sp>
      <p:grpSp>
        <p:nvGrpSpPr>
          <p:cNvPr id="4" name="Group 38"/>
          <p:cNvGrpSpPr/>
          <p:nvPr/>
        </p:nvGrpSpPr>
        <p:grpSpPr>
          <a:xfrm>
            <a:off x="179512" y="2011294"/>
            <a:ext cx="5760640" cy="679544"/>
            <a:chOff x="179512" y="2011294"/>
            <a:chExt cx="5760640" cy="679544"/>
          </a:xfrm>
        </p:grpSpPr>
        <p:sp>
          <p:nvSpPr>
            <p:cNvPr id="27" name="Rectangle 26"/>
            <p:cNvSpPr/>
            <p:nvPr/>
          </p:nvSpPr>
          <p:spPr>
            <a:xfrm>
              <a:off x="179512" y="2011294"/>
              <a:ext cx="5760640" cy="679544"/>
            </a:xfrm>
            <a:prstGeom prst="rect">
              <a:avLst/>
            </a:prstGeom>
            <a:solidFill>
              <a:schemeClr val="bg1"/>
            </a:solidFill>
            <a:ln w="6350">
              <a:solidFill>
                <a:srgbClr val="9900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read research.png"/>
            <p:cNvPicPr>
              <a:picLocks noChangeAspect="1"/>
            </p:cNvPicPr>
            <p:nvPr/>
          </p:nvPicPr>
          <p:blipFill>
            <a:blip r:embed="rId8" cstate="print"/>
            <a:stretch>
              <a:fillRect/>
            </a:stretch>
          </p:blipFill>
          <p:spPr>
            <a:xfrm>
              <a:off x="251520" y="2155309"/>
              <a:ext cx="445550" cy="464859"/>
            </a:xfrm>
            <a:prstGeom prst="rect">
              <a:avLst/>
            </a:prstGeom>
            <a:effectLst>
              <a:outerShdw blurRad="50800" dist="38100" dir="2700000" algn="tl" rotWithShape="0">
                <a:prstClr val="black">
                  <a:alpha val="40000"/>
                </a:prstClr>
              </a:outerShdw>
            </a:effectLst>
          </p:spPr>
        </p:pic>
      </p:grpSp>
      <p:sp>
        <p:nvSpPr>
          <p:cNvPr id="32" name="TextBox 31"/>
          <p:cNvSpPr txBox="1"/>
          <p:nvPr/>
        </p:nvSpPr>
        <p:spPr>
          <a:xfrm>
            <a:off x="683568" y="2011293"/>
            <a:ext cx="5400600" cy="697627"/>
          </a:xfrm>
          <a:prstGeom prst="rect">
            <a:avLst/>
          </a:prstGeom>
          <a:noFill/>
        </p:spPr>
        <p:txBody>
          <a:bodyPr wrap="square" rtlCol="0">
            <a:spAutoFit/>
          </a:bodyPr>
          <a:lstStyle/>
          <a:p>
            <a:pPr marL="174625" indent="-174625">
              <a:spcBef>
                <a:spcPts val="400"/>
              </a:spcBef>
              <a:buClr>
                <a:srgbClr val="C75947"/>
              </a:buClr>
              <a:buFont typeface="Wingdings" pitchFamily="2" charset="2"/>
              <a:buChar char="l"/>
            </a:pPr>
            <a:r>
              <a:rPr lang="en-GB" dirty="0" smtClean="0">
                <a:latin typeface="Century Gothic" pitchFamily="34" charset="0"/>
              </a:rPr>
              <a:t>Read the arguments about meat vs. insects.</a:t>
            </a:r>
          </a:p>
          <a:p>
            <a:pPr marL="174625" indent="-174625">
              <a:spcBef>
                <a:spcPts val="400"/>
              </a:spcBef>
              <a:buClr>
                <a:srgbClr val="C75947"/>
              </a:buClr>
              <a:buFont typeface="Wingdings" pitchFamily="2" charset="2"/>
              <a:buChar char="l"/>
            </a:pPr>
            <a:r>
              <a:rPr lang="en-GB" dirty="0" smtClean="0">
                <a:latin typeface="Century Gothic" pitchFamily="34" charset="0"/>
              </a:rPr>
              <a:t>Use data to choose insect dishes.</a:t>
            </a:r>
          </a:p>
        </p:txBody>
      </p:sp>
      <p:sp>
        <p:nvSpPr>
          <p:cNvPr id="41" name="Rounded Rectangle 40"/>
          <p:cNvSpPr/>
          <p:nvPr/>
        </p:nvSpPr>
        <p:spPr>
          <a:xfrm rot="16200000">
            <a:off x="9147942" y="5832494"/>
            <a:ext cx="306387" cy="1079313"/>
          </a:xfrm>
          <a:prstGeom prst="roundRect">
            <a:avLst/>
          </a:prstGeom>
          <a:solidFill>
            <a:srgbClr val="C75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914400" rtl="0" eaLnBrk="1" fontAlgn="auto" latinLnBrk="0" hangingPunct="1">
              <a:spcBef>
                <a:spcPts val="0"/>
              </a:spcBef>
              <a:spcAft>
                <a:spcPts val="0"/>
              </a:spcAft>
              <a:defRPr/>
            </a:pPr>
            <a:endParaRPr lang="en-US" sz="1800" kern="1200">
              <a:solidFill>
                <a:schemeClr val="lt1"/>
              </a:solidFill>
              <a:latin typeface="+mn-lt"/>
              <a:ea typeface="+mn-ea"/>
              <a:cs typeface="+mn-cs"/>
            </a:endParaRPr>
          </a:p>
        </p:txBody>
      </p:sp>
      <p:sp>
        <p:nvSpPr>
          <p:cNvPr id="42" name="Text Box 13"/>
          <p:cNvSpPr txBox="1">
            <a:spLocks noChangeArrowheads="1"/>
          </p:cNvSpPr>
          <p:nvPr/>
        </p:nvSpPr>
        <p:spPr bwMode="auto">
          <a:xfrm>
            <a:off x="8761478" y="6250705"/>
            <a:ext cx="457121" cy="215900"/>
          </a:xfrm>
          <a:prstGeom prst="rect">
            <a:avLst/>
          </a:prstGeom>
          <a:noFill/>
          <a:ln w="9525">
            <a:noFill/>
            <a:miter lim="800000"/>
            <a:headEnd/>
            <a:tailEnd/>
          </a:ln>
        </p:spPr>
        <p:txBody>
          <a:bodyPr lIns="0" tIns="0" rIns="0" bIns="0" anchor="ct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fld id="{74256886-91BF-4076-AFFA-7356CEB4E16A}" type="slidenum">
              <a:rPr lang="en-GB" altLang="en-US" sz="1400" b="1">
                <a:solidFill>
                  <a:schemeClr val="bg1"/>
                </a:solidFill>
                <a:latin typeface="Century Gothic" pitchFamily="34" charset="0"/>
              </a:rPr>
              <a:pPr algn="ctr" eaLnBrk="1" hangingPunct="1"/>
              <a:t>5</a:t>
            </a:fld>
            <a:endParaRPr lang="en-GB" altLang="en-US" sz="1400" b="1" dirty="0">
              <a:solidFill>
                <a:schemeClr val="bg1"/>
              </a:solidFill>
              <a:latin typeface="Century Gothic" pitchFamily="34" charset="0"/>
            </a:endParaRPr>
          </a:p>
        </p:txBody>
      </p:sp>
      <p:cxnSp>
        <p:nvCxnSpPr>
          <p:cNvPr id="61" name="Straight Arrow Connector 60"/>
          <p:cNvCxnSpPr/>
          <p:nvPr/>
        </p:nvCxnSpPr>
        <p:spPr>
          <a:xfrm>
            <a:off x="7452320" y="2708920"/>
            <a:ext cx="360040" cy="158417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26" name="Picture 25" descr="cricket.png"/>
          <p:cNvPicPr>
            <a:picLocks noChangeAspect="1"/>
          </p:cNvPicPr>
          <p:nvPr/>
        </p:nvPicPr>
        <p:blipFill>
          <a:blip r:embed="rId9" cstate="print"/>
          <a:stretch>
            <a:fillRect/>
          </a:stretch>
        </p:blipFill>
        <p:spPr>
          <a:xfrm>
            <a:off x="6641350" y="-171400"/>
            <a:ext cx="1891090" cy="1368152"/>
          </a:xfrm>
          <a:prstGeom prst="rect">
            <a:avLst/>
          </a:prstGeom>
        </p:spPr>
      </p:pic>
      <p:pic>
        <p:nvPicPr>
          <p:cNvPr id="2050" name="Picture 2"/>
          <p:cNvPicPr>
            <a:picLocks noChangeAspect="1" noChangeArrowheads="1"/>
          </p:cNvPicPr>
          <p:nvPr/>
        </p:nvPicPr>
        <p:blipFill>
          <a:blip r:embed="rId10" cstate="print"/>
          <a:srcRect/>
          <a:stretch>
            <a:fillRect/>
          </a:stretch>
        </p:blipFill>
        <p:spPr bwMode="auto">
          <a:xfrm>
            <a:off x="3491880" y="4653136"/>
            <a:ext cx="1613286" cy="1944216"/>
          </a:xfrm>
          <a:prstGeom prst="rect">
            <a:avLst/>
          </a:prstGeom>
          <a:noFill/>
          <a:ln w="9525">
            <a:noFill/>
            <a:miter lim="800000"/>
            <a:headEnd/>
            <a:tailEnd/>
          </a:ln>
        </p:spPr>
      </p:pic>
      <p:cxnSp>
        <p:nvCxnSpPr>
          <p:cNvPr id="59" name="Straight Arrow Connector 58"/>
          <p:cNvCxnSpPr/>
          <p:nvPr/>
        </p:nvCxnSpPr>
        <p:spPr>
          <a:xfrm flipH="1">
            <a:off x="3923928" y="2708920"/>
            <a:ext cx="288032" cy="2232248"/>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2000"/>
                                        <p:tgtEl>
                                          <p:spTgt spid="33"/>
                                        </p:tgtEl>
                                      </p:cBhvr>
                                    </p:animEffect>
                                  </p:childTnLst>
                                </p:cTn>
                              </p:par>
                            </p:childTnLst>
                          </p:cTn>
                        </p:par>
                        <p:par>
                          <p:cTn id="15" fill="hold">
                            <p:stCondLst>
                              <p:cond delay="40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0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2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32">
                                            <p:txEl>
                                              <p:pRg st="0" end="0"/>
                                            </p:txEl>
                                          </p:spTgt>
                                        </p:tgtEl>
                                        <p:attrNameLst>
                                          <p:attrName>style.visibility</p:attrName>
                                        </p:attrNameLst>
                                      </p:cBhvr>
                                      <p:to>
                                        <p:strVal val="visible"/>
                                      </p:to>
                                    </p:set>
                                    <p:anim calcmode="lin" valueType="num">
                                      <p:cBhvr additive="base">
                                        <p:cTn id="26" dur="10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27" dur="10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par>
                          <p:cTn id="28" fill="hold">
                            <p:stCondLst>
                              <p:cond delay="1000"/>
                            </p:stCondLst>
                            <p:childTnLst>
                              <p:par>
                                <p:cTn id="29" presetID="2" presetClass="entr" presetSubtype="8" fill="hold" grpId="0" nodeType="afterEffect">
                                  <p:stCondLst>
                                    <p:cond delay="0"/>
                                  </p:stCondLst>
                                  <p:childTnLst>
                                    <p:set>
                                      <p:cBhvr>
                                        <p:cTn id="30" dur="1" fill="hold">
                                          <p:stCondLst>
                                            <p:cond delay="0"/>
                                          </p:stCondLst>
                                        </p:cTn>
                                        <p:tgtEl>
                                          <p:spTgt spid="32">
                                            <p:txEl>
                                              <p:pRg st="1" end="1"/>
                                            </p:txEl>
                                          </p:spTgt>
                                        </p:tgtEl>
                                        <p:attrNameLst>
                                          <p:attrName>style.visibility</p:attrName>
                                        </p:attrNameLst>
                                      </p:cBhvr>
                                      <p:to>
                                        <p:strVal val="visible"/>
                                      </p:to>
                                    </p:set>
                                    <p:anim calcmode="lin" valueType="num">
                                      <p:cBhvr additive="base">
                                        <p:cTn id="31" dur="1000" fill="hold"/>
                                        <p:tgtEl>
                                          <p:spTgt spid="32">
                                            <p:txEl>
                                              <p:pRg st="1" end="1"/>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2">
                                            <p:txEl>
                                              <p:pRg st="1" end="1"/>
                                            </p:txEl>
                                          </p:spTgt>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wipe(up)">
                                      <p:cBhvr>
                                        <p:cTn id="36" dur="1000"/>
                                        <p:tgtEl>
                                          <p:spTgt spid="59"/>
                                        </p:tgtEl>
                                      </p:cBhvr>
                                    </p:animEffect>
                                  </p:childTnLst>
                                </p:cTn>
                              </p:par>
                            </p:childTnLst>
                          </p:cTn>
                        </p:par>
                        <p:par>
                          <p:cTn id="37" fill="hold">
                            <p:stCondLst>
                              <p:cond delay="3000"/>
                            </p:stCondLst>
                            <p:childTnLst>
                              <p:par>
                                <p:cTn id="38" presetID="2" presetClass="entr" presetSubtype="4" fill="hold" nodeType="afterEffect">
                                  <p:stCondLst>
                                    <p:cond delay="0"/>
                                  </p:stCondLst>
                                  <p:childTnLst>
                                    <p:set>
                                      <p:cBhvr>
                                        <p:cTn id="39" dur="1" fill="hold">
                                          <p:stCondLst>
                                            <p:cond delay="0"/>
                                          </p:stCondLst>
                                        </p:cTn>
                                        <p:tgtEl>
                                          <p:spTgt spid="2050"/>
                                        </p:tgtEl>
                                        <p:attrNameLst>
                                          <p:attrName>style.visibility</p:attrName>
                                        </p:attrNameLst>
                                      </p:cBhvr>
                                      <p:to>
                                        <p:strVal val="visible"/>
                                      </p:to>
                                    </p:set>
                                    <p:anim calcmode="lin" valueType="num">
                                      <p:cBhvr additive="base">
                                        <p:cTn id="40" dur="1000" fill="hold"/>
                                        <p:tgtEl>
                                          <p:spTgt spid="2050"/>
                                        </p:tgtEl>
                                        <p:attrNameLst>
                                          <p:attrName>ppt_x</p:attrName>
                                        </p:attrNameLst>
                                      </p:cBhvr>
                                      <p:tavLst>
                                        <p:tav tm="0">
                                          <p:val>
                                            <p:strVal val="#ppt_x"/>
                                          </p:val>
                                        </p:tav>
                                        <p:tav tm="100000">
                                          <p:val>
                                            <p:strVal val="#ppt_x"/>
                                          </p:val>
                                        </p:tav>
                                      </p:tavLst>
                                    </p:anim>
                                    <p:anim calcmode="lin" valueType="num">
                                      <p:cBhvr additive="base">
                                        <p:cTn id="41" dur="10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1000" fill="hold"/>
                                        <p:tgtEl>
                                          <p:spTgt spid="25"/>
                                        </p:tgtEl>
                                        <p:attrNameLst>
                                          <p:attrName>ppt_x</p:attrName>
                                        </p:attrNameLst>
                                      </p:cBhvr>
                                      <p:tavLst>
                                        <p:tav tm="0">
                                          <p:val>
                                            <p:strVal val="1+#ppt_w/2"/>
                                          </p:val>
                                        </p:tav>
                                        <p:tav tm="100000">
                                          <p:val>
                                            <p:strVal val="#ppt_x"/>
                                          </p:val>
                                        </p:tav>
                                      </p:tavLst>
                                    </p:anim>
                                    <p:anim calcmode="lin" valueType="num">
                                      <p:cBhvr additive="base">
                                        <p:cTn id="47" dur="1000" fill="hold"/>
                                        <p:tgtEl>
                                          <p:spTgt spid="25"/>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22" presetClass="entr" presetSubtype="1" fill="hold"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wipe(up)">
                                      <p:cBhvr>
                                        <p:cTn id="51"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96752"/>
            <a:ext cx="9142412" cy="1066801"/>
          </a:xfrm>
          <a:prstGeom prst="rect">
            <a:avLst/>
          </a:prstGeom>
          <a:solidFill>
            <a:srgbClr val="C759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900229" y="1257462"/>
            <a:ext cx="7487532" cy="923330"/>
          </a:xfrm>
          <a:prstGeom prst="rect">
            <a:avLst/>
          </a:prstGeom>
          <a:noFill/>
        </p:spPr>
        <p:txBody>
          <a:bodyPr wrap="square" rtlCol="0">
            <a:spAutoFit/>
          </a:bodyPr>
          <a:lstStyle/>
          <a:p>
            <a:pPr algn="ctr"/>
            <a:r>
              <a:rPr lang="en-GB" sz="5400" dirty="0" smtClean="0">
                <a:solidFill>
                  <a:schemeClr val="bg1"/>
                </a:solidFill>
                <a:latin typeface="Century Gothic" pitchFamily="34" charset="0"/>
              </a:rPr>
              <a:t>Eat insects</a:t>
            </a:r>
          </a:p>
        </p:txBody>
      </p:sp>
      <p:sp>
        <p:nvSpPr>
          <p:cNvPr id="2" name="Title 1"/>
          <p:cNvSpPr>
            <a:spLocks noGrp="1"/>
          </p:cNvSpPr>
          <p:nvPr>
            <p:ph type="ctrTitle" idx="4294967295"/>
          </p:nvPr>
        </p:nvSpPr>
        <p:spPr>
          <a:xfrm>
            <a:off x="2411762" y="476672"/>
            <a:ext cx="4464050" cy="647700"/>
          </a:xfrm>
        </p:spPr>
        <p:txBody>
          <a:bodyPr>
            <a:noAutofit/>
          </a:bodyPr>
          <a:lstStyle/>
          <a:p>
            <a:pPr algn="ctr"/>
            <a:r>
              <a:rPr lang="en-US" sz="3200" dirty="0" smtClean="0">
                <a:solidFill>
                  <a:srgbClr val="C75947"/>
                </a:solidFill>
                <a:latin typeface="Century Gothic" pitchFamily="34" charset="0"/>
              </a:rPr>
              <a:t>Student sheets</a:t>
            </a:r>
            <a:endParaRPr lang="en-US" sz="4000" dirty="0">
              <a:solidFill>
                <a:srgbClr val="C75947"/>
              </a:solidFill>
              <a:latin typeface="Century Gothic" pitchFamily="34" charset="0"/>
              <a:cs typeface="Lato Regular"/>
            </a:endParaRPr>
          </a:p>
        </p:txBody>
      </p:sp>
      <p:pic>
        <p:nvPicPr>
          <p:cNvPr id="5" name="Picture 4" descr="engagelogo.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35614" y="205267"/>
            <a:ext cx="1902871" cy="763249"/>
          </a:xfrm>
          <a:prstGeom prst="rect">
            <a:avLst/>
          </a:prstGeom>
        </p:spPr>
      </p:pic>
      <p:graphicFrame>
        <p:nvGraphicFramePr>
          <p:cNvPr id="18" name="Table 17"/>
          <p:cNvGraphicFramePr>
            <a:graphicFrameLocks noGrp="1"/>
          </p:cNvGraphicFramePr>
          <p:nvPr/>
        </p:nvGraphicFramePr>
        <p:xfrm>
          <a:off x="1331639" y="2412666"/>
          <a:ext cx="6552728" cy="3176574"/>
        </p:xfrm>
        <a:graphic>
          <a:graphicData uri="http://schemas.openxmlformats.org/drawingml/2006/table">
            <a:tbl>
              <a:tblPr/>
              <a:tblGrid>
                <a:gridCol w="1368153"/>
                <a:gridCol w="2574589"/>
                <a:gridCol w="2609986"/>
              </a:tblGrid>
              <a:tr h="4770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75947"/>
                          </a:solidFill>
                          <a:latin typeface="Century Gothic" panose="020B0502020202020204" pitchFamily="34" charset="0"/>
                        </a:rPr>
                        <a:t>Sheet no. </a:t>
                      </a:r>
                      <a:endParaRPr kumimoji="0" lang="en-GB" sz="1600" b="0" i="0" u="none" strike="noStrike" cap="none" normalizeH="0" baseline="0" dirty="0" smtClean="0">
                        <a:ln>
                          <a:noFill/>
                        </a:ln>
                        <a:solidFill>
                          <a:srgbClr val="C75947"/>
                        </a:solidFill>
                        <a:effectLst/>
                        <a:latin typeface="Century Gothic" panose="020B0502020202020204" pitchFamily="34" charset="0"/>
                        <a:ea typeface="ＭＳ Ｐゴシック" charset="-128"/>
                        <a:cs typeface="Arial" charset="0"/>
                      </a:endParaRPr>
                    </a:p>
                  </a:txBody>
                  <a:tcPr marL="126000" marR="126000" marT="72000" marB="50400" horzOverflow="overflow">
                    <a:lnL>
                      <a:noFill/>
                    </a:lnL>
                    <a:lnR w="12700" cap="flat" cmpd="sng" algn="ctr">
                      <a:solidFill>
                        <a:srgbClr val="C75947"/>
                      </a:solidFill>
                      <a:prstDash val="solid"/>
                      <a:round/>
                      <a:headEnd type="none" w="med" len="med"/>
                      <a:tailEnd type="none" w="med" len="med"/>
                    </a:lnR>
                    <a:lnT>
                      <a:noFill/>
                    </a:lnT>
                    <a:lnB w="12700" cap="flat" cmpd="sng" algn="ctr">
                      <a:solidFill>
                        <a:srgbClr val="C75947"/>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75947"/>
                          </a:solidFill>
                          <a:latin typeface="Century Gothic" panose="020B0502020202020204" pitchFamily="34" charset="0"/>
                        </a:rPr>
                        <a:t>Title </a:t>
                      </a:r>
                      <a:endParaRPr kumimoji="0" lang="en-GB" sz="1600" b="0" i="0" u="none" strike="noStrike" cap="none" normalizeH="0" baseline="0" dirty="0" smtClean="0">
                        <a:ln>
                          <a:noFill/>
                        </a:ln>
                        <a:solidFill>
                          <a:srgbClr val="C75947"/>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solidFill>
                        <a:srgbClr val="C75947"/>
                      </a:solidFill>
                      <a:prstDash val="solid"/>
                      <a:round/>
                      <a:headEnd type="none" w="med" len="med"/>
                      <a:tailEnd type="none" w="med" len="med"/>
                    </a:lnL>
                    <a:lnR w="12700" cap="flat" cmpd="sng" algn="ctr">
                      <a:solidFill>
                        <a:srgbClr val="C75947"/>
                      </a:solidFill>
                      <a:prstDash val="solid"/>
                      <a:round/>
                      <a:headEnd type="none" w="med" len="med"/>
                      <a:tailEnd type="none" w="med" len="med"/>
                    </a:lnR>
                    <a:lnT>
                      <a:noFill/>
                    </a:lnT>
                    <a:lnB w="12700" cap="flat" cmpd="sng" algn="ctr">
                      <a:solidFill>
                        <a:srgbClr val="C75947"/>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C75947"/>
                          </a:solidFill>
                          <a:latin typeface="Century Gothic" panose="020B0502020202020204" pitchFamily="34" charset="0"/>
                        </a:rPr>
                        <a:t>Notes</a:t>
                      </a:r>
                      <a:endParaRPr kumimoji="0" lang="en-GB" sz="1600" b="0" i="0" u="none" strike="noStrike" cap="none" normalizeH="0" baseline="0" dirty="0" smtClean="0">
                        <a:ln>
                          <a:noFill/>
                        </a:ln>
                        <a:solidFill>
                          <a:srgbClr val="C75947"/>
                        </a:solidFill>
                        <a:effectLst/>
                        <a:latin typeface="Century Gothic" panose="020B0502020202020204" pitchFamily="34" charset="0"/>
                        <a:ea typeface="ＭＳ Ｐゴシック" charset="-128"/>
                        <a:cs typeface="Arial" charset="0"/>
                      </a:endParaRPr>
                    </a:p>
                  </a:txBody>
                  <a:tcPr marL="126000" marR="126000" marT="72000" marB="50400" horzOverflow="overflow">
                    <a:lnL w="12700" cap="flat" cmpd="sng" algn="ctr">
                      <a:solidFill>
                        <a:srgbClr val="C75947"/>
                      </a:solidFill>
                      <a:prstDash val="solid"/>
                      <a:round/>
                      <a:headEnd type="none" w="med" len="med"/>
                      <a:tailEnd type="none" w="med" len="med"/>
                    </a:lnL>
                    <a:lnR>
                      <a:noFill/>
                    </a:lnR>
                    <a:lnT>
                      <a:noFill/>
                    </a:lnT>
                    <a:lnB w="12700" cap="flat" cmpd="sng" algn="ctr">
                      <a:solidFill>
                        <a:srgbClr val="C75947"/>
                      </a:solidFill>
                      <a:prstDash val="solid"/>
                      <a:round/>
                      <a:headEnd type="none" w="med" len="med"/>
                      <a:tailEnd type="none" w="med" len="med"/>
                    </a:lnB>
                    <a:lnTlToBr>
                      <a:noFill/>
                    </a:lnTlToBr>
                    <a:lnBlToTr>
                      <a:noFill/>
                    </a:lnBlToTr>
                    <a:noFill/>
                  </a:tcPr>
                </a:tc>
              </a:tr>
              <a:tr h="674889">
                <a:tc>
                  <a:txBody>
                    <a:bodyPr/>
                    <a:lstStyle/>
                    <a:p>
                      <a:pPr marL="360363"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SS1</a:t>
                      </a:r>
                    </a:p>
                  </a:txBody>
                  <a:tcPr horzOverflow="overflow">
                    <a:lnL>
                      <a:noFill/>
                    </a:lnL>
                    <a:lnR w="12700" cap="flat" cmpd="sng" algn="ctr">
                      <a:solidFill>
                        <a:srgbClr val="C75947"/>
                      </a:solidFill>
                      <a:prstDash val="solid"/>
                      <a:round/>
                      <a:headEnd type="none" w="med" len="med"/>
                      <a:tailEnd type="none" w="med" len="med"/>
                    </a:lnR>
                    <a:lnT w="12700" cap="flat" cmpd="sng" algn="ctr">
                      <a:solidFill>
                        <a:srgbClr val="C75947"/>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Meat vs. insects</a:t>
                      </a:r>
                    </a:p>
                  </a:txBody>
                  <a:tcPr horzOverflow="overflow">
                    <a:lnL w="12700" cap="flat" cmpd="sng" algn="ctr">
                      <a:solidFill>
                        <a:srgbClr val="C75947"/>
                      </a:solidFill>
                      <a:prstDash val="solid"/>
                      <a:round/>
                      <a:headEnd type="none" w="med" len="med"/>
                      <a:tailEnd type="none" w="med" len="med"/>
                    </a:lnL>
                    <a:lnR w="12700" cap="flat" cmpd="sng" algn="ctr">
                      <a:solidFill>
                        <a:srgbClr val="C75947"/>
                      </a:solidFill>
                      <a:prstDash val="solid"/>
                      <a:round/>
                      <a:headEnd type="none" w="med" len="med"/>
                      <a:tailEnd type="none" w="med" len="med"/>
                    </a:lnR>
                    <a:lnT w="12700" cap="flat" cmpd="sng" algn="ctr">
                      <a:solidFill>
                        <a:srgbClr val="C75947"/>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sz="1400" b="0" kern="1200" dirty="0" smtClean="0">
                          <a:solidFill>
                            <a:schemeClr val="tx1"/>
                          </a:solidFill>
                          <a:latin typeface="Century Gothic" pitchFamily="34" charset="0"/>
                          <a:ea typeface="+mn-ea"/>
                          <a:cs typeface="Arial" charset="0"/>
                        </a:rPr>
                        <a:t>Reusable, one per student</a:t>
                      </a:r>
                    </a:p>
                  </a:txBody>
                  <a:tcPr horzOverflow="overflow">
                    <a:lnL w="12700" cap="flat" cmpd="sng" algn="ctr">
                      <a:solidFill>
                        <a:srgbClr val="C75947"/>
                      </a:solidFill>
                      <a:prstDash val="solid"/>
                      <a:round/>
                      <a:headEnd type="none" w="med" len="med"/>
                      <a:tailEnd type="none" w="med" len="med"/>
                    </a:lnL>
                    <a:lnR>
                      <a:noFill/>
                    </a:lnR>
                    <a:lnT w="12700" cap="flat" cmpd="sng" algn="ctr">
                      <a:solidFill>
                        <a:srgbClr val="C75947"/>
                      </a:solidFill>
                      <a:prstDash val="solid"/>
                      <a:round/>
                      <a:headEnd type="none" w="med" len="med"/>
                      <a:tailEnd type="none" w="med" len="med"/>
                    </a:lnT>
                    <a:lnB>
                      <a:noFill/>
                    </a:lnB>
                    <a:lnTlToBr>
                      <a:noFill/>
                    </a:lnTlToBr>
                    <a:lnBlToTr>
                      <a:noFill/>
                    </a:lnBlToTr>
                    <a:noFill/>
                  </a:tcPr>
                </a:tc>
              </a:tr>
              <a:tr h="674889">
                <a:tc>
                  <a:txBody>
                    <a:bodyPr/>
                    <a:lstStyle/>
                    <a:p>
                      <a:pPr marL="360363"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SS2</a:t>
                      </a:r>
                    </a:p>
                  </a:txBody>
                  <a:tcPr horzOverflow="overflow">
                    <a:lnL>
                      <a:noFill/>
                    </a:lnL>
                    <a:lnR w="12700" cap="flat" cmpd="sng" algn="ctr">
                      <a:solidFill>
                        <a:srgbClr val="C75947"/>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Menu</a:t>
                      </a:r>
                    </a:p>
                  </a:txBody>
                  <a:tcPr horzOverflow="overflow">
                    <a:lnL w="12700" cap="flat" cmpd="sng" algn="ctr">
                      <a:solidFill>
                        <a:srgbClr val="C75947"/>
                      </a:solidFill>
                      <a:prstDash val="solid"/>
                      <a:round/>
                      <a:headEnd type="none" w="med" len="med"/>
                      <a:tailEnd type="none" w="med" len="med"/>
                    </a:lnL>
                    <a:lnR w="12700" cap="flat" cmpd="sng" algn="ctr">
                      <a:solidFill>
                        <a:srgbClr val="C75947"/>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student</a:t>
                      </a:r>
                    </a:p>
                  </a:txBody>
                  <a:tcPr horzOverflow="overflow">
                    <a:lnL w="12700" cap="flat" cmpd="sng" algn="ctr">
                      <a:solidFill>
                        <a:srgbClr val="C75947"/>
                      </a:solidFill>
                      <a:prstDash val="solid"/>
                      <a:round/>
                      <a:headEnd type="none" w="med" len="med"/>
                      <a:tailEnd type="none" w="med" len="med"/>
                    </a:lnL>
                    <a:lnR>
                      <a:noFill/>
                    </a:lnR>
                    <a:lnT>
                      <a:noFill/>
                    </a:lnT>
                    <a:lnB>
                      <a:noFill/>
                    </a:lnB>
                    <a:lnTlToBr>
                      <a:noFill/>
                    </a:lnTlToBr>
                    <a:lnBlToTr>
                      <a:noFill/>
                    </a:lnBlToTr>
                    <a:noFill/>
                  </a:tcPr>
                </a:tc>
              </a:tr>
              <a:tr h="674889">
                <a:tc>
                  <a:txBody>
                    <a:bodyPr/>
                    <a:lstStyle/>
                    <a:p>
                      <a:pPr marL="360363"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SS3</a:t>
                      </a:r>
                    </a:p>
                  </a:txBody>
                  <a:tcPr horzOverflow="overflow">
                    <a:lnL>
                      <a:noFill/>
                    </a:lnL>
                    <a:lnR w="12700" cap="flat" cmpd="sng" algn="ctr">
                      <a:solidFill>
                        <a:srgbClr val="C75947"/>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sz="1400" b="0" kern="1200" dirty="0" smtClean="0">
                          <a:solidFill>
                            <a:schemeClr val="tx1"/>
                          </a:solidFill>
                          <a:latin typeface="Century Gothic" pitchFamily="34" charset="0"/>
                          <a:ea typeface="+mn-ea"/>
                          <a:cs typeface="Arial" charset="0"/>
                        </a:rPr>
                        <a:t>Insect dishes</a:t>
                      </a:r>
                    </a:p>
                  </a:txBody>
                  <a:tcPr horzOverflow="overflow">
                    <a:lnL w="12700" cap="flat" cmpd="sng" algn="ctr">
                      <a:solidFill>
                        <a:srgbClr val="C75947"/>
                      </a:solidFill>
                      <a:prstDash val="solid"/>
                      <a:round/>
                      <a:headEnd type="none" w="med" len="med"/>
                      <a:tailEnd type="none" w="med" len="med"/>
                    </a:lnL>
                    <a:lnR w="12700" cap="flat" cmpd="sng" algn="ctr">
                      <a:solidFill>
                        <a:srgbClr val="C75947"/>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one per student</a:t>
                      </a:r>
                    </a:p>
                  </a:txBody>
                  <a:tcPr horzOverflow="overflow">
                    <a:lnL w="12700" cap="flat" cmpd="sng" algn="ctr">
                      <a:solidFill>
                        <a:srgbClr val="C75947"/>
                      </a:solidFill>
                      <a:prstDash val="solid"/>
                      <a:round/>
                      <a:headEnd type="none" w="med" len="med"/>
                      <a:tailEnd type="none" w="med" len="med"/>
                    </a:lnL>
                    <a:lnR>
                      <a:noFill/>
                    </a:lnR>
                    <a:lnT>
                      <a:noFill/>
                    </a:lnT>
                    <a:lnB>
                      <a:noFill/>
                    </a:lnB>
                    <a:lnTlToBr>
                      <a:noFill/>
                    </a:lnTlToBr>
                    <a:lnBlToTr>
                      <a:noFill/>
                    </a:lnBlToTr>
                    <a:noFill/>
                  </a:tcPr>
                </a:tc>
              </a:tr>
              <a:tr h="674889">
                <a:tc>
                  <a:txBody>
                    <a:bodyPr/>
                    <a:lstStyle/>
                    <a:p>
                      <a:pPr marL="360363" marR="0" lvl="0" indent="0" algn="l" defTabSz="914400" rtl="0" eaLnBrk="1" fontAlgn="base" latinLnBrk="0" hangingPunct="1">
                        <a:lnSpc>
                          <a:spcPct val="100000"/>
                        </a:lnSpc>
                        <a:spcBef>
                          <a:spcPts val="1200"/>
                        </a:spcBef>
                        <a:spcAft>
                          <a:spcPct val="0"/>
                        </a:spcAft>
                        <a:buClrTx/>
                        <a:buSzTx/>
                        <a:buFontTx/>
                        <a:buNone/>
                        <a:tabLst/>
                      </a:pPr>
                      <a:r>
                        <a:rPr kumimoji="0" lang="en-GB" sz="1400" b="0" i="0" u="none" strike="noStrike" cap="none" normalizeH="0" baseline="0" dirty="0" smtClean="0">
                          <a:ln>
                            <a:noFill/>
                          </a:ln>
                          <a:solidFill>
                            <a:schemeClr val="tx1"/>
                          </a:solidFill>
                          <a:effectLst/>
                          <a:latin typeface="Century Gothic" pitchFamily="34" charset="0"/>
                          <a:cs typeface="Arial" charset="0"/>
                        </a:rPr>
                        <a:t>SS4</a:t>
                      </a:r>
                    </a:p>
                  </a:txBody>
                  <a:tcPr horzOverflow="overflow">
                    <a:lnL>
                      <a:noFill/>
                    </a:lnL>
                    <a:lnR w="12700" cap="flat" cmpd="sng" algn="ctr">
                      <a:solidFill>
                        <a:srgbClr val="C75947"/>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sz="1400" b="0" kern="1200" dirty="0" smtClean="0">
                          <a:solidFill>
                            <a:schemeClr val="tx1"/>
                          </a:solidFill>
                          <a:latin typeface="Century Gothic" pitchFamily="34" charset="0"/>
                          <a:ea typeface="+mn-ea"/>
                          <a:cs typeface="Arial" charset="0"/>
                        </a:rPr>
                        <a:t>Persuasive writing checklist</a:t>
                      </a:r>
                    </a:p>
                  </a:txBody>
                  <a:tcPr horzOverflow="overflow">
                    <a:lnL w="12700" cap="flat" cmpd="sng" algn="ctr">
                      <a:solidFill>
                        <a:srgbClr val="C75947"/>
                      </a:solidFill>
                      <a:prstDash val="solid"/>
                      <a:round/>
                      <a:headEnd type="none" w="med" len="med"/>
                      <a:tailEnd type="none" w="med" len="med"/>
                    </a:lnL>
                    <a:lnR w="12700" cap="flat" cmpd="sng" algn="ctr">
                      <a:solidFill>
                        <a:srgbClr val="C75947"/>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Century Gothic" pitchFamily="34" charset="0"/>
                          <a:cs typeface="Arial" charset="0"/>
                        </a:rPr>
                        <a:t>Consumable, cut into four and use one per student</a:t>
                      </a:r>
                    </a:p>
                  </a:txBody>
                  <a:tcPr horzOverflow="overflow">
                    <a:lnL w="12700" cap="flat" cmpd="sng" algn="ctr">
                      <a:solidFill>
                        <a:srgbClr val="C75947"/>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7" name="Action Button: Custom 6">
            <a:hlinkClick r:id="rId4" action="ppaction://hlinksldjump" highlightClick="1"/>
          </p:cNvPr>
          <p:cNvSpPr/>
          <p:nvPr/>
        </p:nvSpPr>
        <p:spPr>
          <a:xfrm>
            <a:off x="6875856" y="0"/>
            <a:ext cx="2268144" cy="1169368"/>
          </a:xfrm>
          <a:prstGeom prst="actionButtonBlank">
            <a:avLst/>
          </a:prstGeom>
          <a:solidFill>
            <a:schemeClr val="bg1">
              <a:lumMod val="85000"/>
              <a:alpha val="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xmlns="" val="23984087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4572000" y="2564904"/>
            <a:ext cx="4572000" cy="3547125"/>
          </a:xfrm>
          <a:prstGeom prst="rect">
            <a:avLst/>
          </a:prstGeom>
        </p:spPr>
        <p:txBody>
          <a:bodyPr wrap="square">
            <a:spAutoFit/>
          </a:bodyPr>
          <a:lstStyle/>
          <a:p>
            <a:pPr marL="173038" indent="-173038">
              <a:spcBef>
                <a:spcPts val="300"/>
              </a:spcBef>
              <a:buClr>
                <a:srgbClr val="C75947"/>
              </a:buClr>
              <a:buFont typeface="Wingdings" pitchFamily="2" charset="2"/>
              <a:buChar char="l"/>
            </a:pPr>
            <a:r>
              <a:rPr lang="en-GB" sz="1200" dirty="0" smtClean="0">
                <a:latin typeface="Century Gothic" pitchFamily="34" charset="0"/>
              </a:rPr>
              <a:t>Insects reproduce quickly. </a:t>
            </a:r>
            <a:r>
              <a:rPr lang="en-GB" sz="1200" dirty="0">
                <a:latin typeface="Century Gothic" pitchFamily="34" charset="0"/>
              </a:rPr>
              <a:t>T</a:t>
            </a:r>
            <a:r>
              <a:rPr lang="en-GB" sz="1200" dirty="0" smtClean="0">
                <a:latin typeface="Century Gothic" pitchFamily="34" charset="0"/>
              </a:rPr>
              <a:t>hey take up little space.</a:t>
            </a:r>
          </a:p>
          <a:p>
            <a:pPr marL="173038" indent="-173038">
              <a:spcBef>
                <a:spcPts val="300"/>
              </a:spcBef>
              <a:buClr>
                <a:srgbClr val="C75947"/>
              </a:buClr>
              <a:buFont typeface="Wingdings" pitchFamily="2" charset="2"/>
              <a:buChar char="l"/>
            </a:pPr>
            <a:r>
              <a:rPr lang="en-GB" sz="1200" dirty="0" smtClean="0">
                <a:latin typeface="Century Gothic" pitchFamily="34" charset="0"/>
              </a:rPr>
              <a:t>With 10 kg of feed you get 9 kg of cricket meat. </a:t>
            </a:r>
          </a:p>
          <a:p>
            <a:pPr marL="173038" indent="-173038">
              <a:spcBef>
                <a:spcPts val="300"/>
              </a:spcBef>
              <a:buClr>
                <a:srgbClr val="C75947"/>
              </a:buClr>
              <a:buFont typeface="Wingdings" pitchFamily="2" charset="2"/>
              <a:buChar char="l"/>
            </a:pPr>
            <a:r>
              <a:rPr lang="en-GB" sz="1200" dirty="0" smtClean="0">
                <a:latin typeface="Century Gothic" pitchFamily="34" charset="0"/>
              </a:rPr>
              <a:t>Insects can eat waste which we can’t use.</a:t>
            </a:r>
          </a:p>
          <a:p>
            <a:pPr marL="173038" indent="-173038">
              <a:spcBef>
                <a:spcPts val="300"/>
              </a:spcBef>
              <a:buClr>
                <a:srgbClr val="C75947"/>
              </a:buClr>
              <a:buFont typeface="Wingdings" pitchFamily="2" charset="2"/>
              <a:buChar char="l"/>
            </a:pPr>
            <a:r>
              <a:rPr lang="en-GB" sz="1200" dirty="0" smtClean="0">
                <a:latin typeface="Century Gothic" pitchFamily="34" charset="0"/>
              </a:rPr>
              <a:t>Processing insects makes less rubbish. You can eat 80% of a cricket,100% of a worm but only 55% of a cow.</a:t>
            </a:r>
          </a:p>
          <a:p>
            <a:pPr>
              <a:spcBef>
                <a:spcPts val="300"/>
              </a:spcBef>
              <a:buClr>
                <a:srgbClr val="C75947"/>
              </a:buClr>
              <a:buFont typeface="Wingdings" pitchFamily="2" charset="2"/>
              <a:buChar char="l"/>
            </a:pPr>
            <a:endParaRPr lang="en-GB" sz="1200" dirty="0" smtClean="0">
              <a:latin typeface="Century Gothic" pitchFamily="34" charset="0"/>
            </a:endParaRPr>
          </a:p>
          <a:p>
            <a:pPr>
              <a:spcBef>
                <a:spcPts val="300"/>
              </a:spcBef>
              <a:buClr>
                <a:srgbClr val="C75947"/>
              </a:buClr>
              <a:buFont typeface="Wingdings" pitchFamily="2" charset="2"/>
              <a:buChar char="l"/>
            </a:pPr>
            <a:endParaRPr lang="en-GB" sz="1200" dirty="0" smtClean="0">
              <a:latin typeface="Century Gothic" pitchFamily="34" charset="0"/>
            </a:endParaRPr>
          </a:p>
          <a:p>
            <a:pPr>
              <a:spcBef>
                <a:spcPts val="300"/>
              </a:spcBef>
              <a:buClr>
                <a:srgbClr val="C75947"/>
              </a:buClr>
            </a:pPr>
            <a:endParaRPr lang="en-GB" sz="1200" dirty="0" smtClean="0">
              <a:latin typeface="Century Gothic" pitchFamily="34" charset="0"/>
            </a:endParaRPr>
          </a:p>
          <a:p>
            <a:pPr marL="173038" indent="-173038">
              <a:spcBef>
                <a:spcPts val="300"/>
              </a:spcBef>
              <a:buClr>
                <a:srgbClr val="C75947"/>
              </a:buClr>
              <a:buFont typeface="Wingdings" pitchFamily="2" charset="2"/>
              <a:buChar char="l"/>
            </a:pPr>
            <a:r>
              <a:rPr lang="en-GB" sz="1200" dirty="0" smtClean="0">
                <a:latin typeface="Century Gothic" pitchFamily="34" charset="0"/>
              </a:rPr>
              <a:t>The farming of insects produces less carbon dioxide.</a:t>
            </a:r>
          </a:p>
          <a:p>
            <a:pPr marL="173038" indent="-173038">
              <a:spcBef>
                <a:spcPts val="300"/>
              </a:spcBef>
              <a:buClr>
                <a:srgbClr val="C75947"/>
              </a:buClr>
              <a:buFont typeface="Wingdings" pitchFamily="2" charset="2"/>
              <a:buChar char="l"/>
            </a:pPr>
            <a:r>
              <a:rPr lang="en-GB" sz="1200" dirty="0" smtClean="0">
                <a:latin typeface="Century Gothic" pitchFamily="34" charset="0"/>
              </a:rPr>
              <a:t>Most species produce no methane at all. </a:t>
            </a:r>
          </a:p>
          <a:p>
            <a:pPr marL="173038" indent="-173038">
              <a:spcBef>
                <a:spcPts val="300"/>
              </a:spcBef>
              <a:buClr>
                <a:srgbClr val="C75947"/>
              </a:buClr>
              <a:buFont typeface="Wingdings" pitchFamily="2" charset="2"/>
              <a:buChar char="l"/>
            </a:pPr>
            <a:endParaRPr lang="en-GB" sz="1200" dirty="0" smtClean="0">
              <a:latin typeface="Century Gothic" pitchFamily="34" charset="0"/>
            </a:endParaRPr>
          </a:p>
          <a:p>
            <a:pPr>
              <a:spcBef>
                <a:spcPts val="300"/>
              </a:spcBef>
              <a:buClr>
                <a:srgbClr val="C75947"/>
              </a:buClr>
            </a:pPr>
            <a:endParaRPr lang="en-GB" sz="1200" dirty="0" smtClean="0">
              <a:latin typeface="Century Gothic" pitchFamily="34" charset="0"/>
            </a:endParaRPr>
          </a:p>
          <a:p>
            <a:pPr>
              <a:spcBef>
                <a:spcPts val="300"/>
              </a:spcBef>
              <a:buClr>
                <a:srgbClr val="C75947"/>
              </a:buClr>
            </a:pPr>
            <a:endParaRPr lang="en-GB" sz="1200" dirty="0" smtClean="0">
              <a:latin typeface="Century Gothic" pitchFamily="34" charset="0"/>
            </a:endParaRPr>
          </a:p>
          <a:p>
            <a:pPr marL="173038" indent="-173038">
              <a:spcBef>
                <a:spcPts val="300"/>
              </a:spcBef>
              <a:buClr>
                <a:srgbClr val="C75947"/>
              </a:buClr>
              <a:buFont typeface="Wingdings" pitchFamily="2" charset="2"/>
              <a:buChar char="l"/>
            </a:pPr>
            <a:r>
              <a:rPr lang="en-GB" sz="1200" dirty="0" smtClean="0">
                <a:latin typeface="Century Gothic" pitchFamily="34" charset="0"/>
              </a:rPr>
              <a:t>Insects need very little water.  They</a:t>
            </a:r>
            <a:r>
              <a:rPr lang="en-GB" sz="1200" dirty="0">
                <a:latin typeface="Century Gothic" pitchFamily="34" charset="0"/>
              </a:rPr>
              <a:t> </a:t>
            </a:r>
            <a:r>
              <a:rPr lang="en-GB" sz="1200" dirty="0" smtClean="0">
                <a:latin typeface="Century Gothic" pitchFamily="34" charset="0"/>
              </a:rPr>
              <a:t>get most of what they need from their food.</a:t>
            </a:r>
          </a:p>
          <a:p>
            <a:pPr marL="173038" indent="-173038">
              <a:spcBef>
                <a:spcPts val="300"/>
              </a:spcBef>
              <a:buClr>
                <a:srgbClr val="C75947"/>
              </a:buClr>
              <a:buFont typeface="Wingdings" pitchFamily="2" charset="2"/>
              <a:buChar char="l"/>
            </a:pPr>
            <a:r>
              <a:rPr lang="en-GB" sz="1200" dirty="0" smtClean="0">
                <a:latin typeface="Century Gothic" pitchFamily="34" charset="0"/>
              </a:rPr>
              <a:t>They don’t produce much ammonia.</a:t>
            </a:r>
          </a:p>
        </p:txBody>
      </p:sp>
      <p:sp>
        <p:nvSpPr>
          <p:cNvPr id="35" name="TextBox 34"/>
          <p:cNvSpPr txBox="1"/>
          <p:nvPr/>
        </p:nvSpPr>
        <p:spPr>
          <a:xfrm>
            <a:off x="1835696" y="107929"/>
            <a:ext cx="6120679" cy="584775"/>
          </a:xfrm>
          <a:prstGeom prst="rect">
            <a:avLst/>
          </a:prstGeom>
          <a:noFill/>
        </p:spPr>
        <p:txBody>
          <a:bodyPr wrap="square" rtlCol="0">
            <a:spAutoFit/>
          </a:bodyPr>
          <a:lstStyle/>
          <a:p>
            <a:pPr algn="ctr"/>
            <a:r>
              <a:rPr lang="en-GB" sz="3200" dirty="0" smtClean="0">
                <a:solidFill>
                  <a:srgbClr val="009900"/>
                </a:solidFill>
                <a:latin typeface="Century Gothic" pitchFamily="34" charset="0"/>
                <a:ea typeface="+mj-ea"/>
                <a:cs typeface="+mj-cs"/>
              </a:rPr>
              <a:t>Meat        insects</a:t>
            </a:r>
            <a:endParaRPr lang="en-GB" sz="3200" dirty="0">
              <a:solidFill>
                <a:srgbClr val="009900"/>
              </a:solidFill>
              <a:latin typeface="Century Gothic" pitchFamily="34" charset="0"/>
              <a:ea typeface="+mj-ea"/>
              <a:cs typeface="+mj-cs"/>
            </a:endParaRPr>
          </a:p>
        </p:txBody>
      </p:sp>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SS1</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7" name="Rectangle 6"/>
          <p:cNvSpPr/>
          <p:nvPr/>
        </p:nvSpPr>
        <p:spPr>
          <a:xfrm>
            <a:off x="53789" y="2564904"/>
            <a:ext cx="4446203" cy="3929281"/>
          </a:xfrm>
          <a:prstGeom prst="rect">
            <a:avLst/>
          </a:prstGeom>
        </p:spPr>
        <p:txBody>
          <a:bodyPr wrap="square">
            <a:spAutoFit/>
          </a:bodyPr>
          <a:lstStyle/>
          <a:p>
            <a:pPr marL="173038" indent="-173038">
              <a:spcBef>
                <a:spcPts val="300"/>
              </a:spcBef>
              <a:buClr>
                <a:srgbClr val="C75947"/>
              </a:buClr>
              <a:buFont typeface="Wingdings" pitchFamily="2" charset="2"/>
              <a:buChar char="l"/>
            </a:pPr>
            <a:r>
              <a:rPr lang="en-GB" sz="1200" dirty="0" smtClean="0">
                <a:latin typeface="Century Gothic" pitchFamily="34" charset="0"/>
              </a:rPr>
              <a:t>We use 70% of our farmland for animals. The only way to increase space is deforestation (cutting down trees).</a:t>
            </a:r>
          </a:p>
          <a:p>
            <a:pPr marL="173038" indent="-173038">
              <a:spcBef>
                <a:spcPts val="300"/>
              </a:spcBef>
              <a:buClr>
                <a:srgbClr val="C75947"/>
              </a:buClr>
              <a:buFont typeface="Wingdings" pitchFamily="2" charset="2"/>
              <a:buChar char="l"/>
            </a:pPr>
            <a:r>
              <a:rPr lang="en-GB" sz="1200" dirty="0" smtClean="0">
                <a:latin typeface="Century Gothic" pitchFamily="34" charset="0"/>
              </a:rPr>
              <a:t>To get 1 kg of beef a cow needs 10 kg of food. They eat plants which require more land.</a:t>
            </a:r>
          </a:p>
          <a:p>
            <a:pPr marL="173038" indent="-173038">
              <a:spcBef>
                <a:spcPts val="300"/>
              </a:spcBef>
              <a:buClr>
                <a:srgbClr val="C75947"/>
              </a:buClr>
              <a:buFont typeface="Wingdings" pitchFamily="2" charset="2"/>
              <a:buChar char="l"/>
            </a:pPr>
            <a:r>
              <a:rPr lang="en-GB" sz="1200" dirty="0" smtClean="0">
                <a:latin typeface="Century Gothic" pitchFamily="34" charset="0"/>
              </a:rPr>
              <a:t>The food that cows eat could feed humans instead</a:t>
            </a:r>
          </a:p>
          <a:p>
            <a:pPr>
              <a:spcBef>
                <a:spcPts val="300"/>
              </a:spcBef>
              <a:buClr>
                <a:srgbClr val="C75947"/>
              </a:buClr>
            </a:pPr>
            <a:endParaRPr lang="en-GB" sz="1200" dirty="0" smtClean="0">
              <a:latin typeface="Century Gothic" pitchFamily="34" charset="0"/>
            </a:endParaRPr>
          </a:p>
          <a:p>
            <a:pPr>
              <a:spcBef>
                <a:spcPts val="300"/>
              </a:spcBef>
              <a:buClr>
                <a:srgbClr val="C75947"/>
              </a:buClr>
            </a:pPr>
            <a:endParaRPr lang="en-GB" sz="1200" dirty="0" smtClean="0">
              <a:latin typeface="Century Gothic" pitchFamily="34" charset="0"/>
            </a:endParaRPr>
          </a:p>
          <a:p>
            <a:pPr marL="173038" indent="-173038">
              <a:spcBef>
                <a:spcPts val="1000"/>
              </a:spcBef>
              <a:buClr>
                <a:srgbClr val="C75947"/>
              </a:buClr>
              <a:buFont typeface="Wingdings" pitchFamily="2" charset="2"/>
              <a:buChar char="l"/>
            </a:pPr>
            <a:r>
              <a:rPr lang="en-GB" sz="1200" dirty="0" smtClean="0">
                <a:latin typeface="Century Gothic" pitchFamily="34" charset="0"/>
              </a:rPr>
              <a:t>18% of greenhouse gas emissions come from             farming animals. </a:t>
            </a:r>
          </a:p>
          <a:p>
            <a:pPr marL="173038" indent="-173038">
              <a:spcBef>
                <a:spcPts val="300"/>
              </a:spcBef>
              <a:buClr>
                <a:srgbClr val="C75947"/>
              </a:buClr>
              <a:buFont typeface="Wingdings" pitchFamily="2" charset="2"/>
              <a:buChar char="l"/>
            </a:pPr>
            <a:r>
              <a:rPr lang="en-GB" sz="1200" dirty="0" smtClean="0">
                <a:latin typeface="Century Gothic" pitchFamily="34" charset="0"/>
              </a:rPr>
              <a:t>These gases, such as carbon dioxide and </a:t>
            </a:r>
            <a:br>
              <a:rPr lang="en-GB" sz="1200" dirty="0" smtClean="0">
                <a:latin typeface="Century Gothic" pitchFamily="34" charset="0"/>
              </a:rPr>
            </a:br>
            <a:r>
              <a:rPr lang="en-GB" sz="1200" dirty="0" smtClean="0">
                <a:latin typeface="Century Gothic" pitchFamily="34" charset="0"/>
              </a:rPr>
              <a:t>methane, are responsible for climate change.</a:t>
            </a:r>
          </a:p>
          <a:p>
            <a:pPr>
              <a:spcBef>
                <a:spcPts val="300"/>
              </a:spcBef>
              <a:buClr>
                <a:srgbClr val="C75947"/>
              </a:buClr>
            </a:pPr>
            <a:endParaRPr lang="en-GB" sz="1200" dirty="0" smtClean="0">
              <a:latin typeface="Century Gothic" pitchFamily="34" charset="0"/>
            </a:endParaRPr>
          </a:p>
          <a:p>
            <a:pPr>
              <a:spcBef>
                <a:spcPts val="300"/>
              </a:spcBef>
              <a:buClr>
                <a:srgbClr val="C75947"/>
              </a:buClr>
            </a:pPr>
            <a:endParaRPr lang="en-GB" sz="1200" dirty="0" smtClean="0">
              <a:latin typeface="Century Gothic" pitchFamily="34" charset="0"/>
            </a:endParaRPr>
          </a:p>
          <a:p>
            <a:pPr marL="173038" indent="-173038">
              <a:spcBef>
                <a:spcPts val="300"/>
              </a:spcBef>
              <a:buClr>
                <a:srgbClr val="C75947"/>
              </a:buClr>
              <a:buFont typeface="Wingdings" pitchFamily="2" charset="2"/>
              <a:buChar char="l"/>
            </a:pPr>
            <a:r>
              <a:rPr lang="en-GB" sz="1200" dirty="0" smtClean="0">
                <a:latin typeface="Century Gothic" pitchFamily="34" charset="0"/>
              </a:rPr>
              <a:t>Farming uses around 70% of worldwide water supplies.</a:t>
            </a:r>
          </a:p>
          <a:p>
            <a:pPr marL="173038" indent="-173038">
              <a:spcBef>
                <a:spcPts val="300"/>
              </a:spcBef>
              <a:buClr>
                <a:srgbClr val="C75947"/>
              </a:buClr>
              <a:buFont typeface="Wingdings" pitchFamily="2" charset="2"/>
              <a:buChar char="l"/>
            </a:pPr>
            <a:r>
              <a:rPr lang="en-GB" sz="1200" dirty="0" smtClean="0">
                <a:latin typeface="Century Gothic" pitchFamily="34" charset="0"/>
              </a:rPr>
              <a:t>A cow drinks a lot of water and you also need to water the plants they eat.</a:t>
            </a:r>
          </a:p>
          <a:p>
            <a:pPr marL="173038" indent="-173038">
              <a:spcBef>
                <a:spcPts val="300"/>
              </a:spcBef>
              <a:buClr>
                <a:srgbClr val="C75947"/>
              </a:buClr>
              <a:buFont typeface="Wingdings" pitchFamily="2" charset="2"/>
              <a:buChar char="l"/>
            </a:pPr>
            <a:r>
              <a:rPr lang="en-GB" sz="1200" dirty="0" smtClean="0">
                <a:latin typeface="Century Gothic" pitchFamily="34" charset="0"/>
              </a:rPr>
              <a:t>Animals produce ammonia in their waste, a pollutant that can enter water supplies.</a:t>
            </a:r>
          </a:p>
        </p:txBody>
      </p:sp>
      <p:grpSp>
        <p:nvGrpSpPr>
          <p:cNvPr id="3" name="Group 32"/>
          <p:cNvGrpSpPr/>
          <p:nvPr/>
        </p:nvGrpSpPr>
        <p:grpSpPr>
          <a:xfrm>
            <a:off x="3779913" y="2132856"/>
            <a:ext cx="1832784" cy="369332"/>
            <a:chOff x="3851920" y="2132856"/>
            <a:chExt cx="1832784" cy="369332"/>
          </a:xfrm>
        </p:grpSpPr>
        <p:sp>
          <p:nvSpPr>
            <p:cNvPr id="28" name="Rounded Rectangle 27"/>
            <p:cNvSpPr/>
            <p:nvPr/>
          </p:nvSpPr>
          <p:spPr>
            <a:xfrm>
              <a:off x="3851920" y="2171158"/>
              <a:ext cx="1832784" cy="321738"/>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3851920" y="2132856"/>
              <a:ext cx="1760418" cy="369332"/>
            </a:xfrm>
            <a:prstGeom prst="rect">
              <a:avLst/>
            </a:prstGeom>
          </p:spPr>
          <p:txBody>
            <a:bodyPr wrap="none">
              <a:spAutoFit/>
            </a:bodyPr>
            <a:lstStyle/>
            <a:p>
              <a:r>
                <a:rPr lang="en-GB" b="1" dirty="0" smtClean="0">
                  <a:latin typeface="Century Gothic" pitchFamily="34" charset="0"/>
                </a:rPr>
                <a:t>Round </a:t>
              </a:r>
              <a:r>
                <a:rPr lang="en-GB" b="1" dirty="0" smtClean="0">
                  <a:solidFill>
                    <a:schemeClr val="bg1"/>
                  </a:solidFill>
                  <a:latin typeface="Century Gothic" pitchFamily="34" charset="0"/>
                </a:rPr>
                <a:t>1</a:t>
              </a:r>
              <a:r>
                <a:rPr lang="en-GB" b="1" dirty="0" smtClean="0">
                  <a:latin typeface="Century Gothic" pitchFamily="34" charset="0"/>
                </a:rPr>
                <a:t>: Land</a:t>
              </a:r>
            </a:p>
          </p:txBody>
        </p:sp>
      </p:grpSp>
      <p:grpSp>
        <p:nvGrpSpPr>
          <p:cNvPr id="4" name="Group 35"/>
          <p:cNvGrpSpPr/>
          <p:nvPr/>
        </p:nvGrpSpPr>
        <p:grpSpPr>
          <a:xfrm>
            <a:off x="3779912" y="4859868"/>
            <a:ext cx="1872209" cy="369332"/>
            <a:chOff x="3851919" y="4869160"/>
            <a:chExt cx="1872209" cy="369332"/>
          </a:xfrm>
        </p:grpSpPr>
        <p:sp>
          <p:nvSpPr>
            <p:cNvPr id="30" name="Rounded Rectangle 29"/>
            <p:cNvSpPr/>
            <p:nvPr/>
          </p:nvSpPr>
          <p:spPr>
            <a:xfrm>
              <a:off x="3851919" y="4907462"/>
              <a:ext cx="1871343" cy="321738"/>
            </a:xfrm>
            <a:prstGeom prst="roundRect">
              <a:avLst/>
            </a:prstGeom>
            <a:solidFill>
              <a:srgbClr val="C759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3851920" y="4869160"/>
              <a:ext cx="1872208" cy="369332"/>
            </a:xfrm>
            <a:prstGeom prst="rect">
              <a:avLst/>
            </a:prstGeom>
            <a:solidFill>
              <a:srgbClr val="009900"/>
            </a:solidFill>
          </p:spPr>
          <p:txBody>
            <a:bodyPr wrap="square">
              <a:spAutoFit/>
            </a:bodyPr>
            <a:lstStyle/>
            <a:p>
              <a:r>
                <a:rPr lang="en-GB" b="1" dirty="0" smtClean="0">
                  <a:latin typeface="Century Gothic" pitchFamily="34" charset="0"/>
                </a:rPr>
                <a:t>Round </a:t>
              </a:r>
              <a:r>
                <a:rPr lang="en-GB" b="1" dirty="0" smtClean="0">
                  <a:solidFill>
                    <a:schemeClr val="bg1"/>
                  </a:solidFill>
                  <a:latin typeface="Century Gothic" pitchFamily="34" charset="0"/>
                </a:rPr>
                <a:t>3</a:t>
              </a:r>
              <a:r>
                <a:rPr lang="en-GB" b="1" dirty="0" smtClean="0">
                  <a:latin typeface="Century Gothic" pitchFamily="34" charset="0"/>
                </a:rPr>
                <a:t>: Water</a:t>
              </a:r>
            </a:p>
          </p:txBody>
        </p:sp>
      </p:grpSp>
      <p:grpSp>
        <p:nvGrpSpPr>
          <p:cNvPr id="5" name="Group 40"/>
          <p:cNvGrpSpPr/>
          <p:nvPr/>
        </p:nvGrpSpPr>
        <p:grpSpPr>
          <a:xfrm>
            <a:off x="193034" y="1370543"/>
            <a:ext cx="8848344" cy="618297"/>
            <a:chOff x="193034" y="794479"/>
            <a:chExt cx="8848344" cy="618297"/>
          </a:xfrm>
        </p:grpSpPr>
        <p:sp>
          <p:nvSpPr>
            <p:cNvPr id="25" name="Rectangle 24"/>
            <p:cNvSpPr/>
            <p:nvPr/>
          </p:nvSpPr>
          <p:spPr>
            <a:xfrm>
              <a:off x="193034" y="794479"/>
              <a:ext cx="8834717" cy="618297"/>
            </a:xfrm>
            <a:prstGeom prst="rect">
              <a:avLst/>
            </a:prstGeom>
            <a:noFill/>
            <a:ln w="6350">
              <a:solidFill>
                <a:srgbClr val="C75947"/>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51520" y="818128"/>
              <a:ext cx="2304256" cy="523220"/>
            </a:xfrm>
            <a:prstGeom prst="rect">
              <a:avLst/>
            </a:prstGeom>
            <a:noFill/>
          </p:spPr>
          <p:txBody>
            <a:bodyPr wrap="square" rtlCol="0">
              <a:spAutoFit/>
            </a:bodyPr>
            <a:lstStyle/>
            <a:p>
              <a:r>
                <a:rPr lang="en-GB" sz="1400" dirty="0" smtClean="0">
                  <a:latin typeface="Century Gothic" pitchFamily="34" charset="0"/>
                </a:rPr>
                <a:t>Earth is rapidly running out of resources</a:t>
              </a:r>
            </a:p>
          </p:txBody>
        </p:sp>
        <p:sp>
          <p:nvSpPr>
            <p:cNvPr id="19" name="TextBox 18"/>
            <p:cNvSpPr txBox="1"/>
            <p:nvPr/>
          </p:nvSpPr>
          <p:spPr>
            <a:xfrm>
              <a:off x="2699792" y="868650"/>
              <a:ext cx="3834415" cy="400110"/>
            </a:xfrm>
            <a:prstGeom prst="rect">
              <a:avLst/>
            </a:prstGeom>
            <a:noFill/>
          </p:spPr>
          <p:txBody>
            <a:bodyPr wrap="square" rtlCol="0">
              <a:spAutoFit/>
            </a:bodyPr>
            <a:lstStyle/>
            <a:p>
              <a:r>
                <a:rPr lang="en-GB" sz="2000" b="1" dirty="0">
                  <a:solidFill>
                    <a:srgbClr val="00B050"/>
                  </a:solidFill>
                  <a:latin typeface="Century Gothic" pitchFamily="34" charset="0"/>
                </a:rPr>
                <a:t>W</a:t>
              </a:r>
              <a:r>
                <a:rPr lang="en-GB" sz="2000" b="1" dirty="0" smtClean="0">
                  <a:solidFill>
                    <a:srgbClr val="00B050"/>
                  </a:solidFill>
                  <a:latin typeface="Century Gothic" pitchFamily="34" charset="0"/>
                </a:rPr>
                <a:t>hich uses fewer resources?</a:t>
              </a:r>
            </a:p>
          </p:txBody>
        </p:sp>
        <p:sp>
          <p:nvSpPr>
            <p:cNvPr id="20" name="TextBox 19"/>
            <p:cNvSpPr txBox="1"/>
            <p:nvPr/>
          </p:nvSpPr>
          <p:spPr>
            <a:xfrm>
              <a:off x="6660232" y="822658"/>
              <a:ext cx="2381146" cy="523220"/>
            </a:xfrm>
            <a:prstGeom prst="rect">
              <a:avLst/>
            </a:prstGeom>
            <a:noFill/>
          </p:spPr>
          <p:txBody>
            <a:bodyPr wrap="square" rtlCol="0">
              <a:spAutoFit/>
            </a:bodyPr>
            <a:lstStyle/>
            <a:p>
              <a:pPr algn="r"/>
              <a:r>
                <a:rPr lang="en-GB" sz="1400" dirty="0" smtClean="0">
                  <a:latin typeface="Century Gothic" pitchFamily="34" charset="0"/>
                </a:rPr>
                <a:t>Meat consumption could double within 50 years.</a:t>
              </a:r>
            </a:p>
          </p:txBody>
        </p:sp>
      </p:grpSp>
      <p:pic>
        <p:nvPicPr>
          <p:cNvPr id="26" name="Picture 25" descr="cricket head.png"/>
          <p:cNvPicPr>
            <a:picLocks noChangeAspect="1"/>
          </p:cNvPicPr>
          <p:nvPr/>
        </p:nvPicPr>
        <p:blipFill>
          <a:blip r:embed="rId5" cstate="print"/>
          <a:stretch>
            <a:fillRect/>
          </a:stretch>
        </p:blipFill>
        <p:spPr>
          <a:xfrm>
            <a:off x="6179074" y="77651"/>
            <a:ext cx="1634080" cy="1239178"/>
          </a:xfrm>
          <a:prstGeom prst="rect">
            <a:avLst/>
          </a:prstGeom>
          <a:ln>
            <a:noFill/>
          </a:ln>
          <a:effectLst>
            <a:outerShdw blurRad="292100" dist="139700" dir="2700000" algn="tl" rotWithShape="0">
              <a:srgbClr val="333333">
                <a:alpha val="65000"/>
              </a:srgbClr>
            </a:outerShdw>
          </a:effectLst>
        </p:spPr>
      </p:pic>
      <p:pic>
        <p:nvPicPr>
          <p:cNvPr id="27" name="Picture 26" descr="cow head.png"/>
          <p:cNvPicPr>
            <a:picLocks noChangeAspect="1"/>
          </p:cNvPicPr>
          <p:nvPr/>
        </p:nvPicPr>
        <p:blipFill>
          <a:blip r:embed="rId6" cstate="print"/>
          <a:srcRect l="11765"/>
          <a:stretch>
            <a:fillRect/>
          </a:stretch>
        </p:blipFill>
        <p:spPr>
          <a:xfrm>
            <a:off x="2022666" y="74160"/>
            <a:ext cx="1469214" cy="1258081"/>
          </a:xfrm>
          <a:prstGeom prst="rect">
            <a:avLst/>
          </a:prstGeom>
          <a:ln>
            <a:noFill/>
          </a:ln>
          <a:effectLst>
            <a:outerShdw blurRad="292100" dist="139700" dir="2700000" algn="tl" rotWithShape="0">
              <a:srgbClr val="333333">
                <a:alpha val="65000"/>
              </a:srgbClr>
            </a:outerShdw>
          </a:effectLst>
        </p:spPr>
      </p:pic>
      <p:grpSp>
        <p:nvGrpSpPr>
          <p:cNvPr id="8" name="Group 33"/>
          <p:cNvGrpSpPr/>
          <p:nvPr/>
        </p:nvGrpSpPr>
        <p:grpSpPr>
          <a:xfrm>
            <a:off x="3805430" y="3707740"/>
            <a:ext cx="1854817" cy="369332"/>
            <a:chOff x="3851919" y="3933056"/>
            <a:chExt cx="1854817" cy="369332"/>
          </a:xfrm>
        </p:grpSpPr>
        <p:sp>
          <p:nvSpPr>
            <p:cNvPr id="29" name="Rounded Rectangle 28"/>
            <p:cNvSpPr/>
            <p:nvPr/>
          </p:nvSpPr>
          <p:spPr>
            <a:xfrm>
              <a:off x="3851919" y="3971358"/>
              <a:ext cx="1854817" cy="321738"/>
            </a:xfrm>
            <a:prstGeom prst="roundRect">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3851920" y="3933056"/>
              <a:ext cx="1518364" cy="369332"/>
            </a:xfrm>
            <a:prstGeom prst="rect">
              <a:avLst/>
            </a:prstGeom>
          </p:spPr>
          <p:txBody>
            <a:bodyPr wrap="square">
              <a:spAutoFit/>
            </a:bodyPr>
            <a:lstStyle/>
            <a:p>
              <a:r>
                <a:rPr lang="en-GB" b="1" dirty="0" smtClean="0">
                  <a:latin typeface="Century Gothic" pitchFamily="34" charset="0"/>
                </a:rPr>
                <a:t>Round </a:t>
              </a:r>
              <a:r>
                <a:rPr lang="en-GB" b="1" dirty="0" smtClean="0">
                  <a:solidFill>
                    <a:schemeClr val="bg1"/>
                  </a:solidFill>
                  <a:latin typeface="Century Gothic" pitchFamily="34" charset="0"/>
                </a:rPr>
                <a:t>2</a:t>
              </a:r>
              <a:r>
                <a:rPr lang="en-GB" b="1" dirty="0" smtClean="0">
                  <a:latin typeface="Century Gothic" pitchFamily="34" charset="0"/>
                </a:rPr>
                <a:t>: Air</a:t>
              </a:r>
            </a:p>
          </p:txBody>
        </p:sp>
      </p:grpSp>
      <p:grpSp>
        <p:nvGrpSpPr>
          <p:cNvPr id="10" name="Group 41"/>
          <p:cNvGrpSpPr/>
          <p:nvPr/>
        </p:nvGrpSpPr>
        <p:grpSpPr>
          <a:xfrm>
            <a:off x="4480810" y="174702"/>
            <a:ext cx="504056" cy="504056"/>
            <a:chOff x="4427984" y="1556792"/>
            <a:chExt cx="504056" cy="504056"/>
          </a:xfrm>
        </p:grpSpPr>
        <p:sp>
          <p:nvSpPr>
            <p:cNvPr id="21" name="Oval 20"/>
            <p:cNvSpPr/>
            <p:nvPr/>
          </p:nvSpPr>
          <p:spPr>
            <a:xfrm>
              <a:off x="4427984" y="1556792"/>
              <a:ext cx="504056" cy="504056"/>
            </a:xfrm>
            <a:prstGeom prst="ellipse">
              <a:avLst/>
            </a:prstGeom>
            <a:solidFill>
              <a:srgbClr val="C75947"/>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427984" y="1624154"/>
              <a:ext cx="504056" cy="369332"/>
            </a:xfrm>
            <a:prstGeom prst="rect">
              <a:avLst/>
            </a:prstGeom>
            <a:noFill/>
          </p:spPr>
          <p:txBody>
            <a:bodyPr wrap="square" rtlCol="0">
              <a:spAutoFit/>
            </a:bodyPr>
            <a:lstStyle/>
            <a:p>
              <a:pPr algn="ctr"/>
              <a:r>
                <a:rPr lang="en-GB" b="1" dirty="0" smtClean="0">
                  <a:solidFill>
                    <a:schemeClr val="bg1"/>
                  </a:solidFill>
                  <a:latin typeface="Century Gothic" pitchFamily="34" charset="0"/>
                </a:rPr>
                <a:t>Vs</a:t>
              </a:r>
              <a:endParaRPr lang="en-GB" b="1" dirty="0">
                <a:solidFill>
                  <a:schemeClr val="bg1"/>
                </a:solidFill>
                <a:latin typeface="Century Gothic" pitchFamily="34" charset="0"/>
              </a:endParaRPr>
            </a:p>
          </p:txBody>
        </p:sp>
      </p:gr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5220072" y="764704"/>
            <a:ext cx="3847728" cy="369332"/>
          </a:xfrm>
          <a:prstGeom prst="rect">
            <a:avLst/>
          </a:prstGeom>
          <a:noFill/>
          <a:ln>
            <a:noFill/>
          </a:ln>
        </p:spPr>
        <p:txBody>
          <a:bodyPr wrap="square" rtlCol="0">
            <a:spAutoFit/>
          </a:bodyPr>
          <a:lstStyle/>
          <a:p>
            <a:pPr algn="ctr"/>
            <a:r>
              <a:rPr lang="en-GB" dirty="0" smtClean="0">
                <a:latin typeface="Century Gothic" pitchFamily="34" charset="0"/>
              </a:rPr>
              <a:t>Why you should </a:t>
            </a:r>
            <a:r>
              <a:rPr lang="en-GB" b="1" dirty="0" smtClean="0">
                <a:solidFill>
                  <a:srgbClr val="C75947"/>
                </a:solidFill>
                <a:latin typeface="Century Gothic" pitchFamily="34" charset="0"/>
              </a:rPr>
              <a:t>eat insects</a:t>
            </a:r>
            <a:endParaRPr lang="en-GB" b="1" dirty="0">
              <a:solidFill>
                <a:srgbClr val="C75947"/>
              </a:solidFill>
              <a:latin typeface="Century Gothic" pitchFamily="34" charset="0"/>
            </a:endParaRPr>
          </a:p>
        </p:txBody>
      </p:sp>
      <p:sp>
        <p:nvSpPr>
          <p:cNvPr id="35" name="TextBox 34"/>
          <p:cNvSpPr txBox="1"/>
          <p:nvPr/>
        </p:nvSpPr>
        <p:spPr>
          <a:xfrm>
            <a:off x="1835696" y="107929"/>
            <a:ext cx="6120679" cy="584775"/>
          </a:xfrm>
          <a:prstGeom prst="rect">
            <a:avLst/>
          </a:prstGeom>
          <a:noFill/>
        </p:spPr>
        <p:txBody>
          <a:bodyPr wrap="square" rtlCol="0">
            <a:spAutoFit/>
          </a:bodyPr>
          <a:lstStyle/>
          <a:p>
            <a:pPr algn="ctr"/>
            <a:r>
              <a:rPr lang="en-GB" sz="3200" dirty="0" smtClean="0">
                <a:solidFill>
                  <a:srgbClr val="0091C4"/>
                </a:solidFill>
                <a:latin typeface="Century Gothic" pitchFamily="34" charset="0"/>
                <a:ea typeface="+mj-ea"/>
                <a:cs typeface="+mj-cs"/>
              </a:rPr>
              <a:t>Menu</a:t>
            </a:r>
            <a:endParaRPr lang="en-GB" sz="3200" dirty="0">
              <a:solidFill>
                <a:srgbClr val="0091C4"/>
              </a:solidFill>
              <a:latin typeface="Century Gothic" pitchFamily="34" charset="0"/>
              <a:ea typeface="+mj-ea"/>
              <a:cs typeface="+mj-cs"/>
            </a:endParaRPr>
          </a:p>
        </p:txBody>
      </p:sp>
      <p:grpSp>
        <p:nvGrpSpPr>
          <p:cNvPr id="2" name="Group 9"/>
          <p:cNvGrpSpPr/>
          <p:nvPr/>
        </p:nvGrpSpPr>
        <p:grpSpPr>
          <a:xfrm>
            <a:off x="7813154" y="0"/>
            <a:ext cx="1296144" cy="641606"/>
            <a:chOff x="7813154" y="0"/>
            <a:chExt cx="1296144" cy="641606"/>
          </a:xfrm>
        </p:grpSpPr>
        <p:sp>
          <p:nvSpPr>
            <p:cNvPr id="22" name="TextBox 2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SS2</a:t>
              </a:r>
              <a:endParaRPr lang="en-GB" sz="1600" dirty="0">
                <a:latin typeface="Century Gothic" pitchFamily="34" charset="0"/>
              </a:endParaRPr>
            </a:p>
          </p:txBody>
        </p:sp>
        <p:pic>
          <p:nvPicPr>
            <p:cNvPr id="23" name="Picture 2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sp>
        <p:nvSpPr>
          <p:cNvPr id="6" name="TextBox 5"/>
          <p:cNvSpPr txBox="1"/>
          <p:nvPr/>
        </p:nvSpPr>
        <p:spPr>
          <a:xfrm>
            <a:off x="0" y="1268760"/>
            <a:ext cx="2195736" cy="412934"/>
          </a:xfrm>
          <a:prstGeom prst="rect">
            <a:avLst/>
          </a:prstGeom>
          <a:noFill/>
        </p:spPr>
        <p:txBody>
          <a:bodyPr wrap="square" rtlCol="0">
            <a:spAutoFit/>
          </a:bodyPr>
          <a:lstStyle/>
          <a:p>
            <a:pPr algn="ctr">
              <a:lnSpc>
                <a:spcPts val="2500"/>
              </a:lnSpc>
            </a:pPr>
            <a:r>
              <a:rPr lang="en-GB" sz="2000" b="1" dirty="0" smtClean="0">
                <a:solidFill>
                  <a:srgbClr val="CC9900"/>
                </a:solidFill>
                <a:latin typeface="Century Gothic" pitchFamily="34" charset="0"/>
              </a:rPr>
              <a:t>Meat options</a:t>
            </a:r>
          </a:p>
        </p:txBody>
      </p:sp>
      <p:sp>
        <p:nvSpPr>
          <p:cNvPr id="29" name="Rectangle 28"/>
          <p:cNvSpPr/>
          <p:nvPr/>
        </p:nvSpPr>
        <p:spPr>
          <a:xfrm>
            <a:off x="3491880" y="1776398"/>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3491880" y="3933056"/>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5220072" y="764704"/>
            <a:ext cx="3847728" cy="5686896"/>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41" descr="cricket.png"/>
          <p:cNvPicPr>
            <a:picLocks noChangeAspect="1"/>
          </p:cNvPicPr>
          <p:nvPr/>
        </p:nvPicPr>
        <p:blipFill>
          <a:blip r:embed="rId5" cstate="print"/>
          <a:stretch>
            <a:fillRect/>
          </a:stretch>
        </p:blipFill>
        <p:spPr>
          <a:xfrm>
            <a:off x="1744806" y="2492896"/>
            <a:ext cx="1891090" cy="1368152"/>
          </a:xfrm>
          <a:prstGeom prst="rect">
            <a:avLst/>
          </a:prstGeom>
        </p:spPr>
      </p:pic>
      <p:pic>
        <p:nvPicPr>
          <p:cNvPr id="38" name="Picture 37" descr="grasshopper.png"/>
          <p:cNvPicPr>
            <a:picLocks noChangeAspect="1"/>
          </p:cNvPicPr>
          <p:nvPr/>
        </p:nvPicPr>
        <p:blipFill>
          <a:blip r:embed="rId6" cstate="print"/>
          <a:stretch>
            <a:fillRect/>
          </a:stretch>
        </p:blipFill>
        <p:spPr>
          <a:xfrm flipH="1">
            <a:off x="8215058" y="5805264"/>
            <a:ext cx="928942" cy="673313"/>
          </a:xfrm>
          <a:prstGeom prst="rect">
            <a:avLst/>
          </a:prstGeom>
        </p:spPr>
      </p:pic>
      <p:grpSp>
        <p:nvGrpSpPr>
          <p:cNvPr id="3" name="Group 61"/>
          <p:cNvGrpSpPr/>
          <p:nvPr/>
        </p:nvGrpSpPr>
        <p:grpSpPr>
          <a:xfrm>
            <a:off x="199256" y="1776398"/>
            <a:ext cx="1708448" cy="2036093"/>
            <a:chOff x="14440" y="1776398"/>
            <a:chExt cx="1708448" cy="2036093"/>
          </a:xfrm>
        </p:grpSpPr>
        <p:pic>
          <p:nvPicPr>
            <p:cNvPr id="4098" name="Picture 2"/>
            <p:cNvPicPr>
              <a:picLocks noChangeAspect="1" noChangeArrowheads="1"/>
            </p:cNvPicPr>
            <p:nvPr/>
          </p:nvPicPr>
          <p:blipFill>
            <a:blip r:embed="rId7" cstate="print"/>
            <a:srcRect b="19857"/>
            <a:stretch>
              <a:fillRect/>
            </a:stretch>
          </p:blipFill>
          <p:spPr bwMode="auto">
            <a:xfrm>
              <a:off x="36351" y="1786493"/>
              <a:ext cx="1655895" cy="854001"/>
            </a:xfrm>
            <a:prstGeom prst="rect">
              <a:avLst/>
            </a:prstGeom>
            <a:noFill/>
            <a:ln w="9525">
              <a:noFill/>
              <a:miter lim="800000"/>
              <a:headEnd/>
              <a:tailEnd/>
            </a:ln>
          </p:spPr>
        </p:pic>
        <p:sp>
          <p:nvSpPr>
            <p:cNvPr id="45" name="Rectangle 44"/>
            <p:cNvSpPr/>
            <p:nvPr/>
          </p:nvSpPr>
          <p:spPr>
            <a:xfrm>
              <a:off x="35496" y="1776398"/>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14440" y="2653250"/>
              <a:ext cx="1708448" cy="738664"/>
            </a:xfrm>
            <a:prstGeom prst="rect">
              <a:avLst/>
            </a:prstGeom>
          </p:spPr>
          <p:txBody>
            <a:bodyPr wrap="square">
              <a:spAutoFit/>
            </a:bodyPr>
            <a:lstStyle/>
            <a:p>
              <a:pPr algn="ctr"/>
              <a:r>
                <a:rPr lang="en-GB" sz="1200" b="1" dirty="0" smtClean="0">
                  <a:latin typeface="Century Gothic" pitchFamily="34" charset="0"/>
                </a:rPr>
                <a:t>Beefburger and fries</a:t>
              </a:r>
            </a:p>
            <a:p>
              <a:pPr algn="ctr"/>
              <a:r>
                <a:rPr lang="en-GB" sz="1000" dirty="0" smtClean="0">
                  <a:latin typeface="Century Gothic" pitchFamily="34" charset="0"/>
                </a:rPr>
                <a:t>Growing 1 kg of beef uses 22 000 litres of water and 200 m</a:t>
              </a:r>
              <a:r>
                <a:rPr lang="en-GB" sz="1000" baseline="30000" dirty="0" smtClean="0">
                  <a:latin typeface="Century Gothic" pitchFamily="34" charset="0"/>
                </a:rPr>
                <a:t>2</a:t>
              </a:r>
              <a:r>
                <a:rPr lang="en-GB" sz="1000" dirty="0" smtClean="0">
                  <a:latin typeface="Century Gothic" pitchFamily="34" charset="0"/>
                </a:rPr>
                <a:t> of land.</a:t>
              </a:r>
            </a:p>
          </p:txBody>
        </p:sp>
        <p:sp>
          <p:nvSpPr>
            <p:cNvPr id="57" name="Rectangle 56"/>
            <p:cNvSpPr/>
            <p:nvPr/>
          </p:nvSpPr>
          <p:spPr>
            <a:xfrm>
              <a:off x="38705" y="3258493"/>
              <a:ext cx="1620197" cy="553998"/>
            </a:xfrm>
            <a:prstGeom prst="rect">
              <a:avLst/>
            </a:prstGeom>
          </p:spPr>
          <p:txBody>
            <a:bodyPr wrap="square">
              <a:spAutoFit/>
            </a:bodyPr>
            <a:lstStyle/>
            <a:p>
              <a:pPr algn="ctr"/>
              <a:r>
                <a:rPr lang="en-GB" sz="1000" dirty="0" smtClean="0">
                  <a:latin typeface="Century Gothic" pitchFamily="34" charset="0"/>
                </a:rPr>
                <a:t>A cow produces </a:t>
              </a:r>
              <a:br>
                <a:rPr lang="en-GB" sz="1000" dirty="0" smtClean="0">
                  <a:latin typeface="Century Gothic" pitchFamily="34" charset="0"/>
                </a:rPr>
              </a:br>
              <a:r>
                <a:rPr lang="en-GB" sz="1000" dirty="0" smtClean="0">
                  <a:latin typeface="Century Gothic" pitchFamily="34" charset="0"/>
                </a:rPr>
                <a:t>3 kg of CO</a:t>
              </a:r>
              <a:r>
                <a:rPr lang="en-GB" sz="1000" baseline="-25000" dirty="0" smtClean="0">
                  <a:latin typeface="Century Gothic" pitchFamily="34" charset="0"/>
                </a:rPr>
                <a:t>2</a:t>
              </a:r>
              <a:r>
                <a:rPr lang="en-GB" sz="1000" dirty="0" smtClean="0">
                  <a:latin typeface="Century Gothic" pitchFamily="34" charset="0"/>
                </a:rPr>
                <a:t> for every </a:t>
              </a:r>
              <a:br>
                <a:rPr lang="en-GB" sz="1000" dirty="0" smtClean="0">
                  <a:latin typeface="Century Gothic" pitchFamily="34" charset="0"/>
                </a:rPr>
              </a:br>
              <a:r>
                <a:rPr lang="en-GB" sz="1000" dirty="0" smtClean="0">
                  <a:latin typeface="Century Gothic" pitchFamily="34" charset="0"/>
                </a:rPr>
                <a:t>1 kg in mass gain.</a:t>
              </a:r>
            </a:p>
          </p:txBody>
        </p:sp>
      </p:grpSp>
      <p:grpSp>
        <p:nvGrpSpPr>
          <p:cNvPr id="4" name="Group 60"/>
          <p:cNvGrpSpPr/>
          <p:nvPr/>
        </p:nvGrpSpPr>
        <p:grpSpPr>
          <a:xfrm>
            <a:off x="184816" y="3933056"/>
            <a:ext cx="1691680" cy="2016224"/>
            <a:chOff x="0" y="3933056"/>
            <a:chExt cx="1691680" cy="2016224"/>
          </a:xfrm>
        </p:grpSpPr>
        <p:pic>
          <p:nvPicPr>
            <p:cNvPr id="4100" name="Picture 4"/>
            <p:cNvPicPr>
              <a:picLocks noChangeAspect="1" noChangeArrowheads="1"/>
            </p:cNvPicPr>
            <p:nvPr/>
          </p:nvPicPr>
          <p:blipFill>
            <a:blip r:embed="rId8" cstate="print"/>
            <a:srcRect/>
            <a:stretch>
              <a:fillRect/>
            </a:stretch>
          </p:blipFill>
          <p:spPr bwMode="auto">
            <a:xfrm>
              <a:off x="35496" y="3933056"/>
              <a:ext cx="1656184" cy="1104123"/>
            </a:xfrm>
            <a:prstGeom prst="rect">
              <a:avLst/>
            </a:prstGeom>
            <a:noFill/>
            <a:ln w="9525">
              <a:noFill/>
              <a:miter lim="800000"/>
              <a:headEnd/>
              <a:tailEnd/>
            </a:ln>
          </p:spPr>
        </p:pic>
        <p:sp>
          <p:nvSpPr>
            <p:cNvPr id="47" name="Rectangle 46"/>
            <p:cNvSpPr/>
            <p:nvPr/>
          </p:nvSpPr>
          <p:spPr>
            <a:xfrm>
              <a:off x="35496" y="3933056"/>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p:cNvSpPr txBox="1"/>
            <p:nvPr/>
          </p:nvSpPr>
          <p:spPr>
            <a:xfrm>
              <a:off x="0" y="5157192"/>
              <a:ext cx="1691680" cy="738664"/>
            </a:xfrm>
            <a:prstGeom prst="rect">
              <a:avLst/>
            </a:prstGeom>
            <a:noFill/>
          </p:spPr>
          <p:txBody>
            <a:bodyPr wrap="square" rtlCol="0">
              <a:spAutoFit/>
            </a:bodyPr>
            <a:lstStyle/>
            <a:p>
              <a:pPr algn="ctr"/>
              <a:r>
                <a:rPr lang="en-GB" sz="1200" b="1" dirty="0" smtClean="0">
                  <a:latin typeface="Century Gothic" pitchFamily="34" charset="0"/>
                </a:rPr>
                <a:t>Chicken salad</a:t>
              </a:r>
            </a:p>
            <a:p>
              <a:pPr algn="ctr"/>
              <a:r>
                <a:rPr lang="en-GB" sz="1000" dirty="0" smtClean="0">
                  <a:latin typeface="Century Gothic" pitchFamily="34" charset="0"/>
                </a:rPr>
                <a:t>Growing 1 kg of chicken meat uses 2 300 litres of water and 50m</a:t>
              </a:r>
              <a:r>
                <a:rPr lang="en-GB" sz="1000" baseline="30000" dirty="0" smtClean="0">
                  <a:latin typeface="Century Gothic" pitchFamily="34" charset="0"/>
                </a:rPr>
                <a:t>2</a:t>
              </a:r>
              <a:r>
                <a:rPr lang="en-GB" sz="1000" dirty="0" smtClean="0">
                  <a:latin typeface="Century Gothic" pitchFamily="34" charset="0"/>
                </a:rPr>
                <a:t> of land.</a:t>
              </a:r>
              <a:endParaRPr lang="en-GB" sz="1400" dirty="0">
                <a:latin typeface="Century Gothic" pitchFamily="34" charset="0"/>
              </a:endParaRPr>
            </a:p>
          </p:txBody>
        </p:sp>
      </p:grpSp>
      <p:sp>
        <p:nvSpPr>
          <p:cNvPr id="24" name="TextBox 23"/>
          <p:cNvSpPr txBox="1"/>
          <p:nvPr/>
        </p:nvSpPr>
        <p:spPr>
          <a:xfrm>
            <a:off x="2627784" y="1204739"/>
            <a:ext cx="2592288" cy="584775"/>
          </a:xfrm>
          <a:prstGeom prst="rect">
            <a:avLst/>
          </a:prstGeom>
          <a:noFill/>
          <a:ln>
            <a:noFill/>
          </a:ln>
          <a:effectLst/>
          <a:scene3d>
            <a:camera prst="orthographicFront">
              <a:rot lat="0" lon="0" rev="0"/>
            </a:camera>
            <a:lightRig rig="balanced" dir="t">
              <a:rot lat="0" lon="0" rev="8700000"/>
            </a:lightRig>
          </a:scene3d>
          <a:sp3d>
            <a:bevelT w="190500" h="38100"/>
          </a:sp3d>
        </p:spPr>
        <p:txBody>
          <a:bodyPr wrap="square" rtlCol="0">
            <a:spAutoFit/>
          </a:bodyPr>
          <a:lstStyle/>
          <a:p>
            <a:pPr algn="r"/>
            <a:r>
              <a:rPr lang="en-GB" sz="1600" b="1" dirty="0" smtClean="0">
                <a:latin typeface="Century Gothic" pitchFamily="34" charset="0"/>
              </a:rPr>
              <a:t>OR</a:t>
            </a:r>
            <a:r>
              <a:rPr lang="en-GB" sz="1600" dirty="0" smtClean="0">
                <a:latin typeface="Century Gothic" pitchFamily="34" charset="0"/>
              </a:rPr>
              <a:t> why not choose an insect dish instead ?</a:t>
            </a:r>
            <a:endParaRPr lang="en-GB" sz="1600" dirty="0">
              <a:latin typeface="Century Gothic" pitchFamily="34" charset="0"/>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5580112" y="44624"/>
            <a:ext cx="2592288" cy="523220"/>
          </a:xfrm>
          <a:prstGeom prst="rect">
            <a:avLst/>
          </a:prstGeom>
          <a:noFill/>
        </p:spPr>
        <p:txBody>
          <a:bodyPr wrap="square" rtlCol="0">
            <a:spAutoFit/>
          </a:bodyPr>
          <a:lstStyle/>
          <a:p>
            <a:pPr algn="ctr"/>
            <a:r>
              <a:rPr lang="en-GB" sz="2800" dirty="0" smtClean="0">
                <a:solidFill>
                  <a:srgbClr val="009900"/>
                </a:solidFill>
                <a:latin typeface="Century Gothic" pitchFamily="34" charset="0"/>
                <a:ea typeface="+mj-ea"/>
                <a:cs typeface="+mj-cs"/>
              </a:rPr>
              <a:t>Insect dishes</a:t>
            </a:r>
            <a:endParaRPr lang="en-GB" sz="2800" dirty="0">
              <a:solidFill>
                <a:srgbClr val="009900"/>
              </a:solidFill>
              <a:latin typeface="Century Gothic" pitchFamily="34" charset="0"/>
              <a:ea typeface="+mj-ea"/>
              <a:cs typeface="+mj-cs"/>
            </a:endParaRPr>
          </a:p>
        </p:txBody>
      </p:sp>
      <p:sp>
        <p:nvSpPr>
          <p:cNvPr id="31" name="TextBox 30"/>
          <p:cNvSpPr txBox="1"/>
          <p:nvPr/>
        </p:nvSpPr>
        <p:spPr>
          <a:xfrm>
            <a:off x="1043608" y="44624"/>
            <a:ext cx="2592288" cy="523220"/>
          </a:xfrm>
          <a:prstGeom prst="rect">
            <a:avLst/>
          </a:prstGeom>
          <a:noFill/>
        </p:spPr>
        <p:txBody>
          <a:bodyPr wrap="square" rtlCol="0">
            <a:spAutoFit/>
          </a:bodyPr>
          <a:lstStyle/>
          <a:p>
            <a:pPr algn="ctr"/>
            <a:r>
              <a:rPr lang="en-GB" sz="2800" dirty="0" smtClean="0">
                <a:solidFill>
                  <a:srgbClr val="009900"/>
                </a:solidFill>
                <a:latin typeface="Century Gothic" pitchFamily="34" charset="0"/>
                <a:ea typeface="+mj-ea"/>
                <a:cs typeface="+mj-cs"/>
              </a:rPr>
              <a:t>Insect dishes</a:t>
            </a:r>
            <a:endParaRPr lang="en-GB" sz="2800" dirty="0">
              <a:solidFill>
                <a:srgbClr val="009900"/>
              </a:solidFill>
              <a:latin typeface="Century Gothic" pitchFamily="34" charset="0"/>
              <a:ea typeface="+mj-ea"/>
              <a:cs typeface="+mj-cs"/>
            </a:endParaRPr>
          </a:p>
        </p:txBody>
      </p:sp>
      <p:grpSp>
        <p:nvGrpSpPr>
          <p:cNvPr id="2" name="Group 9"/>
          <p:cNvGrpSpPr/>
          <p:nvPr/>
        </p:nvGrpSpPr>
        <p:grpSpPr>
          <a:xfrm>
            <a:off x="7813154" y="0"/>
            <a:ext cx="1296144" cy="641606"/>
            <a:chOff x="7813154" y="0"/>
            <a:chExt cx="1296144" cy="641606"/>
          </a:xfrm>
        </p:grpSpPr>
        <p:sp>
          <p:nvSpPr>
            <p:cNvPr id="82" name="TextBox 81"/>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83" name="Picture 82" descr="Student sheets.png"/>
            <p:cNvPicPr>
              <a:picLocks noChangeAspect="1"/>
            </p:cNvPicPr>
            <p:nvPr/>
          </p:nvPicPr>
          <p:blipFill>
            <a:blip r:embed="rId4" cstate="print"/>
            <a:stretch>
              <a:fillRect/>
            </a:stretch>
          </p:blipFill>
          <p:spPr>
            <a:xfrm>
              <a:off x="8598815" y="44624"/>
              <a:ext cx="510483" cy="596982"/>
            </a:xfrm>
            <a:prstGeom prst="rect">
              <a:avLst/>
            </a:prstGeom>
          </p:spPr>
        </p:pic>
      </p:grpSp>
      <p:grpSp>
        <p:nvGrpSpPr>
          <p:cNvPr id="3" name="Group 9"/>
          <p:cNvGrpSpPr/>
          <p:nvPr/>
        </p:nvGrpSpPr>
        <p:grpSpPr>
          <a:xfrm>
            <a:off x="3203848" y="0"/>
            <a:ext cx="1296144" cy="641606"/>
            <a:chOff x="7813154" y="0"/>
            <a:chExt cx="1296144" cy="641606"/>
          </a:xfrm>
        </p:grpSpPr>
        <p:sp>
          <p:nvSpPr>
            <p:cNvPr id="85" name="TextBox 84"/>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SS3</a:t>
              </a:r>
              <a:endParaRPr lang="en-GB" sz="1600" dirty="0">
                <a:latin typeface="Century Gothic" pitchFamily="34" charset="0"/>
              </a:endParaRPr>
            </a:p>
          </p:txBody>
        </p:sp>
        <p:pic>
          <p:nvPicPr>
            <p:cNvPr id="86" name="Picture 85" descr="Student sheets.png"/>
            <p:cNvPicPr>
              <a:picLocks noChangeAspect="1"/>
            </p:cNvPicPr>
            <p:nvPr/>
          </p:nvPicPr>
          <p:blipFill>
            <a:blip r:embed="rId4" cstate="print"/>
            <a:stretch>
              <a:fillRect/>
            </a:stretch>
          </p:blipFill>
          <p:spPr>
            <a:xfrm>
              <a:off x="8598815" y="44624"/>
              <a:ext cx="510483" cy="596982"/>
            </a:xfrm>
            <a:prstGeom prst="rect">
              <a:avLst/>
            </a:prstGeom>
          </p:spPr>
        </p:pic>
      </p:grpSp>
      <p:grpSp>
        <p:nvGrpSpPr>
          <p:cNvPr id="4" name="Group 44"/>
          <p:cNvGrpSpPr/>
          <p:nvPr/>
        </p:nvGrpSpPr>
        <p:grpSpPr>
          <a:xfrm>
            <a:off x="323528" y="1189201"/>
            <a:ext cx="1872208" cy="2016224"/>
            <a:chOff x="323528" y="1189201"/>
            <a:chExt cx="1872208" cy="2016224"/>
          </a:xfrm>
        </p:grpSpPr>
        <p:pic>
          <p:nvPicPr>
            <p:cNvPr id="1026" name="Picture 2"/>
            <p:cNvPicPr>
              <a:picLocks noChangeAspect="1" noChangeArrowheads="1"/>
            </p:cNvPicPr>
            <p:nvPr/>
          </p:nvPicPr>
          <p:blipFill>
            <a:blip r:embed="rId5" cstate="print"/>
            <a:srcRect/>
            <a:stretch>
              <a:fillRect/>
            </a:stretch>
          </p:blipFill>
          <p:spPr bwMode="auto">
            <a:xfrm>
              <a:off x="429987" y="1191347"/>
              <a:ext cx="1658505" cy="1105670"/>
            </a:xfrm>
            <a:prstGeom prst="rect">
              <a:avLst/>
            </a:prstGeom>
            <a:noFill/>
            <a:ln w="9525">
              <a:noFill/>
              <a:miter lim="800000"/>
              <a:headEnd/>
              <a:tailEnd/>
            </a:ln>
          </p:spPr>
        </p:pic>
        <p:sp>
          <p:nvSpPr>
            <p:cNvPr id="12" name="Rectangle 11"/>
            <p:cNvSpPr/>
            <p:nvPr/>
          </p:nvSpPr>
          <p:spPr>
            <a:xfrm>
              <a:off x="432048" y="1189201"/>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p:cNvSpPr txBox="1"/>
            <p:nvPr/>
          </p:nvSpPr>
          <p:spPr>
            <a:xfrm>
              <a:off x="323528" y="2387059"/>
              <a:ext cx="1872208" cy="777136"/>
            </a:xfrm>
            <a:prstGeom prst="rect">
              <a:avLst/>
            </a:prstGeom>
            <a:noFill/>
          </p:spPr>
          <p:txBody>
            <a:bodyPr wrap="square" rtlCol="0">
              <a:spAutoFit/>
            </a:bodyPr>
            <a:lstStyle/>
            <a:p>
              <a:pPr algn="ctr"/>
              <a:r>
                <a:rPr lang="en-GB" sz="1200" b="1" dirty="0" smtClean="0">
                  <a:solidFill>
                    <a:srgbClr val="C75947"/>
                  </a:solidFill>
                  <a:latin typeface="Century Gothic" pitchFamily="34" charset="0"/>
                </a:rPr>
                <a:t>Buffalo worm burger</a:t>
              </a:r>
              <a:endParaRPr lang="en-GB" sz="1000" b="1" dirty="0" smtClean="0">
                <a:solidFill>
                  <a:srgbClr val="C75947"/>
                </a:solidFill>
                <a:latin typeface="Century Gothic" pitchFamily="34" charset="0"/>
              </a:endParaRPr>
            </a:p>
            <a:p>
              <a:pPr algn="ctr"/>
              <a:r>
                <a:rPr lang="en-GB" sz="1000" b="1" i="1" dirty="0" smtClean="0">
                  <a:latin typeface="Century Gothic" pitchFamily="34" charset="0"/>
                </a:rPr>
                <a:t>High in protein, and taste!</a:t>
              </a:r>
            </a:p>
            <a:p>
              <a:pPr algn="ctr">
                <a:spcBef>
                  <a:spcPts val="300"/>
                </a:spcBef>
              </a:pPr>
              <a:r>
                <a:rPr lang="en-GB" sz="1000" dirty="0" smtClean="0">
                  <a:latin typeface="Century Gothic" pitchFamily="34" charset="0"/>
                </a:rPr>
                <a:t>Growing 1 kg of worms requires 25m</a:t>
              </a:r>
              <a:r>
                <a:rPr lang="en-GB" sz="1000" baseline="30000" dirty="0" smtClean="0">
                  <a:latin typeface="Century Gothic" pitchFamily="34" charset="0"/>
                </a:rPr>
                <a:t>2</a:t>
              </a:r>
              <a:r>
                <a:rPr lang="en-GB" sz="1000" dirty="0" smtClean="0">
                  <a:latin typeface="Century Gothic" pitchFamily="34" charset="0"/>
                </a:rPr>
                <a:t> land.</a:t>
              </a:r>
              <a:endParaRPr lang="en-GB" sz="1400" b="1" dirty="0" smtClean="0">
                <a:latin typeface="Century Gothic" pitchFamily="34" charset="0"/>
              </a:endParaRPr>
            </a:p>
          </p:txBody>
        </p:sp>
      </p:grpSp>
      <p:grpSp>
        <p:nvGrpSpPr>
          <p:cNvPr id="5" name="Group 78"/>
          <p:cNvGrpSpPr/>
          <p:nvPr/>
        </p:nvGrpSpPr>
        <p:grpSpPr>
          <a:xfrm>
            <a:off x="2536090" y="1189201"/>
            <a:ext cx="1675870" cy="2016224"/>
            <a:chOff x="2536090" y="1052736"/>
            <a:chExt cx="1675870" cy="2016224"/>
          </a:xfrm>
        </p:grpSpPr>
        <p:sp>
          <p:nvSpPr>
            <p:cNvPr id="44" name="Rectangle 43"/>
            <p:cNvSpPr/>
            <p:nvPr/>
          </p:nvSpPr>
          <p:spPr>
            <a:xfrm>
              <a:off x="2536090" y="1052736"/>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2555776" y="2132856"/>
              <a:ext cx="1656184" cy="931024"/>
            </a:xfrm>
            <a:prstGeom prst="rect">
              <a:avLst/>
            </a:prstGeom>
          </p:spPr>
          <p:txBody>
            <a:bodyPr wrap="square">
              <a:spAutoFit/>
            </a:bodyPr>
            <a:lstStyle/>
            <a:p>
              <a:pPr algn="ctr"/>
              <a:r>
                <a:rPr lang="en-GB" sz="1200" b="1" dirty="0" smtClean="0">
                  <a:solidFill>
                    <a:srgbClr val="C75947"/>
                  </a:solidFill>
                  <a:latin typeface="Century Gothic" pitchFamily="34" charset="0"/>
                </a:rPr>
                <a:t>Cricket kebabs</a:t>
              </a:r>
            </a:p>
            <a:p>
              <a:pPr algn="ctr"/>
              <a:r>
                <a:rPr lang="en-GB" sz="1000" b="1" i="1" dirty="0" smtClean="0">
                  <a:latin typeface="Century Gothic" pitchFamily="34" charset="0"/>
                </a:rPr>
                <a:t>Yum – crunchy!</a:t>
              </a:r>
            </a:p>
            <a:p>
              <a:pPr algn="ctr">
                <a:spcBef>
                  <a:spcPts val="300"/>
                </a:spcBef>
              </a:pPr>
              <a:r>
                <a:rPr lang="en-GB" sz="1000" dirty="0" smtClean="0">
                  <a:latin typeface="Century Gothic" pitchFamily="34" charset="0"/>
                </a:rPr>
                <a:t>Crickets release 1.5 kg CO</a:t>
              </a:r>
              <a:r>
                <a:rPr lang="en-GB" sz="1000" baseline="-25000" dirty="0" smtClean="0">
                  <a:latin typeface="Century Gothic" pitchFamily="34" charset="0"/>
                </a:rPr>
                <a:t>2</a:t>
              </a:r>
              <a:r>
                <a:rPr lang="en-GB" sz="1000" dirty="0" smtClean="0">
                  <a:latin typeface="Century Gothic" pitchFamily="34" charset="0"/>
                </a:rPr>
                <a:t> for every 1 kg in mass gain.</a:t>
              </a:r>
            </a:p>
          </p:txBody>
        </p:sp>
        <p:pic>
          <p:nvPicPr>
            <p:cNvPr id="78" name="Picture 77" descr="cricket kebab.png"/>
            <p:cNvPicPr>
              <a:picLocks noChangeAspect="1"/>
            </p:cNvPicPr>
            <p:nvPr/>
          </p:nvPicPr>
          <p:blipFill>
            <a:blip r:embed="rId6" cstate="print"/>
            <a:stretch>
              <a:fillRect/>
            </a:stretch>
          </p:blipFill>
          <p:spPr>
            <a:xfrm>
              <a:off x="2591780" y="1100741"/>
              <a:ext cx="1548172" cy="1032115"/>
            </a:xfrm>
            <a:prstGeom prst="rect">
              <a:avLst/>
            </a:prstGeom>
          </p:spPr>
        </p:pic>
      </p:grpSp>
      <p:grpSp>
        <p:nvGrpSpPr>
          <p:cNvPr id="6" name="Group 88"/>
          <p:cNvGrpSpPr/>
          <p:nvPr/>
        </p:nvGrpSpPr>
        <p:grpSpPr>
          <a:xfrm>
            <a:off x="395536" y="3782901"/>
            <a:ext cx="1763688" cy="2019892"/>
            <a:chOff x="395536" y="3646436"/>
            <a:chExt cx="1763688" cy="2019892"/>
          </a:xfrm>
        </p:grpSpPr>
        <p:pic>
          <p:nvPicPr>
            <p:cNvPr id="2050" name="Picture 2"/>
            <p:cNvPicPr>
              <a:picLocks noChangeAspect="1" noChangeArrowheads="1"/>
            </p:cNvPicPr>
            <p:nvPr/>
          </p:nvPicPr>
          <p:blipFill>
            <a:blip r:embed="rId7" cstate="print"/>
            <a:srcRect/>
            <a:stretch>
              <a:fillRect/>
            </a:stretch>
          </p:blipFill>
          <p:spPr bwMode="auto">
            <a:xfrm>
              <a:off x="440544" y="3646436"/>
              <a:ext cx="1654118" cy="1095087"/>
            </a:xfrm>
            <a:prstGeom prst="rect">
              <a:avLst/>
            </a:prstGeom>
            <a:noFill/>
            <a:ln w="9525">
              <a:noFill/>
              <a:miter lim="800000"/>
              <a:headEnd/>
              <a:tailEnd/>
            </a:ln>
          </p:spPr>
        </p:pic>
        <p:sp>
          <p:nvSpPr>
            <p:cNvPr id="56" name="Rectangle 55"/>
            <p:cNvSpPr/>
            <p:nvPr/>
          </p:nvSpPr>
          <p:spPr>
            <a:xfrm>
              <a:off x="432048" y="3650104"/>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p:cNvSpPr/>
            <p:nvPr/>
          </p:nvSpPr>
          <p:spPr>
            <a:xfrm>
              <a:off x="395536" y="4725144"/>
              <a:ext cx="1763688" cy="931024"/>
            </a:xfrm>
            <a:prstGeom prst="rect">
              <a:avLst/>
            </a:prstGeom>
          </p:spPr>
          <p:txBody>
            <a:bodyPr wrap="square">
              <a:spAutoFit/>
            </a:bodyPr>
            <a:lstStyle/>
            <a:p>
              <a:pPr algn="ctr"/>
              <a:r>
                <a:rPr lang="en-GB" sz="1200" b="1" dirty="0" smtClean="0">
                  <a:solidFill>
                    <a:srgbClr val="C75947"/>
                  </a:solidFill>
                  <a:latin typeface="Century Gothic" pitchFamily="34" charset="0"/>
                </a:rPr>
                <a:t>Stir fried locusts</a:t>
              </a:r>
            </a:p>
            <a:p>
              <a:pPr algn="ctr"/>
              <a:r>
                <a:rPr lang="en-GB" sz="1000" b="1" i="1" dirty="0" smtClean="0">
                  <a:latin typeface="Century Gothic" pitchFamily="34" charset="0"/>
                </a:rPr>
                <a:t>Hot and spicy</a:t>
              </a:r>
            </a:p>
            <a:p>
              <a:pPr algn="ctr">
                <a:spcBef>
                  <a:spcPts val="300"/>
                </a:spcBef>
              </a:pPr>
              <a:r>
                <a:rPr lang="en-GB" sz="1000" dirty="0" smtClean="0">
                  <a:latin typeface="Century Gothic" pitchFamily="34" charset="0"/>
                </a:rPr>
                <a:t>Locusts release 0.7 kg CO</a:t>
              </a:r>
              <a:r>
                <a:rPr lang="en-GB" sz="1000" baseline="-25000" dirty="0" smtClean="0">
                  <a:latin typeface="Century Gothic" pitchFamily="34" charset="0"/>
                </a:rPr>
                <a:t>2</a:t>
              </a:r>
              <a:r>
                <a:rPr lang="en-GB" sz="1000" dirty="0" smtClean="0">
                  <a:latin typeface="Century Gothic" pitchFamily="34" charset="0"/>
                </a:rPr>
                <a:t> for every 1 kg in mass gain.</a:t>
              </a:r>
            </a:p>
          </p:txBody>
        </p:sp>
      </p:grpSp>
      <p:grpSp>
        <p:nvGrpSpPr>
          <p:cNvPr id="7" name="Group 97"/>
          <p:cNvGrpSpPr/>
          <p:nvPr/>
        </p:nvGrpSpPr>
        <p:grpSpPr>
          <a:xfrm>
            <a:off x="2536090" y="3786569"/>
            <a:ext cx="1675870" cy="2049472"/>
            <a:chOff x="2536090" y="3650104"/>
            <a:chExt cx="1675870" cy="2049472"/>
          </a:xfrm>
        </p:grpSpPr>
        <p:pic>
          <p:nvPicPr>
            <p:cNvPr id="2051" name="Picture 3"/>
            <p:cNvPicPr>
              <a:picLocks noChangeAspect="1" noChangeArrowheads="1"/>
            </p:cNvPicPr>
            <p:nvPr/>
          </p:nvPicPr>
          <p:blipFill>
            <a:blip r:embed="rId8" cstate="print"/>
            <a:srcRect/>
            <a:stretch>
              <a:fillRect/>
            </a:stretch>
          </p:blipFill>
          <p:spPr bwMode="auto">
            <a:xfrm>
              <a:off x="2537192" y="3653703"/>
              <a:ext cx="1655145" cy="1036829"/>
            </a:xfrm>
            <a:prstGeom prst="rect">
              <a:avLst/>
            </a:prstGeom>
            <a:noFill/>
            <a:ln w="9525">
              <a:noFill/>
              <a:miter lim="800000"/>
              <a:headEnd/>
              <a:tailEnd/>
            </a:ln>
          </p:spPr>
        </p:pic>
        <p:sp>
          <p:nvSpPr>
            <p:cNvPr id="62" name="Rectangle 61"/>
            <p:cNvSpPr/>
            <p:nvPr/>
          </p:nvSpPr>
          <p:spPr>
            <a:xfrm>
              <a:off x="2536090" y="3650104"/>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tangle 92"/>
            <p:cNvSpPr/>
            <p:nvPr/>
          </p:nvSpPr>
          <p:spPr>
            <a:xfrm>
              <a:off x="2555776" y="4653136"/>
              <a:ext cx="1656184" cy="1046440"/>
            </a:xfrm>
            <a:prstGeom prst="rect">
              <a:avLst/>
            </a:prstGeom>
          </p:spPr>
          <p:txBody>
            <a:bodyPr wrap="square">
              <a:spAutoFit/>
            </a:bodyPr>
            <a:lstStyle/>
            <a:p>
              <a:pPr algn="ctr"/>
              <a:r>
                <a:rPr lang="en-GB" sz="1200" b="1" dirty="0" smtClean="0">
                  <a:solidFill>
                    <a:srgbClr val="C75947"/>
                  </a:solidFill>
                  <a:latin typeface="Century Gothic" pitchFamily="34" charset="0"/>
                </a:rPr>
                <a:t>Mealworm tacos</a:t>
              </a:r>
            </a:p>
            <a:p>
              <a:pPr algn="ctr"/>
              <a:r>
                <a:rPr lang="en-GB" sz="1000" b="1" i="1" dirty="0" smtClean="0">
                  <a:latin typeface="Century Gothic" pitchFamily="34" charset="0"/>
                </a:rPr>
                <a:t>Insects with </a:t>
              </a:r>
              <a:br>
                <a:rPr lang="en-GB" sz="1000" b="1" i="1" dirty="0" smtClean="0">
                  <a:latin typeface="Century Gothic" pitchFamily="34" charset="0"/>
                </a:rPr>
              </a:br>
              <a:r>
                <a:rPr lang="en-GB" sz="1000" b="1" i="1" dirty="0" smtClean="0">
                  <a:latin typeface="Century Gothic" pitchFamily="34" charset="0"/>
                </a:rPr>
                <a:t>a Mexican twist</a:t>
              </a:r>
            </a:p>
            <a:p>
              <a:pPr algn="ctr"/>
              <a:r>
                <a:rPr lang="en-GB" sz="1000" dirty="0" smtClean="0">
                  <a:latin typeface="Century Gothic" pitchFamily="34" charset="0"/>
                </a:rPr>
                <a:t>Mealworms release </a:t>
              </a:r>
              <a:br>
                <a:rPr lang="en-GB" sz="1000" dirty="0" smtClean="0">
                  <a:latin typeface="Century Gothic" pitchFamily="34" charset="0"/>
                </a:rPr>
              </a:br>
              <a:r>
                <a:rPr lang="en-GB" sz="1000" dirty="0" smtClean="0">
                  <a:latin typeface="Century Gothic" pitchFamily="34" charset="0"/>
                </a:rPr>
                <a:t>1 kg CO</a:t>
              </a:r>
              <a:r>
                <a:rPr lang="en-GB" sz="1000" baseline="-25000" dirty="0" smtClean="0">
                  <a:latin typeface="Century Gothic" pitchFamily="34" charset="0"/>
                </a:rPr>
                <a:t>2</a:t>
              </a:r>
              <a:r>
                <a:rPr lang="en-GB" sz="1000" dirty="0" smtClean="0">
                  <a:latin typeface="Century Gothic" pitchFamily="34" charset="0"/>
                </a:rPr>
                <a:t> for every 1 kg in mass gain.</a:t>
              </a:r>
            </a:p>
          </p:txBody>
        </p:sp>
      </p:grpSp>
      <p:grpSp>
        <p:nvGrpSpPr>
          <p:cNvPr id="8" name="Group 45"/>
          <p:cNvGrpSpPr/>
          <p:nvPr/>
        </p:nvGrpSpPr>
        <p:grpSpPr>
          <a:xfrm>
            <a:off x="4860032" y="1196752"/>
            <a:ext cx="1872208" cy="2016224"/>
            <a:chOff x="4860032" y="1196752"/>
            <a:chExt cx="1872208" cy="2016224"/>
          </a:xfrm>
        </p:grpSpPr>
        <p:pic>
          <p:nvPicPr>
            <p:cNvPr id="43" name="Picture 2"/>
            <p:cNvPicPr>
              <a:picLocks noChangeAspect="1" noChangeArrowheads="1"/>
            </p:cNvPicPr>
            <p:nvPr/>
          </p:nvPicPr>
          <p:blipFill>
            <a:blip r:embed="rId5" cstate="print"/>
            <a:srcRect/>
            <a:stretch>
              <a:fillRect/>
            </a:stretch>
          </p:blipFill>
          <p:spPr bwMode="auto">
            <a:xfrm>
              <a:off x="4970599" y="1196752"/>
              <a:ext cx="1658505" cy="1105670"/>
            </a:xfrm>
            <a:prstGeom prst="rect">
              <a:avLst/>
            </a:prstGeom>
            <a:noFill/>
            <a:ln w="9525">
              <a:noFill/>
              <a:miter lim="800000"/>
              <a:headEnd/>
              <a:tailEnd/>
            </a:ln>
          </p:spPr>
        </p:pic>
        <p:sp>
          <p:nvSpPr>
            <p:cNvPr id="100" name="Rectangle 99"/>
            <p:cNvSpPr/>
            <p:nvPr/>
          </p:nvSpPr>
          <p:spPr>
            <a:xfrm>
              <a:off x="4968552" y="1196752"/>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TextBox 100"/>
            <p:cNvSpPr txBox="1"/>
            <p:nvPr/>
          </p:nvSpPr>
          <p:spPr>
            <a:xfrm>
              <a:off x="4860032" y="2394610"/>
              <a:ext cx="1872208" cy="777136"/>
            </a:xfrm>
            <a:prstGeom prst="rect">
              <a:avLst/>
            </a:prstGeom>
            <a:noFill/>
          </p:spPr>
          <p:txBody>
            <a:bodyPr wrap="square" rtlCol="0">
              <a:spAutoFit/>
            </a:bodyPr>
            <a:lstStyle/>
            <a:p>
              <a:pPr algn="ctr"/>
              <a:r>
                <a:rPr lang="en-GB" sz="1200" b="1" dirty="0" smtClean="0">
                  <a:solidFill>
                    <a:srgbClr val="C75947"/>
                  </a:solidFill>
                  <a:latin typeface="Century Gothic" pitchFamily="34" charset="0"/>
                </a:rPr>
                <a:t>Buffalo worm burger</a:t>
              </a:r>
            </a:p>
            <a:p>
              <a:pPr algn="ctr"/>
              <a:r>
                <a:rPr lang="en-GB" sz="1000" b="1" i="1" dirty="0" smtClean="0">
                  <a:latin typeface="Century Gothic" pitchFamily="34" charset="0"/>
                </a:rPr>
                <a:t>High in protein, and taste!</a:t>
              </a:r>
            </a:p>
            <a:p>
              <a:pPr algn="ctr">
                <a:spcBef>
                  <a:spcPts val="300"/>
                </a:spcBef>
              </a:pPr>
              <a:r>
                <a:rPr lang="en-GB" sz="1000" dirty="0" smtClean="0">
                  <a:latin typeface="Century Gothic" pitchFamily="34" charset="0"/>
                </a:rPr>
                <a:t>Growing 1 kg of worms requires 25m</a:t>
              </a:r>
              <a:r>
                <a:rPr lang="en-GB" sz="1000" baseline="30000" dirty="0" smtClean="0">
                  <a:latin typeface="Century Gothic" pitchFamily="34" charset="0"/>
                </a:rPr>
                <a:t>2</a:t>
              </a:r>
              <a:r>
                <a:rPr lang="en-GB" sz="1000" dirty="0" smtClean="0">
                  <a:latin typeface="Century Gothic" pitchFamily="34" charset="0"/>
                </a:rPr>
                <a:t> land.</a:t>
              </a:r>
              <a:endParaRPr lang="en-GB" sz="1400" b="1" dirty="0" smtClean="0">
                <a:latin typeface="Century Gothic" pitchFamily="34" charset="0"/>
              </a:endParaRPr>
            </a:p>
          </p:txBody>
        </p:sp>
      </p:grpSp>
      <p:grpSp>
        <p:nvGrpSpPr>
          <p:cNvPr id="9" name="Group 102"/>
          <p:cNvGrpSpPr/>
          <p:nvPr/>
        </p:nvGrpSpPr>
        <p:grpSpPr>
          <a:xfrm>
            <a:off x="7072594" y="1196752"/>
            <a:ext cx="1675870" cy="2016224"/>
            <a:chOff x="2536090" y="1052736"/>
            <a:chExt cx="1675870" cy="2016224"/>
          </a:xfrm>
        </p:grpSpPr>
        <p:sp>
          <p:nvSpPr>
            <p:cNvPr id="104" name="Rectangle 103"/>
            <p:cNvSpPr/>
            <p:nvPr/>
          </p:nvSpPr>
          <p:spPr>
            <a:xfrm>
              <a:off x="2536090" y="1052736"/>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2555776" y="2132856"/>
              <a:ext cx="1656184" cy="931024"/>
            </a:xfrm>
            <a:prstGeom prst="rect">
              <a:avLst/>
            </a:prstGeom>
          </p:spPr>
          <p:txBody>
            <a:bodyPr wrap="square">
              <a:spAutoFit/>
            </a:bodyPr>
            <a:lstStyle/>
            <a:p>
              <a:pPr algn="ctr"/>
              <a:r>
                <a:rPr lang="en-GB" sz="1200" b="1" dirty="0" smtClean="0">
                  <a:solidFill>
                    <a:srgbClr val="C75947"/>
                  </a:solidFill>
                  <a:latin typeface="Century Gothic" pitchFamily="34" charset="0"/>
                </a:rPr>
                <a:t>Cricket kebabs</a:t>
              </a:r>
            </a:p>
            <a:p>
              <a:pPr algn="ctr"/>
              <a:r>
                <a:rPr lang="en-GB" sz="1000" b="1" i="1" dirty="0" smtClean="0">
                  <a:latin typeface="Century Gothic" pitchFamily="34" charset="0"/>
                </a:rPr>
                <a:t>Yum – crunchy!</a:t>
              </a:r>
            </a:p>
            <a:p>
              <a:pPr algn="ctr">
                <a:spcBef>
                  <a:spcPts val="300"/>
                </a:spcBef>
              </a:pPr>
              <a:r>
                <a:rPr lang="en-GB" sz="1000" dirty="0" smtClean="0">
                  <a:latin typeface="Century Gothic" pitchFamily="34" charset="0"/>
                </a:rPr>
                <a:t>Crickets release 1.5 kg CO</a:t>
              </a:r>
              <a:r>
                <a:rPr lang="en-GB" sz="1000" baseline="-25000" dirty="0" smtClean="0">
                  <a:latin typeface="Century Gothic" pitchFamily="34" charset="0"/>
                </a:rPr>
                <a:t>2</a:t>
              </a:r>
              <a:r>
                <a:rPr lang="en-GB" sz="1000" dirty="0" smtClean="0">
                  <a:latin typeface="Century Gothic" pitchFamily="34" charset="0"/>
                </a:rPr>
                <a:t> for every 1 kg in mass gain.</a:t>
              </a:r>
            </a:p>
          </p:txBody>
        </p:sp>
        <p:pic>
          <p:nvPicPr>
            <p:cNvPr id="106" name="Picture 105" descr="cricket kebab.png"/>
            <p:cNvPicPr>
              <a:picLocks noChangeAspect="1"/>
            </p:cNvPicPr>
            <p:nvPr/>
          </p:nvPicPr>
          <p:blipFill>
            <a:blip r:embed="rId6" cstate="print"/>
            <a:stretch>
              <a:fillRect/>
            </a:stretch>
          </p:blipFill>
          <p:spPr>
            <a:xfrm>
              <a:off x="2591780" y="1100741"/>
              <a:ext cx="1548172" cy="1032115"/>
            </a:xfrm>
            <a:prstGeom prst="rect">
              <a:avLst/>
            </a:prstGeom>
          </p:spPr>
        </p:pic>
      </p:grpSp>
      <p:grpSp>
        <p:nvGrpSpPr>
          <p:cNvPr id="10" name="Group 106"/>
          <p:cNvGrpSpPr/>
          <p:nvPr/>
        </p:nvGrpSpPr>
        <p:grpSpPr>
          <a:xfrm>
            <a:off x="4932040" y="3790452"/>
            <a:ext cx="1763688" cy="2019892"/>
            <a:chOff x="395536" y="3646436"/>
            <a:chExt cx="1763688" cy="2019892"/>
          </a:xfrm>
        </p:grpSpPr>
        <p:pic>
          <p:nvPicPr>
            <p:cNvPr id="108" name="Picture 2"/>
            <p:cNvPicPr>
              <a:picLocks noChangeAspect="1" noChangeArrowheads="1"/>
            </p:cNvPicPr>
            <p:nvPr/>
          </p:nvPicPr>
          <p:blipFill>
            <a:blip r:embed="rId7" cstate="print"/>
            <a:srcRect/>
            <a:stretch>
              <a:fillRect/>
            </a:stretch>
          </p:blipFill>
          <p:spPr bwMode="auto">
            <a:xfrm>
              <a:off x="440544" y="3646436"/>
              <a:ext cx="1654118" cy="1095087"/>
            </a:xfrm>
            <a:prstGeom prst="rect">
              <a:avLst/>
            </a:prstGeom>
            <a:noFill/>
            <a:ln w="9525">
              <a:noFill/>
              <a:miter lim="800000"/>
              <a:headEnd/>
              <a:tailEnd/>
            </a:ln>
          </p:spPr>
        </p:pic>
        <p:sp>
          <p:nvSpPr>
            <p:cNvPr id="109" name="Rectangle 108"/>
            <p:cNvSpPr/>
            <p:nvPr/>
          </p:nvSpPr>
          <p:spPr>
            <a:xfrm>
              <a:off x="432048" y="3650104"/>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p:cNvSpPr/>
            <p:nvPr/>
          </p:nvSpPr>
          <p:spPr>
            <a:xfrm>
              <a:off x="395536" y="4725144"/>
              <a:ext cx="1763688" cy="931024"/>
            </a:xfrm>
            <a:prstGeom prst="rect">
              <a:avLst/>
            </a:prstGeom>
          </p:spPr>
          <p:txBody>
            <a:bodyPr wrap="square">
              <a:spAutoFit/>
            </a:bodyPr>
            <a:lstStyle/>
            <a:p>
              <a:pPr algn="ctr"/>
              <a:r>
                <a:rPr lang="en-GB" sz="1200" b="1" dirty="0" smtClean="0">
                  <a:solidFill>
                    <a:srgbClr val="C75947"/>
                  </a:solidFill>
                  <a:latin typeface="Century Gothic" pitchFamily="34" charset="0"/>
                </a:rPr>
                <a:t>Stir fried locusts</a:t>
              </a:r>
            </a:p>
            <a:p>
              <a:pPr algn="ctr"/>
              <a:r>
                <a:rPr lang="en-GB" sz="1000" b="1" i="1" dirty="0" smtClean="0">
                  <a:latin typeface="Century Gothic" pitchFamily="34" charset="0"/>
                </a:rPr>
                <a:t>Hot and spicy</a:t>
              </a:r>
            </a:p>
            <a:p>
              <a:pPr algn="ctr">
                <a:spcBef>
                  <a:spcPts val="300"/>
                </a:spcBef>
              </a:pPr>
              <a:r>
                <a:rPr lang="en-GB" sz="1000" dirty="0" smtClean="0">
                  <a:latin typeface="Century Gothic" pitchFamily="34" charset="0"/>
                </a:rPr>
                <a:t>Locusts release 0.7 kg CO</a:t>
              </a:r>
              <a:r>
                <a:rPr lang="en-GB" sz="1000" baseline="-25000" dirty="0" smtClean="0">
                  <a:latin typeface="Century Gothic" pitchFamily="34" charset="0"/>
                </a:rPr>
                <a:t>2</a:t>
              </a:r>
              <a:r>
                <a:rPr lang="en-GB" sz="1000" dirty="0" smtClean="0">
                  <a:latin typeface="Century Gothic" pitchFamily="34" charset="0"/>
                </a:rPr>
                <a:t> for every 1 kg in mass gain.</a:t>
              </a:r>
            </a:p>
          </p:txBody>
        </p:sp>
      </p:grpSp>
      <p:grpSp>
        <p:nvGrpSpPr>
          <p:cNvPr id="11" name="Group 110"/>
          <p:cNvGrpSpPr/>
          <p:nvPr/>
        </p:nvGrpSpPr>
        <p:grpSpPr>
          <a:xfrm>
            <a:off x="7072594" y="3794120"/>
            <a:ext cx="1675870" cy="2049472"/>
            <a:chOff x="2536090" y="3650104"/>
            <a:chExt cx="1675870" cy="2049472"/>
          </a:xfrm>
        </p:grpSpPr>
        <p:pic>
          <p:nvPicPr>
            <p:cNvPr id="112" name="Picture 3"/>
            <p:cNvPicPr>
              <a:picLocks noChangeAspect="1" noChangeArrowheads="1"/>
            </p:cNvPicPr>
            <p:nvPr/>
          </p:nvPicPr>
          <p:blipFill>
            <a:blip r:embed="rId8" cstate="print"/>
            <a:srcRect/>
            <a:stretch>
              <a:fillRect/>
            </a:stretch>
          </p:blipFill>
          <p:spPr bwMode="auto">
            <a:xfrm>
              <a:off x="2537192" y="3653703"/>
              <a:ext cx="1655145" cy="1036829"/>
            </a:xfrm>
            <a:prstGeom prst="rect">
              <a:avLst/>
            </a:prstGeom>
            <a:noFill/>
            <a:ln w="9525">
              <a:noFill/>
              <a:miter lim="800000"/>
              <a:headEnd/>
              <a:tailEnd/>
            </a:ln>
          </p:spPr>
        </p:pic>
        <p:sp>
          <p:nvSpPr>
            <p:cNvPr id="113" name="Rectangle 112"/>
            <p:cNvSpPr/>
            <p:nvPr/>
          </p:nvSpPr>
          <p:spPr>
            <a:xfrm>
              <a:off x="2536090" y="3650104"/>
              <a:ext cx="1656184" cy="2016224"/>
            </a:xfrm>
            <a:prstGeom prst="rect">
              <a:avLst/>
            </a:prstGeom>
            <a:noFill/>
            <a:ln w="6350">
              <a:solidFill>
                <a:srgbClr val="C75947"/>
              </a:solidFill>
            </a:ln>
            <a:effectLst>
              <a:outerShdw blurRad="25400" dist="12700" dir="3000000" algn="tl" rotWithShape="0">
                <a:schemeClr val="tx1">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p:cNvSpPr/>
            <p:nvPr/>
          </p:nvSpPr>
          <p:spPr>
            <a:xfrm>
              <a:off x="2555776" y="4653136"/>
              <a:ext cx="1656184" cy="1046440"/>
            </a:xfrm>
            <a:prstGeom prst="rect">
              <a:avLst/>
            </a:prstGeom>
          </p:spPr>
          <p:txBody>
            <a:bodyPr wrap="square">
              <a:spAutoFit/>
            </a:bodyPr>
            <a:lstStyle/>
            <a:p>
              <a:pPr algn="ctr"/>
              <a:r>
                <a:rPr lang="en-GB" sz="1200" b="1" dirty="0" smtClean="0">
                  <a:solidFill>
                    <a:srgbClr val="C75947"/>
                  </a:solidFill>
                  <a:latin typeface="Century Gothic" pitchFamily="34" charset="0"/>
                </a:rPr>
                <a:t>Mealworm tacos</a:t>
              </a:r>
            </a:p>
            <a:p>
              <a:pPr algn="ctr"/>
              <a:r>
                <a:rPr lang="en-GB" sz="1000" b="1" i="1" dirty="0" smtClean="0">
                  <a:latin typeface="Century Gothic" pitchFamily="34" charset="0"/>
                </a:rPr>
                <a:t>Insects with </a:t>
              </a:r>
              <a:br>
                <a:rPr lang="en-GB" sz="1000" b="1" i="1" dirty="0" smtClean="0">
                  <a:latin typeface="Century Gothic" pitchFamily="34" charset="0"/>
                </a:rPr>
              </a:br>
              <a:r>
                <a:rPr lang="en-GB" sz="1000" b="1" i="1" dirty="0" smtClean="0">
                  <a:latin typeface="Century Gothic" pitchFamily="34" charset="0"/>
                </a:rPr>
                <a:t>a Mexican twist</a:t>
              </a:r>
            </a:p>
            <a:p>
              <a:pPr algn="ctr"/>
              <a:r>
                <a:rPr lang="en-GB" sz="1000" dirty="0" smtClean="0">
                  <a:latin typeface="Century Gothic" pitchFamily="34" charset="0"/>
                </a:rPr>
                <a:t>Mealworms release </a:t>
              </a:r>
              <a:br>
                <a:rPr lang="en-GB" sz="1000" dirty="0" smtClean="0">
                  <a:latin typeface="Century Gothic" pitchFamily="34" charset="0"/>
                </a:rPr>
              </a:br>
              <a:r>
                <a:rPr lang="en-GB" sz="1000" dirty="0" smtClean="0">
                  <a:latin typeface="Century Gothic" pitchFamily="34" charset="0"/>
                </a:rPr>
                <a:t>1 kg CO</a:t>
              </a:r>
              <a:r>
                <a:rPr lang="en-GB" sz="1000" baseline="-25000" dirty="0" smtClean="0">
                  <a:latin typeface="Century Gothic" pitchFamily="34" charset="0"/>
                </a:rPr>
                <a:t>2</a:t>
              </a:r>
              <a:r>
                <a:rPr lang="en-GB" sz="1000" dirty="0" smtClean="0">
                  <a:latin typeface="Century Gothic" pitchFamily="34" charset="0"/>
                </a:rPr>
                <a:t> for every 1 kg in mass gain.</a:t>
              </a:r>
            </a:p>
          </p:txBody>
        </p:sp>
      </p:gr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35696" y="107929"/>
            <a:ext cx="6120679" cy="584775"/>
          </a:xfrm>
          <a:prstGeom prst="rect">
            <a:avLst/>
          </a:prstGeom>
          <a:noFill/>
        </p:spPr>
        <p:txBody>
          <a:bodyPr wrap="square" rtlCol="0">
            <a:spAutoFit/>
          </a:bodyPr>
          <a:lstStyle/>
          <a:p>
            <a:pPr algn="ctr"/>
            <a:r>
              <a:rPr lang="en-GB" sz="3200" dirty="0" smtClean="0">
                <a:solidFill>
                  <a:srgbClr val="009900"/>
                </a:solidFill>
                <a:latin typeface="Century Gothic" pitchFamily="34" charset="0"/>
                <a:ea typeface="+mj-ea"/>
                <a:cs typeface="+mj-cs"/>
              </a:rPr>
              <a:t>Persuasive writing checklist</a:t>
            </a:r>
            <a:endParaRPr lang="en-GB" sz="3200" dirty="0">
              <a:solidFill>
                <a:srgbClr val="009900"/>
              </a:solidFill>
              <a:latin typeface="Century Gothic" pitchFamily="34" charset="0"/>
              <a:ea typeface="+mj-ea"/>
              <a:cs typeface="+mj-cs"/>
            </a:endParaRPr>
          </a:p>
        </p:txBody>
      </p:sp>
      <p:grpSp>
        <p:nvGrpSpPr>
          <p:cNvPr id="4" name="Group 9"/>
          <p:cNvGrpSpPr/>
          <p:nvPr/>
        </p:nvGrpSpPr>
        <p:grpSpPr>
          <a:xfrm>
            <a:off x="7813154" y="0"/>
            <a:ext cx="1296144" cy="641606"/>
            <a:chOff x="7813154" y="0"/>
            <a:chExt cx="1296144" cy="641606"/>
          </a:xfrm>
        </p:grpSpPr>
        <p:sp>
          <p:nvSpPr>
            <p:cNvPr id="5" name="TextBox 4"/>
            <p:cNvSpPr txBox="1"/>
            <p:nvPr/>
          </p:nvSpPr>
          <p:spPr>
            <a:xfrm>
              <a:off x="7813154" y="0"/>
              <a:ext cx="792088" cy="338554"/>
            </a:xfrm>
            <a:prstGeom prst="rect">
              <a:avLst/>
            </a:prstGeom>
            <a:noFill/>
          </p:spPr>
          <p:txBody>
            <a:bodyPr wrap="square" rtlCol="0">
              <a:spAutoFit/>
            </a:bodyPr>
            <a:lstStyle/>
            <a:p>
              <a:pPr algn="r"/>
              <a:r>
                <a:rPr lang="en-GB" sz="1600" dirty="0" smtClean="0">
                  <a:latin typeface="Century Gothic" pitchFamily="34" charset="0"/>
                </a:rPr>
                <a:t>SS4</a:t>
              </a:r>
              <a:endParaRPr lang="en-GB" sz="1600" dirty="0">
                <a:latin typeface="Century Gothic" pitchFamily="34" charset="0"/>
              </a:endParaRPr>
            </a:p>
          </p:txBody>
        </p:sp>
        <p:pic>
          <p:nvPicPr>
            <p:cNvPr id="6" name="Picture 5" descr="Student sheets.png"/>
            <p:cNvPicPr>
              <a:picLocks noChangeAspect="1"/>
            </p:cNvPicPr>
            <p:nvPr/>
          </p:nvPicPr>
          <p:blipFill>
            <a:blip r:embed="rId4" cstate="print"/>
            <a:stretch>
              <a:fillRect/>
            </a:stretch>
          </p:blipFill>
          <p:spPr>
            <a:xfrm>
              <a:off x="8598815" y="44624"/>
              <a:ext cx="510483" cy="596982"/>
            </a:xfrm>
            <a:prstGeom prst="rect">
              <a:avLst/>
            </a:prstGeom>
          </p:spPr>
        </p:pic>
      </p:grpSp>
      <p:cxnSp>
        <p:nvCxnSpPr>
          <p:cNvPr id="37" name="Straight Connector 36"/>
          <p:cNvCxnSpPr/>
          <p:nvPr/>
        </p:nvCxnSpPr>
        <p:spPr>
          <a:xfrm>
            <a:off x="4572000" y="1124744"/>
            <a:ext cx="0" cy="5184576"/>
          </a:xfrm>
          <a:prstGeom prst="line">
            <a:avLst/>
          </a:prstGeom>
          <a:ln w="6350">
            <a:solidFill>
              <a:srgbClr val="C75947"/>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23528" y="3717032"/>
            <a:ext cx="8496944" cy="0"/>
          </a:xfrm>
          <a:prstGeom prst="line">
            <a:avLst/>
          </a:prstGeom>
          <a:ln w="6350">
            <a:solidFill>
              <a:srgbClr val="C75947"/>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51520" y="980728"/>
            <a:ext cx="4572000" cy="338554"/>
          </a:xfrm>
          <a:prstGeom prst="rect">
            <a:avLst/>
          </a:prstGeom>
        </p:spPr>
        <p:txBody>
          <a:bodyPr wrap="square">
            <a:spAutoFit/>
          </a:bodyPr>
          <a:lstStyle/>
          <a:p>
            <a:r>
              <a:rPr lang="en-GB" sz="1600" b="1" dirty="0" smtClean="0">
                <a:latin typeface="Century Gothic" pitchFamily="34" charset="0"/>
              </a:rPr>
              <a:t>Did you</a:t>
            </a:r>
          </a:p>
        </p:txBody>
      </p:sp>
      <p:sp>
        <p:nvSpPr>
          <p:cNvPr id="9" name="Rectangle 8"/>
          <p:cNvSpPr/>
          <p:nvPr/>
        </p:nvSpPr>
        <p:spPr>
          <a:xfrm>
            <a:off x="359024" y="1352282"/>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359024" y="178433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359024" y="214437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359024" y="250441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359024" y="286445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755576" y="1392398"/>
            <a:ext cx="3960440" cy="2218941"/>
          </a:xfrm>
          <a:prstGeom prst="rect">
            <a:avLst/>
          </a:prstGeom>
        </p:spPr>
        <p:txBody>
          <a:bodyPr wrap="square">
            <a:spAutoFit/>
          </a:bodyPr>
          <a:lstStyle/>
          <a:p>
            <a:pPr>
              <a:lnSpc>
                <a:spcPct val="110000"/>
              </a:lnSpc>
              <a:spcAft>
                <a:spcPts val="1000"/>
              </a:spcAft>
            </a:pPr>
            <a:r>
              <a:rPr lang="en-GB" sz="1400" dirty="0" smtClean="0">
                <a:latin typeface="Century Gothic" pitchFamily="34" charset="0"/>
              </a:rPr>
              <a:t>Get the reader’s attention?</a:t>
            </a:r>
          </a:p>
          <a:p>
            <a:pPr>
              <a:lnSpc>
                <a:spcPct val="110000"/>
              </a:lnSpc>
              <a:spcAft>
                <a:spcPts val="1000"/>
              </a:spcAft>
            </a:pPr>
            <a:r>
              <a:rPr lang="en-GB" sz="1400" dirty="0" smtClean="0">
                <a:latin typeface="Century Gothic" pitchFamily="34" charset="0"/>
              </a:rPr>
              <a:t>Create an emotion like fear or hope?</a:t>
            </a:r>
          </a:p>
          <a:p>
            <a:pPr>
              <a:lnSpc>
                <a:spcPct val="110000"/>
              </a:lnSpc>
              <a:spcAft>
                <a:spcPts val="1200"/>
              </a:spcAft>
            </a:pPr>
            <a:r>
              <a:rPr lang="en-GB" sz="1400" dirty="0" smtClean="0">
                <a:latin typeface="Century Gothic" pitchFamily="34" charset="0"/>
              </a:rPr>
              <a:t>Try to solve a problem for the reader?</a:t>
            </a:r>
          </a:p>
          <a:p>
            <a:pPr>
              <a:lnSpc>
                <a:spcPct val="110000"/>
              </a:lnSpc>
              <a:spcAft>
                <a:spcPts val="1200"/>
              </a:spcAft>
            </a:pPr>
            <a:r>
              <a:rPr lang="en-GB" sz="1400" dirty="0" smtClean="0">
                <a:latin typeface="Century Gothic" pitchFamily="34" charset="0"/>
              </a:rPr>
              <a:t>Use hard evidence – facts or numbers?</a:t>
            </a:r>
          </a:p>
          <a:p>
            <a:pPr>
              <a:lnSpc>
                <a:spcPct val="110000"/>
              </a:lnSpc>
              <a:spcAft>
                <a:spcPts val="1200"/>
              </a:spcAft>
            </a:pPr>
            <a:r>
              <a:rPr lang="en-GB" sz="1400" dirty="0" smtClean="0">
                <a:latin typeface="Century Gothic" pitchFamily="34" charset="0"/>
              </a:rPr>
              <a:t>Use ‘you’ and ‘we’ to make it personal?</a:t>
            </a:r>
          </a:p>
          <a:p>
            <a:pPr>
              <a:lnSpc>
                <a:spcPct val="110000"/>
              </a:lnSpc>
              <a:spcAft>
                <a:spcPts val="1200"/>
              </a:spcAft>
            </a:pPr>
            <a:r>
              <a:rPr lang="en-GB" sz="1400" dirty="0" smtClean="0">
                <a:latin typeface="Century Gothic" pitchFamily="34" charset="0"/>
              </a:rPr>
              <a:t>Include real-life examples?</a:t>
            </a:r>
            <a:endParaRPr lang="en-GB" sz="1400" dirty="0"/>
          </a:p>
        </p:txBody>
      </p:sp>
      <p:sp>
        <p:nvSpPr>
          <p:cNvPr id="40" name="Rectangle 39"/>
          <p:cNvSpPr/>
          <p:nvPr/>
        </p:nvSpPr>
        <p:spPr>
          <a:xfrm>
            <a:off x="354984" y="3251299"/>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p:cNvSpPr/>
          <p:nvPr/>
        </p:nvSpPr>
        <p:spPr>
          <a:xfrm>
            <a:off x="4608512" y="980728"/>
            <a:ext cx="4572000" cy="338554"/>
          </a:xfrm>
          <a:prstGeom prst="rect">
            <a:avLst/>
          </a:prstGeom>
        </p:spPr>
        <p:txBody>
          <a:bodyPr wrap="square">
            <a:spAutoFit/>
          </a:bodyPr>
          <a:lstStyle/>
          <a:p>
            <a:r>
              <a:rPr lang="en-GB" sz="1600" b="1" dirty="0" smtClean="0">
                <a:latin typeface="Century Gothic" pitchFamily="34" charset="0"/>
              </a:rPr>
              <a:t>Did you</a:t>
            </a:r>
          </a:p>
        </p:txBody>
      </p:sp>
      <p:sp>
        <p:nvSpPr>
          <p:cNvPr id="41" name="Rectangle 40"/>
          <p:cNvSpPr/>
          <p:nvPr/>
        </p:nvSpPr>
        <p:spPr>
          <a:xfrm>
            <a:off x="4716016" y="1352282"/>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4716016" y="178433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4716016" y="214437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4716016" y="250441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4716016" y="286445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5112568" y="1392398"/>
            <a:ext cx="3960440" cy="2218941"/>
          </a:xfrm>
          <a:prstGeom prst="rect">
            <a:avLst/>
          </a:prstGeom>
        </p:spPr>
        <p:txBody>
          <a:bodyPr wrap="square">
            <a:spAutoFit/>
          </a:bodyPr>
          <a:lstStyle/>
          <a:p>
            <a:pPr>
              <a:lnSpc>
                <a:spcPct val="110000"/>
              </a:lnSpc>
              <a:spcAft>
                <a:spcPts val="1000"/>
              </a:spcAft>
            </a:pPr>
            <a:r>
              <a:rPr lang="en-GB" sz="1400" dirty="0" smtClean="0">
                <a:latin typeface="Century Gothic" pitchFamily="34" charset="0"/>
              </a:rPr>
              <a:t>Get the reader’s attention?</a:t>
            </a:r>
          </a:p>
          <a:p>
            <a:pPr>
              <a:lnSpc>
                <a:spcPct val="110000"/>
              </a:lnSpc>
              <a:spcAft>
                <a:spcPts val="1000"/>
              </a:spcAft>
            </a:pPr>
            <a:r>
              <a:rPr lang="en-GB" sz="1400" dirty="0" smtClean="0">
                <a:latin typeface="Century Gothic" pitchFamily="34" charset="0"/>
              </a:rPr>
              <a:t>Create an emotion like fear or hope?</a:t>
            </a:r>
          </a:p>
          <a:p>
            <a:pPr>
              <a:lnSpc>
                <a:spcPct val="110000"/>
              </a:lnSpc>
              <a:spcAft>
                <a:spcPts val="1200"/>
              </a:spcAft>
            </a:pPr>
            <a:r>
              <a:rPr lang="en-GB" sz="1400" dirty="0" smtClean="0">
                <a:latin typeface="Century Gothic" pitchFamily="34" charset="0"/>
              </a:rPr>
              <a:t>Try to solve a problem for the reader?</a:t>
            </a:r>
          </a:p>
          <a:p>
            <a:pPr>
              <a:lnSpc>
                <a:spcPct val="110000"/>
              </a:lnSpc>
              <a:spcAft>
                <a:spcPts val="1200"/>
              </a:spcAft>
            </a:pPr>
            <a:r>
              <a:rPr lang="en-GB" sz="1400" dirty="0" smtClean="0">
                <a:latin typeface="Century Gothic" pitchFamily="34" charset="0"/>
              </a:rPr>
              <a:t>Use hard evidence – facts or numbers?</a:t>
            </a:r>
          </a:p>
          <a:p>
            <a:pPr>
              <a:lnSpc>
                <a:spcPct val="110000"/>
              </a:lnSpc>
              <a:spcAft>
                <a:spcPts val="1200"/>
              </a:spcAft>
            </a:pPr>
            <a:r>
              <a:rPr lang="en-GB" sz="1400" dirty="0" smtClean="0">
                <a:latin typeface="Century Gothic" pitchFamily="34" charset="0"/>
              </a:rPr>
              <a:t>Use ‘you’ and ‘we’ to make it personal?</a:t>
            </a:r>
          </a:p>
          <a:p>
            <a:pPr>
              <a:lnSpc>
                <a:spcPct val="110000"/>
              </a:lnSpc>
              <a:spcAft>
                <a:spcPts val="1200"/>
              </a:spcAft>
            </a:pPr>
            <a:r>
              <a:rPr lang="en-GB" sz="1400" dirty="0" smtClean="0">
                <a:latin typeface="Century Gothic" pitchFamily="34" charset="0"/>
              </a:rPr>
              <a:t>Include real-life examples?</a:t>
            </a:r>
            <a:endParaRPr lang="en-GB" sz="1400" dirty="0"/>
          </a:p>
        </p:txBody>
      </p:sp>
      <p:sp>
        <p:nvSpPr>
          <p:cNvPr id="61" name="Rectangle 60"/>
          <p:cNvSpPr/>
          <p:nvPr/>
        </p:nvSpPr>
        <p:spPr>
          <a:xfrm>
            <a:off x="4711976" y="3251299"/>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2" name="Straight Connector 61"/>
          <p:cNvCxnSpPr/>
          <p:nvPr/>
        </p:nvCxnSpPr>
        <p:spPr>
          <a:xfrm>
            <a:off x="323528" y="6597352"/>
            <a:ext cx="8496944" cy="0"/>
          </a:xfrm>
          <a:prstGeom prst="line">
            <a:avLst/>
          </a:prstGeom>
          <a:ln w="6350">
            <a:solidFill>
              <a:srgbClr val="C75947"/>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251520" y="3861048"/>
            <a:ext cx="4572000" cy="338554"/>
          </a:xfrm>
          <a:prstGeom prst="rect">
            <a:avLst/>
          </a:prstGeom>
        </p:spPr>
        <p:txBody>
          <a:bodyPr wrap="square">
            <a:spAutoFit/>
          </a:bodyPr>
          <a:lstStyle/>
          <a:p>
            <a:r>
              <a:rPr lang="en-GB" sz="1600" b="1" dirty="0" smtClean="0">
                <a:latin typeface="Century Gothic" pitchFamily="34" charset="0"/>
              </a:rPr>
              <a:t>Did you</a:t>
            </a:r>
          </a:p>
        </p:txBody>
      </p:sp>
      <p:sp>
        <p:nvSpPr>
          <p:cNvPr id="64" name="Rectangle 63"/>
          <p:cNvSpPr/>
          <p:nvPr/>
        </p:nvSpPr>
        <p:spPr>
          <a:xfrm>
            <a:off x="359024" y="4232602"/>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359024" y="466465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359024" y="502469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359024" y="538473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a:off x="359024" y="574477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755576" y="4272718"/>
            <a:ext cx="3960440" cy="2218941"/>
          </a:xfrm>
          <a:prstGeom prst="rect">
            <a:avLst/>
          </a:prstGeom>
        </p:spPr>
        <p:txBody>
          <a:bodyPr wrap="square">
            <a:spAutoFit/>
          </a:bodyPr>
          <a:lstStyle/>
          <a:p>
            <a:pPr>
              <a:lnSpc>
                <a:spcPct val="110000"/>
              </a:lnSpc>
              <a:spcAft>
                <a:spcPts val="1000"/>
              </a:spcAft>
            </a:pPr>
            <a:r>
              <a:rPr lang="en-GB" sz="1400" dirty="0" smtClean="0">
                <a:latin typeface="Century Gothic" pitchFamily="34" charset="0"/>
              </a:rPr>
              <a:t>Get the reader’s attention?</a:t>
            </a:r>
          </a:p>
          <a:p>
            <a:pPr>
              <a:lnSpc>
                <a:spcPct val="110000"/>
              </a:lnSpc>
              <a:spcAft>
                <a:spcPts val="1000"/>
              </a:spcAft>
            </a:pPr>
            <a:r>
              <a:rPr lang="en-GB" sz="1400" dirty="0" smtClean="0">
                <a:latin typeface="Century Gothic" pitchFamily="34" charset="0"/>
              </a:rPr>
              <a:t>Create an emotion like fear or hope?</a:t>
            </a:r>
          </a:p>
          <a:p>
            <a:pPr>
              <a:lnSpc>
                <a:spcPct val="110000"/>
              </a:lnSpc>
              <a:spcAft>
                <a:spcPts val="1200"/>
              </a:spcAft>
            </a:pPr>
            <a:r>
              <a:rPr lang="en-GB" sz="1400" dirty="0" smtClean="0">
                <a:latin typeface="Century Gothic" pitchFamily="34" charset="0"/>
              </a:rPr>
              <a:t>Try to solve a problem for the reader?</a:t>
            </a:r>
          </a:p>
          <a:p>
            <a:pPr>
              <a:lnSpc>
                <a:spcPct val="110000"/>
              </a:lnSpc>
              <a:spcAft>
                <a:spcPts val="1200"/>
              </a:spcAft>
            </a:pPr>
            <a:r>
              <a:rPr lang="en-GB" sz="1400" dirty="0" smtClean="0">
                <a:latin typeface="Century Gothic" pitchFamily="34" charset="0"/>
              </a:rPr>
              <a:t>Use hard evidence – facts or numbers?</a:t>
            </a:r>
          </a:p>
          <a:p>
            <a:pPr>
              <a:lnSpc>
                <a:spcPct val="110000"/>
              </a:lnSpc>
              <a:spcAft>
                <a:spcPts val="1200"/>
              </a:spcAft>
            </a:pPr>
            <a:r>
              <a:rPr lang="en-GB" sz="1400" dirty="0" smtClean="0">
                <a:latin typeface="Century Gothic" pitchFamily="34" charset="0"/>
              </a:rPr>
              <a:t>Use ‘you’ and ‘we’ to make it personal?</a:t>
            </a:r>
          </a:p>
          <a:p>
            <a:pPr>
              <a:lnSpc>
                <a:spcPct val="110000"/>
              </a:lnSpc>
              <a:spcAft>
                <a:spcPts val="1200"/>
              </a:spcAft>
            </a:pPr>
            <a:r>
              <a:rPr lang="en-GB" sz="1400" dirty="0" smtClean="0">
                <a:latin typeface="Century Gothic" pitchFamily="34" charset="0"/>
              </a:rPr>
              <a:t>Include real-life examples?</a:t>
            </a:r>
            <a:endParaRPr lang="en-GB" sz="1400" dirty="0"/>
          </a:p>
        </p:txBody>
      </p:sp>
      <p:sp>
        <p:nvSpPr>
          <p:cNvPr id="70" name="Rectangle 69"/>
          <p:cNvSpPr/>
          <p:nvPr/>
        </p:nvSpPr>
        <p:spPr>
          <a:xfrm>
            <a:off x="354984" y="6131619"/>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4608512" y="3861048"/>
            <a:ext cx="4572000" cy="338554"/>
          </a:xfrm>
          <a:prstGeom prst="rect">
            <a:avLst/>
          </a:prstGeom>
        </p:spPr>
        <p:txBody>
          <a:bodyPr wrap="square">
            <a:spAutoFit/>
          </a:bodyPr>
          <a:lstStyle/>
          <a:p>
            <a:r>
              <a:rPr lang="en-GB" sz="1600" b="1" dirty="0" smtClean="0">
                <a:latin typeface="Century Gothic" pitchFamily="34" charset="0"/>
              </a:rPr>
              <a:t>Did you</a:t>
            </a:r>
          </a:p>
        </p:txBody>
      </p:sp>
      <p:sp>
        <p:nvSpPr>
          <p:cNvPr id="72" name="Rectangle 71"/>
          <p:cNvSpPr/>
          <p:nvPr/>
        </p:nvSpPr>
        <p:spPr>
          <a:xfrm>
            <a:off x="4716016" y="4232602"/>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4716016" y="466465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4716016" y="502469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74"/>
          <p:cNvSpPr/>
          <p:nvPr/>
        </p:nvSpPr>
        <p:spPr>
          <a:xfrm>
            <a:off x="4716016" y="538473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4716016" y="5744770"/>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5112568" y="4272718"/>
            <a:ext cx="3960440" cy="2218941"/>
          </a:xfrm>
          <a:prstGeom prst="rect">
            <a:avLst/>
          </a:prstGeom>
        </p:spPr>
        <p:txBody>
          <a:bodyPr wrap="square">
            <a:spAutoFit/>
          </a:bodyPr>
          <a:lstStyle/>
          <a:p>
            <a:pPr>
              <a:lnSpc>
                <a:spcPct val="110000"/>
              </a:lnSpc>
              <a:spcAft>
                <a:spcPts val="1000"/>
              </a:spcAft>
            </a:pPr>
            <a:r>
              <a:rPr lang="en-GB" sz="1400" dirty="0" smtClean="0">
                <a:latin typeface="Century Gothic" pitchFamily="34" charset="0"/>
              </a:rPr>
              <a:t>Get the reader’s attention?</a:t>
            </a:r>
          </a:p>
          <a:p>
            <a:pPr>
              <a:lnSpc>
                <a:spcPct val="110000"/>
              </a:lnSpc>
              <a:spcAft>
                <a:spcPts val="1000"/>
              </a:spcAft>
            </a:pPr>
            <a:r>
              <a:rPr lang="en-GB" sz="1400" dirty="0" smtClean="0">
                <a:latin typeface="Century Gothic" pitchFamily="34" charset="0"/>
              </a:rPr>
              <a:t>Create an emotion like fear or hope?</a:t>
            </a:r>
          </a:p>
          <a:p>
            <a:pPr>
              <a:lnSpc>
                <a:spcPct val="110000"/>
              </a:lnSpc>
              <a:spcAft>
                <a:spcPts val="1200"/>
              </a:spcAft>
            </a:pPr>
            <a:r>
              <a:rPr lang="en-GB" sz="1400" dirty="0" smtClean="0">
                <a:latin typeface="Century Gothic" pitchFamily="34" charset="0"/>
              </a:rPr>
              <a:t>Try to solve a problem for the reader?</a:t>
            </a:r>
          </a:p>
          <a:p>
            <a:pPr>
              <a:lnSpc>
                <a:spcPct val="110000"/>
              </a:lnSpc>
              <a:spcAft>
                <a:spcPts val="1200"/>
              </a:spcAft>
            </a:pPr>
            <a:r>
              <a:rPr lang="en-GB" sz="1400" dirty="0" smtClean="0">
                <a:latin typeface="Century Gothic" pitchFamily="34" charset="0"/>
              </a:rPr>
              <a:t>Use hard evidence – facts or numbers?</a:t>
            </a:r>
          </a:p>
          <a:p>
            <a:pPr>
              <a:lnSpc>
                <a:spcPct val="110000"/>
              </a:lnSpc>
              <a:spcAft>
                <a:spcPts val="1200"/>
              </a:spcAft>
            </a:pPr>
            <a:r>
              <a:rPr lang="en-GB" sz="1400" dirty="0" smtClean="0">
                <a:latin typeface="Century Gothic" pitchFamily="34" charset="0"/>
              </a:rPr>
              <a:t>Use ‘you’ and ‘we’ to make it personal?</a:t>
            </a:r>
          </a:p>
          <a:p>
            <a:pPr>
              <a:lnSpc>
                <a:spcPct val="110000"/>
              </a:lnSpc>
              <a:spcAft>
                <a:spcPts val="1200"/>
              </a:spcAft>
            </a:pPr>
            <a:r>
              <a:rPr lang="en-GB" sz="1400" dirty="0" smtClean="0">
                <a:latin typeface="Century Gothic" pitchFamily="34" charset="0"/>
              </a:rPr>
              <a:t>Include real-life examples?</a:t>
            </a:r>
            <a:endParaRPr lang="en-GB" sz="1400" dirty="0"/>
          </a:p>
        </p:txBody>
      </p:sp>
      <p:sp>
        <p:nvSpPr>
          <p:cNvPr id="78" name="Rectangle 77"/>
          <p:cNvSpPr/>
          <p:nvPr/>
        </p:nvSpPr>
        <p:spPr>
          <a:xfrm>
            <a:off x="4711976" y="6131619"/>
            <a:ext cx="288032" cy="288032"/>
          </a:xfrm>
          <a:prstGeom prst="rect">
            <a:avLst/>
          </a:prstGeom>
          <a:solidFill>
            <a:schemeClr val="bg1"/>
          </a:solidFill>
          <a:ln w="3175">
            <a:solidFill>
              <a:srgbClr val="00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BEBA8EAE-BF5A-486C-A8C5-ECC9F3942E4B}">
                <a14:imgProps xmlns:a14="http://schemas.microsoft.com/office/drawing/2010/main" xmlns="">
                  <a14:imgLayer r:embed="rId5">
                    <a14:imgEffect>
                      <a14:backgroundRemoval t="2473" b="100000" l="0" r="100000"/>
                    </a14:imgEffect>
                  </a14:imgLayer>
                </a14:imgProps>
              </a:ext>
              <a:ext uri="{28A0092B-C50C-407E-A947-70E740481C1C}">
                <a14:useLocalDpi xmlns:a14="http://schemas.microsoft.com/office/drawing/2010/main" xmlns="" val="0"/>
              </a:ext>
            </a:extLst>
          </a:blip>
          <a:srcRect b="23171"/>
          <a:stretch>
            <a:fillRect/>
          </a:stretch>
        </p:blipFill>
        <p:spPr>
          <a:xfrm>
            <a:off x="-2096" y="2209404"/>
            <a:ext cx="9146096" cy="4675980"/>
          </a:xfrm>
          <a:prstGeom prst="rect">
            <a:avLst/>
          </a:prstGeom>
          <a:ln>
            <a:noFill/>
          </a:ln>
          <a:effectLst>
            <a:outerShdw blurRad="292100" dist="139700" dir="2700000" algn="tl" rotWithShape="0">
              <a:srgbClr val="333333">
                <a:alpha val="65000"/>
              </a:srgbClr>
            </a:outerShdw>
          </a:effectLst>
        </p:spPr>
      </p:pic>
      <p:pic>
        <p:nvPicPr>
          <p:cNvPr id="8" name="Picture 7" descr="engagelogo.png"/>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203531" y="404664"/>
            <a:ext cx="2823295" cy="1132828"/>
          </a:xfrm>
          <a:prstGeom prst="rect">
            <a:avLst/>
          </a:prstGeom>
        </p:spPr>
      </p:pic>
      <p:sp>
        <p:nvSpPr>
          <p:cNvPr id="10" name="TextBox 9"/>
          <p:cNvSpPr txBox="1"/>
          <p:nvPr/>
        </p:nvSpPr>
        <p:spPr>
          <a:xfrm>
            <a:off x="1331973" y="1700811"/>
            <a:ext cx="6946645" cy="584775"/>
          </a:xfrm>
          <a:prstGeom prst="rect">
            <a:avLst/>
          </a:prstGeom>
          <a:noFill/>
        </p:spPr>
        <p:txBody>
          <a:bodyPr wrap="square" rtlCol="0">
            <a:spAutoFit/>
          </a:bodyPr>
          <a:lstStyle/>
          <a:p>
            <a:r>
              <a:rPr lang="en-GB" sz="3200" dirty="0">
                <a:solidFill>
                  <a:srgbClr val="639729"/>
                </a:solidFill>
                <a:latin typeface="Century Gothic" pitchFamily="34" charset="0"/>
              </a:rPr>
              <a:t>G</a:t>
            </a:r>
            <a:r>
              <a:rPr lang="en-GB" sz="3200" dirty="0" smtClean="0">
                <a:solidFill>
                  <a:srgbClr val="639729"/>
                </a:solidFill>
                <a:latin typeface="Century Gothic" pitchFamily="34" charset="0"/>
              </a:rPr>
              <a:t>et students talking and thinking </a:t>
            </a:r>
            <a:endParaRPr lang="pt-BR" sz="3200" dirty="0">
              <a:solidFill>
                <a:srgbClr val="639729"/>
              </a:solidFill>
              <a:latin typeface="Century Gothic"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ngagelogo.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99941" y="396248"/>
            <a:ext cx="5135866" cy="2060374"/>
          </a:xfrm>
          <a:prstGeom prst="rect">
            <a:avLst/>
          </a:prstGeom>
        </p:spPr>
      </p:pic>
      <p:sp>
        <p:nvSpPr>
          <p:cNvPr id="10" name="Rectangle 9"/>
          <p:cNvSpPr/>
          <p:nvPr/>
        </p:nvSpPr>
        <p:spPr>
          <a:xfrm>
            <a:off x="1835744" y="2508741"/>
            <a:ext cx="5544082" cy="292388"/>
          </a:xfrm>
          <a:prstGeom prst="rect">
            <a:avLst/>
          </a:prstGeom>
        </p:spPr>
        <p:txBody>
          <a:bodyPr wrap="square">
            <a:spAutoFit/>
          </a:bodyPr>
          <a:lstStyle/>
          <a:p>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Equipping the Next Generation for Active Engagement</a:t>
            </a:r>
            <a:r>
              <a:rPr lang="en-GB" sz="1300" b="1" kern="1200" spc="-15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 </a:t>
            </a:r>
            <a:r>
              <a:rPr lang="en-GB" sz="1300" b="1" kern="1200" dirty="0" smtClean="0">
                <a:solidFill>
                  <a:schemeClr val="bg1">
                    <a:lumMod val="50000"/>
                  </a:schemeClr>
                </a:solidFill>
                <a:latin typeface="Century Gothic" pitchFamily="34" charset="0"/>
                <a:ea typeface="Ebrima" panose="02000000000000000000" pitchFamily="2" charset="0"/>
                <a:cs typeface="Mangal" panose="02040503050203030202" pitchFamily="18" charset="0"/>
              </a:rPr>
              <a:t>in Science</a:t>
            </a:r>
            <a:endParaRPr lang="en-GB" sz="1300" b="1" kern="1200" dirty="0">
              <a:solidFill>
                <a:schemeClr val="bg1">
                  <a:lumMod val="50000"/>
                </a:schemeClr>
              </a:solidFill>
              <a:latin typeface="Century Gothic" pitchFamily="34" charset="0"/>
              <a:ea typeface="Ebrima" panose="02000000000000000000" pitchFamily="2" charset="0"/>
              <a:cs typeface="Mangal" panose="02040503050203030202" pitchFamily="18" charset="0"/>
            </a:endParaRPr>
          </a:p>
        </p:txBody>
      </p:sp>
      <p:pic>
        <p:nvPicPr>
          <p:cNvPr id="6"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79938" y="5157192"/>
            <a:ext cx="1872785" cy="403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2270" y="4437112"/>
            <a:ext cx="1285875" cy="495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212022" y="4365104"/>
            <a:ext cx="912456" cy="4396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340140" y="4437112"/>
            <a:ext cx="1181328" cy="5026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9"/>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811797" y="5157192"/>
            <a:ext cx="611742" cy="4189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 name="Picture 10"/>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12248" y="3717032"/>
            <a:ext cx="601988" cy="2565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 name="Picture 1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96262" y="5229203"/>
            <a:ext cx="1407851" cy="3134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5"/>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507942" y="4149083"/>
            <a:ext cx="1824038" cy="581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 name="Picture 1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428010" y="3501011"/>
            <a:ext cx="495823" cy="4311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TextBox 17"/>
          <p:cNvSpPr txBox="1"/>
          <p:nvPr/>
        </p:nvSpPr>
        <p:spPr>
          <a:xfrm>
            <a:off x="7667808" y="4437112"/>
            <a:ext cx="1216616" cy="369332"/>
          </a:xfrm>
          <a:prstGeom prst="rect">
            <a:avLst/>
          </a:prstGeom>
          <a:noFill/>
        </p:spPr>
        <p:txBody>
          <a:bodyPr wrap="square" rtlCol="0">
            <a:spAutoFit/>
          </a:bodyPr>
          <a:lstStyle/>
          <a:p>
            <a:r>
              <a:rPr lang="en-GB" dirty="0" smtClean="0"/>
              <a:t>TRACES</a:t>
            </a:r>
            <a:endParaRPr lang="pt-BR" dirty="0"/>
          </a:p>
        </p:txBody>
      </p:sp>
      <p:pic>
        <p:nvPicPr>
          <p:cNvPr id="19" name="Picture 16"/>
          <p:cNvPicPr>
            <a:picLocks noChangeAspect="1" noChangeArrowheads="1"/>
          </p:cNvPicPr>
          <p:nvPr/>
        </p:nvPicPr>
        <p:blipFill rotWithShape="1">
          <a:blip r:embed="rId14" cstate="print">
            <a:extLst>
              <a:ext uri="{28A0092B-C50C-407E-A947-70E740481C1C}">
                <a14:useLocalDpi xmlns:a14="http://schemas.microsoft.com/office/drawing/2010/main" xmlns="" val="0"/>
              </a:ext>
            </a:extLst>
          </a:blip>
          <a:srcRect l="12568" r="40409"/>
          <a:stretch/>
        </p:blipFill>
        <p:spPr bwMode="auto">
          <a:xfrm>
            <a:off x="4068033" y="5157192"/>
            <a:ext cx="1104065" cy="3756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17"/>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5579937" y="3501011"/>
            <a:ext cx="855663" cy="379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20"/>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2340140" y="5301211"/>
            <a:ext cx="1221254" cy="281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 name="Picture 22"/>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7811799" y="3573016"/>
            <a:ext cx="410310" cy="4704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 name="Picture 23"/>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2268144" y="3501011"/>
            <a:ext cx="878253" cy="608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4" name="Rectangle 23"/>
          <p:cNvSpPr/>
          <p:nvPr/>
        </p:nvSpPr>
        <p:spPr>
          <a:xfrm>
            <a:off x="180275" y="3212976"/>
            <a:ext cx="8783451" cy="2664296"/>
          </a:xfrm>
          <a:prstGeom prst="rect">
            <a:avLst/>
          </a:prstGeom>
          <a:noFill/>
          <a:ln w="6350">
            <a:solidFill>
              <a:srgbClr val="0091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bol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29914</TotalTime>
  <Words>1146</Words>
  <Application>Microsoft Office PowerPoint</Application>
  <PresentationFormat>On-screen Show (4:3)</PresentationFormat>
  <Paragraphs>172</Paragraphs>
  <Slides>12</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Calibri</vt:lpstr>
      <vt:lpstr>Century Gothic</vt:lpstr>
      <vt:lpstr>Ebrima</vt:lpstr>
      <vt:lpstr>Mangal</vt:lpstr>
      <vt:lpstr>ＭＳ Ｐゴシック</vt:lpstr>
      <vt:lpstr>Wingdings</vt:lpstr>
      <vt:lpstr>Lato Regular</vt:lpstr>
      <vt:lpstr>LilyUPC</vt:lpstr>
      <vt:lpstr>Office Theme</vt:lpstr>
      <vt:lpstr>Slide 1</vt:lpstr>
      <vt:lpstr>Slide 2</vt:lpstr>
      <vt:lpstr>Slide 3</vt:lpstr>
      <vt:lpstr>Slide 4</vt:lpstr>
      <vt:lpstr>Slide 5</vt:lpstr>
      <vt:lpstr>Student sheets</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Gemma Young</dc:creator>
  <cp:lastModifiedBy>Gemma Young</cp:lastModifiedBy>
  <cp:revision>294</cp:revision>
  <dcterms:created xsi:type="dcterms:W3CDTF">2014-09-15T10:50:25Z</dcterms:created>
  <dcterms:modified xsi:type="dcterms:W3CDTF">2014-12-11T18:37:34Z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926A4257-4A38-4A28-A204-42692B1F4461</vt:lpwstr>
  </property>
  <property fmtid="{D5CDD505-2E9C-101B-9397-08002B2CF9AE}" pid="3" name="ArticulatePath">
    <vt:lpwstr>Ebola presentation</vt:lpwstr>
  </property>
</Properties>
</file>