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9" r:id="rId2"/>
    <p:sldId id="395" r:id="rId3"/>
    <p:sldId id="388" r:id="rId4"/>
    <p:sldId id="396" r:id="rId5"/>
    <p:sldId id="394" r:id="rId6"/>
    <p:sldId id="404" r:id="rId7"/>
    <p:sldId id="383" r:id="rId8"/>
    <p:sldId id="398" r:id="rId9"/>
    <p:sldId id="397" r:id="rId10"/>
    <p:sldId id="391" r:id="rId11"/>
    <p:sldId id="399" r:id="rId12"/>
    <p:sldId id="284" r:id="rId13"/>
    <p:sldId id="358" r:id="rId14"/>
    <p:sldId id="360" r:id="rId15"/>
    <p:sldId id="403" r:id="rId16"/>
    <p:sldId id="401" r:id="rId17"/>
    <p:sldId id="402" r:id="rId18"/>
    <p:sldId id="277" r:id="rId19"/>
    <p:sldId id="278" r:id="rId20"/>
  </p:sldIdLst>
  <p:sldSz cx="9144000" cy="6858000" type="screen4x3"/>
  <p:notesSz cx="6864350" cy="9998075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Century Gothic" pitchFamily="34" charset="0"/>
      <p:regular r:id="rId27"/>
      <p:bold r:id="rId28"/>
      <p:italic r:id="rId29"/>
      <p:boldItalic r:id="rId30"/>
    </p:embeddedFont>
    <p:embeddedFont>
      <p:font typeface="Ebrima" pitchFamily="2" charset="0"/>
      <p:regular r:id="rId31"/>
      <p:bold r:id="rId32"/>
    </p:embeddedFont>
    <p:embeddedFont>
      <p:font typeface="Mangal" pitchFamily="18" charset="0"/>
      <p:regular r:id="rId33"/>
      <p:bold r:id="rId34"/>
    </p:embeddedFont>
    <p:embeddedFont>
      <p:font typeface="ＭＳ Ｐゴシック" pitchFamily="34" charset="-128"/>
      <p:regular r:id="rId35"/>
    </p:embeddedFont>
    <p:embeddedFont>
      <p:font typeface="Wingdings 2" pitchFamily="18" charset="2"/>
      <p:regular r:id="rId36"/>
    </p:embeddedFont>
    <p:embeddedFont>
      <p:font typeface="LilyUPC" pitchFamily="34" charset="-34"/>
      <p:regular r:id="rId37"/>
      <p:bold r:id="rId38"/>
      <p:italic r:id="rId39"/>
      <p:boldItalic r:id="rId40"/>
    </p:embeddedFont>
  </p:embeddedFontLst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87" clrIdx="0">
    <p:extLst/>
  </p:cmAuthor>
  <p:cmAuthor id="2" name="Gemma Young" initials="GY" lastIdx="71" clrIdx="1"/>
  <p:cmAuthor id="3" name="Linda" initials="L" lastIdx="5" clrIdx="2"/>
  <p:cmAuthor id="4" name="Philippa Gardom Hulme" initials="PGH" lastIdx="5" clrIdx="3"/>
  <p:cmAuthor id="5" name="Philippa" initials="PGH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46CDC"/>
    <a:srgbClr val="857B4B"/>
    <a:srgbClr val="008000"/>
    <a:srgbClr val="F63440"/>
    <a:srgbClr val="339933"/>
    <a:srgbClr val="84C6D8"/>
    <a:srgbClr val="F60000"/>
    <a:srgbClr val="FF0505"/>
    <a:srgbClr val="F64312"/>
    <a:srgbClr val="FF090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95" autoAdjust="0"/>
    <p:restoredTop sz="90323" autoAdjust="0"/>
  </p:normalViewPr>
  <p:slideViewPr>
    <p:cSldViewPr>
      <p:cViewPr varScale="1">
        <p:scale>
          <a:sx n="62" d="100"/>
          <a:sy n="62" d="100"/>
        </p:scale>
        <p:origin x="-178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8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latin typeface="Century Gothic" pitchFamily="34" charset="0"/>
              </a:rPr>
              <a:t>The cars have software that detects when the engine is being tested and changes the car’s performance to improve results</a:t>
            </a:r>
            <a:endParaRPr lang="en-GB" sz="1400" dirty="0" smtClean="0">
              <a:latin typeface="Century Gothic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Outline</a:t>
            </a:r>
            <a:r>
              <a:rPr lang="en-GB" baseline="0" dirty="0" smtClean="0"/>
              <a:t> the health impacts of exhaust emissions from diesel cars.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Sources:</a:t>
            </a:r>
          </a:p>
          <a:p>
            <a:r>
              <a:rPr lang="en-GB" baseline="0" dirty="0" smtClean="0"/>
              <a:t>Deaths from air pollution http://www.who.int/ceh/risks/cehair/en/ </a:t>
            </a:r>
          </a:p>
          <a:p>
            <a:r>
              <a:rPr lang="en-GB" baseline="0" dirty="0" smtClean="0"/>
              <a:t>Life expectancy: Aphekom, reported here   http://www.theguardian.com/environment/2011/mar/08/air-pollution-life-expectancy-dupont</a:t>
            </a:r>
            <a:br>
              <a:rPr lang="en-GB" baseline="0" dirty="0" smtClean="0"/>
            </a:br>
            <a:r>
              <a:rPr lang="en-GB" baseline="0" dirty="0" smtClean="0"/>
              <a:t>Heart attacks – Edinburgh university research reported by the BBC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Introduce the task for the lesson – to persuade</a:t>
            </a:r>
            <a:r>
              <a:rPr lang="en-GB" baseline="0" dirty="0" smtClean="0"/>
              <a:t> car buyers not to buy diesel cars.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4457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student pairs to suggest answers to the question in the blue box. Draw attention to the tasks beneath.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dirty="0" smtClean="0"/>
              <a:t>Use this slide to explain</a:t>
            </a:r>
            <a:r>
              <a:rPr lang="en-GB" baseline="0" dirty="0" smtClean="0"/>
              <a:t> what diesel is.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dirty="0" smtClean="0"/>
              <a:t>Identify</a:t>
            </a:r>
            <a:r>
              <a:rPr lang="en-GB" baseline="0" dirty="0" smtClean="0"/>
              <a:t> the main products when diesel burns in air in a car engine.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dirty="0" smtClean="0"/>
              <a:t>Point out that oxide</a:t>
            </a:r>
            <a:r>
              <a:rPr lang="en-GB" baseline="0" dirty="0" smtClean="0"/>
              <a:t>s of nitrogen (</a:t>
            </a:r>
            <a:r>
              <a:rPr lang="en-GB" baseline="0" dirty="0" err="1" smtClean="0"/>
              <a:t>No</a:t>
            </a:r>
            <a:r>
              <a:rPr lang="en-GB" baseline="-25000" dirty="0" err="1" smtClean="0"/>
              <a:t>x</a:t>
            </a:r>
            <a:r>
              <a:rPr lang="en-GB" baseline="0" dirty="0" smtClean="0"/>
              <a:t>) form at the high temperature of a diesel engine.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Students now complete the word equations on SS1 to reinforce their previously-learnt skill of writing word equations to represent chemical reactions. </a:t>
            </a:r>
          </a:p>
          <a:p>
            <a:endParaRPr lang="en-GB" baseline="0" dirty="0" smtClean="0"/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Answers: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decane + oxygen → carbon dioxide + water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pentadecane + oxygen → carbon dioxide + water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tridecane + oxygen → carbon dioxide + water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hexadecane + oxygen → carbon dioxide + water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nonadecane + oxygen → carbon dioxide + water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 + oxygen → nitrogen monoxide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 + oxygen → nitrogen dioxide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 groups then tackle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task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using the further guidance on SS2 and SS3.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use the backgrounds on SS3 and characters from SS4 in their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vlogs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b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will need to select and cut out characters, stick them on card and then stick the cards onto lollipop sticks in order to use them to ‘act’ in their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vlogs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student group looks at a vlog made by another group and assesses it using the checklist for effective communication on SS2.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then make – and justify –  decision: will the vlog persuade car buyers to boycott diesel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  <a:p>
            <a:endParaRPr lang="en-GB" sz="1300" b="0" dirty="0" smtClean="0"/>
          </a:p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lp-e.org.uk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rgbClr val="7A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 userDrawn="1"/>
        </p:nvSpPr>
        <p:spPr>
          <a:xfrm rot="16200000">
            <a:off x="-153194" y="6234640"/>
            <a:ext cx="306387" cy="70706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 userDrawn="1"/>
        </p:nvSpPr>
        <p:spPr bwMode="auto">
          <a:xfrm>
            <a:off x="-61585" y="6466728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8" name="Picture 7" descr="GLP logo.jpg">
            <a:hlinkClick r:id="rId2"/>
          </p:cNvPr>
          <p:cNvPicPr>
            <a:picLocks noChangeAspect="1"/>
          </p:cNvPicPr>
          <p:nvPr userDrawn="1"/>
        </p:nvPicPr>
        <p:blipFill>
          <a:blip r:embed="rId3" cstate="print"/>
          <a:srcRect t="12422"/>
          <a:stretch>
            <a:fillRect/>
          </a:stretch>
        </p:blipFill>
        <p:spPr>
          <a:xfrm>
            <a:off x="7433142" y="44624"/>
            <a:ext cx="1710858" cy="574477"/>
          </a:xfrm>
          <a:prstGeom prst="rect">
            <a:avLst/>
          </a:prstGeom>
        </p:spPr>
      </p:pic>
      <p:pic>
        <p:nvPicPr>
          <p:cNvPr id="9" name="Picture 8" descr="raindrops 2.png"/>
          <p:cNvPicPr>
            <a:picLocks noChangeAspect="1"/>
          </p:cNvPicPr>
          <p:nvPr userDrawn="1"/>
        </p:nvPicPr>
        <p:blipFill>
          <a:blip r:embed="rId4" cstate="print"/>
          <a:srcRect t="61697"/>
          <a:stretch>
            <a:fillRect/>
          </a:stretch>
        </p:blipFill>
        <p:spPr>
          <a:xfrm>
            <a:off x="0" y="-27384"/>
            <a:ext cx="9102559" cy="11163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22/10/2015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37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Relationship Id="rId5" Type="http://schemas.openxmlformats.org/officeDocument/2006/relationships/image" Target="../media/image23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5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png"/><Relationship Id="rId12" Type="http://schemas.openxmlformats.org/officeDocument/2006/relationships/image" Target="../media/image3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Relationship Id="rId6" Type="http://schemas.openxmlformats.org/officeDocument/2006/relationships/image" Target="../media/image11.png"/><Relationship Id="rId11" Type="http://schemas.openxmlformats.org/officeDocument/2006/relationships/image" Target="../media/image35.png"/><Relationship Id="rId5" Type="http://schemas.openxmlformats.org/officeDocument/2006/relationships/image" Target="../media/image14.png"/><Relationship Id="rId10" Type="http://schemas.openxmlformats.org/officeDocument/2006/relationships/image" Target="../media/image44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Relationship Id="rId6" Type="http://schemas.openxmlformats.org/officeDocument/2006/relationships/image" Target="../media/image2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23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7.emf"/><Relationship Id="rId1" Type="http://schemas.openxmlformats.org/officeDocument/2006/relationships/tags" Target="../tags/tag38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emf"/><Relationship Id="rId10" Type="http://schemas.openxmlformats.org/officeDocument/2006/relationships/image" Target="../media/image61.jpeg"/><Relationship Id="rId4" Type="http://schemas.openxmlformats.org/officeDocument/2006/relationships/image" Target="../media/image6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298306"/>
            <a:ext cx="9142412" cy="1066801"/>
          </a:xfrm>
          <a:prstGeom prst="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347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0229" y="3356992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Death to diesel?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892178" y="1916832"/>
            <a:ext cx="3928294" cy="3888432"/>
            <a:chOff x="5436096" y="1916832"/>
            <a:chExt cx="3384376" cy="3888432"/>
          </a:xfrm>
        </p:grpSpPr>
        <p:sp>
          <p:nvSpPr>
            <p:cNvPr id="27" name="Rounded Rectangle 26"/>
            <p:cNvSpPr/>
            <p:nvPr/>
          </p:nvSpPr>
          <p:spPr>
            <a:xfrm>
              <a:off x="5436096" y="1916832"/>
              <a:ext cx="3101883" cy="3888432"/>
            </a:xfrm>
            <a:prstGeom prst="roundRect">
              <a:avLst/>
            </a:prstGeom>
            <a:noFill/>
            <a:ln>
              <a:solidFill>
                <a:srgbClr val="346CD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88632" y="2119496"/>
              <a:ext cx="313184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Millions of diesel cars with sneaky software emit up </a:t>
              </a:r>
              <a:br>
                <a:rPr lang="en-GB" sz="2800" dirty="0" smtClean="0">
                  <a:latin typeface="Century Gothic" pitchFamily="34" charset="0"/>
                </a:rPr>
              </a:br>
              <a:r>
                <a:rPr lang="en-GB" sz="2800" dirty="0" smtClean="0">
                  <a:latin typeface="Century Gothic" pitchFamily="34" charset="0"/>
                </a:rPr>
                <a:t>to </a:t>
              </a:r>
              <a:r>
                <a:rPr lang="en-GB" sz="2800" b="1" dirty="0" smtClean="0">
                  <a:solidFill>
                    <a:srgbClr val="346CDC"/>
                  </a:solidFill>
                  <a:latin typeface="Century Gothic" pitchFamily="34" charset="0"/>
                </a:rPr>
                <a:t>40 times more pollution </a:t>
              </a:r>
              <a:r>
                <a:rPr lang="en-GB" sz="2800" dirty="0" smtClean="0">
                  <a:latin typeface="Century Gothic" pitchFamily="34" charset="0"/>
                </a:rPr>
                <a:t>than </a:t>
              </a:r>
              <a:br>
                <a:rPr lang="en-GB" sz="2800" dirty="0" smtClean="0">
                  <a:latin typeface="Century Gothic" pitchFamily="34" charset="0"/>
                </a:rPr>
              </a:br>
              <a:r>
                <a:rPr lang="en-GB" sz="2800" dirty="0" smtClean="0">
                  <a:latin typeface="Century Gothic" pitchFamily="34" charset="0"/>
                </a:rPr>
                <a:t>legal limits allow. 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pic>
        <p:nvPicPr>
          <p:cNvPr id="23" name="Picture 22" descr="car exhaust.png"/>
          <p:cNvPicPr>
            <a:picLocks noChangeAspect="1"/>
          </p:cNvPicPr>
          <p:nvPr/>
        </p:nvPicPr>
        <p:blipFill>
          <a:blip r:embed="rId4" cstate="print"/>
          <a:srcRect t="4313" b="20204"/>
          <a:stretch>
            <a:fillRect/>
          </a:stretch>
        </p:blipFill>
        <p:spPr>
          <a:xfrm>
            <a:off x="-180528" y="2263949"/>
            <a:ext cx="9364123" cy="4405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/>
          <p:cNvSpPr txBox="1"/>
          <p:nvPr/>
        </p:nvSpPr>
        <p:spPr>
          <a:xfrm>
            <a:off x="1907704" y="25309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Century Gothic" pitchFamily="34" charset="0"/>
              </a:rPr>
              <a:t>Drivers duped as </a:t>
            </a:r>
            <a:r>
              <a:rPr lang="en-GB" sz="3000" b="1" dirty="0" smtClean="0">
                <a:latin typeface="Century Gothic" pitchFamily="34" charset="0"/>
              </a:rPr>
              <a:t>VW</a:t>
            </a:r>
            <a:r>
              <a:rPr lang="en-GB" sz="3000" dirty="0" smtClean="0">
                <a:latin typeface="Century Gothic" pitchFamily="34" charset="0"/>
              </a:rPr>
              <a:t>, </a:t>
            </a:r>
            <a:r>
              <a:rPr lang="en-GB" sz="3000" b="1" dirty="0" smtClean="0">
                <a:latin typeface="Century Gothic" pitchFamily="34" charset="0"/>
              </a:rPr>
              <a:t>Audi</a:t>
            </a:r>
            <a:r>
              <a:rPr lang="en-GB" sz="3000" dirty="0" smtClean="0">
                <a:latin typeface="Century Gothic" pitchFamily="34" charset="0"/>
              </a:rPr>
              <a:t>, </a:t>
            </a:r>
            <a:r>
              <a:rPr lang="en-GB" sz="3000" b="1" dirty="0" smtClean="0">
                <a:latin typeface="Century Gothic" pitchFamily="34" charset="0"/>
              </a:rPr>
              <a:t>Seat</a:t>
            </a:r>
            <a:r>
              <a:rPr lang="en-GB" sz="3000" dirty="0" smtClean="0">
                <a:latin typeface="Century Gothic" pitchFamily="34" charset="0"/>
              </a:rPr>
              <a:t> </a:t>
            </a:r>
            <a:br>
              <a:rPr lang="en-GB" sz="3000" dirty="0" smtClean="0">
                <a:latin typeface="Century Gothic" pitchFamily="34" charset="0"/>
              </a:rPr>
            </a:br>
            <a:r>
              <a:rPr lang="en-GB" sz="3000" dirty="0" smtClean="0">
                <a:latin typeface="Century Gothic" pitchFamily="34" charset="0"/>
              </a:rPr>
              <a:t>and </a:t>
            </a:r>
            <a:r>
              <a:rPr lang="en-GB" sz="3000" b="1" dirty="0" smtClean="0">
                <a:latin typeface="Century Gothic" pitchFamily="34" charset="0"/>
              </a:rPr>
              <a:t>Skoda</a:t>
            </a:r>
            <a:r>
              <a:rPr lang="en-GB" sz="3000" dirty="0" smtClean="0">
                <a:latin typeface="Century Gothic" pitchFamily="34" charset="0"/>
              </a:rPr>
              <a:t> cheat exhaust fume tests</a:t>
            </a:r>
            <a:endParaRPr lang="en-GB" sz="3000" dirty="0">
              <a:latin typeface="Century Gothic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59832" y="6525344"/>
            <a:ext cx="208823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48064" y="6525344"/>
            <a:ext cx="208823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0" y="6529282"/>
            <a:ext cx="3131840" cy="356102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5" name="Rounded Rectangle 24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2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29" name="Picture 28" descr="skod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1484784"/>
            <a:ext cx="792088" cy="792088"/>
          </a:xfrm>
          <a:prstGeom prst="rect">
            <a:avLst/>
          </a:prstGeom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 descr="SEAT car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1628800"/>
            <a:ext cx="648071" cy="578314"/>
          </a:xfrm>
          <a:prstGeom prst="rect">
            <a:avLst/>
          </a:prstGeom>
        </p:spPr>
      </p:pic>
      <p:pic>
        <p:nvPicPr>
          <p:cNvPr id="31" name="Picture 30" descr="vw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1556792"/>
            <a:ext cx="648072" cy="648072"/>
          </a:xfrm>
          <a:prstGeom prst="rect">
            <a:avLst/>
          </a:prstGeom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audi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1556792"/>
            <a:ext cx="1755291" cy="639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6546"/>
          <a:stretch>
            <a:fillRect/>
          </a:stretch>
        </p:blipFill>
        <p:spPr bwMode="auto">
          <a:xfrm flipH="1" flipV="1">
            <a:off x="0" y="-27384"/>
            <a:ext cx="9252520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x ray chil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1484784"/>
            <a:ext cx="2160240" cy="295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2" name="Group 21"/>
          <p:cNvGrpSpPr/>
          <p:nvPr/>
        </p:nvGrpSpPr>
        <p:grpSpPr>
          <a:xfrm>
            <a:off x="91902" y="5468541"/>
            <a:ext cx="5256584" cy="864096"/>
            <a:chOff x="107504" y="5517232"/>
            <a:chExt cx="5256584" cy="864096"/>
          </a:xfrm>
        </p:grpSpPr>
        <p:sp>
          <p:nvSpPr>
            <p:cNvPr id="21" name="Rounded Rectangle 20"/>
            <p:cNvSpPr/>
            <p:nvPr/>
          </p:nvSpPr>
          <p:spPr>
            <a:xfrm>
              <a:off x="107504" y="5517232"/>
              <a:ext cx="5256584" cy="864096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9512" y="5550332"/>
              <a:ext cx="51480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500" b="1" spc="14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entury Gothic" pitchFamily="34" charset="0"/>
                </a:rPr>
                <a:t>Your life is at risk</a:t>
              </a:r>
              <a:endParaRPr lang="en-GB" sz="4500" b="1" spc="140" dirty="0">
                <a:solidFill>
                  <a:schemeClr val="accent6">
                    <a:lumMod val="20000"/>
                    <a:lumOff val="80000"/>
                  </a:schemeClr>
                </a:solidFill>
                <a:latin typeface="Century Gothic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750715" y="234330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Pollution from burning diesel kills 1.3 million every year</a:t>
            </a:r>
            <a:endParaRPr lang="en-GB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6096" y="5013176"/>
            <a:ext cx="3707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Pollutant gases damage </a:t>
            </a:r>
            <a:br>
              <a:rPr lang="en-GB" sz="2200" dirty="0" smtClean="0">
                <a:latin typeface="Century Gothic" pitchFamily="34" charset="0"/>
                <a:cs typeface="Times New Roman" pitchFamily="18" charset="0"/>
              </a:rPr>
            </a:br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lung cells, causing deadly breathing difficulties, especially in</a:t>
            </a:r>
            <a:r>
              <a:rPr lang="en-GB" sz="2200" b="1" dirty="0" smtClean="0">
                <a:latin typeface="Century Gothic" pitchFamily="34" charset="0"/>
                <a:cs typeface="Times New Roman" pitchFamily="18" charset="0"/>
              </a:rPr>
              <a:t> under-18s</a:t>
            </a:r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.  </a:t>
            </a:r>
            <a:endParaRPr lang="en-GB" sz="2200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412776"/>
            <a:ext cx="30963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Tiny pieces of solid in diesel exhaust cause </a:t>
            </a:r>
            <a:r>
              <a:rPr lang="en-GB" sz="22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blood clots</a:t>
            </a:r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, leading to heart attacks </a:t>
            </a:r>
            <a:br>
              <a:rPr lang="en-GB" sz="2200" dirty="0" smtClean="0">
                <a:latin typeface="Century Gothic" pitchFamily="34" charset="0"/>
                <a:cs typeface="Times New Roman" pitchFamily="18" charset="0"/>
              </a:rPr>
            </a:br>
            <a:r>
              <a:rPr lang="en-GB" sz="2200" dirty="0" smtClean="0">
                <a:latin typeface="Century Gothic" pitchFamily="34" charset="0"/>
                <a:cs typeface="Times New Roman" pitchFamily="18" charset="0"/>
              </a:rPr>
              <a:t>and strokes</a:t>
            </a:r>
            <a:r>
              <a:rPr lang="en-GB" sz="2400" dirty="0" smtClean="0">
                <a:latin typeface="Century Gothic" pitchFamily="34" charset="0"/>
                <a:cs typeface="Times New Roman" pitchFamily="18" charset="0"/>
              </a:rPr>
              <a:t>. </a:t>
            </a:r>
            <a:endParaRPr lang="en-GB" sz="2400" dirty="0">
              <a:latin typeface="Century Gothic" pitchFamily="34" charset="0"/>
              <a:cs typeface="Times New Roman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537934" y="836712"/>
            <a:ext cx="3606066" cy="4176464"/>
            <a:chOff x="5556190" y="867197"/>
            <a:chExt cx="3606066" cy="4176464"/>
          </a:xfrm>
        </p:grpSpPr>
        <p:pic>
          <p:nvPicPr>
            <p:cNvPr id="15" name="Picture 14" descr="graveston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6190" y="867197"/>
              <a:ext cx="3606066" cy="4176464"/>
            </a:xfrm>
            <a:prstGeom prst="rect">
              <a:avLst/>
            </a:prstGeom>
            <a:effectLst>
              <a:outerShdw blurRad="152400" dist="381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TextBox 34"/>
            <p:cNvSpPr txBox="1"/>
            <p:nvPr/>
          </p:nvSpPr>
          <p:spPr>
            <a:xfrm>
              <a:off x="6300192" y="1398255"/>
              <a:ext cx="208823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GB" sz="22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  <a:cs typeface="Times New Roman" pitchFamily="18" charset="0"/>
                </a:rPr>
                <a:t>In some European cities, air pollution knocks two years off life expectancy.</a:t>
              </a:r>
              <a:endParaRPr lang="en-GB" sz="2200" dirty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  <a:cs typeface="Times New Roman" pitchFamily="18" charset="0"/>
              </a:endParaRPr>
            </a:p>
          </p:txBody>
        </p:sp>
      </p:grpSp>
      <p:pic>
        <p:nvPicPr>
          <p:cNvPr id="19" name="Picture 18" descr="blood clo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489110">
            <a:off x="975697" y="3318992"/>
            <a:ext cx="3095393" cy="2416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 descr="engagelog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3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43808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04048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0" y="6529282"/>
            <a:ext cx="2843808" cy="356102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 rot="21339083">
            <a:off x="534053" y="97994"/>
            <a:ext cx="8239879" cy="5052415"/>
            <a:chOff x="544777" y="0"/>
            <a:chExt cx="8413717" cy="4964477"/>
          </a:xfrm>
        </p:grpSpPr>
        <p:pic>
          <p:nvPicPr>
            <p:cNvPr id="19" name="Picture 18" descr="Daily Pos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777" y="0"/>
              <a:ext cx="8413717" cy="496447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899592" y="1051224"/>
              <a:ext cx="7488832" cy="156966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latin typeface="Times New Roman" pitchFamily="18" charset="0"/>
                  <a:cs typeface="Times New Roman" pitchFamily="18" charset="0"/>
                </a:rPr>
                <a:t>Mum: </a:t>
              </a:r>
              <a:r>
                <a:rPr lang="en-GB" sz="3200" dirty="0" smtClean="0">
                  <a:latin typeface="Times New Roman" pitchFamily="18" charset="0"/>
                  <a:cs typeface="Times New Roman" pitchFamily="18" charset="0"/>
                </a:rPr>
                <a:t>“This is what diesel did to my son. Scrap your diesel car and buy a petrol </a:t>
              </a:r>
              <a:br>
                <a:rPr lang="en-GB" sz="32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n-GB" sz="3200" dirty="0" smtClean="0">
                  <a:latin typeface="Times New Roman" pitchFamily="18" charset="0"/>
                  <a:cs typeface="Times New Roman" pitchFamily="18" charset="0"/>
                </a:rPr>
                <a:t>one instead.”</a:t>
              </a:r>
              <a:endParaRPr lang="en-GB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90303" y="2112895"/>
              <a:ext cx="3833239" cy="2418407"/>
            </a:xfrm>
            <a:prstGeom prst="rect">
              <a:avLst/>
            </a:prstGeom>
            <a:noFill/>
            <a:ln w="9525">
              <a:solidFill>
                <a:schemeClr val="bg2">
                  <a:lumMod val="2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24744" y="2527025"/>
              <a:ext cx="3132348" cy="208823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6" name="Group 25"/>
          <p:cNvGrpSpPr/>
          <p:nvPr/>
        </p:nvGrpSpPr>
        <p:grpSpPr>
          <a:xfrm>
            <a:off x="251520" y="4869160"/>
            <a:ext cx="4176464" cy="1440160"/>
            <a:chOff x="251520" y="4869160"/>
            <a:chExt cx="4176464" cy="1440160"/>
          </a:xfrm>
        </p:grpSpPr>
        <p:sp>
          <p:nvSpPr>
            <p:cNvPr id="22" name="Rounded Rectangle 21"/>
            <p:cNvSpPr/>
            <p:nvPr/>
          </p:nvSpPr>
          <p:spPr>
            <a:xfrm>
              <a:off x="251520" y="4869160"/>
              <a:ext cx="4176464" cy="144016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1520" y="4869160"/>
              <a:ext cx="403244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Can you persuade car buyers to boycott diesel cars?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012160" y="3789040"/>
            <a:ext cx="2745906" cy="2808312"/>
            <a:chOff x="-1980728" y="2564904"/>
            <a:chExt cx="3027009" cy="3095804"/>
          </a:xfrm>
        </p:grpSpPr>
        <p:pic>
          <p:nvPicPr>
            <p:cNvPr id="21" name="Picture 20" descr="no diesel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1980728" y="2564904"/>
              <a:ext cx="3027009" cy="30958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8" name="Rectangle 27"/>
            <p:cNvSpPr/>
            <p:nvPr/>
          </p:nvSpPr>
          <p:spPr>
            <a:xfrm rot="18654170">
              <a:off x="-641042" y="2876577"/>
              <a:ext cx="406297" cy="2396762"/>
            </a:xfrm>
            <a:prstGeom prst="rect">
              <a:avLst/>
            </a:prstGeom>
            <a:solidFill>
              <a:srgbClr val="F63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530234">
              <a:off x="-1022673" y="3799062"/>
              <a:ext cx="11873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chemeClr val="bg1"/>
                  </a:solidFill>
                </a:rPr>
                <a:t>diesel</a:t>
              </a:r>
              <a:endParaRPr lang="en-GB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 rot="21313221">
            <a:off x="894413" y="908693"/>
            <a:ext cx="2225405" cy="381438"/>
          </a:xfrm>
          <a:prstGeom prst="rect">
            <a:avLst/>
          </a:prstGeom>
          <a:solidFill>
            <a:srgbClr val="F63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 rot="21287480">
            <a:off x="793707" y="894648"/>
            <a:ext cx="23864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1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DAILY POST</a:t>
            </a:r>
            <a:endParaRPr lang="en-GB" sz="2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43808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04048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0" y="6529282"/>
            <a:ext cx="2843808" cy="356102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75656" y="1716772"/>
            <a:ext cx="720080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Clr>
                <a:srgbClr val="00A1DA"/>
              </a:buClr>
              <a:buSzPct val="60000"/>
              <a:buFont typeface="Wingdings 2" pitchFamily="18" charset="2"/>
              <a:buChar char=""/>
            </a:pPr>
            <a:r>
              <a:rPr lang="en-GB" sz="3000" dirty="0" smtClean="0">
                <a:latin typeface="Century Gothic" pitchFamily="34" charset="0"/>
              </a:rPr>
              <a:t>Predict the products of the combustion of a given reactant and show the reaction as a word equation</a:t>
            </a:r>
            <a:endParaRPr lang="en-GB" sz="3000" dirty="0" smtClean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marL="457200" indent="-457200" fontAlgn="base">
              <a:buClr>
                <a:schemeClr val="accent3">
                  <a:lumMod val="40000"/>
                  <a:lumOff val="60000"/>
                </a:schemeClr>
              </a:buClr>
              <a:buSzPct val="60000"/>
              <a:buFont typeface="Wingdings 2" pitchFamily="18" charset="2"/>
              <a:buChar char=""/>
            </a:pPr>
            <a:endParaRPr lang="en-GB" sz="3000" dirty="0" smtClean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marL="457200" indent="-457200" fontAlgn="base">
              <a:spcBef>
                <a:spcPts val="1800"/>
              </a:spcBef>
              <a:buClr>
                <a:srgbClr val="92D050"/>
              </a:buClr>
              <a:buSzPct val="60000"/>
              <a:buFont typeface="Wingdings 2" pitchFamily="18" charset="2"/>
              <a:buChar char=""/>
            </a:pPr>
            <a:r>
              <a:rPr lang="en-GB" sz="3000" dirty="0" smtClean="0">
                <a:latin typeface="Century Gothic" pitchFamily="34" charset="0"/>
              </a:rPr>
              <a:t>Use the four Cs of effective communication: making it </a:t>
            </a:r>
            <a:r>
              <a:rPr lang="en-GB" sz="3000" b="1" dirty="0" smtClean="0">
                <a:solidFill>
                  <a:srgbClr val="92D050"/>
                </a:solidFill>
                <a:latin typeface="Century Gothic" pitchFamily="34" charset="0"/>
              </a:rPr>
              <a:t>c</a:t>
            </a:r>
            <a:r>
              <a:rPr lang="en-GB" sz="3000" dirty="0" smtClean="0">
                <a:latin typeface="Century Gothic" pitchFamily="34" charset="0"/>
              </a:rPr>
              <a:t>lear, </a:t>
            </a:r>
            <a:r>
              <a:rPr lang="en-GB" sz="3000" b="1" dirty="0" smtClean="0">
                <a:solidFill>
                  <a:srgbClr val="92D050"/>
                </a:solidFill>
                <a:latin typeface="Century Gothic" pitchFamily="34" charset="0"/>
              </a:rPr>
              <a:t>c</a:t>
            </a:r>
            <a:r>
              <a:rPr lang="en-GB" sz="3000" dirty="0" smtClean="0">
                <a:latin typeface="Century Gothic" pitchFamily="34" charset="0"/>
              </a:rPr>
              <a:t>oncrete, </a:t>
            </a:r>
            <a:r>
              <a:rPr lang="en-GB" sz="3000" b="1" dirty="0" smtClean="0">
                <a:solidFill>
                  <a:srgbClr val="92D050"/>
                </a:solidFill>
                <a:latin typeface="Century Gothic" pitchFamily="34" charset="0"/>
              </a:rPr>
              <a:t>c</a:t>
            </a:r>
            <a:r>
              <a:rPr lang="en-GB" sz="3000" dirty="0" smtClean="0">
                <a:latin typeface="Century Gothic" pitchFamily="34" charset="0"/>
              </a:rPr>
              <a:t>orrect and </a:t>
            </a:r>
            <a:r>
              <a:rPr lang="en-GB" sz="3000" b="1" dirty="0" smtClean="0">
                <a:solidFill>
                  <a:srgbClr val="92D050"/>
                </a:solidFill>
                <a:latin typeface="Century Gothic" pitchFamily="34" charset="0"/>
              </a:rPr>
              <a:t>c</a:t>
            </a:r>
            <a:r>
              <a:rPr lang="en-GB" sz="3000" dirty="0" smtClean="0">
                <a:latin typeface="Century Gothic" pitchFamily="34" charset="0"/>
              </a:rPr>
              <a:t>oherent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4132" y="6161237"/>
            <a:ext cx="256031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389E2A"/>
                </a:solidFill>
                <a:latin typeface="Century Gothic" pitchFamily="34" charset="0"/>
              </a:rPr>
              <a:t>Working Scientifically</a:t>
            </a:r>
            <a:endParaRPr lang="en-GB" dirty="0">
              <a:solidFill>
                <a:srgbClr val="389E2A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0351" y="6169662"/>
            <a:ext cx="110799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008EC0"/>
                </a:solidFill>
                <a:latin typeface="Century Gothic" pitchFamily="34" charset="0"/>
              </a:rPr>
              <a:t>Big Idea</a:t>
            </a:r>
            <a:endParaRPr lang="en-GB" dirty="0">
              <a:solidFill>
                <a:srgbClr val="008EC0"/>
              </a:solidFill>
            </a:endParaRPr>
          </a:p>
        </p:txBody>
      </p:sp>
      <p:pic>
        <p:nvPicPr>
          <p:cNvPr id="12" name="Picture 11" descr="citiz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8068" y="6093296"/>
            <a:ext cx="555213" cy="509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knowled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6106079"/>
            <a:ext cx="648511" cy="49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 rot="16200000">
            <a:off x="-29796" y="2214114"/>
            <a:ext cx="21247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000" b="1" dirty="0" smtClean="0">
                <a:solidFill>
                  <a:srgbClr val="008EC0"/>
                </a:solidFill>
                <a:latin typeface="Century Gothic" pitchFamily="34" charset="0"/>
              </a:rPr>
              <a:t>Reactions </a:t>
            </a:r>
            <a:endParaRPr lang="en-GB" sz="3000" dirty="0" smtClean="0"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19963" y="4093621"/>
            <a:ext cx="2448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2400" b="1" spc="-70" dirty="0" smtClean="0">
                <a:solidFill>
                  <a:srgbClr val="92D050"/>
                </a:solidFill>
                <a:latin typeface="Century Gothic" pitchFamily="34" charset="0"/>
              </a:rPr>
              <a:t>Communicate ideas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79712" y="636652"/>
            <a:ext cx="5904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600" b="1" dirty="0" smtClean="0">
                <a:latin typeface="Century Gothic" pitchFamily="34" charset="0"/>
              </a:rPr>
              <a:t>In this lesson you will :</a:t>
            </a:r>
            <a:endParaRPr lang="en-GB" sz="3000" dirty="0" smtClean="0"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699792" y="-171401"/>
            <a:ext cx="6691672" cy="4461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2" name="TextBox 31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SS1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33" name="Picture 32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41" name="Picture 40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6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187624" y="1556792"/>
            <a:ext cx="3384376" cy="1728192"/>
            <a:chOff x="1693166" y="5373216"/>
            <a:chExt cx="3534808" cy="1728192"/>
          </a:xfrm>
        </p:grpSpPr>
        <p:sp>
          <p:nvSpPr>
            <p:cNvPr id="22" name="Rounded Rectangle 21"/>
            <p:cNvSpPr/>
            <p:nvPr/>
          </p:nvSpPr>
          <p:spPr>
            <a:xfrm>
              <a:off x="1831181" y="5373216"/>
              <a:ext cx="3246376" cy="1728192"/>
            </a:xfrm>
            <a:prstGeom prst="roundRect">
              <a:avLst/>
            </a:prstGeom>
            <a:solidFill>
              <a:srgbClr val="346CD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693166" y="5418570"/>
              <a:ext cx="35348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What comes out of an exhaust pipe?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1187624" y="4509120"/>
            <a:ext cx="7488832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2400" dirty="0" smtClean="0">
                <a:latin typeface="Century Gothic" pitchFamily="34" charset="0"/>
              </a:rPr>
              <a:t>Study the information on the next three slides.</a:t>
            </a:r>
          </a:p>
          <a:p>
            <a:pPr marL="457200" indent="-45720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2400" dirty="0" smtClean="0">
                <a:latin typeface="Century Gothic" pitchFamily="34" charset="0"/>
              </a:rPr>
              <a:t>Predict the products, and complete the equations, for the chemical reactions that happen in a diesel engine.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95536" y="4365104"/>
            <a:ext cx="8388424" cy="1944216"/>
            <a:chOff x="395536" y="4365104"/>
            <a:chExt cx="8388424" cy="1944216"/>
          </a:xfrm>
        </p:grpSpPr>
        <p:sp>
          <p:nvSpPr>
            <p:cNvPr id="18" name="Rounded Rectangle 17"/>
            <p:cNvSpPr/>
            <p:nvPr/>
          </p:nvSpPr>
          <p:spPr>
            <a:xfrm>
              <a:off x="395536" y="4365104"/>
              <a:ext cx="8388424" cy="1944216"/>
            </a:xfrm>
            <a:prstGeom prst="roundRect">
              <a:avLst/>
            </a:prstGeom>
            <a:noFill/>
            <a:ln w="6350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5" name="Picture 24" descr="write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560" y="4509120"/>
              <a:ext cx="345949" cy="50444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Rounded Rectangle 18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04048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5736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iesel ho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36891" y="0"/>
            <a:ext cx="7507109" cy="6538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2" name="Group 31"/>
          <p:cNvGrpSpPr/>
          <p:nvPr/>
        </p:nvGrpSpPr>
        <p:grpSpPr>
          <a:xfrm>
            <a:off x="-396552" y="1710100"/>
            <a:ext cx="4984909" cy="936104"/>
            <a:chOff x="-396552" y="1710100"/>
            <a:chExt cx="4984909" cy="936104"/>
          </a:xfrm>
        </p:grpSpPr>
        <p:sp>
          <p:nvSpPr>
            <p:cNvPr id="14" name="TextBox 13"/>
            <p:cNvSpPr txBox="1"/>
            <p:nvPr/>
          </p:nvSpPr>
          <p:spPr>
            <a:xfrm>
              <a:off x="1708037" y="1765852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latin typeface="Century Gothic" pitchFamily="34" charset="0"/>
                </a:rPr>
                <a:t>Diesel is a mixture of compounds</a:t>
              </a:r>
              <a:endParaRPr lang="en-GB" sz="2400" b="1" dirty="0">
                <a:latin typeface="Century Gothic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-396552" y="1710100"/>
              <a:ext cx="4968552" cy="936104"/>
            </a:xfrm>
            <a:prstGeom prst="roundRect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29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30" name="TextBox 2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1" name="Picture 30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110861" y="4013537"/>
            <a:ext cx="4124555" cy="2140167"/>
            <a:chOff x="110861" y="4013537"/>
            <a:chExt cx="4124555" cy="2140167"/>
          </a:xfrm>
        </p:grpSpPr>
        <p:pic>
          <p:nvPicPr>
            <p:cNvPr id="17422" name="Picture 14" descr="http://upload.wikimedia.org/wikipedia/commons/thumb/0/0c/Pentadecane_3D_spacefill.png/640px-Pentadecane_3D_spacefill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20557484">
              <a:off x="110861" y="4013537"/>
              <a:ext cx="4124555" cy="13727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1259632" y="5322707"/>
              <a:ext cx="23042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Century Gothic" pitchFamily="34" charset="0"/>
                </a:rPr>
                <a:t>pentadecane</a:t>
              </a:r>
            </a:p>
            <a:p>
              <a:r>
                <a:rPr lang="en-GB" sz="2400" dirty="0" smtClean="0">
                  <a:latin typeface="Century Gothic" pitchFamily="34" charset="0"/>
                </a:rPr>
                <a:t>C</a:t>
              </a:r>
              <a:r>
                <a:rPr lang="en-GB" sz="2400" baseline="-25000" dirty="0" smtClean="0">
                  <a:latin typeface="Century Gothic" pitchFamily="34" charset="0"/>
                </a:rPr>
                <a:t>15</a:t>
              </a:r>
              <a:r>
                <a:rPr lang="en-GB" sz="2400" dirty="0" smtClean="0">
                  <a:latin typeface="Century Gothic" pitchFamily="34" charset="0"/>
                </a:rPr>
                <a:t>H</a:t>
              </a:r>
              <a:r>
                <a:rPr lang="en-GB" sz="2400" baseline="-25000" dirty="0" smtClean="0">
                  <a:latin typeface="Century Gothic" pitchFamily="34" charset="0"/>
                </a:rPr>
                <a:t>32</a:t>
              </a:r>
              <a:endParaRPr lang="en-GB" sz="2400" dirty="0">
                <a:latin typeface="Century Gothic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923928" y="4005064"/>
            <a:ext cx="4172845" cy="2420983"/>
            <a:chOff x="4067944" y="4071262"/>
            <a:chExt cx="4172845" cy="2420983"/>
          </a:xfrm>
        </p:grpSpPr>
        <p:pic>
          <p:nvPicPr>
            <p:cNvPr id="17410" name="Picture 2" descr="https://upload.wikimedia.org/wikipedia/commons/6/67/Dodecane_3D_spacefill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835692">
              <a:off x="4679691" y="4480302"/>
              <a:ext cx="3561098" cy="1329778"/>
            </a:xfrm>
            <a:prstGeom prst="rect">
              <a:avLst/>
            </a:prstGeom>
            <a:noFill/>
          </p:spPr>
        </p:pic>
        <p:sp>
          <p:nvSpPr>
            <p:cNvPr id="38" name="TextBox 37"/>
            <p:cNvSpPr txBox="1"/>
            <p:nvPr/>
          </p:nvSpPr>
          <p:spPr>
            <a:xfrm>
              <a:off x="5292080" y="5661248"/>
              <a:ext cx="18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400" dirty="0" smtClean="0">
                  <a:latin typeface="Century Gothic" pitchFamily="34" charset="0"/>
                </a:rPr>
                <a:t>dodecane</a:t>
              </a:r>
            </a:p>
            <a:p>
              <a:pPr algn="r"/>
              <a:r>
                <a:rPr lang="en-GB" sz="2400" dirty="0" smtClean="0">
                  <a:latin typeface="Century Gothic" pitchFamily="34" charset="0"/>
                </a:rPr>
                <a:t>C</a:t>
              </a:r>
              <a:r>
                <a:rPr lang="en-GB" sz="2400" baseline="-25000" dirty="0" smtClean="0">
                  <a:latin typeface="Century Gothic" pitchFamily="34" charset="0"/>
                </a:rPr>
                <a:t>12</a:t>
              </a:r>
              <a:r>
                <a:rPr lang="en-GB" sz="2400" dirty="0" smtClean="0">
                  <a:latin typeface="Century Gothic" pitchFamily="34" charset="0"/>
                </a:rPr>
                <a:t>H</a:t>
              </a:r>
              <a:r>
                <a:rPr lang="en-GB" sz="2400" baseline="-25000" dirty="0" smtClean="0">
                  <a:latin typeface="Century Gothic" pitchFamily="34" charset="0"/>
                </a:rPr>
                <a:t>26</a:t>
              </a:r>
              <a:endParaRPr lang="en-GB" sz="2400" dirty="0">
                <a:latin typeface="Century Gothic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5940151" y="4431302"/>
              <a:ext cx="648073" cy="288033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4644008" y="4719335"/>
              <a:ext cx="504056" cy="72588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067944" y="5373216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entury Gothic" pitchFamily="34" charset="0"/>
                </a:rPr>
                <a:t>carbon atom</a:t>
              </a:r>
              <a:endParaRPr lang="en-GB" dirty="0">
                <a:latin typeface="Century Gothic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084168" y="4071262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entury Gothic" pitchFamily="34" charset="0"/>
                </a:rPr>
                <a:t>hydrogen atom</a:t>
              </a:r>
              <a:endParaRPr lang="en-GB" dirty="0">
                <a:latin typeface="Century Gothic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51520" y="2742019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 Gothic" pitchFamily="34" charset="0"/>
              </a:rPr>
              <a:t>The compounds are made up of atoms of carbon and hydrogen only. They are </a:t>
            </a:r>
            <a:r>
              <a:rPr lang="en-GB" sz="2400" b="1" dirty="0" smtClean="0">
                <a:latin typeface="Century Gothic" pitchFamily="34" charset="0"/>
              </a:rPr>
              <a:t>hydrocarbons</a:t>
            </a:r>
            <a:r>
              <a:rPr lang="en-GB" sz="2400" dirty="0" smtClean="0">
                <a:latin typeface="Century Gothic" pitchFamily="34" charset="0"/>
              </a:rPr>
              <a:t>.</a:t>
            </a:r>
            <a:endParaRPr lang="en-GB" sz="2400" dirty="0">
              <a:latin typeface="Century Gothic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04048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195736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diesel engi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89155" y="0"/>
            <a:ext cx="4054845" cy="3757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51520" y="995244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 Gothic" pitchFamily="34" charset="0"/>
              </a:rPr>
              <a:t>In a diesel engine, hydrocarbons burn in air. Their reactions with oxygen make two main products –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carbon dioxide </a:t>
            </a:r>
            <a:r>
              <a:rPr lang="en-GB" sz="2400" dirty="0" smtClean="0">
                <a:latin typeface="Century Gothic" pitchFamily="34" charset="0"/>
              </a:rPr>
              <a:t>and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water</a:t>
            </a:r>
            <a:r>
              <a:rPr lang="en-GB" sz="2400" dirty="0" smtClean="0">
                <a:latin typeface="Century Gothic" pitchFamily="34" charset="0"/>
              </a:rPr>
              <a:t>.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-180528" y="4797152"/>
            <a:ext cx="6624736" cy="432048"/>
            <a:chOff x="-180528" y="4869160"/>
            <a:chExt cx="6624736" cy="432048"/>
          </a:xfrm>
        </p:grpSpPr>
        <p:sp>
          <p:nvSpPr>
            <p:cNvPr id="39" name="Rounded Rectangle 38"/>
            <p:cNvSpPr/>
            <p:nvPr/>
          </p:nvSpPr>
          <p:spPr>
            <a:xfrm>
              <a:off x="-180528" y="4869160"/>
              <a:ext cx="6552728" cy="432048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520" y="4869160"/>
              <a:ext cx="61926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  <a:latin typeface="Century Gothic" pitchFamily="34" charset="0"/>
                </a:rPr>
                <a:t>dodecane + oxygen → carbon dioxide + water 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-180528" y="2708920"/>
            <a:ext cx="5616624" cy="432048"/>
            <a:chOff x="-180528" y="2780928"/>
            <a:chExt cx="5616624" cy="432048"/>
          </a:xfrm>
        </p:grpSpPr>
        <p:sp>
          <p:nvSpPr>
            <p:cNvPr id="35" name="Rounded Rectangle 34"/>
            <p:cNvSpPr/>
            <p:nvPr/>
          </p:nvSpPr>
          <p:spPr>
            <a:xfrm>
              <a:off x="-180528" y="2780928"/>
              <a:ext cx="5616624" cy="432048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1520" y="2780928"/>
              <a:ext cx="51845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solidFill>
                    <a:schemeClr val="bg1"/>
                  </a:solidFill>
                  <a:latin typeface="Century Gothic" pitchFamily="34" charset="0"/>
                </a:rPr>
                <a:t>One hydrocarbon in diesel is </a:t>
              </a:r>
              <a:r>
                <a:rPr lang="en-GB" sz="2000" b="1" dirty="0" err="1" smtClean="0">
                  <a:solidFill>
                    <a:schemeClr val="bg1"/>
                  </a:solidFill>
                  <a:latin typeface="Century Gothic" pitchFamily="34" charset="0"/>
                </a:rPr>
                <a:t>dodecane</a:t>
              </a:r>
              <a:endParaRPr lang="en-GB" sz="2000" dirty="0" smtClean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7" name="Picture 2" descr="https://upload.wikimedia.org/wikipedia/commons/6/67/Dodecane_3D_spacefil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35692">
            <a:off x="275596" y="3361906"/>
            <a:ext cx="3177282" cy="1186454"/>
          </a:xfrm>
          <a:prstGeom prst="rect">
            <a:avLst/>
          </a:prstGeom>
          <a:noFill/>
        </p:spPr>
      </p:pic>
      <p:grpSp>
        <p:nvGrpSpPr>
          <p:cNvPr id="54" name="Group 53"/>
          <p:cNvGrpSpPr/>
          <p:nvPr/>
        </p:nvGrpSpPr>
        <p:grpSpPr>
          <a:xfrm>
            <a:off x="3203848" y="3933056"/>
            <a:ext cx="3202089" cy="2448272"/>
            <a:chOff x="3203848" y="3933056"/>
            <a:chExt cx="3202089" cy="2448272"/>
          </a:xfrm>
        </p:grpSpPr>
        <p:pic>
          <p:nvPicPr>
            <p:cNvPr id="53" name="Picture 52" descr="carb di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6096" y="5301208"/>
              <a:ext cx="969841" cy="8340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51" descr="carb di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3229058">
              <a:off x="3989879" y="5305750"/>
              <a:ext cx="969841" cy="8340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Picture 49" descr="carb di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0" y="3933056"/>
              <a:ext cx="969841" cy="8340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TextBox 28"/>
            <p:cNvSpPr txBox="1"/>
            <p:nvPr/>
          </p:nvSpPr>
          <p:spPr>
            <a:xfrm>
              <a:off x="3203848" y="6011996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346CDC"/>
                  </a:solidFill>
                  <a:latin typeface="Century Gothic" pitchFamily="34" charset="0"/>
                </a:rPr>
                <a:t>carbon dioxide, CO</a:t>
              </a:r>
              <a:r>
                <a:rPr lang="en-GB" b="1" baseline="-25000" dirty="0" smtClean="0">
                  <a:solidFill>
                    <a:srgbClr val="346CDC"/>
                  </a:solidFill>
                  <a:latin typeface="Century Gothic" pitchFamily="34" charset="0"/>
                </a:rPr>
                <a:t>2</a:t>
              </a:r>
              <a:endParaRPr lang="en-GB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732240" y="3553337"/>
            <a:ext cx="2520280" cy="2251927"/>
            <a:chOff x="6732240" y="3553337"/>
            <a:chExt cx="2520280" cy="2251927"/>
          </a:xfrm>
        </p:grpSpPr>
        <p:pic>
          <p:nvPicPr>
            <p:cNvPr id="17416" name="Picture 8" descr="https://upload.wikimedia.org/wikipedia/commons/thumb/1/1c/Water_molecule_3D.svg/894px-Water_molecule_3D.svg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2280506">
              <a:off x="7867719" y="4303283"/>
              <a:ext cx="802411" cy="690038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8" descr="https://upload.wikimedia.org/wikipedia/commons/thumb/1/1c/Water_molecule_3D.svg/894px-Water_molecule_3D.svg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732240" y="3553337"/>
              <a:ext cx="753610" cy="648072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8" descr="https://upload.wikimedia.org/wikipedia/commons/thumb/1/1c/Water_molecule_3D.svg/894px-Water_molecule_3D.svg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2879001">
              <a:off x="7488223" y="5209595"/>
              <a:ext cx="692674" cy="595669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TextBox 31"/>
            <p:cNvSpPr txBox="1"/>
            <p:nvPr/>
          </p:nvSpPr>
          <p:spPr>
            <a:xfrm>
              <a:off x="7452320" y="3841369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346CDC"/>
                  </a:solidFill>
                  <a:latin typeface="Century Gothic" pitchFamily="34" charset="0"/>
                </a:rPr>
                <a:t>water, H</a:t>
              </a:r>
              <a:r>
                <a:rPr lang="en-GB" b="1" baseline="-25000" dirty="0" smtClean="0">
                  <a:solidFill>
                    <a:srgbClr val="346CDC"/>
                  </a:solidFill>
                  <a:latin typeface="Century Gothic" pitchFamily="34" charset="0"/>
                </a:rPr>
                <a:t>2</a:t>
              </a:r>
              <a:r>
                <a:rPr lang="en-GB" b="1" dirty="0" smtClean="0">
                  <a:solidFill>
                    <a:srgbClr val="346CDC"/>
                  </a:solidFill>
                  <a:latin typeface="Century Gothic" pitchFamily="34" charset="0"/>
                </a:rPr>
                <a:t>O</a:t>
              </a:r>
              <a:endParaRPr lang="en-GB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16024" y="5229200"/>
            <a:ext cx="2656190" cy="1242525"/>
            <a:chOff x="216024" y="5229200"/>
            <a:chExt cx="2656190" cy="1242525"/>
          </a:xfrm>
        </p:grpSpPr>
        <p:sp>
          <p:nvSpPr>
            <p:cNvPr id="28" name="TextBox 27"/>
            <p:cNvSpPr txBox="1"/>
            <p:nvPr/>
          </p:nvSpPr>
          <p:spPr>
            <a:xfrm>
              <a:off x="216024" y="5939988"/>
              <a:ext cx="1475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346CDC"/>
                  </a:solidFill>
                  <a:latin typeface="Century Gothic" pitchFamily="34" charset="0"/>
                </a:rPr>
                <a:t>oxygen, O</a:t>
              </a:r>
              <a:r>
                <a:rPr lang="en-GB" b="1" baseline="-25000" dirty="0" smtClean="0">
                  <a:solidFill>
                    <a:srgbClr val="346CDC"/>
                  </a:solidFill>
                  <a:latin typeface="Century Gothic" pitchFamily="34" charset="0"/>
                </a:rPr>
                <a:t>2</a:t>
              </a:r>
              <a:endParaRPr lang="en-GB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  <p:pic>
          <p:nvPicPr>
            <p:cNvPr id="46" name="Picture 45" descr="oxyg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91680" y="5805264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7" name="Picture 46" descr="oxyg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23728" y="5301208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Picture 47" descr="oxyg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3608" y="5229200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3" name="Rounded Rectangle 32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04048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195736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07704" y="260648"/>
            <a:ext cx="5688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The temperature in a diesel engine reaches 550 °C.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83768" y="1772816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entury Gothic" pitchFamily="34" charset="0"/>
              </a:rPr>
              <a:t>At this temperature,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nitrogen</a:t>
            </a:r>
            <a:r>
              <a:rPr lang="en-GB" sz="2400" dirty="0" smtClean="0">
                <a:latin typeface="Century Gothic" pitchFamily="34" charset="0"/>
              </a:rPr>
              <a:t> and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oxygen</a:t>
            </a:r>
            <a:r>
              <a:rPr lang="en-GB" sz="2400" dirty="0" smtClean="0">
                <a:latin typeface="Century Gothic" pitchFamily="34" charset="0"/>
              </a:rPr>
              <a:t> from the air react together.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0120" y="3284984"/>
            <a:ext cx="7740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entury Gothic" pitchFamily="34" charset="0"/>
              </a:rPr>
              <a:t>There are two products –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nitrogen monoxide </a:t>
            </a:r>
            <a:r>
              <a:rPr lang="en-GB" sz="2400" dirty="0" smtClean="0">
                <a:latin typeface="Century Gothic" pitchFamily="34" charset="0"/>
              </a:rPr>
              <a:t>(NO) and </a:t>
            </a:r>
            <a:r>
              <a:rPr lang="en-GB" sz="2400" b="1" dirty="0" smtClean="0">
                <a:solidFill>
                  <a:srgbClr val="346CDC"/>
                </a:solidFill>
                <a:latin typeface="Century Gothic" pitchFamily="34" charset="0"/>
              </a:rPr>
              <a:t>nitrogen dioxide </a:t>
            </a:r>
            <a:r>
              <a:rPr lang="en-GB" sz="2400" dirty="0" smtClean="0">
                <a:latin typeface="Century Gothic" pitchFamily="34" charset="0"/>
              </a:rPr>
              <a:t>(NO</a:t>
            </a:r>
            <a:r>
              <a:rPr lang="en-GB" sz="2400" baseline="-25000" dirty="0" smtClean="0">
                <a:latin typeface="Century Gothic" pitchFamily="34" charset="0"/>
              </a:rPr>
              <a:t>2</a:t>
            </a:r>
            <a:r>
              <a:rPr lang="en-GB" sz="2400" dirty="0" smtClean="0">
                <a:latin typeface="Century Gothic" pitchFamily="34" charset="0"/>
              </a:rPr>
              <a:t>)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804248" y="1268760"/>
            <a:ext cx="2120544" cy="1800200"/>
            <a:chOff x="6948264" y="1412776"/>
            <a:chExt cx="2120544" cy="1800200"/>
          </a:xfrm>
        </p:grpSpPr>
        <p:pic>
          <p:nvPicPr>
            <p:cNvPr id="45" name="Picture 44" descr="ni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4823869">
              <a:off x="8138169" y="1597064"/>
              <a:ext cx="975913" cy="8853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4" name="Picture 43" descr="ni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9998292">
              <a:off x="7383157" y="2016850"/>
              <a:ext cx="975913" cy="8853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3" name="Picture 42" descr="ni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8264" y="1412776"/>
              <a:ext cx="975913" cy="885364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7092280" y="2812866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rgbClr val="346CDC"/>
                  </a:solidFill>
                  <a:latin typeface="Century Gothic" pitchFamily="34" charset="0"/>
                </a:rPr>
                <a:t>nitrogen, N</a:t>
              </a:r>
              <a:r>
                <a:rPr lang="en-GB" sz="2000" b="1" baseline="-25000" dirty="0" smtClean="0">
                  <a:solidFill>
                    <a:srgbClr val="346CDC"/>
                  </a:solidFill>
                  <a:latin typeface="Century Gothic" pitchFamily="34" charset="0"/>
                </a:rPr>
                <a:t>2</a:t>
              </a:r>
              <a:endParaRPr lang="en-GB" sz="2000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516216" y="4005064"/>
            <a:ext cx="2343768" cy="2304255"/>
            <a:chOff x="6804248" y="3573016"/>
            <a:chExt cx="2343768" cy="2304255"/>
          </a:xfrm>
        </p:grpSpPr>
        <p:pic>
          <p:nvPicPr>
            <p:cNvPr id="42" name="Picture 41" descr="nit di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0800000">
              <a:off x="7380312" y="5013175"/>
              <a:ext cx="1031624" cy="864096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34" descr="nit di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3825691">
              <a:off x="8200156" y="4010668"/>
              <a:ext cx="1031624" cy="864096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Picture 33" descr="nit di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52320" y="3573016"/>
              <a:ext cx="1031624" cy="864096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TextBox 37"/>
            <p:cNvSpPr txBox="1"/>
            <p:nvPr/>
          </p:nvSpPr>
          <p:spPr>
            <a:xfrm>
              <a:off x="6804248" y="4377298"/>
              <a:ext cx="19442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rgbClr val="346CDC"/>
                  </a:solidFill>
                  <a:latin typeface="Century Gothic" pitchFamily="34" charset="0"/>
                </a:rPr>
                <a:t>nitrogen </a:t>
              </a:r>
              <a:br>
                <a:rPr lang="en-GB" sz="2000" b="1" dirty="0" smtClean="0">
                  <a:solidFill>
                    <a:srgbClr val="346CDC"/>
                  </a:solidFill>
                  <a:latin typeface="Century Gothic" pitchFamily="34" charset="0"/>
                </a:rPr>
              </a:br>
              <a:r>
                <a:rPr lang="en-GB" sz="2000" b="1" dirty="0" smtClean="0">
                  <a:solidFill>
                    <a:srgbClr val="346CDC"/>
                  </a:solidFill>
                  <a:latin typeface="Century Gothic" pitchFamily="34" charset="0"/>
                </a:rPr>
                <a:t>dioxide, NO</a:t>
              </a:r>
              <a:r>
                <a:rPr lang="en-GB" sz="2000" b="1" baseline="-25000" dirty="0" smtClean="0">
                  <a:solidFill>
                    <a:srgbClr val="346CDC"/>
                  </a:solidFill>
                  <a:latin typeface="Century Gothic" pitchFamily="34" charset="0"/>
                </a:rPr>
                <a:t>2</a:t>
              </a:r>
              <a:endParaRPr lang="en-GB" sz="2000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79512" y="4149080"/>
            <a:ext cx="2417636" cy="2259944"/>
            <a:chOff x="179512" y="4149080"/>
            <a:chExt cx="2417636" cy="2259944"/>
          </a:xfrm>
        </p:grpSpPr>
        <p:pic>
          <p:nvPicPr>
            <p:cNvPr id="53" name="Picture 52" descr="nit mon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3489594">
              <a:off x="1647196" y="4266563"/>
              <a:ext cx="1008112" cy="891792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51" descr="nit mon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592" y="5517232"/>
              <a:ext cx="1008112" cy="891792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Picture 49" descr="nit mon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2" y="4149080"/>
              <a:ext cx="1008112" cy="891792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395536" y="4881354"/>
              <a:ext cx="20162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rgbClr val="346CDC"/>
                  </a:solidFill>
                  <a:latin typeface="Century Gothic" pitchFamily="34" charset="0"/>
                </a:rPr>
                <a:t>nitrogen monoxide, NO</a:t>
              </a:r>
              <a:endParaRPr lang="en-GB" sz="2000" b="1" dirty="0">
                <a:solidFill>
                  <a:srgbClr val="346CDC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552" y="1412776"/>
            <a:ext cx="2088232" cy="1696254"/>
            <a:chOff x="467544" y="1484784"/>
            <a:chExt cx="2088232" cy="1696254"/>
          </a:xfrm>
        </p:grpSpPr>
        <p:pic>
          <p:nvPicPr>
            <p:cNvPr id="49" name="Picture 48" descr="oxyg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5128" y="2204864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Picture 47" descr="oxyg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056" y="1700808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Picture 45" descr="oxyg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1152" y="1484784"/>
              <a:ext cx="748486" cy="666461"/>
            </a:xfrm>
            <a:prstGeom prst="rect">
              <a:avLst/>
            </a:prstGeom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467544" y="2780928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latin typeface="Century Gothic" pitchFamily="34" charset="0"/>
                </a:rPr>
                <a:t>oxygen, O</a:t>
              </a:r>
              <a:r>
                <a:rPr lang="en-GB" sz="2000" b="1" baseline="-25000" dirty="0" smtClean="0">
                  <a:latin typeface="Century Gothic" pitchFamily="34" charset="0"/>
                </a:rPr>
                <a:t>2</a:t>
              </a:r>
              <a:endParaRPr lang="en-GB" sz="2000" b="1" dirty="0">
                <a:latin typeface="Century Gothic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771800" y="4149080"/>
            <a:ext cx="3456384" cy="2664296"/>
            <a:chOff x="2771800" y="4149080"/>
            <a:chExt cx="3456384" cy="2664296"/>
          </a:xfrm>
        </p:grpSpPr>
        <p:pic>
          <p:nvPicPr>
            <p:cNvPr id="32" name="Picture 31" descr="graveston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71800" y="4149080"/>
              <a:ext cx="3456384" cy="2664296"/>
            </a:xfrm>
            <a:prstGeom prst="rect">
              <a:avLst/>
            </a:prstGeom>
            <a:effectLst>
              <a:outerShdw blurRad="228600" sx="105000" sy="105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TextBox 40"/>
            <p:cNvSpPr txBox="1"/>
            <p:nvPr/>
          </p:nvSpPr>
          <p:spPr>
            <a:xfrm>
              <a:off x="3491880" y="4509120"/>
              <a:ext cx="2016224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GB" sz="24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These gases cause </a:t>
              </a:r>
              <a:r>
                <a:rPr lang="en-GB" sz="2400" b="1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disease</a:t>
              </a:r>
              <a:r>
                <a:rPr lang="en-GB" sz="24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 </a:t>
              </a:r>
              <a:br>
                <a:rPr lang="en-GB" sz="24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</a:br>
              <a:r>
                <a:rPr lang="en-GB" sz="24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and </a:t>
              </a:r>
              <a:r>
                <a:rPr lang="en-GB" sz="2400" b="1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death</a:t>
              </a:r>
              <a:r>
                <a:rPr lang="en-GB" sz="2400" dirty="0" smtClean="0">
                  <a:solidFill>
                    <a:schemeClr val="bg2">
                      <a:lumMod val="25000"/>
                    </a:schemeClr>
                  </a:solidFill>
                  <a:latin typeface="Century Gothic" pitchFamily="34" charset="0"/>
                </a:rPr>
                <a:t>.</a:t>
              </a:r>
            </a:p>
          </p:txBody>
        </p:sp>
      </p:grpSp>
      <p:cxnSp>
        <p:nvCxnSpPr>
          <p:cNvPr id="61" name="Straight Connector 60"/>
          <p:cNvCxnSpPr/>
          <p:nvPr/>
        </p:nvCxnSpPr>
        <p:spPr>
          <a:xfrm>
            <a:off x="0" y="3212976"/>
            <a:ext cx="9324528" cy="0"/>
          </a:xfrm>
          <a:prstGeom prst="line">
            <a:avLst/>
          </a:prstGeom>
          <a:ln>
            <a:solidFill>
              <a:srgbClr val="346CD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004048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195736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Review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36814"/>
            <a:ext cx="5256584" cy="3329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7" name="Group 36"/>
          <p:cNvGrpSpPr/>
          <p:nvPr/>
        </p:nvGrpSpPr>
        <p:grpSpPr>
          <a:xfrm>
            <a:off x="179513" y="3645024"/>
            <a:ext cx="9295584" cy="2891208"/>
            <a:chOff x="179513" y="3645024"/>
            <a:chExt cx="9295584" cy="2891208"/>
          </a:xfrm>
        </p:grpSpPr>
        <p:sp>
          <p:nvSpPr>
            <p:cNvPr id="18" name="Rounded Rectangle 17"/>
            <p:cNvSpPr/>
            <p:nvPr/>
          </p:nvSpPr>
          <p:spPr>
            <a:xfrm>
              <a:off x="179513" y="3645024"/>
              <a:ext cx="6624735" cy="2736304"/>
            </a:xfrm>
            <a:prstGeom prst="roundRect">
              <a:avLst/>
            </a:prstGeom>
            <a:noFill/>
            <a:ln w="6350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6428752" y="3645024"/>
              <a:ext cx="3046345" cy="2891208"/>
              <a:chOff x="6876256" y="3933056"/>
              <a:chExt cx="2742857" cy="2603175"/>
            </a:xfrm>
          </p:grpSpPr>
          <p:pic>
            <p:nvPicPr>
              <p:cNvPr id="48" name="Picture 47" descr="video phone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876256" y="3933056"/>
                <a:ext cx="2742857" cy="2603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57" name="Group 56"/>
              <p:cNvGrpSpPr/>
              <p:nvPr/>
            </p:nvGrpSpPr>
            <p:grpSpPr>
              <a:xfrm>
                <a:off x="7309725" y="4266971"/>
                <a:ext cx="906186" cy="1370004"/>
                <a:chOff x="7309725" y="4266971"/>
                <a:chExt cx="906186" cy="1370004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7309725" y="4266971"/>
                  <a:ext cx="906186" cy="1370004"/>
                </a:xfrm>
                <a:prstGeom prst="rect">
                  <a:avLst/>
                </a:prstGeom>
                <a:solidFill>
                  <a:srgbClr val="84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7583753" y="4700929"/>
                  <a:ext cx="372623" cy="372623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Isosceles Triangle 55"/>
                <p:cNvSpPr/>
                <p:nvPr/>
              </p:nvSpPr>
              <p:spPr>
                <a:xfrm rot="5400000">
                  <a:off x="7689491" y="4800376"/>
                  <a:ext cx="216024" cy="17372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31" name="Group 9"/>
          <p:cNvGrpSpPr/>
          <p:nvPr/>
        </p:nvGrpSpPr>
        <p:grpSpPr>
          <a:xfrm>
            <a:off x="7813154" y="44624"/>
            <a:ext cx="1296144" cy="596982"/>
            <a:chOff x="7813154" y="44624"/>
            <a:chExt cx="1296144" cy="596982"/>
          </a:xfrm>
        </p:grpSpPr>
        <p:sp>
          <p:nvSpPr>
            <p:cNvPr id="32" name="TextBox 31"/>
            <p:cNvSpPr txBox="1"/>
            <p:nvPr/>
          </p:nvSpPr>
          <p:spPr>
            <a:xfrm>
              <a:off x="7813154" y="6611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SS2-4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33" name="Picture 32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41" name="Picture 40" descr="engagelog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10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195736" y="980728"/>
            <a:ext cx="4104456" cy="1584176"/>
            <a:chOff x="3887416" y="5373216"/>
            <a:chExt cx="4104456" cy="1584176"/>
          </a:xfrm>
        </p:grpSpPr>
        <p:sp>
          <p:nvSpPr>
            <p:cNvPr id="22" name="Rounded Rectangle 21"/>
            <p:cNvSpPr/>
            <p:nvPr/>
          </p:nvSpPr>
          <p:spPr>
            <a:xfrm>
              <a:off x="3887416" y="5373216"/>
              <a:ext cx="3996952" cy="1584176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59424" y="5373216"/>
              <a:ext cx="40324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 smtClean="0">
                  <a:solidFill>
                    <a:schemeClr val="bg1"/>
                  </a:solidFill>
                  <a:latin typeface="Century Gothic" pitchFamily="34" charset="0"/>
                </a:rPr>
                <a:t>Can you persuade car buyers to </a:t>
              </a:r>
              <a:br>
                <a:rPr lang="en-GB" sz="3000" dirty="0" smtClean="0">
                  <a:solidFill>
                    <a:schemeClr val="bg1"/>
                  </a:solidFill>
                  <a:latin typeface="Century Gothic" pitchFamily="34" charset="0"/>
                </a:rPr>
              </a:br>
              <a:r>
                <a:rPr lang="en-GB" sz="3000" dirty="0" smtClean="0">
                  <a:solidFill>
                    <a:schemeClr val="bg1"/>
                  </a:solidFill>
                  <a:latin typeface="Century Gothic" pitchFamily="34" charset="0"/>
                </a:rPr>
                <a:t>boycott diesel cars?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251520" y="4831992"/>
            <a:ext cx="64807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indent="-27305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2000" dirty="0" smtClean="0">
                <a:latin typeface="Century Gothic" pitchFamily="34" charset="0"/>
              </a:rPr>
              <a:t>Use the </a:t>
            </a:r>
            <a:r>
              <a:rPr lang="en-GB" sz="2000" b="1" dirty="0" smtClean="0">
                <a:latin typeface="Century Gothic" pitchFamily="34" charset="0"/>
              </a:rPr>
              <a:t>four </a:t>
            </a:r>
            <a:r>
              <a:rPr lang="en-GB" sz="2000" b="1" dirty="0" smtClean="0">
                <a:solidFill>
                  <a:srgbClr val="346CDC"/>
                </a:solidFill>
                <a:latin typeface="Century Gothic" pitchFamily="34" charset="0"/>
              </a:rPr>
              <a:t>C</a:t>
            </a:r>
            <a:r>
              <a:rPr lang="en-GB" sz="2000" dirty="0" smtClean="0">
                <a:latin typeface="Century Gothic" pitchFamily="34" charset="0"/>
              </a:rPr>
              <a:t>s</a:t>
            </a:r>
            <a:r>
              <a:rPr lang="en-GB" sz="2000" b="1" dirty="0" smtClean="0">
                <a:latin typeface="Century Gothic" pitchFamily="34" charset="0"/>
              </a:rPr>
              <a:t> </a:t>
            </a:r>
            <a:r>
              <a:rPr lang="en-GB" sz="2000" dirty="0" smtClean="0">
                <a:latin typeface="Century Gothic" pitchFamily="34" charset="0"/>
              </a:rPr>
              <a:t>of effective communication: </a:t>
            </a:r>
            <a:br>
              <a:rPr lang="en-GB" sz="2000" dirty="0" smtClean="0">
                <a:latin typeface="Century Gothic" pitchFamily="34" charset="0"/>
              </a:rPr>
            </a:br>
            <a:r>
              <a:rPr lang="en-GB" sz="2000" dirty="0" smtClean="0">
                <a:latin typeface="Century Gothic" pitchFamily="34" charset="0"/>
              </a:rPr>
              <a:t>make it </a:t>
            </a:r>
            <a:r>
              <a:rPr lang="en-GB" sz="2000" b="1" dirty="0" smtClean="0">
                <a:solidFill>
                  <a:srgbClr val="346CDC"/>
                </a:solidFill>
                <a:latin typeface="Century Gothic" pitchFamily="34" charset="0"/>
              </a:rPr>
              <a:t>c</a:t>
            </a:r>
            <a:r>
              <a:rPr lang="en-GB" sz="2000" dirty="0" smtClean="0">
                <a:latin typeface="Century Gothic" pitchFamily="34" charset="0"/>
              </a:rPr>
              <a:t>lear</a:t>
            </a:r>
            <a:r>
              <a:rPr lang="en-GB" sz="2000" dirty="0">
                <a:latin typeface="Century Gothic" pitchFamily="34" charset="0"/>
              </a:rPr>
              <a:t>, </a:t>
            </a:r>
            <a:r>
              <a:rPr lang="en-GB" sz="2000" b="1" dirty="0" smtClean="0">
                <a:solidFill>
                  <a:srgbClr val="346CDC"/>
                </a:solidFill>
                <a:latin typeface="Century Gothic" pitchFamily="34" charset="0"/>
              </a:rPr>
              <a:t>c</a:t>
            </a:r>
            <a:r>
              <a:rPr lang="en-GB" sz="2000" dirty="0" smtClean="0">
                <a:latin typeface="Century Gothic" pitchFamily="34" charset="0"/>
              </a:rPr>
              <a:t>oncrete</a:t>
            </a:r>
            <a:r>
              <a:rPr lang="en-GB" sz="2000" dirty="0">
                <a:latin typeface="Century Gothic" pitchFamily="34" charset="0"/>
              </a:rPr>
              <a:t>, </a:t>
            </a:r>
            <a:r>
              <a:rPr lang="en-GB" sz="2000" b="1" dirty="0" smtClean="0">
                <a:solidFill>
                  <a:srgbClr val="346CDC"/>
                </a:solidFill>
                <a:latin typeface="Century Gothic" pitchFamily="34" charset="0"/>
              </a:rPr>
              <a:t>c</a:t>
            </a:r>
            <a:r>
              <a:rPr lang="en-GB" sz="2000" dirty="0" smtClean="0">
                <a:latin typeface="Century Gothic" pitchFamily="34" charset="0"/>
              </a:rPr>
              <a:t>orrect </a:t>
            </a:r>
            <a:r>
              <a:rPr lang="en-GB" sz="2000" dirty="0">
                <a:latin typeface="Century Gothic" pitchFamily="34" charset="0"/>
              </a:rPr>
              <a:t>and </a:t>
            </a:r>
            <a:r>
              <a:rPr lang="en-GB" sz="2000" b="1" dirty="0" smtClean="0">
                <a:solidFill>
                  <a:srgbClr val="346CDC"/>
                </a:solidFill>
                <a:latin typeface="Century Gothic" pitchFamily="34" charset="0"/>
              </a:rPr>
              <a:t>c</a:t>
            </a:r>
            <a:r>
              <a:rPr lang="en-GB" sz="2000" dirty="0" smtClean="0">
                <a:latin typeface="Century Gothic" pitchFamily="34" charset="0"/>
              </a:rPr>
              <a:t>oherent</a:t>
            </a:r>
            <a:endParaRPr lang="en-GB" sz="2000" dirty="0">
              <a:latin typeface="Century Gothic" pitchFamily="34" charset="0"/>
            </a:endParaRPr>
          </a:p>
          <a:p>
            <a:pPr marL="273050" indent="-27305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2000" dirty="0" smtClean="0">
                <a:latin typeface="Century Gothic" pitchFamily="34" charset="0"/>
              </a:rPr>
              <a:t>Use the backgrounds and characters supplied.</a:t>
            </a:r>
          </a:p>
          <a:p>
            <a:pPr marL="273050" indent="-27305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2000" dirty="0" smtClean="0">
                <a:latin typeface="Century Gothic" pitchFamily="34" charset="0"/>
              </a:rPr>
              <a:t>Include equations, science words and examples.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9493" y="1340768"/>
            <a:ext cx="2464275" cy="2520280"/>
            <a:chOff x="-1980728" y="2564904"/>
            <a:chExt cx="3027009" cy="3095804"/>
          </a:xfrm>
        </p:grpSpPr>
        <p:pic>
          <p:nvPicPr>
            <p:cNvPr id="38" name="Picture 37" descr="no diesel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1980728" y="2564904"/>
              <a:ext cx="3027009" cy="30958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9" name="Rectangle 38"/>
            <p:cNvSpPr/>
            <p:nvPr/>
          </p:nvSpPr>
          <p:spPr>
            <a:xfrm rot="18654170">
              <a:off x="-641042" y="2876577"/>
              <a:ext cx="406297" cy="2396762"/>
            </a:xfrm>
            <a:prstGeom prst="rect">
              <a:avLst/>
            </a:prstGeom>
            <a:solidFill>
              <a:srgbClr val="F63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TextBox 39"/>
            <p:cNvSpPr txBox="1"/>
            <p:nvPr/>
          </p:nvSpPr>
          <p:spPr>
            <a:xfrm rot="2530234">
              <a:off x="-1022674" y="3767676"/>
              <a:ext cx="1187392" cy="585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500" b="1" dirty="0" smtClean="0">
                  <a:solidFill>
                    <a:schemeClr val="bg1"/>
                  </a:solidFill>
                </a:rPr>
                <a:t>diesel</a:t>
              </a:r>
              <a:endParaRPr lang="en-GB" sz="2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95536" y="3717032"/>
            <a:ext cx="5976664" cy="1107996"/>
            <a:chOff x="395536" y="3717032"/>
            <a:chExt cx="5976664" cy="1107996"/>
          </a:xfrm>
        </p:grpSpPr>
        <p:sp>
          <p:nvSpPr>
            <p:cNvPr id="29" name="Rectangle 28"/>
            <p:cNvSpPr/>
            <p:nvPr/>
          </p:nvSpPr>
          <p:spPr>
            <a:xfrm>
              <a:off x="1403648" y="3717032"/>
              <a:ext cx="496855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200" dirty="0" smtClean="0">
                  <a:latin typeface="Century Gothic" pitchFamily="34" charset="0"/>
                </a:rPr>
                <a:t>Make a </a:t>
              </a:r>
              <a:r>
                <a:rPr lang="en-GB" sz="2200" b="1" dirty="0" smtClean="0">
                  <a:latin typeface="Century Gothic" pitchFamily="34" charset="0"/>
                </a:rPr>
                <a:t>2 minute vlog </a:t>
              </a:r>
              <a:r>
                <a:rPr lang="en-GB" sz="2200" dirty="0" smtClean="0">
                  <a:latin typeface="Century Gothic" pitchFamily="34" charset="0"/>
                </a:rPr>
                <a:t>for a social media campaign to persuade </a:t>
              </a:r>
              <a:br>
                <a:rPr lang="en-GB" sz="2200" dirty="0" smtClean="0">
                  <a:latin typeface="Century Gothic" pitchFamily="34" charset="0"/>
                </a:rPr>
              </a:br>
              <a:r>
                <a:rPr lang="en-GB" sz="2200" dirty="0" smtClean="0">
                  <a:latin typeface="Century Gothic" pitchFamily="34" charset="0"/>
                </a:rPr>
                <a:t>drivers not to buy diesel cars</a:t>
              </a:r>
            </a:p>
          </p:txBody>
        </p:sp>
        <p:pic>
          <p:nvPicPr>
            <p:cNvPr id="47" name="Picture 46" descr="discus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5536" y="3933056"/>
              <a:ext cx="927276" cy="5760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1" name="Rounded Rectangle 50"/>
          <p:cNvSpPr/>
          <p:nvPr/>
        </p:nvSpPr>
        <p:spPr>
          <a:xfrm rot="16200000">
            <a:off x="9134928" y="5706833"/>
            <a:ext cx="306387" cy="1079313"/>
          </a:xfrm>
          <a:prstGeom prst="round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8748464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10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92280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95736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83968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Consider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36814"/>
            <a:ext cx="5256584" cy="3329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9"/>
          <p:cNvGrpSpPr/>
          <p:nvPr/>
        </p:nvGrpSpPr>
        <p:grpSpPr>
          <a:xfrm>
            <a:off x="7813154" y="44624"/>
            <a:ext cx="1296144" cy="596982"/>
            <a:chOff x="7813154" y="44624"/>
            <a:chExt cx="1296144" cy="596982"/>
          </a:xfrm>
        </p:grpSpPr>
        <p:sp>
          <p:nvSpPr>
            <p:cNvPr id="32" name="TextBox 31"/>
            <p:cNvSpPr txBox="1"/>
            <p:nvPr/>
          </p:nvSpPr>
          <p:spPr>
            <a:xfrm>
              <a:off x="7813154" y="6611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SS2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33" name="Picture 32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pic>
        <p:nvPicPr>
          <p:cNvPr id="41" name="Picture 40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11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95536" y="3861048"/>
            <a:ext cx="6120680" cy="1200329"/>
            <a:chOff x="395536" y="3861048"/>
            <a:chExt cx="6120680" cy="1200329"/>
          </a:xfrm>
        </p:grpSpPr>
        <p:pic>
          <p:nvPicPr>
            <p:cNvPr id="37" name="Picture 36" descr="discuss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536" y="3933056"/>
              <a:ext cx="927276" cy="5760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TextBox 37"/>
            <p:cNvSpPr txBox="1"/>
            <p:nvPr/>
          </p:nvSpPr>
          <p:spPr>
            <a:xfrm>
              <a:off x="1475656" y="3861048"/>
              <a:ext cx="50405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GB" sz="2400" dirty="0" smtClean="0">
                  <a:latin typeface="Century Gothic" pitchFamily="34" charset="0"/>
                </a:rPr>
                <a:t>Watch another group’s </a:t>
              </a:r>
              <a:r>
                <a:rPr lang="en-GB" sz="2400" dirty="0" err="1" smtClean="0">
                  <a:latin typeface="Century Gothic" pitchFamily="34" charset="0"/>
                </a:rPr>
                <a:t>vlog</a:t>
              </a:r>
              <a:r>
                <a:rPr lang="en-GB" sz="2400" dirty="0" smtClean="0">
                  <a:latin typeface="Century Gothic" pitchFamily="34" charset="0"/>
                </a:rPr>
                <a:t>,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and assess it using the checklist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for effective communication.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67544" y="5272752"/>
            <a:ext cx="59766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600" b="1" dirty="0" smtClean="0">
                <a:latin typeface="Century Gothic" pitchFamily="34" charset="0"/>
              </a:rPr>
              <a:t>Then decide: </a:t>
            </a:r>
            <a:r>
              <a:rPr lang="en-GB" sz="2600" dirty="0" smtClean="0">
                <a:latin typeface="Century Gothic" pitchFamily="34" charset="0"/>
              </a:rPr>
              <a:t>will the </a:t>
            </a:r>
            <a:r>
              <a:rPr lang="en-GB" sz="2600" dirty="0" err="1" smtClean="0">
                <a:latin typeface="Century Gothic" pitchFamily="34" charset="0"/>
              </a:rPr>
              <a:t>vlog</a:t>
            </a:r>
            <a:r>
              <a:rPr lang="en-GB" sz="2600" dirty="0" smtClean="0">
                <a:latin typeface="Century Gothic" pitchFamily="34" charset="0"/>
              </a:rPr>
              <a:t> persuade car buyers to boycott diesel? 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11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 rot="16200000">
            <a:off x="9134928" y="5706833"/>
            <a:ext cx="306387" cy="1079313"/>
          </a:xfrm>
          <a:prstGeom prst="round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8748464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11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-36512" y="6525344"/>
            <a:ext cx="2232248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283968" y="6525344"/>
            <a:ext cx="21602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Consider</a:t>
            </a:r>
            <a:endParaRPr lang="en-GB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195736" y="6529282"/>
            <a:ext cx="2088232" cy="356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Review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444208" y="6525344"/>
            <a:ext cx="2808312" cy="360040"/>
          </a:xfrm>
          <a:prstGeom prst="roundRect">
            <a:avLst/>
          </a:prstGeom>
          <a:solidFill>
            <a:srgbClr val="346CDC"/>
          </a:solidFill>
          <a:ln>
            <a:solidFill>
              <a:srgbClr val="346CDC"/>
            </a:solidFill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Decide</a:t>
            </a:r>
            <a:endParaRPr lang="en-GB" sz="2000" b="1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0" name="Picture 49" descr="girl diese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4967" y="-263628"/>
            <a:ext cx="4135065" cy="4124676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79513" y="3645024"/>
            <a:ext cx="9295584" cy="2891208"/>
            <a:chOff x="179513" y="3645024"/>
            <a:chExt cx="9295584" cy="2891208"/>
          </a:xfrm>
        </p:grpSpPr>
        <p:sp>
          <p:nvSpPr>
            <p:cNvPr id="36" name="Rounded Rectangle 35"/>
            <p:cNvSpPr/>
            <p:nvPr/>
          </p:nvSpPr>
          <p:spPr>
            <a:xfrm>
              <a:off x="179513" y="3645024"/>
              <a:ext cx="6624735" cy="2736304"/>
            </a:xfrm>
            <a:prstGeom prst="roundRect">
              <a:avLst/>
            </a:prstGeom>
            <a:noFill/>
            <a:ln w="6350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428752" y="3645024"/>
              <a:ext cx="3046345" cy="2891208"/>
              <a:chOff x="6876256" y="3933056"/>
              <a:chExt cx="2742857" cy="2603175"/>
            </a:xfrm>
          </p:grpSpPr>
          <p:pic>
            <p:nvPicPr>
              <p:cNvPr id="27" name="Picture 26" descr="video phone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876256" y="3933056"/>
                <a:ext cx="2742857" cy="2603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28" name="Group 56"/>
              <p:cNvGrpSpPr/>
              <p:nvPr/>
            </p:nvGrpSpPr>
            <p:grpSpPr>
              <a:xfrm>
                <a:off x="7309725" y="4266971"/>
                <a:ext cx="906186" cy="1370004"/>
                <a:chOff x="7309725" y="4266971"/>
                <a:chExt cx="906186" cy="1370004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7309725" y="4266971"/>
                  <a:ext cx="906186" cy="1370004"/>
                </a:xfrm>
                <a:prstGeom prst="rect">
                  <a:avLst/>
                </a:prstGeom>
                <a:solidFill>
                  <a:srgbClr val="84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7583753" y="4700929"/>
                  <a:ext cx="372623" cy="372623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Isosceles Triangle 34"/>
                <p:cNvSpPr/>
                <p:nvPr/>
              </p:nvSpPr>
              <p:spPr>
                <a:xfrm rot="5400000">
                  <a:off x="7689491" y="4800376"/>
                  <a:ext cx="216024" cy="17372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6752"/>
            <a:ext cx="9142412" cy="1066801"/>
          </a:xfrm>
          <a:prstGeom prst="rect">
            <a:avLst/>
          </a:prstGeom>
          <a:solidFill>
            <a:srgbClr val="346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57462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Death to diesel?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7273036"/>
              </p:ext>
            </p:extLst>
          </p:nvPr>
        </p:nvGraphicFramePr>
        <p:xfrm>
          <a:off x="1331638" y="2466301"/>
          <a:ext cx="7344817" cy="3969862"/>
        </p:xfrm>
        <a:graphic>
          <a:graphicData uri="http://schemas.openxmlformats.org/drawingml/2006/table">
            <a:tbl>
              <a:tblPr/>
              <a:tblGrid>
                <a:gridCol w="1533534"/>
                <a:gridCol w="2282892"/>
                <a:gridCol w="3528391"/>
              </a:tblGrid>
              <a:tr h="439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Predicting products and writing equations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Consumable, one per student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Planning your vlog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Consumable, one per group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Information for your vlog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SS4a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Vlog backgrounds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SS4b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Vlog characters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Consumable, one per group. Students cut out the characters and stick on card and lollipop sticks to ‘act’ in their 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vlogs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46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763688" y="303039"/>
            <a:ext cx="66967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Predicting products and writing equations</a:t>
            </a:r>
            <a:endParaRPr lang="en-GB" sz="25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4221088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latin typeface="Century Gothic" pitchFamily="34" charset="0"/>
                <a:ea typeface="+mj-ea"/>
                <a:cs typeface="+mj-cs"/>
              </a:rPr>
              <a:t>In a diesel engine, nitrogen and oxygen from the air react together. </a:t>
            </a:r>
          </a:p>
          <a:p>
            <a:pPr>
              <a:spcBef>
                <a:spcPts val="600"/>
              </a:spcBef>
            </a:pP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There are two reactions. The product of one of the reactions is nitrogen monoxide. </a:t>
            </a:r>
            <a:br>
              <a:rPr lang="en-GB" sz="15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The product of the other reaction is nitrogen dioxide. Nitrogen monoxide </a:t>
            </a:r>
            <a:br>
              <a:rPr lang="en-GB" sz="15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and nitrogen dioxide cause death and disease. </a:t>
            </a:r>
          </a:p>
          <a:p>
            <a:pPr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  Write word equations for the two reactions of nitrogen with oxygen.</a:t>
            </a:r>
            <a:endParaRPr lang="en-GB" sz="15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3688" y="836712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itchFamily="34" charset="0"/>
                <a:ea typeface="+mj-ea"/>
                <a:cs typeface="+mj-cs"/>
              </a:rPr>
              <a:t>The combustion reactions below happen in a diesel engine.  Complete the word equations.</a:t>
            </a:r>
            <a:endParaRPr lang="en-GB" sz="20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2276872"/>
            <a:ext cx="6768752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decane  +  oxygen  →                                          + water</a:t>
            </a:r>
          </a:p>
          <a:p>
            <a:pPr marL="273050" indent="-27305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err="1" smtClean="0">
                <a:latin typeface="Century Gothic" pitchFamily="34" charset="0"/>
                <a:ea typeface="+mj-ea"/>
                <a:cs typeface="+mj-cs"/>
              </a:rPr>
              <a:t>pentadecane</a:t>
            </a: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  +  oxygen →  carbon dioxide  +  </a:t>
            </a:r>
          </a:p>
          <a:p>
            <a:pPr marL="273050" indent="-27305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err="1" smtClean="0">
                <a:latin typeface="Century Gothic" pitchFamily="34" charset="0"/>
                <a:ea typeface="+mj-ea"/>
                <a:cs typeface="+mj-cs"/>
              </a:rPr>
              <a:t>tridecane</a:t>
            </a: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  +                       →  carbon dioxide + water</a:t>
            </a:r>
          </a:p>
          <a:p>
            <a:pPr marL="273050" indent="-27305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hexadecane +                      →  carbon dioxide +</a:t>
            </a:r>
          </a:p>
          <a:p>
            <a:pPr marL="273050" indent="-273050">
              <a:spcBef>
                <a:spcPts val="12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nonadecane  + oxygen  →  </a:t>
            </a:r>
            <a:r>
              <a:rPr lang="en-GB" sz="1500" dirty="0" smtClean="0">
                <a:latin typeface="Century Gothic" pitchFamily="34" charset="0"/>
              </a:rPr>
              <a:t>                                       + </a:t>
            </a:r>
            <a:endParaRPr lang="en-GB" sz="1500" dirty="0" smtClean="0">
              <a:latin typeface="Century Gothic" pitchFamily="34" charset="0"/>
              <a:ea typeface="+mj-ea"/>
              <a:cs typeface="+mj-cs"/>
            </a:endParaRPr>
          </a:p>
          <a:p>
            <a:pPr marL="342900" indent="-342900">
              <a:buFont typeface="+mj-lt"/>
              <a:buAutoNum type="arabicPeriod"/>
            </a:pPr>
            <a:endParaRPr lang="en-GB" sz="1400" dirty="0"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10" descr="diesel engi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69872" y="1412776"/>
            <a:ext cx="3074128" cy="2848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51520" y="1628800"/>
            <a:ext cx="62646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The ending </a:t>
            </a:r>
            <a:r>
              <a:rPr lang="en-GB" sz="1500" b="1" dirty="0" smtClean="0">
                <a:latin typeface="Century Gothic" pitchFamily="34" charset="0"/>
                <a:ea typeface="+mj-ea"/>
                <a:cs typeface="+mj-cs"/>
              </a:rPr>
              <a:t>–ane </a:t>
            </a: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in the name of a substance shows that it is</a:t>
            </a:r>
            <a:br>
              <a:rPr lang="en-GB" sz="15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500" dirty="0" smtClean="0">
                <a:latin typeface="Century Gothic" pitchFamily="34" charset="0"/>
                <a:ea typeface="+mj-ea"/>
                <a:cs typeface="+mj-cs"/>
              </a:rPr>
              <a:t>a hydrocarbon, made up of atoms of hydrogen and carbon only. </a:t>
            </a:r>
            <a:endParaRPr lang="en-GB" sz="1500" dirty="0">
              <a:latin typeface="Century Gothic" pitchFamily="34" charset="0"/>
              <a:ea typeface="+mj-ea"/>
              <a:cs typeface="+mj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39552" y="6021288"/>
            <a:ext cx="79208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9552" y="6453336"/>
            <a:ext cx="79208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2771800" y="2564904"/>
            <a:ext cx="2016224" cy="0"/>
            <a:chOff x="2771800" y="2492896"/>
            <a:chExt cx="2016224" cy="0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2771800" y="2492896"/>
              <a:ext cx="936104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851920" y="2492896"/>
              <a:ext cx="936104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203848" y="4077072"/>
            <a:ext cx="2016224" cy="0"/>
            <a:chOff x="2771800" y="2492896"/>
            <a:chExt cx="2016224" cy="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2771800" y="2492896"/>
              <a:ext cx="936104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851920" y="2492896"/>
              <a:ext cx="936104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/>
          <p:cNvCxnSpPr/>
          <p:nvPr/>
        </p:nvCxnSpPr>
        <p:spPr>
          <a:xfrm>
            <a:off x="5076056" y="3717032"/>
            <a:ext cx="100811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364088" y="4077072"/>
            <a:ext cx="100811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004048" y="2920042"/>
            <a:ext cx="1120707" cy="490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35696" y="3284984"/>
            <a:ext cx="100811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051720" y="3717032"/>
            <a:ext cx="100811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7236296" y="88628"/>
            <a:ext cx="1167584" cy="1108124"/>
            <a:chOff x="6876256" y="3933056"/>
            <a:chExt cx="2742857" cy="2603175"/>
          </a:xfrm>
        </p:grpSpPr>
        <p:pic>
          <p:nvPicPr>
            <p:cNvPr id="21" name="Picture 20" descr="video phon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6256" y="3933056"/>
              <a:ext cx="2742857" cy="26031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22" name="Group 56"/>
            <p:cNvGrpSpPr/>
            <p:nvPr/>
          </p:nvGrpSpPr>
          <p:grpSpPr>
            <a:xfrm>
              <a:off x="7309725" y="4266971"/>
              <a:ext cx="906186" cy="1370004"/>
              <a:chOff x="7309725" y="4266971"/>
              <a:chExt cx="906186" cy="1370004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7309725" y="4266971"/>
                <a:ext cx="906186" cy="1370004"/>
              </a:xfrm>
              <a:prstGeom prst="rect">
                <a:avLst/>
              </a:prstGeom>
              <a:solidFill>
                <a:srgbClr val="84C6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583753" y="4700929"/>
                <a:ext cx="372623" cy="37262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 rot="5400000">
                <a:off x="7689491" y="4800376"/>
                <a:ext cx="216024" cy="173728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0" name="TextBox 49"/>
          <p:cNvSpPr txBox="1"/>
          <p:nvPr/>
        </p:nvSpPr>
        <p:spPr>
          <a:xfrm>
            <a:off x="3347864" y="116632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Planning your vlog</a:t>
            </a:r>
            <a:endParaRPr lang="en-GB" sz="32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47864" y="620688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  <a:ea typeface="+mj-ea"/>
                <a:cs typeface="+mj-cs"/>
              </a:rPr>
              <a:t>Use the boxes to draw and describe what happens in each scene.  </a:t>
            </a:r>
            <a:endParaRPr lang="en-GB" sz="14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900009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Checklist for effective communication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520" y="1700808"/>
            <a:ext cx="2880320" cy="9848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clear?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the style fit your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purpose and audience?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Is the script easy to understand?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51520" y="5134833"/>
            <a:ext cx="2952328" cy="1246495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coherent?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each scene make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one main point?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Are the scenes  in a logical order?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Are the scenes linked together?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51520" y="3870047"/>
            <a:ext cx="3024336" cy="1169551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correct?</a:t>
            </a:r>
          </a:p>
          <a:p>
            <a:pPr marL="342900" indent="-3429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included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word equations?</a:t>
            </a:r>
          </a:p>
          <a:p>
            <a:pPr marL="342900" indent="-3429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used and explained the  science words?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51520" y="2893586"/>
            <a:ext cx="2628800" cy="800219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</a:pPr>
            <a:r>
              <a:rPr lang="en-GB" sz="1200" b="1" dirty="0" smtClean="0">
                <a:latin typeface="Century Gothic" pitchFamily="34" charset="0"/>
              </a:rPr>
              <a:t>Have you made it 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concrete?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Does it include examples?</a:t>
            </a:r>
          </a:p>
          <a:p>
            <a:pPr marL="180975" indent="-180975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200" dirty="0" smtClean="0">
                <a:latin typeface="Century Gothic" pitchFamily="34" charset="0"/>
              </a:rPr>
              <a:t>Have you used vivid words?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3275856" y="188640"/>
            <a:ext cx="0" cy="626469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3390189" y="1196751"/>
            <a:ext cx="5646307" cy="5242959"/>
            <a:chOff x="3851920" y="1396514"/>
            <a:chExt cx="5112568" cy="4929068"/>
          </a:xfrm>
          <a:solidFill>
            <a:schemeClr val="bg1"/>
          </a:solidFill>
        </p:grpSpPr>
        <p:sp>
          <p:nvSpPr>
            <p:cNvPr id="73" name="TextBox 72"/>
            <p:cNvSpPr txBox="1"/>
            <p:nvPr/>
          </p:nvSpPr>
          <p:spPr>
            <a:xfrm>
              <a:off x="6444208" y="3052698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4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851920" y="1396514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1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851920" y="3052698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3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444208" y="1396514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2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851920" y="4725144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5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44208" y="4713665"/>
              <a:ext cx="2520280" cy="1600438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6</a:t>
              </a: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  <a:p>
              <a:endParaRPr lang="en-GB" sz="1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763688" y="24148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Information for your vlog</a:t>
            </a:r>
            <a:endParaRPr lang="en-GB" sz="28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2996952"/>
            <a:ext cx="4176464" cy="144655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Oxides of nitrogen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At the high temperature of a diesel engine, </a:t>
            </a:r>
            <a:br>
              <a:rPr lang="en-GB" sz="12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nitrogen and oxygen from the air react together.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The reactions produce two substances: </a:t>
            </a:r>
            <a:br>
              <a:rPr lang="en-GB" sz="12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nitrogen monoxide (NO) and nitrogen dioxide (NO</a:t>
            </a:r>
            <a:r>
              <a:rPr lang="en-GB" sz="1200" baseline="-25000" dirty="0" smtClean="0">
                <a:latin typeface="Century Gothic" pitchFamily="34" charset="0"/>
                <a:ea typeface="+mj-ea"/>
                <a:cs typeface="+mj-cs"/>
              </a:rPr>
              <a:t>2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 ). Together, the oxides of nitrogen are called NO</a:t>
            </a:r>
            <a:r>
              <a:rPr lang="en-GB" sz="1200" baseline="-25000" dirty="0" smtClean="0">
                <a:latin typeface="Century Gothic" pitchFamily="34" charset="0"/>
                <a:ea typeface="+mj-ea"/>
                <a:cs typeface="+mj-cs"/>
              </a:rPr>
              <a:t>x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.</a:t>
            </a:r>
            <a:endParaRPr lang="en-GB" sz="12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04" y="4581128"/>
            <a:ext cx="5112568" cy="1815882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Oxides of nitrogen and health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In the air, oxides of nitrogen take part in chemical reactions with ammonia and water. The products include tiny pieces of solid substances, called particulates. Particulates penetrate deeply into </a:t>
            </a:r>
            <a:br>
              <a:rPr lang="en-GB" sz="12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the lungs and cause respiratory diseases such as emphysema and bronchitis. They also cause blood clots, heart attacks and strokes.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Oxides of nitrogen also take part in reactions which form 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ozone. 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Ozone 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makes </a:t>
            </a: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asthma worse and leads to early death.</a:t>
            </a:r>
            <a:endParaRPr lang="en-GB" sz="12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92080" y="2996952"/>
            <a:ext cx="3851920" cy="100027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Air pollution and life expectancy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Scientists have estimated that pollution reduces life expectancy by 2 years in Bucharest and </a:t>
            </a:r>
            <a:br>
              <a:rPr lang="en-GB" sz="1200" dirty="0" smtClean="0">
                <a:latin typeface="Century Gothic" pitchFamily="34" charset="0"/>
                <a:ea typeface="+mj-ea"/>
                <a:cs typeface="+mj-cs"/>
              </a:rPr>
            </a:b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6 months in Paris.</a:t>
            </a:r>
            <a:endParaRPr lang="en-GB" sz="1200" dirty="0"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364088" y="4509118"/>
          <a:ext cx="3456384" cy="1944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324"/>
                <a:gridCol w="2453060"/>
              </a:tblGrid>
              <a:tr h="312035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City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Particulates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(microgram/m</a:t>
                      </a:r>
                      <a:r>
                        <a:rPr lang="en-GB" sz="1200" b="1" baseline="3000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3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)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Athens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i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29</a:t>
                      </a:r>
                      <a:endParaRPr lang="en-GB" sz="1200" b="0" i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044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Barcelona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27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Bucharest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38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London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13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Paris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16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156176" y="260648"/>
            <a:ext cx="2664296" cy="53091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NO</a:t>
            </a:r>
            <a:r>
              <a:rPr lang="en-GB" sz="1400" baseline="-250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x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emissions</a:t>
            </a:r>
          </a:p>
          <a:p>
            <a:pPr>
              <a:spcBef>
                <a:spcPts val="300"/>
              </a:spcBef>
            </a:pPr>
            <a:r>
              <a:rPr lang="en-GB" sz="1200" dirty="0" smtClean="0">
                <a:latin typeface="Century Gothic" pitchFamily="34" charset="0"/>
                <a:ea typeface="+mj-ea"/>
                <a:cs typeface="+mj-cs"/>
              </a:rPr>
              <a:t>Legal limit in Europe = 0.08 g/km</a:t>
            </a:r>
            <a:endParaRPr lang="en-GB" sz="1200" dirty="0"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51520" y="908720"/>
          <a:ext cx="3384376" cy="2017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2304256"/>
              </a:tblGrid>
              <a:tr h="312035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Make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b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</a:b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of car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Average mass of </a:t>
                      </a:r>
                      <a:r>
                        <a:rPr lang="en-GB" sz="12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NO</a:t>
                      </a:r>
                      <a:r>
                        <a:rPr lang="en-GB" sz="1200" b="1" baseline="-2500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x</a:t>
                      </a:r>
                      <a:r>
                        <a:rPr lang="en-GB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emitted when driving (g/km)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Audi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0.36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BMW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0.45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Mazda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0.49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Mercedes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0.42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VW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0.41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3779912" y="908720"/>
            <a:ext cx="5544616" cy="1872208"/>
            <a:chOff x="3779912" y="836712"/>
            <a:chExt cx="5544616" cy="1872208"/>
          </a:xfrm>
        </p:grpSpPr>
        <p:sp>
          <p:nvSpPr>
            <p:cNvPr id="14" name="TextBox 13"/>
            <p:cNvSpPr txBox="1"/>
            <p:nvPr/>
          </p:nvSpPr>
          <p:spPr>
            <a:xfrm>
              <a:off x="3851920" y="891877"/>
              <a:ext cx="5040560" cy="369332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  <a:ea typeface="+mj-ea"/>
                  <a:cs typeface="+mj-cs"/>
                </a:rPr>
                <a:t>The combustion of diesel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779912" y="836712"/>
              <a:ext cx="5544616" cy="1872208"/>
              <a:chOff x="3779912" y="836712"/>
              <a:chExt cx="5544616" cy="1872208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5544616" y="1268760"/>
                <a:ext cx="3491880" cy="80021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The word equation for the combustion of one of the compounds in diesel, nonane, is:</a:t>
                </a:r>
              </a:p>
              <a:p>
                <a:pPr>
                  <a:spcBef>
                    <a:spcPts val="1200"/>
                  </a:spcBef>
                </a:pPr>
                <a:r>
                  <a:rPr lang="en-GB" sz="1200" b="1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nonane</a:t>
                </a: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 </a:t>
                </a: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+</a:t>
                </a:r>
                <a:r>
                  <a:rPr lang="en-GB" sz="1200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 </a:t>
                </a:r>
                <a:r>
                  <a:rPr lang="en-GB" sz="1200" b="1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oxygen</a:t>
                </a:r>
                <a:r>
                  <a:rPr lang="en-GB" sz="1200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 </a:t>
                </a: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→</a:t>
                </a: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 </a:t>
                </a:r>
                <a:r>
                  <a:rPr lang="en-GB" sz="1200" b="1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carbon dioxide </a:t>
                </a: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+</a:t>
                </a: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 </a:t>
                </a:r>
                <a:r>
                  <a:rPr lang="en-GB" sz="1200" b="1" dirty="0" smtClean="0">
                    <a:solidFill>
                      <a:srgbClr val="346CDC"/>
                    </a:solidFill>
                    <a:latin typeface="Century Gothic" pitchFamily="34" charset="0"/>
                    <a:ea typeface="+mj-ea"/>
                    <a:cs typeface="+mj-cs"/>
                  </a:rPr>
                  <a:t>water</a:t>
                </a:r>
                <a:endParaRPr lang="en-GB" sz="1200" b="1" dirty="0">
                  <a:solidFill>
                    <a:srgbClr val="346CDC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544616" y="2103239"/>
                <a:ext cx="2952328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Carbon dioxide is a greenhouse gas. </a:t>
                </a:r>
                <a:b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</a:b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The water forms as a vapour.</a:t>
                </a:r>
                <a:endParaRPr lang="en-GB" sz="1200" dirty="0"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851920" y="1251917"/>
                <a:ext cx="1800200" cy="138499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Diesel is a mixture of compounds, called hydrocarbons. </a:t>
                </a:r>
                <a:b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</a:b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Hydrocarbons burn </a:t>
                </a:r>
                <a:b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</a:b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to make two main </a:t>
                </a:r>
                <a:b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</a:b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products – </a:t>
                </a: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carbon </a:t>
                </a:r>
                <a:b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</a:b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dioxide</a:t>
                </a: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 and </a:t>
                </a:r>
                <a:r>
                  <a:rPr lang="en-GB" sz="1200" b="1" dirty="0" smtClean="0">
                    <a:latin typeface="Century Gothic" pitchFamily="34" charset="0"/>
                    <a:ea typeface="+mj-ea"/>
                    <a:cs typeface="+mj-cs"/>
                  </a:rPr>
                  <a:t>water</a:t>
                </a:r>
                <a:r>
                  <a:rPr lang="en-GB" sz="1200" dirty="0" smtClean="0">
                    <a:latin typeface="Century Gothic" pitchFamily="34" charset="0"/>
                    <a:ea typeface="+mj-ea"/>
                    <a:cs typeface="+mj-cs"/>
                  </a:rPr>
                  <a:t>.</a:t>
                </a:r>
                <a:endParaRPr lang="en-GB" sz="1200" dirty="0"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3779912" y="836712"/>
                <a:ext cx="5544616" cy="1872208"/>
              </a:xfrm>
              <a:prstGeom prst="roundRect">
                <a:avLst>
                  <a:gd name="adj" fmla="val 8828"/>
                </a:avLst>
              </a:prstGeom>
              <a:noFill/>
              <a:ln w="12700">
                <a:solidFill>
                  <a:srgbClr val="346CDC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5532297" y="1336141"/>
                <a:ext cx="0" cy="1224136"/>
              </a:xfrm>
              <a:prstGeom prst="line">
                <a:avLst/>
              </a:prstGeom>
              <a:noFill/>
              <a:ln w="12700">
                <a:solidFill>
                  <a:srgbClr val="346CDC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38" name="Picture 37" descr="gravesto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532" y="3009261"/>
            <a:ext cx="864096" cy="1000777"/>
          </a:xfrm>
          <a:prstGeom prst="rect">
            <a:avLst/>
          </a:prstGeom>
          <a:effectLst>
            <a:outerShdw blurRad="114300" dist="25400" algn="l" rotWithShape="0">
              <a:prstClr val="black">
                <a:alpha val="40000"/>
              </a:prstClr>
            </a:outerShdw>
          </a:effectLst>
        </p:spPr>
      </p:pic>
      <p:sp>
        <p:nvSpPr>
          <p:cNvPr id="47" name="Rounded Rectangle 46"/>
          <p:cNvSpPr/>
          <p:nvPr/>
        </p:nvSpPr>
        <p:spPr>
          <a:xfrm>
            <a:off x="-180528" y="2996952"/>
            <a:ext cx="4392488" cy="1512168"/>
          </a:xfrm>
          <a:prstGeom prst="roundRect">
            <a:avLst>
              <a:gd name="adj" fmla="val 8828"/>
            </a:avLst>
          </a:prstGeom>
          <a:noFill/>
          <a:ln w="12700">
            <a:solidFill>
              <a:srgbClr val="346CD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ounded Rectangle 47"/>
          <p:cNvSpPr/>
          <p:nvPr/>
        </p:nvSpPr>
        <p:spPr>
          <a:xfrm>
            <a:off x="-28128" y="4581128"/>
            <a:ext cx="5248200" cy="1872208"/>
          </a:xfrm>
          <a:prstGeom prst="roundRect">
            <a:avLst>
              <a:gd name="adj" fmla="val 8828"/>
            </a:avLst>
          </a:prstGeom>
          <a:noFill/>
          <a:ln w="12700">
            <a:solidFill>
              <a:srgbClr val="346CD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7" name="Group 76"/>
          <p:cNvGrpSpPr/>
          <p:nvPr/>
        </p:nvGrpSpPr>
        <p:grpSpPr>
          <a:xfrm>
            <a:off x="244057" y="1356870"/>
            <a:ext cx="3312368" cy="1570667"/>
            <a:chOff x="244057" y="1356870"/>
            <a:chExt cx="3312368" cy="1570667"/>
          </a:xfrm>
        </p:grpSpPr>
        <p:pic>
          <p:nvPicPr>
            <p:cNvPr id="37" name="Picture 36" descr="audi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9712" y="1356870"/>
              <a:ext cx="903925" cy="329431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50" name="Straight Connector 49"/>
            <p:cNvCxnSpPr/>
            <p:nvPr/>
          </p:nvCxnSpPr>
          <p:spPr>
            <a:xfrm>
              <a:off x="244057" y="1361861"/>
              <a:ext cx="3312368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/>
            <p:cNvGrpSpPr/>
            <p:nvPr/>
          </p:nvGrpSpPr>
          <p:grpSpPr>
            <a:xfrm>
              <a:off x="249120" y="1682122"/>
              <a:ext cx="2666696" cy="924110"/>
              <a:chOff x="249120" y="1682122"/>
              <a:chExt cx="4375792" cy="924110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249120" y="1682122"/>
                <a:ext cx="4375792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249120" y="1988840"/>
                <a:ext cx="3312368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249120" y="2300044"/>
                <a:ext cx="3312368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49120" y="2606232"/>
                <a:ext cx="3312368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Picture 35" descr="vw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9712" y="2495489"/>
              <a:ext cx="432048" cy="43204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9" name="Picture 4" descr="http://logok.org/wp-content/uploads/2014/03/BMW-logo.png"/>
            <p:cNvPicPr>
              <a:picLocks noChangeAspect="1" noChangeArrowheads="1"/>
            </p:cNvPicPr>
            <p:nvPr/>
          </p:nvPicPr>
          <p:blipFill>
            <a:blip r:embed="rId8" cstate="print"/>
            <a:srcRect l="23077" t="15385" r="25000" b="15385"/>
            <a:stretch>
              <a:fillRect/>
            </a:stretch>
          </p:blipFill>
          <p:spPr bwMode="auto">
            <a:xfrm>
              <a:off x="2699792" y="1597172"/>
              <a:ext cx="504056" cy="504056"/>
            </a:xfrm>
            <a:prstGeom prst="rect">
              <a:avLst/>
            </a:prstGeom>
            <a:noFill/>
          </p:spPr>
        </p:pic>
        <p:pic>
          <p:nvPicPr>
            <p:cNvPr id="40" name="Picture 6" descr="http://www.prosport-racing.com/assets/mercedes-benz-logo-png-gd7qranb.png"/>
            <p:cNvPicPr>
              <a:picLocks noChangeAspect="1" noChangeArrowheads="1"/>
            </p:cNvPicPr>
            <p:nvPr/>
          </p:nvPicPr>
          <p:blipFill>
            <a:blip r:embed="rId9" cstate="print"/>
            <a:srcRect l="15377" t="15341" r="15347" b="17104"/>
            <a:stretch>
              <a:fillRect/>
            </a:stretch>
          </p:blipFill>
          <p:spPr bwMode="auto">
            <a:xfrm>
              <a:off x="2649913" y="2237178"/>
              <a:ext cx="409919" cy="39973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57" name="Picture 56" descr="masda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51720" y="1916833"/>
              <a:ext cx="518457" cy="432048"/>
            </a:xfrm>
            <a:prstGeom prst="rect">
              <a:avLst/>
            </a:prstGeom>
          </p:spPr>
        </p:pic>
      </p:grpSp>
      <p:cxnSp>
        <p:nvCxnSpPr>
          <p:cNvPr id="59" name="Straight Connector 58"/>
          <p:cNvCxnSpPr/>
          <p:nvPr/>
        </p:nvCxnSpPr>
        <p:spPr>
          <a:xfrm>
            <a:off x="5220072" y="4005064"/>
            <a:ext cx="4032448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 descr="nit dio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3349494">
            <a:off x="3392256" y="2979678"/>
            <a:ext cx="825470" cy="691420"/>
          </a:xfrm>
          <a:prstGeom prst="rect">
            <a:avLst/>
          </a:prstGeom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 descr="nit mon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269462">
            <a:off x="4464808" y="4361026"/>
            <a:ext cx="654865" cy="579304"/>
          </a:xfrm>
          <a:prstGeom prst="rect">
            <a:avLst/>
          </a:prstGeom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6" name="Group 75"/>
          <p:cNvGrpSpPr/>
          <p:nvPr/>
        </p:nvGrpSpPr>
        <p:grpSpPr>
          <a:xfrm>
            <a:off x="5292080" y="4149080"/>
            <a:ext cx="3480984" cy="2160240"/>
            <a:chOff x="5292080" y="4149080"/>
            <a:chExt cx="3480984" cy="2160240"/>
          </a:xfrm>
        </p:grpSpPr>
        <p:sp>
          <p:nvSpPr>
            <p:cNvPr id="24" name="TextBox 23"/>
            <p:cNvSpPr txBox="1"/>
            <p:nvPr/>
          </p:nvSpPr>
          <p:spPr>
            <a:xfrm>
              <a:off x="5292080" y="4149080"/>
              <a:ext cx="3419872" cy="369332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  <a:ea typeface="+mj-ea"/>
                  <a:cs typeface="+mj-cs"/>
                </a:rPr>
                <a:t>Particulates in different cities</a:t>
              </a:r>
              <a:endParaRPr lang="en-GB" dirty="0">
                <a:latin typeface="Century Gothic" pitchFamily="34" charset="0"/>
                <a:ea typeface="+mj-ea"/>
                <a:cs typeface="+mj-cs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5359922" y="4816992"/>
              <a:ext cx="3312368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364985" y="5137253"/>
              <a:ext cx="2666696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364985" y="5517232"/>
              <a:ext cx="2018624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5366434" y="5826813"/>
              <a:ext cx="2018624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5367009" y="6133048"/>
              <a:ext cx="2018624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Picture 60" descr="blood clot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20272" y="4941168"/>
              <a:ext cx="1752792" cy="13681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8458" r="3672" b="2423"/>
          <a:stretch>
            <a:fillRect/>
          </a:stretch>
        </p:blipFill>
        <p:spPr bwMode="auto">
          <a:xfrm rot="5400000">
            <a:off x="-484982" y="1381497"/>
            <a:ext cx="5616624" cy="438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1282"/>
          <a:stretch>
            <a:fillRect/>
          </a:stretch>
        </p:blipFill>
        <p:spPr bwMode="auto">
          <a:xfrm rot="5400000">
            <a:off x="4021684" y="1391223"/>
            <a:ext cx="5616622" cy="436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SS4a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0" name="TextBox 49"/>
          <p:cNvSpPr txBox="1"/>
          <p:nvPr/>
        </p:nvSpPr>
        <p:spPr>
          <a:xfrm>
            <a:off x="1763688" y="241484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Vlog backgrounds</a:t>
            </a:r>
            <a:endParaRPr lang="en-GB" sz="28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04048" y="404664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entury Gothic" pitchFamily="34" charset="0"/>
                <a:ea typeface="+mj-ea"/>
                <a:cs typeface="+mj-cs"/>
              </a:rPr>
              <a:t>Choose from these backgrounds  </a:t>
            </a:r>
            <a:endParaRPr lang="en-GB" sz="1600" dirty="0">
              <a:latin typeface="Century Gothic" pitchFamily="34" charset="0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SS4b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0" name="TextBox 49"/>
          <p:cNvSpPr txBox="1"/>
          <p:nvPr/>
        </p:nvSpPr>
        <p:spPr>
          <a:xfrm>
            <a:off x="1763688" y="2606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Vlog characters</a:t>
            </a:r>
            <a:endParaRPr lang="en-GB" sz="28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35696" y="836712"/>
            <a:ext cx="3312368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600" dirty="0" smtClean="0">
                <a:latin typeface="Century Gothic" pitchFamily="34" charset="0"/>
                <a:ea typeface="+mj-ea"/>
                <a:cs typeface="+mj-cs"/>
              </a:rPr>
              <a:t>Choose your characters</a:t>
            </a:r>
          </a:p>
          <a:p>
            <a:pPr marL="266700" indent="-2667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600" dirty="0" smtClean="0">
                <a:latin typeface="Century Gothic" pitchFamily="34" charset="0"/>
                <a:ea typeface="+mj-ea"/>
                <a:cs typeface="+mj-cs"/>
              </a:rPr>
              <a:t>Cut them out</a:t>
            </a:r>
          </a:p>
          <a:p>
            <a:pPr marL="266700" indent="-2667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600" dirty="0" smtClean="0">
                <a:latin typeface="Century Gothic" pitchFamily="34" charset="0"/>
                <a:ea typeface="+mj-ea"/>
                <a:cs typeface="+mj-cs"/>
              </a:rPr>
              <a:t>Stick them on a lollipop stick</a:t>
            </a:r>
          </a:p>
          <a:p>
            <a:pPr marL="266700" indent="-266700">
              <a:spcBef>
                <a:spcPts val="600"/>
              </a:spcBef>
              <a:buClr>
                <a:srgbClr val="346CDC"/>
              </a:buClr>
              <a:buSzPct val="140000"/>
              <a:buFont typeface="Century Gothic" pitchFamily="34" charset="0"/>
              <a:buChar char="■"/>
            </a:pPr>
            <a:r>
              <a:rPr lang="en-GB" sz="1600" dirty="0" smtClean="0">
                <a:latin typeface="Century Gothic" pitchFamily="34" charset="0"/>
                <a:ea typeface="+mj-ea"/>
                <a:cs typeface="+mj-cs"/>
              </a:rPr>
              <a:t>Use them in your video</a:t>
            </a:r>
            <a:endParaRPr lang="en-GB" sz="1600" dirty="0"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67258" y="2420888"/>
            <a:ext cx="1452414" cy="4047197"/>
            <a:chOff x="167258" y="2420888"/>
            <a:chExt cx="1452414" cy="4047197"/>
          </a:xfrm>
        </p:grpSpPr>
        <p:pic>
          <p:nvPicPr>
            <p:cNvPr id="16" name="Picture 15" descr="bus man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520" y="2492896"/>
              <a:ext cx="1368152" cy="3975189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Rectangle 23"/>
            <p:cNvSpPr/>
            <p:nvPr/>
          </p:nvSpPr>
          <p:spPr>
            <a:xfrm>
              <a:off x="167258" y="2420888"/>
              <a:ext cx="1452414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23442" y="2420888"/>
            <a:ext cx="1380406" cy="4032448"/>
            <a:chOff x="1823442" y="2420888"/>
            <a:chExt cx="1380406" cy="4032448"/>
          </a:xfrm>
        </p:grpSpPr>
        <p:pic>
          <p:nvPicPr>
            <p:cNvPr id="17" name="Picture 16" descr="bus woman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50581">
              <a:off x="1848605" y="2518984"/>
              <a:ext cx="1317962" cy="3907369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Rectangle 24"/>
            <p:cNvSpPr/>
            <p:nvPr/>
          </p:nvSpPr>
          <p:spPr>
            <a:xfrm>
              <a:off x="1823442" y="2420888"/>
              <a:ext cx="1380406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07618" y="2420888"/>
            <a:ext cx="1308398" cy="4032448"/>
            <a:chOff x="3407618" y="2420888"/>
            <a:chExt cx="1308398" cy="4032448"/>
          </a:xfrm>
        </p:grpSpPr>
        <p:pic>
          <p:nvPicPr>
            <p:cNvPr id="21" name="Picture 20" descr="teen girl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9938" y="2492896"/>
              <a:ext cx="1154070" cy="3894985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Rectangle 25"/>
            <p:cNvSpPr/>
            <p:nvPr/>
          </p:nvSpPr>
          <p:spPr>
            <a:xfrm>
              <a:off x="3407618" y="2420888"/>
              <a:ext cx="1308398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860032" y="2420888"/>
            <a:ext cx="1512168" cy="4032448"/>
            <a:chOff x="4860032" y="2420888"/>
            <a:chExt cx="1512168" cy="4032448"/>
          </a:xfrm>
        </p:grpSpPr>
        <p:pic>
          <p:nvPicPr>
            <p:cNvPr id="22" name="Picture 21" descr="teen boy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0032" y="2476165"/>
              <a:ext cx="1512168" cy="3911716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Rectangle 26"/>
            <p:cNvSpPr/>
            <p:nvPr/>
          </p:nvSpPr>
          <p:spPr>
            <a:xfrm>
              <a:off x="4919786" y="2420888"/>
              <a:ext cx="1416621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89216" y="2420888"/>
            <a:ext cx="1478122" cy="4032448"/>
            <a:chOff x="6489216" y="2420888"/>
            <a:chExt cx="1478122" cy="4032448"/>
          </a:xfrm>
        </p:grpSpPr>
        <p:pic>
          <p:nvPicPr>
            <p:cNvPr id="20" name="Picture 19" descr="husband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368029">
              <a:off x="6489216" y="2468103"/>
              <a:ext cx="1478122" cy="3917477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Rectangle 27"/>
            <p:cNvSpPr/>
            <p:nvPr/>
          </p:nvSpPr>
          <p:spPr>
            <a:xfrm>
              <a:off x="6539755" y="2420888"/>
              <a:ext cx="1272605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028384" y="2420888"/>
            <a:ext cx="984573" cy="4032448"/>
            <a:chOff x="8028384" y="2420888"/>
            <a:chExt cx="984573" cy="4032448"/>
          </a:xfrm>
        </p:grpSpPr>
        <p:pic>
          <p:nvPicPr>
            <p:cNvPr id="15" name="Picture 14" descr="mother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00392" y="2549338"/>
              <a:ext cx="824177" cy="3903998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Rectangle 28"/>
            <p:cNvSpPr/>
            <p:nvPr/>
          </p:nvSpPr>
          <p:spPr>
            <a:xfrm>
              <a:off x="8028384" y="2420888"/>
              <a:ext cx="984573" cy="4032448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48064" y="188640"/>
            <a:ext cx="2808312" cy="936105"/>
            <a:chOff x="5148064" y="188640"/>
            <a:chExt cx="2808312" cy="936105"/>
          </a:xfrm>
        </p:grpSpPr>
        <p:pic>
          <p:nvPicPr>
            <p:cNvPr id="18" name="Picture 17" descr="boy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16200000">
              <a:off x="6249715" y="-413141"/>
              <a:ext cx="936104" cy="2139667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Rectangle 35"/>
            <p:cNvSpPr/>
            <p:nvPr/>
          </p:nvSpPr>
          <p:spPr>
            <a:xfrm>
              <a:off x="5148064" y="188640"/>
              <a:ext cx="2808312" cy="936104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148064" y="1268760"/>
            <a:ext cx="2808312" cy="936104"/>
            <a:chOff x="5148064" y="1268760"/>
            <a:chExt cx="2808312" cy="936104"/>
          </a:xfrm>
        </p:grpSpPr>
        <p:pic>
          <p:nvPicPr>
            <p:cNvPr id="19" name="Picture 18" descr="girl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16200000">
              <a:off x="6116031" y="436527"/>
              <a:ext cx="888765" cy="2647909"/>
            </a:xfrm>
            <a:prstGeom prst="rect">
              <a:avLst/>
            </a:prstGeom>
            <a:effectLst>
              <a:outerShdw blurRad="127000" dist="508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/>
            <p:cNvSpPr/>
            <p:nvPr/>
          </p:nvSpPr>
          <p:spPr>
            <a:xfrm>
              <a:off x="5148064" y="1268760"/>
              <a:ext cx="2808312" cy="936104"/>
            </a:xfrm>
            <a:prstGeom prst="rect">
              <a:avLst/>
            </a:prstGeom>
            <a:noFill/>
            <a:ln w="635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29203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3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0" y="3501011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3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11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11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9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11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52218</TotalTime>
  <Words>1135</Words>
  <Application>Microsoft Office PowerPoint</Application>
  <PresentationFormat>On-screen Show (4:3)</PresentationFormat>
  <Paragraphs>275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Century Gothic</vt:lpstr>
      <vt:lpstr>Ebrima</vt:lpstr>
      <vt:lpstr>Mangal</vt:lpstr>
      <vt:lpstr>ＭＳ Ｐゴシック</vt:lpstr>
      <vt:lpstr>Times New Roman</vt:lpstr>
      <vt:lpstr>Wingdings 2</vt:lpstr>
      <vt:lpstr>Lato Regular</vt:lpstr>
      <vt:lpstr>LilyUPC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Student sheets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1244</cp:revision>
  <dcterms:created xsi:type="dcterms:W3CDTF">2014-09-15T10:50:25Z</dcterms:created>
  <dcterms:modified xsi:type="dcterms:W3CDTF">2015-10-22T10:35:57Z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