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tags/tag6.xml" ContentType="application/vnd.openxmlformats-officedocument.presentationml.tags+xml"/>
  <Override PartName="/ppt/notesSlides/notesSlide2.xml" ContentType="application/vnd.openxmlformats-officedocument.presentationml.notesSlide+xml"/>
  <Override PartName="/ppt/tags/tag8.xml" ContentType="application/vnd.openxmlformats-officedocument.presentationml.tags+xml"/>
  <Override PartName="/ppt/slideMasters/slideMaster1.xml" ContentType="application/vnd.openxmlformats-officedocument.presentationml.slideMaster+xml"/>
  <Override PartName="/ppt/slides/slide4.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tags/tag4.xml" ContentType="application/vnd.openxmlformats-officedocument.presentationml.tags+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15.xml" ContentType="application/vnd.openxmlformats-officedocument.presentationml.slideLayout+xml"/>
  <Override PartName="/ppt/tags/tag2.xml" ContentType="application/vnd.openxmlformats-officedocument.presentationml.tags+xml"/>
  <Default Extension="rels" ContentType="application/vnd.openxmlformats-package.relationships+xml"/>
  <Default Extension="xml" ContentType="application/xml"/>
  <Override PartName="/ppt/notesMasters/notesMaster1.xml" ContentType="application/vnd.openxmlformats-officedocument.presentationml.notesMaster+xml"/>
  <Default Extension="fntdata" ContentType="application/x-fontdata"/>
  <Override PartName="/ppt/slideLayouts/slideLayout13.xml" ContentType="application/vnd.openxmlformats-officedocument.presentationml.slideLayout+xml"/>
  <Override PartName="/ppt/slides/slide10.xml" ContentType="application/vnd.openxmlformats-officedocument.presentationml.slide+xml"/>
  <Override PartName="/ppt/slides/slide1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docProps/custom.xml" ContentType="application/vnd.openxmlformats-officedocument.custom-properties+xml"/>
  <Default Extension="wdp" ContentType="image/vnd.ms-photo"/>
  <Override PartName="/ppt/commentAuthors.xml" ContentType="application/vnd.openxmlformats-officedocument.presentationml.commentAuthors+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tags/tag12.xml" ContentType="application/vnd.openxmlformats-officedocument.presentationml.tags+xml"/>
  <Override PartName="/ppt/tags/tag13.xml" ContentType="application/vnd.openxmlformats-officedocument.presentationml.tags+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docProps/core.xml" ContentType="application/vnd.openxmlformats-package.core-properties+xml"/>
  <Override PartName="/ppt/slides/slide5.xml" ContentType="application/vnd.openxmlformats-officedocument.presentationml.slide+xml"/>
  <Override PartName="/ppt/slideLayouts/slideLayout7.xml" ContentType="application/vnd.openxmlformats-officedocument.presentationml.slideLayout+xml"/>
  <Default Extension="png" ContentType="image/png"/>
  <Override PartName="/ppt/tags/tag7.xml" ContentType="application/vnd.openxmlformats-officedocument.presentationml.tags+xml"/>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ags/tag5.xml" ContentType="application/vnd.openxmlformats-officedocument.presentationml.tags+xml"/>
  <Override PartName="/ppt/theme/theme2.xml" ContentType="application/vnd.openxmlformats-officedocument.theme+xml"/>
  <Override PartName="/ppt/slides/slide1.xml" ContentType="application/vnd.openxmlformats-officedocument.presentationml.slide+xml"/>
  <Override PartName="/ppt/slideLayouts/slideLayout3.xml" ContentType="application/vnd.openxmlformats-officedocument.presentationml.slideLayout+xml"/>
  <Override PartName="/ppt/slideLayouts/slideLayout16.xml" ContentType="application/vnd.openxmlformats-officedocument.presentationml.slideLayout+xml"/>
  <Default Extension="jpeg" ContentType="image/jpeg"/>
  <Override PartName="/ppt/tags/tag3.xml" ContentType="application/vnd.openxmlformats-officedocument.presentationml.tags+xml"/>
  <Default Extension="emf" ContentType="image/x-emf"/>
  <Override PartName="/ppt/presentation.xml" ContentType="application/vnd.openxmlformats-officedocument.presentationml.presentation.main+xml"/>
  <Override PartName="/ppt/tags/tag1.xml" ContentType="application/vnd.openxmlformats-officedocument.presentationml.tags+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13"/>
  </p:notesMasterIdLst>
  <p:sldIdLst>
    <p:sldId id="279" r:id="rId2"/>
    <p:sldId id="322" r:id="rId3"/>
    <p:sldId id="319" r:id="rId4"/>
    <p:sldId id="327" r:id="rId5"/>
    <p:sldId id="318" r:id="rId6"/>
    <p:sldId id="320" r:id="rId7"/>
    <p:sldId id="284" r:id="rId8"/>
    <p:sldId id="315" r:id="rId9"/>
    <p:sldId id="326" r:id="rId10"/>
    <p:sldId id="277" r:id="rId11"/>
    <p:sldId id="278" r:id="rId12"/>
  </p:sldIdLst>
  <p:sldSz cx="9144000" cy="6858000" type="screen4x3"/>
  <p:notesSz cx="6858000" cy="9144000"/>
  <p:embeddedFontLst>
    <p:embeddedFont>
      <p:font typeface="Calibri" pitchFamily="34" charset="0"/>
      <p:regular r:id="rId14"/>
      <p:bold r:id="rId15"/>
      <p:italic r:id="rId16"/>
      <p:boldItalic r:id="rId17"/>
    </p:embeddedFont>
    <p:embeddedFont>
      <p:font typeface="Century Gothic" pitchFamily="34" charset="0"/>
      <p:regular r:id="rId18"/>
      <p:bold r:id="rId19"/>
      <p:italic r:id="rId20"/>
      <p:boldItalic r:id="rId21"/>
    </p:embeddedFont>
    <p:embeddedFont>
      <p:font typeface="Ebrima" pitchFamily="2" charset="0"/>
      <p:regular r:id="rId22"/>
      <p:bold r:id="rId23"/>
    </p:embeddedFont>
    <p:embeddedFont>
      <p:font typeface="Mangal" pitchFamily="18" charset="0"/>
      <p:regular r:id="rId24"/>
      <p:bold r:id="rId25"/>
    </p:embeddedFont>
    <p:embeddedFont>
      <p:font typeface="ＭＳ Ｐゴシック" pitchFamily="34" charset="-128"/>
      <p:regular r:id="rId26"/>
    </p:embeddedFont>
    <p:embeddedFont>
      <p:font typeface="LilyUPC" pitchFamily="34" charset="-34"/>
      <p:regular r:id="rId27"/>
      <p:bold r:id="rId28"/>
      <p:italic r:id="rId29"/>
      <p:boldItalic r:id="rId30"/>
    </p:embeddedFont>
  </p:embeddedFontLst>
  <p:custDataLst>
    <p:tags r:id="rId31"/>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ntony Sherborne" initials="AS" lastIdx="56" clrIdx="0">
    <p:extLst>
      <p:ext uri="{19B8F6BF-5375-455C-9EA6-DF929625EA0E}">
        <p15:presenceInfo xmlns="" xmlns:p15="http://schemas.microsoft.com/office/powerpoint/2012/main" userId="22e183d2424b5dbc" providerId="Windows Live"/>
      </p:ext>
    </p:extLst>
  </p:cmAuthor>
  <p:cmAuthor id="2" name="Gemma Young" initials="GY" lastIdx="37" clrIdx="1"/>
  <p:cmAuthor id="3" name="Linda" initials="L" lastIdx="1" clrIdx="2"/>
  <p:cmAuthor id="4" name="Philippa Gardom Hulme" initials="PGH" lastIdx="5" clrIdx="3"/>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 xmlns:p14="http://schemas.microsoft.com/office/powerpoint/2010/main">
          <a:srgbClr val="FF0000"/>
        </p14:laserClr>
      </p:ext>
      <p:ext uri="{2FDB2607-1784-4EEB-B798-7EB5836EED8A}">
        <p14:showMediaCtrls xmlns="" xmlns:p14="http://schemas.microsoft.com/office/powerpoint/2010/main" val="1"/>
      </p:ext>
    </p:extLst>
  </p:showPr>
  <p:clrMru>
    <a:srgbClr val="A0BF61"/>
    <a:srgbClr val="005C2A"/>
    <a:srgbClr val="CC9900"/>
    <a:srgbClr val="990099"/>
    <a:srgbClr val="005A9E"/>
    <a:srgbClr val="39461E"/>
    <a:srgbClr val="ACA982"/>
    <a:srgbClr val="918A6D"/>
    <a:srgbClr val="5C7230"/>
    <a:srgbClr val="8E3504"/>
  </p:clrMru>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1574" autoAdjust="0"/>
    <p:restoredTop sz="83752" autoAdjust="0"/>
  </p:normalViewPr>
  <p:slideViewPr>
    <p:cSldViewPr>
      <p:cViewPr varScale="1">
        <p:scale>
          <a:sx n="57" d="100"/>
          <a:sy n="57" d="100"/>
        </p:scale>
        <p:origin x="-1392" y="-78"/>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18" Type="http://schemas.openxmlformats.org/officeDocument/2006/relationships/font" Target="fonts/font5.fntdata"/><Relationship Id="rId26" Type="http://schemas.openxmlformats.org/officeDocument/2006/relationships/font" Target="fonts/font13.fntdata"/><Relationship Id="rId3" Type="http://schemas.openxmlformats.org/officeDocument/2006/relationships/slide" Target="slides/slide2.xml"/><Relationship Id="rId21" Type="http://schemas.openxmlformats.org/officeDocument/2006/relationships/font" Target="fonts/font8.fntdata"/><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4.fntdata"/><Relationship Id="rId25" Type="http://schemas.openxmlformats.org/officeDocument/2006/relationships/font" Target="fonts/font12.fntdata"/><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font" Target="fonts/font3.fntdata"/><Relationship Id="rId20" Type="http://schemas.openxmlformats.org/officeDocument/2006/relationships/font" Target="fonts/font7.fntdata"/><Relationship Id="rId29" Type="http://schemas.openxmlformats.org/officeDocument/2006/relationships/font" Target="fonts/font16.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11.fntdata"/><Relationship Id="rId32" Type="http://schemas.openxmlformats.org/officeDocument/2006/relationships/commentAuthors" Target="commentAuthors.xml"/><Relationship Id="rId5" Type="http://schemas.openxmlformats.org/officeDocument/2006/relationships/slide" Target="slides/slide4.xml"/><Relationship Id="rId15" Type="http://schemas.openxmlformats.org/officeDocument/2006/relationships/font" Target="fonts/font2.fntdata"/><Relationship Id="rId23" Type="http://schemas.openxmlformats.org/officeDocument/2006/relationships/font" Target="fonts/font10.fntdata"/><Relationship Id="rId28" Type="http://schemas.openxmlformats.org/officeDocument/2006/relationships/font" Target="fonts/font15.fntdata"/><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font" Target="fonts/font6.fntdata"/><Relationship Id="rId31" Type="http://schemas.openxmlformats.org/officeDocument/2006/relationships/tags" Target="tags/tag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1.fntdata"/><Relationship Id="rId22" Type="http://schemas.openxmlformats.org/officeDocument/2006/relationships/font" Target="fonts/font9.fntdata"/><Relationship Id="rId27" Type="http://schemas.openxmlformats.org/officeDocument/2006/relationships/font" Target="fonts/font14.fntdata"/><Relationship Id="rId30" Type="http://schemas.openxmlformats.org/officeDocument/2006/relationships/font" Target="fonts/font17.fntdata"/><Relationship Id="rId35"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699DE8D-534E-4523-A397-7A0410357DF6}" type="datetimeFigureOut">
              <a:rPr lang="en-GB" smtClean="0"/>
              <a:pPr/>
              <a:t>12/01/2015</a:t>
            </a:fld>
            <a:endParaRPr lang="en-GB"/>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40C4CB4-6439-4B9C-81E7-42EE3FE83DA2}" type="slidenum">
              <a:rPr lang="en-GB" smtClean="0"/>
              <a:pPr/>
              <a:t>‹#›</a:t>
            </a:fld>
            <a:endParaRPr lang="en-GB"/>
          </a:p>
        </p:txBody>
      </p:sp>
    </p:spTree>
    <p:extLst>
      <p:ext uri="{BB962C8B-B14F-4D97-AF65-F5344CB8AC3E}">
        <p14:creationId xmlns="" xmlns:p14="http://schemas.microsoft.com/office/powerpoint/2010/main" val="84101745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3378DDA-6197-446A-853C-9249F1FC77A7}" type="slidenum">
              <a:rPr lang="en-GB" smtClean="0"/>
              <a:pPr/>
              <a:t>1</a:t>
            </a:fld>
            <a:endParaRPr lang="en-GB"/>
          </a:p>
        </p:txBody>
      </p:sp>
    </p:spTree>
    <p:extLst>
      <p:ext uri="{BB962C8B-B14F-4D97-AF65-F5344CB8AC3E}">
        <p14:creationId xmlns="" xmlns:p14="http://schemas.microsoft.com/office/powerpoint/2010/main" val="141154967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GB" sz="1200" kern="1200" dirty="0" smtClean="0">
                <a:solidFill>
                  <a:schemeClr val="tx1"/>
                </a:solidFill>
                <a:latin typeface="+mn-lt"/>
                <a:ea typeface="+mn-ea"/>
                <a:cs typeface="+mn-cs"/>
              </a:rPr>
              <a:t>The news story. Ask students for their initial thoughts on this. </a:t>
            </a:r>
            <a:endParaRPr lang="en-GB" dirty="0"/>
          </a:p>
        </p:txBody>
      </p:sp>
      <p:sp>
        <p:nvSpPr>
          <p:cNvPr id="4" name="Slide Number Placeholder 3"/>
          <p:cNvSpPr>
            <a:spLocks noGrp="1"/>
          </p:cNvSpPr>
          <p:nvPr>
            <p:ph type="sldNum" sz="quarter" idx="10"/>
          </p:nvPr>
        </p:nvSpPr>
        <p:spPr/>
        <p:txBody>
          <a:bodyPr/>
          <a:lstStyle/>
          <a:p>
            <a:fld id="{F3D8A4C0-1756-4585-A54F-632FAB638BF5}" type="slidenum">
              <a:rPr lang="en-GB" smtClean="0"/>
              <a:pPr/>
              <a:t>2</a:t>
            </a:fld>
            <a:endParaRPr lang="en-GB"/>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GB" sz="1200" kern="1200" dirty="0" smtClean="0">
                <a:solidFill>
                  <a:schemeClr val="tx1"/>
                </a:solidFill>
                <a:latin typeface="+mn-lt"/>
                <a:ea typeface="+mn-ea"/>
                <a:cs typeface="+mn-cs"/>
              </a:rPr>
              <a:t>Highlight the seriousness of the situation for them - if cocoa yields keep decreasing then they will not be able to produce chocolate, profits will suffer and they could lose their jobs. </a:t>
            </a:r>
            <a:endParaRPr lang="en-GB" sz="1200" kern="1200" dirty="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fld id="{040C4CB4-6439-4B9C-81E7-42EE3FE83DA2}" type="slidenum">
              <a:rPr lang="en-GB" smtClean="0"/>
              <a:pPr/>
              <a:t>3</a:t>
            </a:fld>
            <a:endParaRPr lang="en-GB"/>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b="0" dirty="0"/>
          </a:p>
        </p:txBody>
      </p:sp>
      <p:sp>
        <p:nvSpPr>
          <p:cNvPr id="4" name="Slide Number Placeholder 3"/>
          <p:cNvSpPr>
            <a:spLocks noGrp="1"/>
          </p:cNvSpPr>
          <p:nvPr>
            <p:ph type="sldNum" sz="quarter" idx="10"/>
          </p:nvPr>
        </p:nvSpPr>
        <p:spPr/>
        <p:txBody>
          <a:bodyPr/>
          <a:lstStyle/>
          <a:p>
            <a:fld id="{73378DDA-6197-446A-853C-9249F1FC77A7}" type="slidenum">
              <a:rPr lang="en-GB" smtClean="0"/>
              <a:pPr/>
              <a:t>4</a:t>
            </a:fld>
            <a:endParaRPr lang="en-GB"/>
          </a:p>
        </p:txBody>
      </p:sp>
    </p:spTree>
    <p:extLst>
      <p:ext uri="{BB962C8B-B14F-4D97-AF65-F5344CB8AC3E}">
        <p14:creationId xmlns="" xmlns:p14="http://schemas.microsoft.com/office/powerpoint/2010/main" val="44457583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200" kern="1200" dirty="0" smtClean="0">
                <a:solidFill>
                  <a:schemeClr val="tx1"/>
                </a:solidFill>
                <a:latin typeface="+mn-lt"/>
                <a:ea typeface="+mn-ea"/>
                <a:cs typeface="+mn-cs"/>
              </a:rPr>
              <a:t>Ask students to work in pairs. They use the information about cocoa flowers and their knowledge of pollination to come up with questions they could ask to find out the possible reasons for the lack of pods. </a:t>
            </a:r>
          </a:p>
          <a:p>
            <a:r>
              <a:rPr lang="en-GB" sz="1200" kern="1200" dirty="0" smtClean="0">
                <a:solidFill>
                  <a:schemeClr val="tx1"/>
                </a:solidFill>
                <a:latin typeface="+mn-lt"/>
                <a:ea typeface="+mn-ea"/>
                <a:cs typeface="+mn-cs"/>
              </a:rPr>
              <a:t>Examples could be: Is there enough flies? (This could be an issue because the plantation is too far away from the rainforest). Are flies not attracted to the scent? Is pollen not sticking to flies? Are the stamens producing enough pollen? Is fertilisation occurring?</a:t>
            </a:r>
          </a:p>
          <a:p>
            <a:r>
              <a:rPr lang="en-GB" sz="1200" kern="1200" dirty="0" smtClean="0">
                <a:solidFill>
                  <a:schemeClr val="tx1"/>
                </a:solidFill>
                <a:latin typeface="+mn-lt"/>
                <a:ea typeface="+mn-ea"/>
                <a:cs typeface="+mn-cs"/>
              </a:rPr>
              <a:t>Listen to questions from the pairs and discuss if they could find out the answers. Remind them that a small company would have to employ specialist scientists to carry out the research. </a:t>
            </a:r>
          </a:p>
        </p:txBody>
      </p:sp>
      <p:sp>
        <p:nvSpPr>
          <p:cNvPr id="4" name="Slide Number Placeholder 3"/>
          <p:cNvSpPr>
            <a:spLocks noGrp="1"/>
          </p:cNvSpPr>
          <p:nvPr>
            <p:ph type="sldNum" sz="quarter" idx="10"/>
          </p:nvPr>
        </p:nvSpPr>
        <p:spPr/>
        <p:txBody>
          <a:bodyPr/>
          <a:lstStyle/>
          <a:p>
            <a:fld id="{040C4CB4-6439-4B9C-81E7-42EE3FE83DA2}" type="slidenum">
              <a:rPr lang="en-GB" smtClean="0"/>
              <a:pPr/>
              <a:t>5</a:t>
            </a:fld>
            <a:endParaRPr lang="en-GB"/>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GB" sz="1200" kern="1200" dirty="0" smtClean="0">
                <a:solidFill>
                  <a:schemeClr val="tx1"/>
                </a:solidFill>
                <a:latin typeface="+mn-lt"/>
                <a:ea typeface="+mn-ea"/>
                <a:cs typeface="+mn-cs"/>
              </a:rPr>
              <a:t>To each group of six, assign three students to be </a:t>
            </a:r>
            <a:r>
              <a:rPr lang="en-GB" sz="1200" kern="1200" smtClean="0">
                <a:solidFill>
                  <a:schemeClr val="tx1"/>
                </a:solidFill>
                <a:latin typeface="+mn-lt"/>
                <a:ea typeface="+mn-ea"/>
                <a:cs typeface="+mn-cs"/>
              </a:rPr>
              <a:t>fundraisers and </a:t>
            </a:r>
            <a:r>
              <a:rPr lang="en-GB" sz="1200" kern="1200" dirty="0" smtClean="0">
                <a:solidFill>
                  <a:schemeClr val="tx1"/>
                </a:solidFill>
                <a:latin typeface="+mn-lt"/>
                <a:ea typeface="+mn-ea"/>
                <a:cs typeface="+mn-cs"/>
              </a:rPr>
              <a:t>give them SS1 to plan for the meeting. The other three are funders; assign one to each</a:t>
            </a:r>
            <a:r>
              <a:rPr lang="en-GB" sz="1200" kern="1200" baseline="0" dirty="0" smtClean="0">
                <a:solidFill>
                  <a:schemeClr val="tx1"/>
                </a:solidFill>
                <a:latin typeface="+mn-lt"/>
                <a:ea typeface="+mn-ea"/>
                <a:cs typeface="+mn-cs"/>
              </a:rPr>
              <a:t> group</a:t>
            </a:r>
            <a:r>
              <a:rPr lang="en-GB" sz="1200" kern="1200" dirty="0" smtClean="0">
                <a:solidFill>
                  <a:schemeClr val="tx1"/>
                </a:solidFill>
                <a:latin typeface="+mn-lt"/>
                <a:ea typeface="+mn-ea"/>
                <a:cs typeface="+mn-cs"/>
              </a:rPr>
              <a:t>. They use SS2. </a:t>
            </a:r>
          </a:p>
          <a:p>
            <a:r>
              <a:rPr lang="en-GB" sz="1200" b="0" kern="1200" dirty="0" smtClean="0">
                <a:solidFill>
                  <a:schemeClr val="tx1"/>
                </a:solidFill>
                <a:latin typeface="+mn-lt"/>
                <a:ea typeface="+mn-ea"/>
                <a:cs typeface="+mn-cs"/>
              </a:rPr>
              <a:t>Plenary:</a:t>
            </a:r>
            <a:r>
              <a:rPr lang="en-GB" sz="1200" b="0" kern="1200" baseline="0" dirty="0" smtClean="0">
                <a:solidFill>
                  <a:schemeClr val="tx1"/>
                </a:solidFill>
                <a:latin typeface="+mn-lt"/>
                <a:ea typeface="+mn-ea"/>
                <a:cs typeface="+mn-cs"/>
              </a:rPr>
              <a:t> </a:t>
            </a:r>
            <a:r>
              <a:rPr lang="en-GB" sz="1200" kern="1200" dirty="0" smtClean="0">
                <a:solidFill>
                  <a:schemeClr val="tx1"/>
                </a:solidFill>
                <a:latin typeface="+mn-lt"/>
                <a:ea typeface="+mn-ea"/>
                <a:cs typeface="+mn-cs"/>
              </a:rPr>
              <a:t>Ask students to write down two sentences stating why scientific research is so expensive. Discuss these as a class and talk about why scientific research is never carried out by just one person.</a:t>
            </a:r>
            <a:endParaRPr lang="en-GB" b="0" dirty="0"/>
          </a:p>
        </p:txBody>
      </p:sp>
      <p:sp>
        <p:nvSpPr>
          <p:cNvPr id="4" name="Slide Number Placeholder 3"/>
          <p:cNvSpPr>
            <a:spLocks noGrp="1"/>
          </p:cNvSpPr>
          <p:nvPr>
            <p:ph type="sldNum" sz="quarter" idx="10"/>
          </p:nvPr>
        </p:nvSpPr>
        <p:spPr/>
        <p:txBody>
          <a:bodyPr/>
          <a:lstStyle/>
          <a:p>
            <a:fld id="{040C4CB4-6439-4B9C-81E7-42EE3FE83DA2}" type="slidenum">
              <a:rPr lang="en-GB" smtClean="0"/>
              <a:pPr/>
              <a:t>6</a:t>
            </a:fld>
            <a:endParaRPr lang="en-GB"/>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GB" sz="1200" kern="1200" dirty="0" smtClean="0">
                <a:solidFill>
                  <a:schemeClr val="tx1"/>
                </a:solidFill>
                <a:latin typeface="+mn-lt"/>
                <a:ea typeface="+mn-ea"/>
                <a:cs typeface="+mn-cs"/>
              </a:rPr>
              <a:t>Allow 10 minutes for students to complete their preparation and fill in the top box on their student sheet.</a:t>
            </a:r>
          </a:p>
          <a:p>
            <a:r>
              <a:rPr lang="en-GB" sz="1200" kern="1200" dirty="0" smtClean="0">
                <a:solidFill>
                  <a:schemeClr val="tx1"/>
                </a:solidFill>
                <a:latin typeface="+mn-lt"/>
                <a:ea typeface="+mn-ea"/>
                <a:cs typeface="+mn-cs"/>
              </a:rPr>
              <a:t>During the meeting the fundraiser should use their notes to answer the funder’s questions.</a:t>
            </a:r>
          </a:p>
          <a:p>
            <a:pPr marL="0" marR="0" indent="0" algn="l" defTabSz="914400" rtl="0" eaLnBrk="1" fontAlgn="auto" latinLnBrk="0" hangingPunct="1">
              <a:lnSpc>
                <a:spcPct val="100000"/>
              </a:lnSpc>
              <a:spcBef>
                <a:spcPts val="0"/>
              </a:spcBef>
              <a:spcAft>
                <a:spcPts val="0"/>
              </a:spcAft>
              <a:buClrTx/>
              <a:buSzTx/>
              <a:buFontTx/>
              <a:buNone/>
              <a:tabLst/>
              <a:defRPr/>
            </a:pPr>
            <a:r>
              <a:rPr lang="en-GB" sz="1200" kern="1200" dirty="0" smtClean="0">
                <a:solidFill>
                  <a:schemeClr val="tx1"/>
                </a:solidFill>
                <a:latin typeface="+mn-lt"/>
                <a:ea typeface="+mn-ea"/>
                <a:cs typeface="+mn-cs"/>
              </a:rPr>
              <a:t>Groups then get back together</a:t>
            </a:r>
            <a:r>
              <a:rPr lang="en-GB" sz="1200" b="0" kern="1200" dirty="0" smtClean="0">
                <a:solidFill>
                  <a:schemeClr val="tx1"/>
                </a:solidFill>
                <a:latin typeface="+mn-lt"/>
                <a:ea typeface="+mn-ea"/>
                <a:cs typeface="+mn-cs"/>
              </a:rPr>
              <a:t>. Fundraisers add up how much their raised to find out if the research can go ahead.</a:t>
            </a:r>
          </a:p>
          <a:p>
            <a:endParaRPr lang="en-GB" sz="1200" kern="1200" dirty="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fld id="{CA1C17E5-ECCE-4B62-A532-A5F7DEEED2FD}" type="slidenum">
              <a:rPr lang="en-GB" smtClean="0"/>
              <a:pPr/>
              <a:t>8</a:t>
            </a:fld>
            <a:endParaRPr lang="en-GB"/>
          </a:p>
        </p:txBody>
      </p:sp>
    </p:spTree>
    <p:extLst>
      <p:ext uri="{BB962C8B-B14F-4D97-AF65-F5344CB8AC3E}">
        <p14:creationId xmlns="" xmlns:p14="http://schemas.microsoft.com/office/powerpoint/2010/main" val="147553479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GB" sz="1200" kern="1200" dirty="0" smtClean="0">
                <a:solidFill>
                  <a:schemeClr val="tx1"/>
                </a:solidFill>
                <a:latin typeface="+mn-lt"/>
                <a:ea typeface="+mn-ea"/>
                <a:cs typeface="+mn-cs"/>
              </a:rPr>
              <a:t>Allow 10 minutes for students to complete their preparation and fill in the top box on their student sheet.</a:t>
            </a:r>
          </a:p>
          <a:p>
            <a:r>
              <a:rPr lang="en-GB" sz="1200" kern="1200" dirty="0" smtClean="0">
                <a:solidFill>
                  <a:schemeClr val="tx1"/>
                </a:solidFill>
                <a:latin typeface="+mn-lt"/>
                <a:ea typeface="+mn-ea"/>
                <a:cs typeface="+mn-cs"/>
              </a:rPr>
              <a:t>During the meeting the funder should ask their questions and fill in the bottom box on their student sheet. </a:t>
            </a:r>
          </a:p>
          <a:p>
            <a:r>
              <a:rPr lang="en-GB" sz="1200" b="0" kern="1200" dirty="0" smtClean="0">
                <a:solidFill>
                  <a:schemeClr val="tx1"/>
                </a:solidFill>
                <a:latin typeface="+mn-lt"/>
                <a:ea typeface="+mn-ea"/>
                <a:cs typeface="+mn-cs"/>
              </a:rPr>
              <a:t>Groups get back together</a:t>
            </a:r>
            <a:r>
              <a:rPr lang="en-GB" sz="1200" b="0" kern="1200" baseline="0" dirty="0" smtClean="0">
                <a:solidFill>
                  <a:schemeClr val="tx1"/>
                </a:solidFill>
                <a:latin typeface="+mn-lt"/>
                <a:ea typeface="+mn-ea"/>
                <a:cs typeface="+mn-cs"/>
              </a:rPr>
              <a:t> </a:t>
            </a:r>
            <a:r>
              <a:rPr lang="en-GB" sz="1200" b="0" kern="1200" dirty="0" smtClean="0">
                <a:solidFill>
                  <a:schemeClr val="tx1"/>
                </a:solidFill>
                <a:latin typeface="+mn-lt"/>
                <a:ea typeface="+mn-ea"/>
                <a:cs typeface="+mn-cs"/>
              </a:rPr>
              <a:t>and the funders reveal how much money each will give with their reasons.</a:t>
            </a:r>
            <a:endParaRPr lang="en-GB" sz="1200" kern="1200" dirty="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fld id="{CA1C17E5-ECCE-4B62-A532-A5F7DEEED2FD}" type="slidenum">
              <a:rPr lang="en-GB" smtClean="0"/>
              <a:pPr/>
              <a:t>9</a:t>
            </a:fld>
            <a:endParaRPr lang="en-GB"/>
          </a:p>
        </p:txBody>
      </p:sp>
    </p:spTree>
    <p:extLst>
      <p:ext uri="{BB962C8B-B14F-4D97-AF65-F5344CB8AC3E}">
        <p14:creationId xmlns="" xmlns:p14="http://schemas.microsoft.com/office/powerpoint/2010/main" val="147553479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3378DDA-6197-446A-853C-9249F1FC77A7}" type="slidenum">
              <a:rPr lang="en-GB" smtClean="0"/>
              <a:pPr/>
              <a:t>10</a:t>
            </a:fld>
            <a:endParaRPr lang="en-GB"/>
          </a:p>
        </p:txBody>
      </p:sp>
    </p:spTree>
    <p:extLst>
      <p:ext uri="{BB962C8B-B14F-4D97-AF65-F5344CB8AC3E}">
        <p14:creationId xmlns="" xmlns:p14="http://schemas.microsoft.com/office/powerpoint/2010/main" val="141154967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3378DDA-6197-446A-853C-9249F1FC77A7}" type="slidenum">
              <a:rPr lang="en-GB" smtClean="0"/>
              <a:pPr/>
              <a:t>11</a:t>
            </a:fld>
            <a:endParaRPr lang="en-GB"/>
          </a:p>
        </p:txBody>
      </p:sp>
    </p:spTree>
    <p:extLst>
      <p:ext uri="{BB962C8B-B14F-4D97-AF65-F5344CB8AC3E}">
        <p14:creationId xmlns="" xmlns:p14="http://schemas.microsoft.com/office/powerpoint/2010/main" val="141154967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Master" Target="../slideMasters/slideMaster1.xml"/><Relationship Id="rId1" Type="http://schemas.openxmlformats.org/officeDocument/2006/relationships/tags" Target="../tags/tag2.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Master" Target="../slideMasters/slideMaster1.xml"/><Relationship Id="rId1" Type="http://schemas.openxmlformats.org/officeDocument/2006/relationships/tags" Target="../tags/tag3.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Master" Target="../slideMasters/slideMaster1.xml"/><Relationship Id="rId1" Type="http://schemas.openxmlformats.org/officeDocument/2006/relationships/tags" Target="../tags/tag4.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Master" Target="../slideMasters/slideMaster1.xml"/><Relationship Id="rId1" Type="http://schemas.openxmlformats.org/officeDocument/2006/relationships/tags" Target="../tags/tag5.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Master" Target="../slideMasters/slideMaster1.xml"/><Relationship Id="rId1" Type="http://schemas.openxmlformats.org/officeDocument/2006/relationships/tags" Target="../tags/tag6.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hyperlink" Target="http://www.glp-e.org.uk/" TargetMode="External"/><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9"/>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69901D3E-30FA-439D-BB1E-BF4D62928A8C}" type="datetimeFigureOut">
              <a:rPr lang="en-GB" smtClean="0"/>
              <a:pPr/>
              <a:t>12/01/2015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D068295-E773-4C24-906E-6EACDE99BB76}" type="slidenum">
              <a:rPr lang="en-GB" smtClean="0"/>
              <a:pPr/>
              <a:t>‹#›</a:t>
            </a:fld>
            <a:endParaRPr lang="en-GB"/>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69901D3E-30FA-439D-BB1E-BF4D62928A8C}" type="datetimeFigureOut">
              <a:rPr lang="en-GB" smtClean="0"/>
              <a:pPr/>
              <a:t>12/01/2015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D068295-E773-4C24-906E-6EACDE99BB76}" type="slidenum">
              <a:rPr lang="en-GB" smtClean="0"/>
              <a:pPr/>
              <a:t>‹#›</a:t>
            </a:fld>
            <a:endParaRPr lang="en-GB"/>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4"/>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9901D3E-30FA-439D-BB1E-BF4D62928A8C}" type="datetimeFigureOut">
              <a:rPr lang="en-GB" smtClean="0"/>
              <a:pPr/>
              <a:t>12/01/2015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D068295-E773-4C24-906E-6EACDE99BB76}" type="slidenum">
              <a:rPr lang="en-GB" smtClean="0"/>
              <a:pPr/>
              <a:t>‹#›</a:t>
            </a:fld>
            <a:endParaRPr lang="en-GB"/>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2" y="1600204"/>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4"/>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69901D3E-30FA-439D-BB1E-BF4D62928A8C}" type="datetimeFigureOut">
              <a:rPr lang="en-GB" smtClean="0"/>
              <a:pPr/>
              <a:t>12/01/2015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2D068295-E773-4C24-906E-6EACDE99BB76}" type="slidenum">
              <a:rPr lang="en-GB" smtClean="0"/>
              <a:pPr/>
              <a:t>‹#›</a:t>
            </a:fld>
            <a:endParaRPr lang="en-GB"/>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7"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7"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69901D3E-30FA-439D-BB1E-BF4D62928A8C}" type="datetimeFigureOut">
              <a:rPr lang="en-GB" smtClean="0"/>
              <a:pPr/>
              <a:t>12/01/2015</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2D068295-E773-4C24-906E-6EACDE99BB76}" type="slidenum">
              <a:rPr lang="en-GB" smtClean="0"/>
              <a:pPr/>
              <a:t>‹#›</a:t>
            </a:fld>
            <a:endParaRPr lang="en-GB"/>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69901D3E-30FA-439D-BB1E-BF4D62928A8C}" type="datetimeFigureOut">
              <a:rPr lang="en-GB" smtClean="0"/>
              <a:pPr/>
              <a:t>12/01/2015</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2D068295-E773-4C24-906E-6EACDE99BB76}" type="slidenum">
              <a:rPr lang="en-GB" smtClean="0"/>
              <a:pPr/>
              <a:t>‹#›</a:t>
            </a:fld>
            <a:endParaRPr lang="en-GB"/>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9901D3E-30FA-439D-BB1E-BF4D62928A8C}" type="datetimeFigureOut">
              <a:rPr lang="en-GB" smtClean="0"/>
              <a:pPr/>
              <a:t>12/01/2015</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2D068295-E773-4C24-906E-6EACDE99BB76}" type="slidenum">
              <a:rPr lang="en-GB" smtClean="0"/>
              <a:pPr/>
              <a:t>‹#›</a:t>
            </a:fld>
            <a:endParaRPr lang="en-GB"/>
          </a:p>
        </p:txBody>
      </p:sp>
      <p:pic>
        <p:nvPicPr>
          <p:cNvPr id="7" name="Picture 8"/>
          <p:cNvPicPr>
            <a:picLocks noChangeAspect="1" noChangeArrowheads="1"/>
          </p:cNvPicPr>
          <p:nvPr userDrawn="1"/>
        </p:nvPicPr>
        <p:blipFill>
          <a:blip r:embed="rId2" cstate="print">
            <a:extLst>
              <a:ext uri="{28A0092B-C50C-407E-A947-70E740481C1C}">
                <a14:useLocalDpi xmlns="" xmlns:a14="http://schemas.microsoft.com/office/drawing/2010/main" val="0"/>
              </a:ext>
            </a:extLst>
          </a:blip>
          <a:srcRect/>
          <a:stretch>
            <a:fillRect/>
          </a:stretch>
        </p:blipFill>
        <p:spPr bwMode="auto">
          <a:xfrm>
            <a:off x="7523815" y="6453521"/>
            <a:ext cx="1053833" cy="369879"/>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pic>
        <p:nvPicPr>
          <p:cNvPr id="8" name="Picture 1"/>
          <p:cNvPicPr>
            <a:picLocks noChangeAspect="1"/>
          </p:cNvPicPr>
          <p:nvPr userDrawn="1"/>
        </p:nvPicPr>
        <p:blipFill>
          <a:blip r:embed="rId3" cstate="print">
            <a:extLst>
              <a:ext uri="{28A0092B-C50C-407E-A947-70E740481C1C}">
                <a14:useLocalDpi xmlns="" xmlns:a14="http://schemas.microsoft.com/office/drawing/2010/main" val="0"/>
              </a:ext>
            </a:extLst>
          </a:blip>
          <a:srcRect/>
          <a:stretch>
            <a:fillRect/>
          </a:stretch>
        </p:blipFill>
        <p:spPr bwMode="auto">
          <a:xfrm>
            <a:off x="897066" y="6453518"/>
            <a:ext cx="939105" cy="36396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9" name="TextBox 8"/>
          <p:cNvSpPr txBox="1"/>
          <p:nvPr userDrawn="1"/>
        </p:nvSpPr>
        <p:spPr>
          <a:xfrm>
            <a:off x="1476194" y="6381331"/>
            <a:ext cx="6263608" cy="461665"/>
          </a:xfrm>
          <a:prstGeom prst="rect">
            <a:avLst/>
          </a:prstGeom>
          <a:noFill/>
        </p:spPr>
        <p:txBody>
          <a:bodyPr wrap="square" rtlCol="0">
            <a:spAutoFit/>
          </a:bodyPr>
          <a:lstStyle/>
          <a:p>
            <a:pPr algn="ctr"/>
            <a:r>
              <a:rPr lang="en-GB" sz="2400" b="0" dirty="0" smtClean="0">
                <a:solidFill>
                  <a:schemeClr val="tx1"/>
                </a:solidFill>
                <a:latin typeface="Century Gothic" pitchFamily="34" charset="0"/>
                <a:cs typeface="LilyUPC" panose="020B0604020202020204" pitchFamily="34" charset="-34"/>
              </a:rPr>
              <a:t> For more, visit E</a:t>
            </a:r>
            <a:r>
              <a:rPr lang="en-GB" sz="2400" b="0" dirty="0" smtClean="0">
                <a:solidFill>
                  <a:schemeClr val="tx1"/>
                </a:solidFill>
                <a:latin typeface="Century Gothic" pitchFamily="34" charset="0"/>
                <a:ea typeface="Ebrima" panose="02000000000000000000" pitchFamily="2" charset="0"/>
                <a:cs typeface="Mangal" panose="02040503050203030202" pitchFamily="18" charset="0"/>
              </a:rPr>
              <a:t>ngagingScience.eu</a:t>
            </a: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4"/>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9901D3E-30FA-439D-BB1E-BF4D62928A8C}" type="datetimeFigureOut">
              <a:rPr lang="en-GB" smtClean="0"/>
              <a:pPr/>
              <a:t>12/01/2015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2D068295-E773-4C24-906E-6EACDE99BB76}" type="slidenum">
              <a:rPr lang="en-GB" smtClean="0"/>
              <a:pPr/>
              <a:t>‹#›</a:t>
            </a:fld>
            <a:endParaRPr lang="en-GB"/>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9901D3E-30FA-439D-BB1E-BF4D62928A8C}" type="datetimeFigureOut">
              <a:rPr lang="en-GB" smtClean="0"/>
              <a:pPr/>
              <a:t>12/01/2015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2D068295-E773-4C24-906E-6EACDE99BB76}" type="slidenum">
              <a:rPr lang="en-GB" smtClean="0"/>
              <a:pPr/>
              <a:t>‹#›</a:t>
            </a:fld>
            <a:endParaRPr lang="en-GB"/>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69901D3E-30FA-439D-BB1E-BF4D62928A8C}" type="datetimeFigureOut">
              <a:rPr lang="en-GB" smtClean="0"/>
              <a:pPr/>
              <a:t>12/01/2015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D068295-E773-4C24-906E-6EACDE99BB76}" type="slidenum">
              <a:rPr lang="en-GB" smtClean="0"/>
              <a:pPr/>
              <a:t>‹#›</a:t>
            </a:fld>
            <a:endParaRPr lang="en-GB"/>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2"/>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2" y="274642"/>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69901D3E-30FA-439D-BB1E-BF4D62928A8C}" type="datetimeFigureOut">
              <a:rPr lang="en-GB" smtClean="0"/>
              <a:pPr/>
              <a:t>12/01/2015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D068295-E773-4C24-906E-6EACDE99BB76}" type="slidenum">
              <a:rPr lang="en-GB" smtClean="0"/>
              <a:pPr/>
              <a:t>‹#›</a:t>
            </a:fld>
            <a:endParaRPr lang="en-GB"/>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sp>
        <p:nvSpPr>
          <p:cNvPr id="17" name="Rounded Rectangle 16"/>
          <p:cNvSpPr/>
          <p:nvPr userDrawn="1"/>
        </p:nvSpPr>
        <p:spPr>
          <a:xfrm rot="16200000">
            <a:off x="9147942" y="5832494"/>
            <a:ext cx="306387" cy="1079313"/>
          </a:xfrm>
          <a:prstGeom prst="roundRect">
            <a:avLst/>
          </a:prstGeom>
          <a:solidFill>
            <a:srgbClr val="CC99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algn="ctr" defTabSz="914400" rtl="0" eaLnBrk="1" fontAlgn="auto" latinLnBrk="0" hangingPunct="1">
              <a:spcBef>
                <a:spcPts val="0"/>
              </a:spcBef>
              <a:spcAft>
                <a:spcPts val="0"/>
              </a:spcAft>
              <a:defRPr/>
            </a:pPr>
            <a:endParaRPr lang="en-US" sz="1800" kern="1200">
              <a:solidFill>
                <a:schemeClr val="lt1"/>
              </a:solidFill>
              <a:latin typeface="+mn-lt"/>
              <a:ea typeface="+mn-ea"/>
              <a:cs typeface="+mn-cs"/>
            </a:endParaRPr>
          </a:p>
        </p:txBody>
      </p:sp>
      <p:sp>
        <p:nvSpPr>
          <p:cNvPr id="18" name="Text Box 13"/>
          <p:cNvSpPr txBox="1">
            <a:spLocks noChangeArrowheads="1"/>
          </p:cNvSpPr>
          <p:nvPr userDrawn="1"/>
        </p:nvSpPr>
        <p:spPr bwMode="auto">
          <a:xfrm>
            <a:off x="8761478" y="6250705"/>
            <a:ext cx="457121" cy="215900"/>
          </a:xfrm>
          <a:prstGeom prst="rect">
            <a:avLst/>
          </a:prstGeom>
          <a:noFill/>
          <a:ln w="9525">
            <a:noFill/>
            <a:miter lim="800000"/>
            <a:headEnd/>
            <a:tailEnd/>
          </a:ln>
        </p:spPr>
        <p:txBody>
          <a:bodyPr lIns="0" tIns="0" rIns="0" bIns="0" anchor="ctr">
            <a:spAutoFit/>
          </a:bodyPr>
          <a:lstStyle>
            <a:lvl1pPr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lgn="ctr" eaLnBrk="1" hangingPunct="1"/>
            <a:fld id="{74256886-91BF-4076-AFFA-7356CEB4E16A}" type="slidenum">
              <a:rPr lang="en-GB" altLang="en-US" sz="1400" b="1">
                <a:solidFill>
                  <a:schemeClr val="bg1"/>
                </a:solidFill>
                <a:latin typeface="Century Gothic" pitchFamily="34" charset="0"/>
              </a:rPr>
              <a:pPr algn="ctr" eaLnBrk="1" hangingPunct="1"/>
              <a:t>‹#›</a:t>
            </a:fld>
            <a:endParaRPr lang="en-GB" altLang="en-US" sz="1400" b="1" dirty="0">
              <a:solidFill>
                <a:schemeClr val="bg1"/>
              </a:solidFill>
              <a:latin typeface="Century Gothic" pitchFamily="34" charset="0"/>
            </a:endParaRPr>
          </a:p>
        </p:txBody>
      </p:sp>
      <p:pic>
        <p:nvPicPr>
          <p:cNvPr id="5" name="Picture 4" descr="engagelogo.png"/>
          <p:cNvPicPr>
            <a:picLocks noChangeAspect="1"/>
          </p:cNvPicPr>
          <p:nvPr userDrawn="1"/>
        </p:nvPicPr>
        <p:blipFill>
          <a:blip r:embed="rId3" cstate="print">
            <a:extLst>
              <a:ext uri="{28A0092B-C50C-407E-A947-70E740481C1C}">
                <a14:useLocalDpi xmlns="" xmlns:a14="http://schemas.microsoft.com/office/drawing/2010/main" val="0"/>
              </a:ext>
            </a:extLst>
          </a:blip>
          <a:stretch>
            <a:fillRect/>
          </a:stretch>
        </p:blipFill>
        <p:spPr>
          <a:xfrm>
            <a:off x="179483" y="116632"/>
            <a:ext cx="1511642" cy="606536"/>
          </a:xfrm>
          <a:prstGeom prst="rect">
            <a:avLst/>
          </a:prstGeom>
        </p:spPr>
      </p:pic>
    </p:spTree>
    <p:custDataLst>
      <p:tags r:id="rId1"/>
    </p:custDataLst>
  </p:cSld>
  <p:clrMapOvr>
    <a:masterClrMapping/>
  </p:clrMapOvr>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student sheets">
    <p:spTree>
      <p:nvGrpSpPr>
        <p:cNvPr id="1" name=""/>
        <p:cNvGrpSpPr/>
        <p:nvPr/>
      </p:nvGrpSpPr>
      <p:grpSpPr>
        <a:xfrm>
          <a:off x="0" y="0"/>
          <a:ext cx="0" cy="0"/>
          <a:chOff x="0" y="0"/>
          <a:chExt cx="0" cy="0"/>
        </a:xfrm>
      </p:grpSpPr>
      <p:pic>
        <p:nvPicPr>
          <p:cNvPr id="5" name="Picture 4" descr="engagelogo.png"/>
          <p:cNvPicPr>
            <a:picLocks noChangeAspect="1"/>
          </p:cNvPicPr>
          <p:nvPr userDrawn="1"/>
        </p:nvPicPr>
        <p:blipFill>
          <a:blip r:embed="rId3" cstate="print">
            <a:extLst>
              <a:ext uri="{28A0092B-C50C-407E-A947-70E740481C1C}">
                <a14:useLocalDpi xmlns="" xmlns:a14="http://schemas.microsoft.com/office/drawing/2010/main" val="0"/>
              </a:ext>
            </a:extLst>
          </a:blip>
          <a:stretch>
            <a:fillRect/>
          </a:stretch>
        </p:blipFill>
        <p:spPr>
          <a:xfrm>
            <a:off x="179483" y="116632"/>
            <a:ext cx="1511642" cy="606536"/>
          </a:xfrm>
          <a:prstGeom prst="rect">
            <a:avLst/>
          </a:prstGeom>
        </p:spPr>
      </p:pic>
      <p:sp>
        <p:nvSpPr>
          <p:cNvPr id="6" name="Rectangle 5"/>
          <p:cNvSpPr/>
          <p:nvPr userDrawn="1"/>
        </p:nvSpPr>
        <p:spPr>
          <a:xfrm rot="5400000">
            <a:off x="4395062" y="2130283"/>
            <a:ext cx="353875" cy="9144000"/>
          </a:xfrm>
          <a:prstGeom prst="rect">
            <a:avLst/>
          </a:prstGeom>
          <a:solidFill>
            <a:srgbClr val="CC99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7" name="TextBox 6"/>
          <p:cNvSpPr txBox="1"/>
          <p:nvPr userDrawn="1"/>
        </p:nvSpPr>
        <p:spPr>
          <a:xfrm>
            <a:off x="7055768" y="6525344"/>
            <a:ext cx="2088232" cy="338554"/>
          </a:xfrm>
          <a:prstGeom prst="rect">
            <a:avLst/>
          </a:prstGeom>
          <a:noFill/>
        </p:spPr>
        <p:txBody>
          <a:bodyPr wrap="square" rtlCol="0">
            <a:spAutoFit/>
          </a:bodyPr>
          <a:lstStyle/>
          <a:p>
            <a:pPr algn="r"/>
            <a:r>
              <a:rPr lang="en-GB" sz="1600" dirty="0" smtClean="0">
                <a:solidFill>
                  <a:schemeClr val="bg1"/>
                </a:solidFill>
                <a:latin typeface="Century Gothic" pitchFamily="34" charset="0"/>
              </a:rPr>
              <a:t>Student sheets</a:t>
            </a:r>
            <a:endParaRPr lang="en-GB" sz="1600" dirty="0">
              <a:solidFill>
                <a:schemeClr val="bg1"/>
              </a:solidFill>
              <a:latin typeface="Century Gothic" pitchFamily="34" charset="0"/>
            </a:endParaRPr>
          </a:p>
        </p:txBody>
      </p:sp>
    </p:spTree>
    <p:custDataLst>
      <p:tags r:id="rId1"/>
    </p:custDataLst>
  </p:cSld>
  <p:clrMapOvr>
    <a:masterClrMapping/>
  </p:clrMapOvr>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3_Title Slide">
    <p:spTree>
      <p:nvGrpSpPr>
        <p:cNvPr id="1" name=""/>
        <p:cNvGrpSpPr/>
        <p:nvPr/>
      </p:nvGrpSpPr>
      <p:grpSpPr>
        <a:xfrm>
          <a:off x="0" y="0"/>
          <a:ext cx="0" cy="0"/>
          <a:chOff x="0" y="0"/>
          <a:chExt cx="0" cy="0"/>
        </a:xfrm>
      </p:grpSpPr>
      <p:sp>
        <p:nvSpPr>
          <p:cNvPr id="17" name="Rounded Rectangle 16"/>
          <p:cNvSpPr/>
          <p:nvPr userDrawn="1"/>
        </p:nvSpPr>
        <p:spPr>
          <a:xfrm rot="16200000">
            <a:off x="9147942" y="6066875"/>
            <a:ext cx="306387" cy="1079313"/>
          </a:xfrm>
          <a:prstGeom prst="roundRect">
            <a:avLst/>
          </a:prstGeom>
          <a:solidFill>
            <a:srgbClr val="0091C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algn="ctr" defTabSz="914400" rtl="0" eaLnBrk="1" fontAlgn="auto" latinLnBrk="0" hangingPunct="1">
              <a:spcBef>
                <a:spcPts val="0"/>
              </a:spcBef>
              <a:spcAft>
                <a:spcPts val="0"/>
              </a:spcAft>
              <a:defRPr/>
            </a:pPr>
            <a:endParaRPr lang="en-US" sz="1800" kern="1200">
              <a:solidFill>
                <a:schemeClr val="lt1"/>
              </a:solidFill>
              <a:latin typeface="+mn-lt"/>
              <a:ea typeface="+mn-ea"/>
              <a:cs typeface="+mn-cs"/>
            </a:endParaRPr>
          </a:p>
        </p:txBody>
      </p:sp>
      <p:sp>
        <p:nvSpPr>
          <p:cNvPr id="18" name="Text Box 13"/>
          <p:cNvSpPr txBox="1">
            <a:spLocks noChangeArrowheads="1"/>
          </p:cNvSpPr>
          <p:nvPr userDrawn="1"/>
        </p:nvSpPr>
        <p:spPr bwMode="auto">
          <a:xfrm>
            <a:off x="8761478" y="6485086"/>
            <a:ext cx="457121" cy="215900"/>
          </a:xfrm>
          <a:prstGeom prst="rect">
            <a:avLst/>
          </a:prstGeom>
          <a:noFill/>
          <a:ln w="9525">
            <a:noFill/>
            <a:miter lim="800000"/>
            <a:headEnd/>
            <a:tailEnd/>
          </a:ln>
        </p:spPr>
        <p:txBody>
          <a:bodyPr lIns="0" tIns="0" rIns="0" bIns="0" anchor="ctr">
            <a:spAutoFit/>
          </a:bodyPr>
          <a:lstStyle>
            <a:lvl1pPr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lgn="ctr" eaLnBrk="1" hangingPunct="1"/>
            <a:fld id="{74256886-91BF-4076-AFFA-7356CEB4E16A}" type="slidenum">
              <a:rPr lang="en-GB" altLang="en-US" sz="1400" b="1">
                <a:solidFill>
                  <a:schemeClr val="bg1"/>
                </a:solidFill>
                <a:latin typeface="Century Gothic" pitchFamily="34" charset="0"/>
              </a:rPr>
              <a:pPr algn="ctr" eaLnBrk="1" hangingPunct="1"/>
              <a:t>‹#›</a:t>
            </a:fld>
            <a:endParaRPr lang="en-GB" altLang="en-US" sz="1400" b="1" dirty="0">
              <a:solidFill>
                <a:schemeClr val="bg1"/>
              </a:solidFill>
              <a:latin typeface="Century Gothic" pitchFamily="34" charset="0"/>
            </a:endParaRPr>
          </a:p>
        </p:txBody>
      </p:sp>
      <p:pic>
        <p:nvPicPr>
          <p:cNvPr id="5" name="Picture 4" descr="engagelogo.png"/>
          <p:cNvPicPr>
            <a:picLocks noChangeAspect="1"/>
          </p:cNvPicPr>
          <p:nvPr userDrawn="1"/>
        </p:nvPicPr>
        <p:blipFill>
          <a:blip r:embed="rId3" cstate="print">
            <a:extLst>
              <a:ext uri="{28A0092B-C50C-407E-A947-70E740481C1C}">
                <a14:useLocalDpi xmlns="" xmlns:a14="http://schemas.microsoft.com/office/drawing/2010/main" val="0"/>
              </a:ext>
            </a:extLst>
          </a:blip>
          <a:stretch>
            <a:fillRect/>
          </a:stretch>
        </p:blipFill>
        <p:spPr>
          <a:xfrm>
            <a:off x="179483" y="116632"/>
            <a:ext cx="1511642" cy="606536"/>
          </a:xfrm>
          <a:prstGeom prst="rect">
            <a:avLst/>
          </a:prstGeom>
        </p:spPr>
      </p:pic>
    </p:spTree>
    <p:custDataLst>
      <p:tags r:id="rId1"/>
    </p:custDataLst>
  </p:cSld>
  <p:clrMapOvr>
    <a:masterClrMapping/>
  </p:clrMapOvr>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5_Title Slide">
    <p:spTree>
      <p:nvGrpSpPr>
        <p:cNvPr id="1" name=""/>
        <p:cNvGrpSpPr/>
        <p:nvPr/>
      </p:nvGrpSpPr>
      <p:grpSpPr>
        <a:xfrm>
          <a:off x="0" y="0"/>
          <a:ext cx="0" cy="0"/>
          <a:chOff x="0" y="0"/>
          <a:chExt cx="0" cy="0"/>
        </a:xfrm>
      </p:grpSpPr>
      <p:sp>
        <p:nvSpPr>
          <p:cNvPr id="17" name="Rounded Rectangle 16"/>
          <p:cNvSpPr/>
          <p:nvPr userDrawn="1"/>
        </p:nvSpPr>
        <p:spPr>
          <a:xfrm rot="16200000">
            <a:off x="9147942" y="6066875"/>
            <a:ext cx="306387" cy="1079313"/>
          </a:xfrm>
          <a:prstGeom prst="roundRect">
            <a:avLst/>
          </a:prstGeom>
          <a:solidFill>
            <a:srgbClr val="0091C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algn="ctr" defTabSz="914400" rtl="0" eaLnBrk="1" fontAlgn="auto" latinLnBrk="0" hangingPunct="1">
              <a:spcBef>
                <a:spcPts val="0"/>
              </a:spcBef>
              <a:spcAft>
                <a:spcPts val="0"/>
              </a:spcAft>
              <a:defRPr/>
            </a:pPr>
            <a:endParaRPr lang="en-US" sz="1800" kern="1200">
              <a:solidFill>
                <a:schemeClr val="lt1"/>
              </a:solidFill>
              <a:latin typeface="+mn-lt"/>
              <a:ea typeface="+mn-ea"/>
              <a:cs typeface="+mn-cs"/>
            </a:endParaRPr>
          </a:p>
        </p:txBody>
      </p:sp>
      <p:sp>
        <p:nvSpPr>
          <p:cNvPr id="18" name="Text Box 13"/>
          <p:cNvSpPr txBox="1">
            <a:spLocks noChangeArrowheads="1"/>
          </p:cNvSpPr>
          <p:nvPr userDrawn="1"/>
        </p:nvSpPr>
        <p:spPr bwMode="auto">
          <a:xfrm>
            <a:off x="8761478" y="6485086"/>
            <a:ext cx="457121" cy="215900"/>
          </a:xfrm>
          <a:prstGeom prst="rect">
            <a:avLst/>
          </a:prstGeom>
          <a:noFill/>
          <a:ln w="9525">
            <a:noFill/>
            <a:miter lim="800000"/>
            <a:headEnd/>
            <a:tailEnd/>
          </a:ln>
        </p:spPr>
        <p:txBody>
          <a:bodyPr lIns="0" tIns="0" rIns="0" bIns="0" anchor="ctr">
            <a:spAutoFit/>
          </a:bodyPr>
          <a:lstStyle>
            <a:lvl1pPr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lgn="ctr" eaLnBrk="1" hangingPunct="1"/>
            <a:fld id="{74256886-91BF-4076-AFFA-7356CEB4E16A}" type="slidenum">
              <a:rPr lang="en-GB" altLang="en-US" sz="1400" b="1">
                <a:solidFill>
                  <a:schemeClr val="bg1"/>
                </a:solidFill>
                <a:latin typeface="Century Gothic" pitchFamily="34" charset="0"/>
              </a:rPr>
              <a:pPr algn="ctr" eaLnBrk="1" hangingPunct="1"/>
              <a:t>‹#›</a:t>
            </a:fld>
            <a:endParaRPr lang="en-GB" altLang="en-US" sz="1400" b="1" dirty="0">
              <a:solidFill>
                <a:schemeClr val="bg1"/>
              </a:solidFill>
              <a:latin typeface="Century Gothic" pitchFamily="34" charset="0"/>
            </a:endParaRPr>
          </a:p>
        </p:txBody>
      </p:sp>
      <p:pic>
        <p:nvPicPr>
          <p:cNvPr id="5" name="Picture 4" descr="engagelogo.png"/>
          <p:cNvPicPr>
            <a:picLocks noChangeAspect="1"/>
          </p:cNvPicPr>
          <p:nvPr userDrawn="1"/>
        </p:nvPicPr>
        <p:blipFill>
          <a:blip r:embed="rId3" cstate="print">
            <a:extLst>
              <a:ext uri="{28A0092B-C50C-407E-A947-70E740481C1C}">
                <a14:useLocalDpi xmlns="" xmlns:a14="http://schemas.microsoft.com/office/drawing/2010/main" val="0"/>
              </a:ext>
            </a:extLst>
          </a:blip>
          <a:stretch>
            <a:fillRect/>
          </a:stretch>
        </p:blipFill>
        <p:spPr>
          <a:xfrm>
            <a:off x="179483" y="116632"/>
            <a:ext cx="1511642" cy="606536"/>
          </a:xfrm>
          <a:prstGeom prst="rect">
            <a:avLst/>
          </a:prstGeom>
        </p:spPr>
      </p:pic>
    </p:spTree>
    <p:custDataLst>
      <p:tags r:id="rId1"/>
    </p:custDataLst>
  </p:cSld>
  <p:clrMapOvr>
    <a:masterClrMapping/>
  </p:clrMapOvr>
  <p:timing>
    <p:tnLst>
      <p:par>
        <p:cT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6_Title Slide">
    <p:spTree>
      <p:nvGrpSpPr>
        <p:cNvPr id="1" name=""/>
        <p:cNvGrpSpPr/>
        <p:nvPr/>
      </p:nvGrpSpPr>
      <p:grpSpPr>
        <a:xfrm>
          <a:off x="0" y="0"/>
          <a:ext cx="0" cy="0"/>
          <a:chOff x="0" y="0"/>
          <a:chExt cx="0" cy="0"/>
        </a:xfrm>
      </p:grpSpPr>
      <p:sp>
        <p:nvSpPr>
          <p:cNvPr id="17" name="Rounded Rectangle 16"/>
          <p:cNvSpPr/>
          <p:nvPr userDrawn="1"/>
        </p:nvSpPr>
        <p:spPr>
          <a:xfrm rot="16200000">
            <a:off x="9147942" y="6066875"/>
            <a:ext cx="306387" cy="1079313"/>
          </a:xfrm>
          <a:prstGeom prst="roundRect">
            <a:avLst/>
          </a:prstGeom>
          <a:solidFill>
            <a:srgbClr val="0091C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algn="ctr" defTabSz="914400" rtl="0" eaLnBrk="1" fontAlgn="auto" latinLnBrk="0" hangingPunct="1">
              <a:spcBef>
                <a:spcPts val="0"/>
              </a:spcBef>
              <a:spcAft>
                <a:spcPts val="0"/>
              </a:spcAft>
              <a:defRPr/>
            </a:pPr>
            <a:endParaRPr lang="en-US" sz="1800" kern="1200">
              <a:solidFill>
                <a:schemeClr val="lt1"/>
              </a:solidFill>
              <a:latin typeface="+mn-lt"/>
              <a:ea typeface="+mn-ea"/>
              <a:cs typeface="+mn-cs"/>
            </a:endParaRPr>
          </a:p>
        </p:txBody>
      </p:sp>
      <p:sp>
        <p:nvSpPr>
          <p:cNvPr id="18" name="Text Box 13"/>
          <p:cNvSpPr txBox="1">
            <a:spLocks noChangeArrowheads="1"/>
          </p:cNvSpPr>
          <p:nvPr userDrawn="1"/>
        </p:nvSpPr>
        <p:spPr bwMode="auto">
          <a:xfrm>
            <a:off x="8761478" y="6485086"/>
            <a:ext cx="457121" cy="215900"/>
          </a:xfrm>
          <a:prstGeom prst="rect">
            <a:avLst/>
          </a:prstGeom>
          <a:noFill/>
          <a:ln w="9525">
            <a:noFill/>
            <a:miter lim="800000"/>
            <a:headEnd/>
            <a:tailEnd/>
          </a:ln>
        </p:spPr>
        <p:txBody>
          <a:bodyPr lIns="0" tIns="0" rIns="0" bIns="0" anchor="ctr">
            <a:spAutoFit/>
          </a:bodyPr>
          <a:lstStyle>
            <a:lvl1pPr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lgn="ctr" eaLnBrk="1" hangingPunct="1"/>
            <a:fld id="{74256886-91BF-4076-AFFA-7356CEB4E16A}" type="slidenum">
              <a:rPr lang="en-GB" altLang="en-US" sz="1400" b="1">
                <a:solidFill>
                  <a:schemeClr val="bg1"/>
                </a:solidFill>
                <a:latin typeface="Century Gothic" pitchFamily="34" charset="0"/>
              </a:rPr>
              <a:pPr algn="ctr" eaLnBrk="1" hangingPunct="1"/>
              <a:t>‹#›</a:t>
            </a:fld>
            <a:endParaRPr lang="en-GB" altLang="en-US" sz="1400" b="1" dirty="0">
              <a:solidFill>
                <a:schemeClr val="bg1"/>
              </a:solidFill>
              <a:latin typeface="Century Gothic" pitchFamily="34" charset="0"/>
            </a:endParaRPr>
          </a:p>
        </p:txBody>
      </p:sp>
      <p:pic>
        <p:nvPicPr>
          <p:cNvPr id="5" name="Picture 4" descr="engagelogo.png"/>
          <p:cNvPicPr>
            <a:picLocks noChangeAspect="1"/>
          </p:cNvPicPr>
          <p:nvPr userDrawn="1"/>
        </p:nvPicPr>
        <p:blipFill>
          <a:blip r:embed="rId3" cstate="print">
            <a:extLst>
              <a:ext uri="{28A0092B-C50C-407E-A947-70E740481C1C}">
                <a14:useLocalDpi xmlns="" xmlns:a14="http://schemas.microsoft.com/office/drawing/2010/main" val="0"/>
              </a:ext>
            </a:extLst>
          </a:blip>
          <a:stretch>
            <a:fillRect/>
          </a:stretch>
        </p:blipFill>
        <p:spPr>
          <a:xfrm>
            <a:off x="179483" y="116632"/>
            <a:ext cx="1511642" cy="606536"/>
          </a:xfrm>
          <a:prstGeom prst="rect">
            <a:avLst/>
          </a:prstGeom>
        </p:spPr>
      </p:pic>
    </p:spTree>
    <p:custDataLst>
      <p:tags r:id="rId1"/>
    </p:custDataLst>
  </p:cSld>
  <p:clrMapOvr>
    <a:masterClrMapping/>
  </p:clrMapOvr>
  <p:timing>
    <p:tnLst>
      <p:par>
        <p:cTn id="1" dur="indefinite" restart="never" nodeType="tmRoot"/>
      </p:par>
    </p:tn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sp>
        <p:nvSpPr>
          <p:cNvPr id="6" name="Rounded Rectangle 5"/>
          <p:cNvSpPr/>
          <p:nvPr userDrawn="1"/>
        </p:nvSpPr>
        <p:spPr>
          <a:xfrm rot="16200000">
            <a:off x="-153194" y="6234640"/>
            <a:ext cx="306387" cy="707065"/>
          </a:xfrm>
          <a:prstGeom prst="roundRect">
            <a:avLst>
              <a:gd name="adj" fmla="val 50000"/>
            </a:avLst>
          </a:prstGeom>
          <a:solidFill>
            <a:schemeClr val="accent5">
              <a:lumMod val="50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fontAlgn="auto" latinLnBrk="0" hangingPunct="1">
              <a:spcBef>
                <a:spcPts val="0"/>
              </a:spcBef>
              <a:spcAft>
                <a:spcPts val="0"/>
              </a:spcAft>
              <a:defRPr/>
            </a:pPr>
            <a:endParaRPr lang="en-US" sz="1800" kern="1200" dirty="0">
              <a:solidFill>
                <a:schemeClr val="lt1"/>
              </a:solidFill>
              <a:latin typeface="+mn-lt"/>
              <a:ea typeface="+mn-ea"/>
              <a:cs typeface="+mn-cs"/>
            </a:endParaRPr>
          </a:p>
        </p:txBody>
      </p:sp>
      <p:sp>
        <p:nvSpPr>
          <p:cNvPr id="7" name="Text Box 13"/>
          <p:cNvSpPr txBox="1">
            <a:spLocks noChangeArrowheads="1"/>
          </p:cNvSpPr>
          <p:nvPr userDrawn="1"/>
        </p:nvSpPr>
        <p:spPr bwMode="auto">
          <a:xfrm>
            <a:off x="-61585" y="6466728"/>
            <a:ext cx="457121" cy="215900"/>
          </a:xfrm>
          <a:prstGeom prst="rect">
            <a:avLst/>
          </a:prstGeom>
          <a:noFill/>
          <a:ln w="9525">
            <a:noFill/>
            <a:miter lim="800000"/>
            <a:headEnd/>
            <a:tailEnd/>
          </a:ln>
        </p:spPr>
        <p:txBody>
          <a:bodyPr lIns="0" tIns="0" rIns="0" bIns="0" anchor="ctr">
            <a:spAutoFit/>
          </a:bodyPr>
          <a:lstStyle>
            <a:lvl1pPr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lgn="ctr" eaLnBrk="1" hangingPunct="1"/>
            <a:fld id="{74256886-91BF-4076-AFFA-7356CEB4E16A}" type="slidenum">
              <a:rPr lang="en-GB" altLang="en-US" sz="1400" b="1">
                <a:solidFill>
                  <a:schemeClr val="bg1"/>
                </a:solidFill>
                <a:latin typeface="Century Gothic" pitchFamily="34" charset="0"/>
              </a:rPr>
              <a:pPr algn="ctr" eaLnBrk="1" hangingPunct="1"/>
              <a:t>‹#›</a:t>
            </a:fld>
            <a:endParaRPr lang="en-GB" altLang="en-US" sz="1400" b="1" dirty="0">
              <a:solidFill>
                <a:schemeClr val="bg1"/>
              </a:solidFill>
              <a:latin typeface="Century Gothic" pitchFamily="34" charset="0"/>
            </a:endParaRPr>
          </a:p>
        </p:txBody>
      </p:sp>
      <p:pic>
        <p:nvPicPr>
          <p:cNvPr id="8" name="Picture 7" descr="GLP logo.jpg">
            <a:hlinkClick r:id="rId2"/>
          </p:cNvPr>
          <p:cNvPicPr>
            <a:picLocks noChangeAspect="1"/>
          </p:cNvPicPr>
          <p:nvPr userDrawn="1"/>
        </p:nvPicPr>
        <p:blipFill>
          <a:blip r:embed="rId3" cstate="print"/>
          <a:srcRect t="12422"/>
          <a:stretch>
            <a:fillRect/>
          </a:stretch>
        </p:blipFill>
        <p:spPr>
          <a:xfrm>
            <a:off x="7433142" y="44624"/>
            <a:ext cx="1710858" cy="574477"/>
          </a:xfrm>
          <a:prstGeom prst="rect">
            <a:avLst/>
          </a:prstGeom>
        </p:spPr>
      </p:pic>
      <p:pic>
        <p:nvPicPr>
          <p:cNvPr id="9" name="Picture 8" descr="raindrops 2.png"/>
          <p:cNvPicPr>
            <a:picLocks noChangeAspect="1"/>
          </p:cNvPicPr>
          <p:nvPr userDrawn="1"/>
        </p:nvPicPr>
        <p:blipFill>
          <a:blip r:embed="rId4" cstate="print"/>
          <a:srcRect t="61697"/>
          <a:stretch>
            <a:fillRect/>
          </a:stretch>
        </p:blipFill>
        <p:spPr>
          <a:xfrm>
            <a:off x="0" y="-27384"/>
            <a:ext cx="9102559" cy="1116391"/>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2"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457202" y="1600204"/>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457200" y="6356354"/>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9901D3E-30FA-439D-BB1E-BF4D62928A8C}" type="datetimeFigureOut">
              <a:rPr lang="en-GB" smtClean="0"/>
              <a:pPr/>
              <a:t>12/01/2015</a:t>
            </a:fld>
            <a:endParaRPr lang="en-GB"/>
          </a:p>
        </p:txBody>
      </p:sp>
      <p:sp>
        <p:nvSpPr>
          <p:cNvPr id="5" name="Footer Placeholder 4"/>
          <p:cNvSpPr>
            <a:spLocks noGrp="1"/>
          </p:cNvSpPr>
          <p:nvPr>
            <p:ph type="ftr" sz="quarter" idx="3"/>
          </p:nvPr>
        </p:nvSpPr>
        <p:spPr>
          <a:xfrm>
            <a:off x="3124202" y="6356354"/>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553202" y="6356354"/>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D068295-E773-4C24-906E-6EACDE99BB76}" type="slidenum">
              <a:rPr lang="en-GB" smtClean="0"/>
              <a:pPr/>
              <a:t>‹#›</a:t>
            </a:fld>
            <a:endParaRPr lang="en-GB"/>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4" r:id="rId15"/>
    <p:sldLayoutId id="2147483665" r:id="rId16"/>
    <p:sldLayoutId id="2147483666" r:id="rId17"/>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7.xml"/><Relationship Id="rId1" Type="http://schemas.openxmlformats.org/officeDocument/2006/relationships/tags" Target="../tags/tag7.xml"/><Relationship Id="rId5" Type="http://schemas.openxmlformats.org/officeDocument/2006/relationships/image" Target="../media/image7.png"/><Relationship Id="rId4" Type="http://schemas.openxmlformats.org/officeDocument/2006/relationships/image" Target="../media/image6.png"/></Relationships>
</file>

<file path=ppt/slides/_rels/slide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xml"/><Relationship Id="rId1" Type="http://schemas.openxmlformats.org/officeDocument/2006/relationships/slideLayout" Target="../slideLayouts/slideLayout12.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jpeg"/></Relationships>
</file>

<file path=ppt/slides/_rels/slide3.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image" Target="../media/image12.png"/><Relationship Id="rId7" Type="http://schemas.openxmlformats.org/officeDocument/2006/relationships/image" Target="../media/image16.png"/><Relationship Id="rId2" Type="http://schemas.openxmlformats.org/officeDocument/2006/relationships/notesSlide" Target="../notesSlides/notesSlide3.xml"/><Relationship Id="rId1" Type="http://schemas.openxmlformats.org/officeDocument/2006/relationships/slideLayout" Target="../slideLayouts/slideLayout12.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12.xml"/><Relationship Id="rId1" Type="http://schemas.openxmlformats.org/officeDocument/2006/relationships/tags" Target="../tags/tag8.xml"/><Relationship Id="rId5" Type="http://schemas.openxmlformats.org/officeDocument/2006/relationships/image" Target="../media/image19.png"/><Relationship Id="rId4" Type="http://schemas.openxmlformats.org/officeDocument/2006/relationships/image" Target="../media/image18.png"/></Relationships>
</file>

<file path=ppt/slides/_rels/slide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5.xml"/><Relationship Id="rId1" Type="http://schemas.openxmlformats.org/officeDocument/2006/relationships/slideLayout" Target="../slideLayouts/slideLayout12.xml"/><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image" Target="../media/image21.png"/></Relationships>
</file>

<file path=ppt/slides/_rels/slide6.xml.rels><?xml version="1.0" encoding="UTF-8" standalone="yes"?>
<Relationships xmlns="http://schemas.openxmlformats.org/package/2006/relationships"><Relationship Id="rId3" Type="http://schemas.openxmlformats.org/officeDocument/2006/relationships/image" Target="../media/image23.png"/><Relationship Id="rId7" Type="http://schemas.openxmlformats.org/officeDocument/2006/relationships/image" Target="../media/image26.png"/><Relationship Id="rId2" Type="http://schemas.openxmlformats.org/officeDocument/2006/relationships/notesSlide" Target="../notesSlides/notesSlide6.xml"/><Relationship Id="rId1" Type="http://schemas.openxmlformats.org/officeDocument/2006/relationships/slideLayout" Target="../slideLayouts/slideLayout12.xml"/><Relationship Id="rId6" Type="http://schemas.openxmlformats.org/officeDocument/2006/relationships/image" Target="../media/image25.png"/><Relationship Id="rId5" Type="http://schemas.openxmlformats.org/officeDocument/2006/relationships/slide" Target="slide8.xml"/><Relationship Id="rId4" Type="http://schemas.openxmlformats.org/officeDocument/2006/relationships/image" Target="../media/image24.png"/></Relationships>
</file>

<file path=ppt/slides/_rels/slide7.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slideLayout" Target="../slideLayouts/slideLayout7.xml"/><Relationship Id="rId1" Type="http://schemas.openxmlformats.org/officeDocument/2006/relationships/tags" Target="../tags/tag9.xml"/><Relationship Id="rId4" Type="http://schemas.openxmlformats.org/officeDocument/2006/relationships/slide" Target="slide10.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13.xml"/><Relationship Id="rId1" Type="http://schemas.openxmlformats.org/officeDocument/2006/relationships/tags" Target="../tags/tag10.xml"/><Relationship Id="rId4" Type="http://schemas.openxmlformats.org/officeDocument/2006/relationships/image" Target="../media/image25.png"/></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13.xml"/><Relationship Id="rId1" Type="http://schemas.openxmlformats.org/officeDocument/2006/relationships/tags" Target="../tags/tag11.xml"/><Relationship Id="rId4" Type="http://schemas.openxmlformats.org/officeDocument/2006/relationships/image" Target="../media/image25.png"/></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7.xml"/><Relationship Id="rId1" Type="http://schemas.openxmlformats.org/officeDocument/2006/relationships/tags" Target="../tags/tag12.xml"/><Relationship Id="rId6" Type="http://schemas.openxmlformats.org/officeDocument/2006/relationships/image" Target="../media/image6.png"/><Relationship Id="rId5" Type="http://schemas.microsoft.com/office/2007/relationships/hdphoto" Target="../media/hdphoto1.wdp"/><Relationship Id="rId4" Type="http://schemas.openxmlformats.org/officeDocument/2006/relationships/image" Target="../media/image28.png"/></Relationships>
</file>

<file path=ppt/slides/_rels/slide11.xml.rels><?xml version="1.0" encoding="UTF-8" standalone="yes"?>
<Relationships xmlns="http://schemas.openxmlformats.org/package/2006/relationships"><Relationship Id="rId8" Type="http://schemas.openxmlformats.org/officeDocument/2006/relationships/image" Target="../media/image32.png"/><Relationship Id="rId13" Type="http://schemas.openxmlformats.org/officeDocument/2006/relationships/image" Target="../media/image37.png"/><Relationship Id="rId18" Type="http://schemas.openxmlformats.org/officeDocument/2006/relationships/image" Target="../media/image42.png"/><Relationship Id="rId3" Type="http://schemas.openxmlformats.org/officeDocument/2006/relationships/notesSlide" Target="../notesSlides/notesSlide10.xml"/><Relationship Id="rId7" Type="http://schemas.openxmlformats.org/officeDocument/2006/relationships/image" Target="../media/image31.png"/><Relationship Id="rId12" Type="http://schemas.openxmlformats.org/officeDocument/2006/relationships/image" Target="../media/image36.png"/><Relationship Id="rId17" Type="http://schemas.openxmlformats.org/officeDocument/2006/relationships/image" Target="../media/image41.png"/><Relationship Id="rId2" Type="http://schemas.openxmlformats.org/officeDocument/2006/relationships/slideLayout" Target="../slideLayouts/slideLayout7.xml"/><Relationship Id="rId16" Type="http://schemas.openxmlformats.org/officeDocument/2006/relationships/image" Target="../media/image40.emf"/><Relationship Id="rId1" Type="http://schemas.openxmlformats.org/officeDocument/2006/relationships/tags" Target="../tags/tag13.xml"/><Relationship Id="rId6" Type="http://schemas.openxmlformats.org/officeDocument/2006/relationships/image" Target="../media/image30.png"/><Relationship Id="rId11" Type="http://schemas.openxmlformats.org/officeDocument/2006/relationships/image" Target="../media/image35.png"/><Relationship Id="rId5" Type="http://schemas.openxmlformats.org/officeDocument/2006/relationships/image" Target="../media/image29.png"/><Relationship Id="rId15" Type="http://schemas.openxmlformats.org/officeDocument/2006/relationships/image" Target="../media/image39.emf"/><Relationship Id="rId10" Type="http://schemas.openxmlformats.org/officeDocument/2006/relationships/image" Target="../media/image34.jpeg"/><Relationship Id="rId4" Type="http://schemas.openxmlformats.org/officeDocument/2006/relationships/image" Target="../media/image6.png"/><Relationship Id="rId9" Type="http://schemas.openxmlformats.org/officeDocument/2006/relationships/image" Target="../media/image33.png"/><Relationship Id="rId14" Type="http://schemas.openxmlformats.org/officeDocument/2006/relationships/image" Target="../media/image3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p:cNvSpPr/>
          <p:nvPr/>
        </p:nvSpPr>
        <p:spPr>
          <a:xfrm>
            <a:off x="0" y="3298306"/>
            <a:ext cx="9142412" cy="1066801"/>
          </a:xfrm>
          <a:prstGeom prst="rect">
            <a:avLst/>
          </a:prstGeom>
          <a:solidFill>
            <a:srgbClr val="CC99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rgbClr val="FFFFFF"/>
              </a:solidFill>
            </a:endParaRPr>
          </a:p>
        </p:txBody>
      </p:sp>
      <p:sp>
        <p:nvSpPr>
          <p:cNvPr id="2" name="TextBox 1"/>
          <p:cNvSpPr txBox="1"/>
          <p:nvPr/>
        </p:nvSpPr>
        <p:spPr>
          <a:xfrm>
            <a:off x="900229" y="3359016"/>
            <a:ext cx="7487532" cy="923330"/>
          </a:xfrm>
          <a:prstGeom prst="rect">
            <a:avLst/>
          </a:prstGeom>
          <a:noFill/>
        </p:spPr>
        <p:txBody>
          <a:bodyPr wrap="square" rtlCol="0">
            <a:spAutoFit/>
          </a:bodyPr>
          <a:lstStyle/>
          <a:p>
            <a:pPr algn="ctr"/>
            <a:r>
              <a:rPr lang="en-GB" sz="5400" dirty="0" smtClean="0">
                <a:solidFill>
                  <a:schemeClr val="bg1"/>
                </a:solidFill>
                <a:latin typeface="Century Gothic" pitchFamily="34" charset="0"/>
              </a:rPr>
              <a:t>Chocolate money</a:t>
            </a:r>
          </a:p>
        </p:txBody>
      </p:sp>
      <p:pic>
        <p:nvPicPr>
          <p:cNvPr id="9" name="Picture 8" descr="engagelogo.png"/>
          <p:cNvPicPr>
            <a:picLocks noChangeAspect="1"/>
          </p:cNvPicPr>
          <p:nvPr/>
        </p:nvPicPr>
        <p:blipFill>
          <a:blip r:embed="rId4" cstate="print">
            <a:extLst>
              <a:ext uri="{28A0092B-C50C-407E-A947-70E740481C1C}">
                <a14:useLocalDpi xmlns="" xmlns:a14="http://schemas.microsoft.com/office/drawing/2010/main" val="0"/>
              </a:ext>
            </a:extLst>
          </a:blip>
          <a:stretch>
            <a:fillRect/>
          </a:stretch>
        </p:blipFill>
        <p:spPr>
          <a:xfrm>
            <a:off x="1899941" y="396248"/>
            <a:ext cx="5135866" cy="2060374"/>
          </a:xfrm>
          <a:prstGeom prst="rect">
            <a:avLst/>
          </a:prstGeom>
        </p:spPr>
      </p:pic>
      <p:sp>
        <p:nvSpPr>
          <p:cNvPr id="10" name="Rectangle 9"/>
          <p:cNvSpPr/>
          <p:nvPr/>
        </p:nvSpPr>
        <p:spPr>
          <a:xfrm>
            <a:off x="1835744" y="2508741"/>
            <a:ext cx="5544082" cy="292388"/>
          </a:xfrm>
          <a:prstGeom prst="rect">
            <a:avLst/>
          </a:prstGeom>
        </p:spPr>
        <p:txBody>
          <a:bodyPr wrap="square">
            <a:spAutoFit/>
          </a:bodyPr>
          <a:lstStyle/>
          <a:p>
            <a:r>
              <a:rPr lang="en-GB" sz="1300" b="1" kern="1200" dirty="0" smtClean="0">
                <a:solidFill>
                  <a:schemeClr val="bg1">
                    <a:lumMod val="50000"/>
                  </a:schemeClr>
                </a:solidFill>
                <a:latin typeface="Century Gothic" pitchFamily="34" charset="0"/>
                <a:ea typeface="Ebrima" panose="02000000000000000000" pitchFamily="2" charset="0"/>
                <a:cs typeface="Mangal" panose="02040503050203030202" pitchFamily="18" charset="0"/>
              </a:rPr>
              <a:t>Equipping the Next Generation for Active Engagement</a:t>
            </a:r>
            <a:r>
              <a:rPr lang="en-GB" sz="1300" b="1" kern="1200" spc="-150" dirty="0" smtClean="0">
                <a:solidFill>
                  <a:schemeClr val="bg1">
                    <a:lumMod val="50000"/>
                  </a:schemeClr>
                </a:solidFill>
                <a:latin typeface="Century Gothic" pitchFamily="34" charset="0"/>
                <a:ea typeface="Ebrima" panose="02000000000000000000" pitchFamily="2" charset="0"/>
                <a:cs typeface="Mangal" panose="02040503050203030202" pitchFamily="18" charset="0"/>
              </a:rPr>
              <a:t> </a:t>
            </a:r>
            <a:r>
              <a:rPr lang="en-GB" sz="1300" b="1" kern="1200" dirty="0" smtClean="0">
                <a:solidFill>
                  <a:schemeClr val="bg1">
                    <a:lumMod val="50000"/>
                  </a:schemeClr>
                </a:solidFill>
                <a:latin typeface="Century Gothic" pitchFamily="34" charset="0"/>
                <a:ea typeface="Ebrima" panose="02000000000000000000" pitchFamily="2" charset="0"/>
                <a:cs typeface="Mangal" panose="02040503050203030202" pitchFamily="18" charset="0"/>
              </a:rPr>
              <a:t>in Science</a:t>
            </a:r>
            <a:endParaRPr lang="en-GB" sz="1300" b="1" kern="1200" dirty="0">
              <a:solidFill>
                <a:schemeClr val="bg1">
                  <a:lumMod val="50000"/>
                </a:schemeClr>
              </a:solidFill>
              <a:latin typeface="Century Gothic" pitchFamily="34" charset="0"/>
              <a:ea typeface="Ebrima" panose="02000000000000000000" pitchFamily="2" charset="0"/>
              <a:cs typeface="Mangal" panose="02040503050203030202" pitchFamily="18" charset="0"/>
            </a:endParaRPr>
          </a:p>
        </p:txBody>
      </p:sp>
      <p:pic>
        <p:nvPicPr>
          <p:cNvPr id="7" name="Picture 6" descr="money choc.png"/>
          <p:cNvPicPr>
            <a:picLocks noChangeAspect="1"/>
          </p:cNvPicPr>
          <p:nvPr/>
        </p:nvPicPr>
        <p:blipFill>
          <a:blip r:embed="rId5" cstate="print"/>
          <a:stretch>
            <a:fillRect/>
          </a:stretch>
        </p:blipFill>
        <p:spPr>
          <a:xfrm>
            <a:off x="3635896" y="4077072"/>
            <a:ext cx="1679324" cy="2498168"/>
          </a:xfrm>
          <a:prstGeom prst="rect">
            <a:avLst/>
          </a:prstGeom>
          <a:ln>
            <a:noFill/>
          </a:ln>
          <a:effectLst>
            <a:outerShdw blurRad="292100" dist="139700" dir="2700000" algn="tl" rotWithShape="0">
              <a:srgbClr val="333333">
                <a:alpha val="65000"/>
              </a:srgbClr>
            </a:outerShdw>
          </a:effectLst>
        </p:spPr>
      </p:pic>
    </p:spTree>
    <p:custDataLst>
      <p:tags r:id="rId1"/>
    </p:custData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 name="Picture 20" descr="Daily Post.png"/>
          <p:cNvPicPr>
            <a:picLocks noChangeAspect="1"/>
          </p:cNvPicPr>
          <p:nvPr/>
        </p:nvPicPr>
        <p:blipFill>
          <a:blip r:embed="rId3" cstate="print"/>
          <a:stretch>
            <a:fillRect/>
          </a:stretch>
        </p:blipFill>
        <p:spPr>
          <a:xfrm>
            <a:off x="251520" y="128764"/>
            <a:ext cx="8712968" cy="6656407"/>
          </a:xfrm>
          <a:prstGeom prst="rect">
            <a:avLst/>
          </a:prstGeom>
        </p:spPr>
      </p:pic>
      <p:sp>
        <p:nvSpPr>
          <p:cNvPr id="22" name="Rounded Rectangle 21"/>
          <p:cNvSpPr/>
          <p:nvPr/>
        </p:nvSpPr>
        <p:spPr>
          <a:xfrm rot="16200000">
            <a:off x="9147942" y="5832494"/>
            <a:ext cx="306387" cy="1079313"/>
          </a:xfrm>
          <a:prstGeom prst="roundRect">
            <a:avLst/>
          </a:prstGeom>
          <a:solidFill>
            <a:srgbClr val="CC99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algn="ctr" defTabSz="914400" rtl="0" eaLnBrk="1" fontAlgn="auto" latinLnBrk="0" hangingPunct="1">
              <a:spcBef>
                <a:spcPts val="0"/>
              </a:spcBef>
              <a:spcAft>
                <a:spcPts val="0"/>
              </a:spcAft>
              <a:defRPr/>
            </a:pPr>
            <a:endParaRPr lang="en-US" sz="1800" kern="1200">
              <a:solidFill>
                <a:schemeClr val="lt1"/>
              </a:solidFill>
              <a:latin typeface="+mn-lt"/>
              <a:ea typeface="+mn-ea"/>
              <a:cs typeface="+mn-cs"/>
            </a:endParaRPr>
          </a:p>
        </p:txBody>
      </p:sp>
      <p:sp>
        <p:nvSpPr>
          <p:cNvPr id="23" name="Text Box 13"/>
          <p:cNvSpPr txBox="1">
            <a:spLocks noChangeArrowheads="1"/>
          </p:cNvSpPr>
          <p:nvPr/>
        </p:nvSpPr>
        <p:spPr bwMode="auto">
          <a:xfrm>
            <a:off x="8761478" y="6250705"/>
            <a:ext cx="457121" cy="215900"/>
          </a:xfrm>
          <a:prstGeom prst="rect">
            <a:avLst/>
          </a:prstGeom>
          <a:noFill/>
          <a:ln w="9525">
            <a:noFill/>
            <a:miter lim="800000"/>
            <a:headEnd/>
            <a:tailEnd/>
          </a:ln>
        </p:spPr>
        <p:txBody>
          <a:bodyPr lIns="0" tIns="0" rIns="0" bIns="0" anchor="ctr">
            <a:spAutoFit/>
          </a:bodyPr>
          <a:lstStyle>
            <a:lvl1pPr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lgn="ctr" eaLnBrk="1" hangingPunct="1"/>
            <a:fld id="{74256886-91BF-4076-AFFA-7356CEB4E16A}" type="slidenum">
              <a:rPr lang="en-GB" altLang="en-US" sz="1400" b="1">
                <a:solidFill>
                  <a:schemeClr val="bg1"/>
                </a:solidFill>
                <a:latin typeface="Century Gothic" pitchFamily="34" charset="0"/>
              </a:rPr>
              <a:pPr algn="ctr" eaLnBrk="1" hangingPunct="1"/>
              <a:t>2</a:t>
            </a:fld>
            <a:endParaRPr lang="en-GB" altLang="en-US" sz="1400" b="1" dirty="0">
              <a:solidFill>
                <a:schemeClr val="bg1"/>
              </a:solidFill>
              <a:latin typeface="Century Gothic" pitchFamily="34" charset="0"/>
            </a:endParaRPr>
          </a:p>
        </p:txBody>
      </p:sp>
      <p:grpSp>
        <p:nvGrpSpPr>
          <p:cNvPr id="18" name="Group 17"/>
          <p:cNvGrpSpPr/>
          <p:nvPr/>
        </p:nvGrpSpPr>
        <p:grpSpPr>
          <a:xfrm>
            <a:off x="539552" y="1484784"/>
            <a:ext cx="7920880" cy="692497"/>
            <a:chOff x="539552" y="1484784"/>
            <a:chExt cx="7920880" cy="692497"/>
          </a:xfrm>
        </p:grpSpPr>
        <p:sp>
          <p:nvSpPr>
            <p:cNvPr id="24" name="TextBox 23"/>
            <p:cNvSpPr txBox="1"/>
            <p:nvPr/>
          </p:nvSpPr>
          <p:spPr>
            <a:xfrm>
              <a:off x="539552" y="1484784"/>
              <a:ext cx="7920880" cy="692497"/>
            </a:xfrm>
            <a:prstGeom prst="rect">
              <a:avLst/>
            </a:prstGeom>
            <a:noFill/>
          </p:spPr>
          <p:txBody>
            <a:bodyPr wrap="square" rtlCol="0">
              <a:spAutoFit/>
            </a:bodyPr>
            <a:lstStyle/>
            <a:p>
              <a:r>
                <a:rPr lang="en-GB" sz="3900" b="1" spc="200" dirty="0" smtClean="0">
                  <a:latin typeface="Century Gothic" pitchFamily="34" charset="0"/>
                </a:rPr>
                <a:t>Is this the end for chocolate?</a:t>
              </a:r>
              <a:endParaRPr lang="en-GB" sz="3900" b="1" spc="200" dirty="0">
                <a:latin typeface="Century Gothic" pitchFamily="34" charset="0"/>
              </a:endParaRPr>
            </a:p>
          </p:txBody>
        </p:sp>
        <p:cxnSp>
          <p:nvCxnSpPr>
            <p:cNvPr id="27" name="Straight Connector 26"/>
            <p:cNvCxnSpPr/>
            <p:nvPr/>
          </p:nvCxnSpPr>
          <p:spPr>
            <a:xfrm>
              <a:off x="611560" y="2132856"/>
              <a:ext cx="7776864" cy="0"/>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grpSp>
      <p:sp>
        <p:nvSpPr>
          <p:cNvPr id="28" name="Rectangle 27"/>
          <p:cNvSpPr/>
          <p:nvPr/>
        </p:nvSpPr>
        <p:spPr>
          <a:xfrm>
            <a:off x="539552" y="2742019"/>
            <a:ext cx="2808312" cy="1708160"/>
          </a:xfrm>
          <a:prstGeom prst="rect">
            <a:avLst/>
          </a:prstGeom>
        </p:spPr>
        <p:txBody>
          <a:bodyPr wrap="square">
            <a:spAutoFit/>
          </a:bodyPr>
          <a:lstStyle/>
          <a:p>
            <a:pPr algn="just">
              <a:spcBef>
                <a:spcPts val="1200"/>
              </a:spcBef>
            </a:pPr>
            <a:r>
              <a:rPr lang="en-GB" sz="2100" dirty="0" smtClean="0">
                <a:latin typeface="Century Gothic" pitchFamily="34" charset="0"/>
              </a:rPr>
              <a:t>But the world is growing less cocoa. People eat more chocolate than can be produced. </a:t>
            </a:r>
          </a:p>
        </p:txBody>
      </p:sp>
      <p:pic>
        <p:nvPicPr>
          <p:cNvPr id="39" name="Picture 38" descr="shutterstock_119147575.jpg"/>
          <p:cNvPicPr>
            <a:picLocks noChangeAspect="1"/>
          </p:cNvPicPr>
          <p:nvPr/>
        </p:nvPicPr>
        <p:blipFill>
          <a:blip r:embed="rId4" cstate="print"/>
          <a:srcRect t="26394"/>
          <a:stretch>
            <a:fillRect/>
          </a:stretch>
        </p:blipFill>
        <p:spPr>
          <a:xfrm>
            <a:off x="5068356" y="2708920"/>
            <a:ext cx="3320068" cy="3212976"/>
          </a:xfrm>
          <a:prstGeom prst="rect">
            <a:avLst/>
          </a:prstGeom>
          <a:ln>
            <a:noFill/>
          </a:ln>
          <a:effectLst>
            <a:outerShdw blurRad="190500" algn="tl" rotWithShape="0">
              <a:srgbClr val="000000">
                <a:alpha val="70000"/>
              </a:srgbClr>
            </a:outerShdw>
          </a:effectLst>
        </p:spPr>
      </p:pic>
      <p:grpSp>
        <p:nvGrpSpPr>
          <p:cNvPr id="19" name="Group 18"/>
          <p:cNvGrpSpPr/>
          <p:nvPr/>
        </p:nvGrpSpPr>
        <p:grpSpPr>
          <a:xfrm>
            <a:off x="539552" y="2204865"/>
            <a:ext cx="7848872" cy="504055"/>
            <a:chOff x="539552" y="2204865"/>
            <a:chExt cx="7848872" cy="504055"/>
          </a:xfrm>
        </p:grpSpPr>
        <p:cxnSp>
          <p:nvCxnSpPr>
            <p:cNvPr id="34" name="Straight Connector 33"/>
            <p:cNvCxnSpPr/>
            <p:nvPr/>
          </p:nvCxnSpPr>
          <p:spPr>
            <a:xfrm>
              <a:off x="611560" y="2708920"/>
              <a:ext cx="7776864" cy="0"/>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sp>
          <p:nvSpPr>
            <p:cNvPr id="25" name="Rectangle 24"/>
            <p:cNvSpPr/>
            <p:nvPr/>
          </p:nvSpPr>
          <p:spPr>
            <a:xfrm>
              <a:off x="539552" y="2204865"/>
              <a:ext cx="7848872" cy="461665"/>
            </a:xfrm>
            <a:prstGeom prst="rect">
              <a:avLst/>
            </a:prstGeom>
          </p:spPr>
          <p:txBody>
            <a:bodyPr wrap="square">
              <a:spAutoFit/>
            </a:bodyPr>
            <a:lstStyle/>
            <a:p>
              <a:r>
                <a:rPr lang="en-GB" sz="2400" dirty="0" smtClean="0">
                  <a:latin typeface="Century Gothic" pitchFamily="34" charset="0"/>
                </a:rPr>
                <a:t>Europeans eat half the world’s chocolate. </a:t>
              </a:r>
            </a:p>
          </p:txBody>
        </p:sp>
      </p:grpSp>
      <p:sp>
        <p:nvSpPr>
          <p:cNvPr id="33" name="Rectangle 32"/>
          <p:cNvSpPr/>
          <p:nvPr/>
        </p:nvSpPr>
        <p:spPr>
          <a:xfrm>
            <a:off x="683568" y="5805264"/>
            <a:ext cx="7704856" cy="504056"/>
          </a:xfrm>
          <a:prstGeom prst="rect">
            <a:avLst/>
          </a:prstGeom>
          <a:solidFill>
            <a:srgbClr val="8E350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9" name="Rectangle 28"/>
          <p:cNvSpPr/>
          <p:nvPr/>
        </p:nvSpPr>
        <p:spPr>
          <a:xfrm>
            <a:off x="3347864" y="5786100"/>
            <a:ext cx="5112568" cy="492443"/>
          </a:xfrm>
          <a:prstGeom prst="rect">
            <a:avLst/>
          </a:prstGeom>
        </p:spPr>
        <p:txBody>
          <a:bodyPr wrap="square">
            <a:spAutoFit/>
          </a:bodyPr>
          <a:lstStyle/>
          <a:p>
            <a:pPr>
              <a:spcBef>
                <a:spcPts val="1200"/>
              </a:spcBef>
            </a:pPr>
            <a:r>
              <a:rPr lang="en-GB" sz="2600" b="1" dirty="0" smtClean="0">
                <a:solidFill>
                  <a:schemeClr val="bg1"/>
                </a:solidFill>
                <a:latin typeface="Century Gothic" pitchFamily="34" charset="0"/>
              </a:rPr>
              <a:t>Soon chocolate could run out!</a:t>
            </a:r>
            <a:endParaRPr lang="en-GB" sz="2600" dirty="0">
              <a:solidFill>
                <a:schemeClr val="bg1"/>
              </a:solidFill>
              <a:latin typeface="Century Gothic" pitchFamily="34" charset="0"/>
            </a:endParaRPr>
          </a:p>
        </p:txBody>
      </p:sp>
      <p:pic>
        <p:nvPicPr>
          <p:cNvPr id="40" name="Picture 39" descr="chocolates.png"/>
          <p:cNvPicPr>
            <a:picLocks noChangeAspect="1"/>
          </p:cNvPicPr>
          <p:nvPr/>
        </p:nvPicPr>
        <p:blipFill>
          <a:blip r:embed="rId5" cstate="print"/>
          <a:stretch>
            <a:fillRect/>
          </a:stretch>
        </p:blipFill>
        <p:spPr>
          <a:xfrm>
            <a:off x="467544" y="4365104"/>
            <a:ext cx="2952328" cy="2050227"/>
          </a:xfrm>
          <a:prstGeom prst="rect">
            <a:avLst/>
          </a:prstGeom>
          <a:ln>
            <a:noFill/>
          </a:ln>
          <a:effectLst>
            <a:outerShdw blurRad="292100" dist="139700" dir="2700000" algn="tl" rotWithShape="0">
              <a:srgbClr val="333333">
                <a:alpha val="65000"/>
              </a:srgbClr>
            </a:outerShdw>
          </a:effectLst>
        </p:spPr>
      </p:pic>
      <p:pic>
        <p:nvPicPr>
          <p:cNvPr id="47" name="Picture 46" descr="cocoa production.png"/>
          <p:cNvPicPr>
            <a:picLocks noChangeAspect="1"/>
          </p:cNvPicPr>
          <p:nvPr/>
        </p:nvPicPr>
        <p:blipFill>
          <a:blip r:embed="rId6" cstate="print"/>
          <a:stretch>
            <a:fillRect/>
          </a:stretch>
        </p:blipFill>
        <p:spPr>
          <a:xfrm rot="687092">
            <a:off x="3654570" y="2981155"/>
            <a:ext cx="2276945" cy="2592562"/>
          </a:xfrm>
          <a:prstGeom prst="rect">
            <a:avLst/>
          </a:prstGeom>
          <a:ln>
            <a:noFill/>
          </a:ln>
          <a:effectLst>
            <a:outerShdw blurRad="190500" algn="tl" rotWithShape="0">
              <a:srgbClr val="000000">
                <a:alpha val="70000"/>
              </a:srgbClr>
            </a:outerShdw>
          </a:effectLst>
        </p:spPr>
      </p:pic>
      <p:sp>
        <p:nvSpPr>
          <p:cNvPr id="30" name="Rectangle 29"/>
          <p:cNvSpPr/>
          <p:nvPr/>
        </p:nvSpPr>
        <p:spPr>
          <a:xfrm>
            <a:off x="3059832" y="6525344"/>
            <a:ext cx="3059832" cy="360040"/>
          </a:xfrm>
          <a:prstGeom prst="rect">
            <a:avLst/>
          </a:prstGeom>
          <a:solidFill>
            <a:srgbClr val="FCD6B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000" b="1" dirty="0" smtClean="0">
                <a:solidFill>
                  <a:schemeClr val="bg1"/>
                </a:solidFill>
                <a:latin typeface="Century Gothic" pitchFamily="34" charset="0"/>
              </a:rPr>
              <a:t>Main</a:t>
            </a:r>
          </a:p>
        </p:txBody>
      </p:sp>
      <p:sp>
        <p:nvSpPr>
          <p:cNvPr id="31" name="Rectangle 30"/>
          <p:cNvSpPr/>
          <p:nvPr/>
        </p:nvSpPr>
        <p:spPr>
          <a:xfrm>
            <a:off x="6120680" y="6525344"/>
            <a:ext cx="3059832" cy="360040"/>
          </a:xfrm>
          <a:prstGeom prst="rect">
            <a:avLst/>
          </a:pr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000" b="1" dirty="0" smtClean="0">
                <a:solidFill>
                  <a:schemeClr val="bg1"/>
                </a:solidFill>
                <a:latin typeface="Century Gothic" pitchFamily="34" charset="0"/>
              </a:rPr>
              <a:t>Plenary</a:t>
            </a:r>
          </a:p>
        </p:txBody>
      </p:sp>
      <p:sp>
        <p:nvSpPr>
          <p:cNvPr id="32" name="Rounded Rectangle 31"/>
          <p:cNvSpPr/>
          <p:nvPr/>
        </p:nvSpPr>
        <p:spPr>
          <a:xfrm>
            <a:off x="0" y="6529282"/>
            <a:ext cx="3131840" cy="356102"/>
          </a:xfrm>
          <a:prstGeom prst="roundRect">
            <a:avLst/>
          </a:prstGeom>
          <a:solidFill>
            <a:srgbClr val="7030A0"/>
          </a:solidFill>
          <a:ln>
            <a:noFill/>
          </a:ln>
          <a:effectLst>
            <a:outerShdw blurRad="63500" sx="103000" sy="103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000" b="1" dirty="0" smtClean="0">
                <a:solidFill>
                  <a:schemeClr val="bg1"/>
                </a:solidFill>
                <a:latin typeface="Century Gothic" pitchFamily="34" charset="0"/>
              </a:rPr>
              <a:t>Starter</a:t>
            </a:r>
          </a:p>
        </p:txBody>
      </p:sp>
    </p:spTree>
    <p:extLst>
      <p:ext uri="{BB962C8B-B14F-4D97-AF65-F5344CB8AC3E}">
        <p14:creationId xmlns:p14="http://schemas.microsoft.com/office/powerpoint/2010/main" xmlns="" val="278550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2000"/>
                                        <p:tgtEl>
                                          <p:spTgt spid="18"/>
                                        </p:tgtEl>
                                      </p:cBhvr>
                                    </p:animEffect>
                                  </p:childTnLst>
                                </p:cTn>
                              </p:par>
                            </p:childTnLst>
                          </p:cTn>
                        </p:par>
                        <p:par>
                          <p:cTn id="8" fill="hold">
                            <p:stCondLst>
                              <p:cond delay="2000"/>
                            </p:stCondLst>
                            <p:childTnLst>
                              <p:par>
                                <p:cTn id="9" presetID="10" presetClass="entr" presetSubtype="0" fill="hold" nodeType="afterEffect">
                                  <p:stCondLst>
                                    <p:cond delay="0"/>
                                  </p:stCondLst>
                                  <p:childTnLst>
                                    <p:set>
                                      <p:cBhvr>
                                        <p:cTn id="10" dur="1" fill="hold">
                                          <p:stCondLst>
                                            <p:cond delay="0"/>
                                          </p:stCondLst>
                                        </p:cTn>
                                        <p:tgtEl>
                                          <p:spTgt spid="19"/>
                                        </p:tgtEl>
                                        <p:attrNameLst>
                                          <p:attrName>style.visibility</p:attrName>
                                        </p:attrNameLst>
                                      </p:cBhvr>
                                      <p:to>
                                        <p:strVal val="visible"/>
                                      </p:to>
                                    </p:set>
                                    <p:animEffect transition="in" filter="fade">
                                      <p:cBhvr>
                                        <p:cTn id="11" dur="2000"/>
                                        <p:tgtEl>
                                          <p:spTgt spid="19"/>
                                        </p:tgtEl>
                                      </p:cBhvr>
                                    </p:animEffect>
                                  </p:childTnLst>
                                </p:cTn>
                              </p:par>
                            </p:childTnLst>
                          </p:cTn>
                        </p:par>
                        <p:par>
                          <p:cTn id="12" fill="hold">
                            <p:stCondLst>
                              <p:cond delay="4000"/>
                            </p:stCondLst>
                            <p:childTnLst>
                              <p:par>
                                <p:cTn id="13" presetID="10" presetClass="entr" presetSubtype="0" fill="hold" grpId="0" nodeType="afterEffect">
                                  <p:stCondLst>
                                    <p:cond delay="0"/>
                                  </p:stCondLst>
                                  <p:childTnLst>
                                    <p:set>
                                      <p:cBhvr>
                                        <p:cTn id="14" dur="1" fill="hold">
                                          <p:stCondLst>
                                            <p:cond delay="0"/>
                                          </p:stCondLst>
                                        </p:cTn>
                                        <p:tgtEl>
                                          <p:spTgt spid="28"/>
                                        </p:tgtEl>
                                        <p:attrNameLst>
                                          <p:attrName>style.visibility</p:attrName>
                                        </p:attrNameLst>
                                      </p:cBhvr>
                                      <p:to>
                                        <p:strVal val="visible"/>
                                      </p:to>
                                    </p:set>
                                    <p:animEffect transition="in" filter="fade">
                                      <p:cBhvr>
                                        <p:cTn id="15" dur="2000"/>
                                        <p:tgtEl>
                                          <p:spTgt spid="28"/>
                                        </p:tgtEl>
                                      </p:cBhvr>
                                    </p:animEffect>
                                  </p:childTnLst>
                                </p:cTn>
                              </p:par>
                            </p:childTnLst>
                          </p:cTn>
                        </p:par>
                        <p:par>
                          <p:cTn id="16" fill="hold">
                            <p:stCondLst>
                              <p:cond delay="6000"/>
                            </p:stCondLst>
                            <p:childTnLst>
                              <p:par>
                                <p:cTn id="17" presetID="2" presetClass="entr" presetSubtype="8" fill="hold" grpId="0" nodeType="afterEffect">
                                  <p:stCondLst>
                                    <p:cond delay="0"/>
                                  </p:stCondLst>
                                  <p:childTnLst>
                                    <p:set>
                                      <p:cBhvr>
                                        <p:cTn id="18" dur="1" fill="hold">
                                          <p:stCondLst>
                                            <p:cond delay="0"/>
                                          </p:stCondLst>
                                        </p:cTn>
                                        <p:tgtEl>
                                          <p:spTgt spid="29"/>
                                        </p:tgtEl>
                                        <p:attrNameLst>
                                          <p:attrName>style.visibility</p:attrName>
                                        </p:attrNameLst>
                                      </p:cBhvr>
                                      <p:to>
                                        <p:strVal val="visible"/>
                                      </p:to>
                                    </p:set>
                                    <p:anim calcmode="lin" valueType="num">
                                      <p:cBhvr additive="base">
                                        <p:cTn id="19" dur="500" fill="hold"/>
                                        <p:tgtEl>
                                          <p:spTgt spid="29"/>
                                        </p:tgtEl>
                                        <p:attrNameLst>
                                          <p:attrName>ppt_x</p:attrName>
                                        </p:attrNameLst>
                                      </p:cBhvr>
                                      <p:tavLst>
                                        <p:tav tm="0">
                                          <p:val>
                                            <p:strVal val="0-#ppt_w/2"/>
                                          </p:val>
                                        </p:tav>
                                        <p:tav tm="100000">
                                          <p:val>
                                            <p:strVal val="#ppt_x"/>
                                          </p:val>
                                        </p:tav>
                                      </p:tavLst>
                                    </p:anim>
                                    <p:anim calcmode="lin" valueType="num">
                                      <p:cBhvr additive="base">
                                        <p:cTn id="20" dur="500" fill="hold"/>
                                        <p:tgtEl>
                                          <p:spTgt spid="2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P spid="29"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descr="truck in forest.png"/>
          <p:cNvPicPr>
            <a:picLocks noChangeAspect="1"/>
          </p:cNvPicPr>
          <p:nvPr/>
        </p:nvPicPr>
        <p:blipFill>
          <a:blip r:embed="rId3" cstate="print"/>
          <a:srcRect l="9655"/>
          <a:stretch>
            <a:fillRect/>
          </a:stretch>
        </p:blipFill>
        <p:spPr>
          <a:xfrm>
            <a:off x="-22517" y="0"/>
            <a:ext cx="9186325" cy="6858000"/>
          </a:xfrm>
          <a:prstGeom prst="rect">
            <a:avLst/>
          </a:prstGeom>
        </p:spPr>
      </p:pic>
      <p:sp>
        <p:nvSpPr>
          <p:cNvPr id="2" name="Rectangle 1"/>
          <p:cNvSpPr/>
          <p:nvPr/>
        </p:nvSpPr>
        <p:spPr>
          <a:xfrm>
            <a:off x="0" y="0"/>
            <a:ext cx="9144000" cy="615553"/>
          </a:xfrm>
          <a:prstGeom prst="rect">
            <a:avLst/>
          </a:prstGeom>
          <a:solidFill>
            <a:srgbClr val="39461E"/>
          </a:solidFill>
          <a:effectLst>
            <a:softEdge rad="63500"/>
          </a:effectLst>
        </p:spPr>
        <p:txBody>
          <a:bodyPr wrap="square" rtlCol="0">
            <a:spAutoFit/>
          </a:bodyPr>
          <a:lstStyle/>
          <a:p>
            <a:pPr algn="ctr"/>
            <a:r>
              <a:rPr lang="en-GB" sz="3400" dirty="0" smtClean="0">
                <a:solidFill>
                  <a:schemeClr val="bg1"/>
                </a:solidFill>
                <a:latin typeface="Century Gothic" pitchFamily="34" charset="0"/>
              </a:rPr>
              <a:t>You work for a small chocolate company. </a:t>
            </a:r>
            <a:endParaRPr lang="en-GB" sz="3400" dirty="0">
              <a:solidFill>
                <a:schemeClr val="bg1"/>
              </a:solidFill>
              <a:latin typeface="Century Gothic" pitchFamily="34" charset="0"/>
            </a:endParaRPr>
          </a:p>
        </p:txBody>
      </p:sp>
      <p:pic>
        <p:nvPicPr>
          <p:cNvPr id="13" name="Picture 12" descr="21152-Mark-medium.png"/>
          <p:cNvPicPr>
            <a:picLocks noChangeAspect="1"/>
          </p:cNvPicPr>
          <p:nvPr/>
        </p:nvPicPr>
        <p:blipFill>
          <a:blip r:embed="rId4" cstate="print"/>
          <a:stretch>
            <a:fillRect/>
          </a:stretch>
        </p:blipFill>
        <p:spPr>
          <a:xfrm flipH="1">
            <a:off x="467544" y="1628800"/>
            <a:ext cx="3024336" cy="4903003"/>
          </a:xfrm>
          <a:prstGeom prst="rect">
            <a:avLst/>
          </a:prstGeom>
        </p:spPr>
      </p:pic>
      <p:grpSp>
        <p:nvGrpSpPr>
          <p:cNvPr id="20" name="Group 19"/>
          <p:cNvGrpSpPr/>
          <p:nvPr/>
        </p:nvGrpSpPr>
        <p:grpSpPr>
          <a:xfrm>
            <a:off x="3347864" y="3573016"/>
            <a:ext cx="6048672" cy="2448272"/>
            <a:chOff x="2575778" y="980728"/>
            <a:chExt cx="4940549" cy="2448272"/>
          </a:xfrm>
        </p:grpSpPr>
        <p:sp>
          <p:nvSpPr>
            <p:cNvPr id="17" name="Rounded Rectangle 16"/>
            <p:cNvSpPr/>
            <p:nvPr/>
          </p:nvSpPr>
          <p:spPr>
            <a:xfrm>
              <a:off x="2699792" y="980728"/>
              <a:ext cx="4608512" cy="2448272"/>
            </a:xfrm>
            <a:prstGeom prst="roundRect">
              <a:avLst/>
            </a:prstGeom>
            <a:solidFill>
              <a:schemeClr val="accent3">
                <a:lumMod val="5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TextBox 8"/>
            <p:cNvSpPr txBox="1"/>
            <p:nvPr/>
          </p:nvSpPr>
          <p:spPr>
            <a:xfrm>
              <a:off x="2575778" y="980728"/>
              <a:ext cx="4940549" cy="2246769"/>
            </a:xfrm>
            <a:prstGeom prst="rect">
              <a:avLst/>
            </a:prstGeom>
            <a:noFill/>
          </p:spPr>
          <p:txBody>
            <a:bodyPr wrap="square" rtlCol="0">
              <a:spAutoFit/>
            </a:bodyPr>
            <a:lstStyle/>
            <a:p>
              <a:pPr algn="ctr"/>
              <a:r>
                <a:rPr lang="en-GB" sz="2800" dirty="0" smtClean="0">
                  <a:solidFill>
                    <a:schemeClr val="bg1"/>
                  </a:solidFill>
                  <a:latin typeface="Century Gothic" pitchFamily="34" charset="0"/>
                </a:rPr>
                <a:t>‘</a:t>
              </a:r>
              <a:r>
                <a:rPr lang="en-GB" sz="2800" b="1" dirty="0" smtClean="0">
                  <a:solidFill>
                    <a:srgbClr val="FFFF00"/>
                  </a:solidFill>
                  <a:latin typeface="Century Gothic" pitchFamily="34" charset="0"/>
                </a:rPr>
                <a:t>We’re in trouble</a:t>
              </a:r>
              <a:r>
                <a:rPr lang="en-GB" sz="2800" dirty="0" smtClean="0">
                  <a:solidFill>
                    <a:schemeClr val="bg1"/>
                  </a:solidFill>
                  <a:latin typeface="Century Gothic" pitchFamily="34" charset="0"/>
                </a:rPr>
                <a:t>. </a:t>
              </a:r>
              <a:br>
                <a:rPr lang="en-GB" sz="2800" dirty="0" smtClean="0">
                  <a:solidFill>
                    <a:schemeClr val="bg1"/>
                  </a:solidFill>
                  <a:latin typeface="Century Gothic" pitchFamily="34" charset="0"/>
                </a:rPr>
              </a:br>
              <a:r>
                <a:rPr lang="en-GB" sz="2800" dirty="0" smtClean="0">
                  <a:solidFill>
                    <a:schemeClr val="bg1"/>
                  </a:solidFill>
                  <a:latin typeface="Century Gothic" pitchFamily="34" charset="0"/>
                </a:rPr>
                <a:t>Our trees aren’t producing enough cocoa pods.</a:t>
              </a:r>
            </a:p>
            <a:p>
              <a:pPr algn="ctr"/>
              <a:r>
                <a:rPr lang="en-GB" sz="2800" b="1" dirty="0" smtClean="0">
                  <a:solidFill>
                    <a:srgbClr val="FFFF00"/>
                  </a:solidFill>
                  <a:latin typeface="Century Gothic" pitchFamily="34" charset="0"/>
                </a:rPr>
                <a:t>Why are yields decreasing and how can we solve this problem?</a:t>
              </a:r>
              <a:endParaRPr lang="en-GB" sz="2800" b="1" dirty="0" smtClean="0">
                <a:solidFill>
                  <a:srgbClr val="FFFF00"/>
                </a:solidFill>
              </a:endParaRPr>
            </a:p>
          </p:txBody>
        </p:sp>
      </p:grpSp>
      <p:sp>
        <p:nvSpPr>
          <p:cNvPr id="18" name="Rounded Rectangle 17"/>
          <p:cNvSpPr/>
          <p:nvPr/>
        </p:nvSpPr>
        <p:spPr>
          <a:xfrm rot="16200000">
            <a:off x="9147942" y="5832494"/>
            <a:ext cx="306387" cy="1079313"/>
          </a:xfrm>
          <a:prstGeom prst="roundRect">
            <a:avLst/>
          </a:prstGeom>
          <a:solidFill>
            <a:srgbClr val="CC99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algn="ctr" defTabSz="914400" rtl="0" eaLnBrk="1" fontAlgn="auto" latinLnBrk="0" hangingPunct="1">
              <a:spcBef>
                <a:spcPts val="0"/>
              </a:spcBef>
              <a:spcAft>
                <a:spcPts val="0"/>
              </a:spcAft>
              <a:defRPr/>
            </a:pPr>
            <a:endParaRPr lang="en-US" sz="1800" kern="1200">
              <a:solidFill>
                <a:schemeClr val="lt1"/>
              </a:solidFill>
              <a:latin typeface="+mn-lt"/>
              <a:ea typeface="+mn-ea"/>
              <a:cs typeface="+mn-cs"/>
            </a:endParaRPr>
          </a:p>
        </p:txBody>
      </p:sp>
      <p:sp>
        <p:nvSpPr>
          <p:cNvPr id="19" name="Text Box 13"/>
          <p:cNvSpPr txBox="1">
            <a:spLocks noChangeArrowheads="1"/>
          </p:cNvSpPr>
          <p:nvPr/>
        </p:nvSpPr>
        <p:spPr bwMode="auto">
          <a:xfrm>
            <a:off x="8761478" y="6250705"/>
            <a:ext cx="457121" cy="215900"/>
          </a:xfrm>
          <a:prstGeom prst="rect">
            <a:avLst/>
          </a:prstGeom>
          <a:noFill/>
          <a:ln w="9525">
            <a:noFill/>
            <a:miter lim="800000"/>
            <a:headEnd/>
            <a:tailEnd/>
          </a:ln>
        </p:spPr>
        <p:txBody>
          <a:bodyPr lIns="0" tIns="0" rIns="0" bIns="0" anchor="ctr">
            <a:spAutoFit/>
          </a:bodyPr>
          <a:lstStyle>
            <a:lvl1pPr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lgn="ctr" eaLnBrk="1" hangingPunct="1"/>
            <a:fld id="{74256886-91BF-4076-AFFA-7356CEB4E16A}" type="slidenum">
              <a:rPr lang="en-GB" altLang="en-US" sz="1400" b="1">
                <a:solidFill>
                  <a:schemeClr val="bg1"/>
                </a:solidFill>
                <a:latin typeface="Century Gothic" pitchFamily="34" charset="0"/>
              </a:rPr>
              <a:pPr algn="ctr" eaLnBrk="1" hangingPunct="1"/>
              <a:t>3</a:t>
            </a:fld>
            <a:endParaRPr lang="en-GB" altLang="en-US" sz="1400" b="1" dirty="0">
              <a:solidFill>
                <a:schemeClr val="bg1"/>
              </a:solidFill>
              <a:latin typeface="Century Gothic" pitchFamily="34" charset="0"/>
            </a:endParaRPr>
          </a:p>
        </p:txBody>
      </p:sp>
      <p:grpSp>
        <p:nvGrpSpPr>
          <p:cNvPr id="14" name="Group 13"/>
          <p:cNvGrpSpPr/>
          <p:nvPr/>
        </p:nvGrpSpPr>
        <p:grpSpPr>
          <a:xfrm>
            <a:off x="4335223" y="476672"/>
            <a:ext cx="4824537" cy="3176276"/>
            <a:chOff x="3563888" y="2636912"/>
            <a:chExt cx="4824537" cy="3176276"/>
          </a:xfrm>
        </p:grpSpPr>
        <p:pic>
          <p:nvPicPr>
            <p:cNvPr id="21" name="Picture 20" descr="coco pods.png"/>
            <p:cNvPicPr>
              <a:picLocks noChangeAspect="1"/>
            </p:cNvPicPr>
            <p:nvPr/>
          </p:nvPicPr>
          <p:blipFill>
            <a:blip r:embed="rId5" cstate="print"/>
            <a:stretch>
              <a:fillRect/>
            </a:stretch>
          </p:blipFill>
          <p:spPr>
            <a:xfrm>
              <a:off x="3563889" y="2636912"/>
              <a:ext cx="4824536" cy="3176276"/>
            </a:xfrm>
            <a:prstGeom prst="rect">
              <a:avLst/>
            </a:prstGeom>
            <a:ln>
              <a:noFill/>
            </a:ln>
            <a:effectLst>
              <a:outerShdw blurRad="292100" dist="139700" dir="2700000" algn="tl" rotWithShape="0">
                <a:srgbClr val="333333">
                  <a:alpha val="65000"/>
                </a:srgbClr>
              </a:outerShdw>
              <a:softEdge rad="63500"/>
            </a:effectLst>
          </p:spPr>
        </p:pic>
        <p:sp>
          <p:nvSpPr>
            <p:cNvPr id="22" name="TextBox 21"/>
            <p:cNvSpPr txBox="1"/>
            <p:nvPr/>
          </p:nvSpPr>
          <p:spPr>
            <a:xfrm>
              <a:off x="3563888" y="2780928"/>
              <a:ext cx="1512168" cy="369332"/>
            </a:xfrm>
            <a:prstGeom prst="rect">
              <a:avLst/>
            </a:prstGeom>
            <a:solidFill>
              <a:srgbClr val="34411B"/>
            </a:solidFill>
            <a:effectLst>
              <a:softEdge rad="63500"/>
            </a:effectLst>
          </p:spPr>
          <p:txBody>
            <a:bodyPr wrap="square" rtlCol="0">
              <a:spAutoFit/>
            </a:bodyPr>
            <a:lstStyle/>
            <a:p>
              <a:r>
                <a:rPr lang="en-GB" dirty="0" smtClean="0">
                  <a:solidFill>
                    <a:schemeClr val="bg1"/>
                  </a:solidFill>
                  <a:latin typeface="Century Gothic" pitchFamily="34" charset="0"/>
                </a:rPr>
                <a:t>cocoa tree</a:t>
              </a:r>
              <a:endParaRPr lang="en-GB" dirty="0">
                <a:solidFill>
                  <a:schemeClr val="bg1"/>
                </a:solidFill>
                <a:latin typeface="Century Gothic" pitchFamily="34" charset="0"/>
              </a:endParaRPr>
            </a:p>
          </p:txBody>
        </p:sp>
      </p:grpSp>
      <p:sp>
        <p:nvSpPr>
          <p:cNvPr id="23" name="TextBox 22"/>
          <p:cNvSpPr txBox="1"/>
          <p:nvPr/>
        </p:nvSpPr>
        <p:spPr>
          <a:xfrm>
            <a:off x="4499992" y="2852936"/>
            <a:ext cx="2160240" cy="369332"/>
          </a:xfrm>
          <a:prstGeom prst="rect">
            <a:avLst/>
          </a:prstGeom>
          <a:solidFill>
            <a:srgbClr val="34411B"/>
          </a:solidFill>
          <a:effectLst>
            <a:softEdge rad="63500"/>
          </a:effectLst>
        </p:spPr>
        <p:txBody>
          <a:bodyPr wrap="square" rtlCol="0">
            <a:spAutoFit/>
          </a:bodyPr>
          <a:lstStyle/>
          <a:p>
            <a:r>
              <a:rPr lang="en-GB" dirty="0" smtClean="0">
                <a:solidFill>
                  <a:schemeClr val="bg1"/>
                </a:solidFill>
                <a:latin typeface="Century Gothic" pitchFamily="34" charset="0"/>
              </a:rPr>
              <a:t>cocoa pod (fruit)</a:t>
            </a:r>
            <a:endParaRPr lang="en-GB" dirty="0">
              <a:solidFill>
                <a:schemeClr val="bg1"/>
              </a:solidFill>
              <a:latin typeface="Century Gothic" pitchFamily="34" charset="0"/>
            </a:endParaRPr>
          </a:p>
        </p:txBody>
      </p:sp>
      <p:grpSp>
        <p:nvGrpSpPr>
          <p:cNvPr id="24" name="Group 23"/>
          <p:cNvGrpSpPr/>
          <p:nvPr/>
        </p:nvGrpSpPr>
        <p:grpSpPr>
          <a:xfrm>
            <a:off x="5652120" y="549480"/>
            <a:ext cx="3621153" cy="2303456"/>
            <a:chOff x="4932040" y="2204864"/>
            <a:chExt cx="3621153" cy="2303456"/>
          </a:xfrm>
        </p:grpSpPr>
        <p:pic>
          <p:nvPicPr>
            <p:cNvPr id="25" name="Picture 24" descr="cocoa pod open.png"/>
            <p:cNvPicPr>
              <a:picLocks noChangeAspect="1"/>
            </p:cNvPicPr>
            <p:nvPr/>
          </p:nvPicPr>
          <p:blipFill>
            <a:blip r:embed="rId6" cstate="print"/>
            <a:stretch>
              <a:fillRect/>
            </a:stretch>
          </p:blipFill>
          <p:spPr>
            <a:xfrm>
              <a:off x="4932040" y="2204864"/>
              <a:ext cx="3621153" cy="2303456"/>
            </a:xfrm>
            <a:prstGeom prst="rect">
              <a:avLst/>
            </a:prstGeom>
          </p:spPr>
        </p:pic>
        <p:sp>
          <p:nvSpPr>
            <p:cNvPr id="26" name="TextBox 25"/>
            <p:cNvSpPr txBox="1"/>
            <p:nvPr/>
          </p:nvSpPr>
          <p:spPr>
            <a:xfrm rot="20021206">
              <a:off x="6228184" y="2996952"/>
              <a:ext cx="1692696" cy="369332"/>
            </a:xfrm>
            <a:prstGeom prst="rect">
              <a:avLst/>
            </a:prstGeom>
            <a:solidFill>
              <a:srgbClr val="8E3504"/>
            </a:solidFill>
            <a:effectLst>
              <a:softEdge rad="63500"/>
            </a:effectLst>
          </p:spPr>
          <p:txBody>
            <a:bodyPr wrap="square" rtlCol="0">
              <a:spAutoFit/>
            </a:bodyPr>
            <a:lstStyle/>
            <a:p>
              <a:r>
                <a:rPr lang="en-GB" dirty="0" smtClean="0">
                  <a:solidFill>
                    <a:schemeClr val="bg1"/>
                  </a:solidFill>
                  <a:latin typeface="Century Gothic" pitchFamily="34" charset="0"/>
                </a:rPr>
                <a:t>cocoa seeds</a:t>
              </a:r>
              <a:endParaRPr lang="en-GB" dirty="0">
                <a:solidFill>
                  <a:schemeClr val="bg1"/>
                </a:solidFill>
                <a:latin typeface="Century Gothic" pitchFamily="34" charset="0"/>
              </a:endParaRPr>
            </a:p>
          </p:txBody>
        </p:sp>
      </p:grpSp>
      <p:sp>
        <p:nvSpPr>
          <p:cNvPr id="27" name="Rectangle 26"/>
          <p:cNvSpPr/>
          <p:nvPr/>
        </p:nvSpPr>
        <p:spPr>
          <a:xfrm>
            <a:off x="3059832" y="6525344"/>
            <a:ext cx="3059832" cy="360040"/>
          </a:xfrm>
          <a:prstGeom prst="rect">
            <a:avLst/>
          </a:prstGeom>
          <a:solidFill>
            <a:srgbClr val="FCD6B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000" b="1" dirty="0" smtClean="0">
                <a:solidFill>
                  <a:schemeClr val="bg1"/>
                </a:solidFill>
                <a:latin typeface="Century Gothic" pitchFamily="34" charset="0"/>
              </a:rPr>
              <a:t>Main</a:t>
            </a:r>
          </a:p>
        </p:txBody>
      </p:sp>
      <p:sp>
        <p:nvSpPr>
          <p:cNvPr id="28" name="Rectangle 27"/>
          <p:cNvSpPr/>
          <p:nvPr/>
        </p:nvSpPr>
        <p:spPr>
          <a:xfrm>
            <a:off x="6120680" y="6525344"/>
            <a:ext cx="3059832" cy="360040"/>
          </a:xfrm>
          <a:prstGeom prst="rect">
            <a:avLst/>
          </a:pr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000" b="1" dirty="0" smtClean="0">
                <a:solidFill>
                  <a:schemeClr val="bg1"/>
                </a:solidFill>
                <a:latin typeface="Century Gothic" pitchFamily="34" charset="0"/>
              </a:rPr>
              <a:t>Plenary</a:t>
            </a:r>
          </a:p>
        </p:txBody>
      </p:sp>
      <p:sp>
        <p:nvSpPr>
          <p:cNvPr id="29" name="Rounded Rectangle 28"/>
          <p:cNvSpPr/>
          <p:nvPr/>
        </p:nvSpPr>
        <p:spPr>
          <a:xfrm>
            <a:off x="0" y="6529282"/>
            <a:ext cx="3131840" cy="356102"/>
          </a:xfrm>
          <a:prstGeom prst="roundRect">
            <a:avLst/>
          </a:prstGeom>
          <a:solidFill>
            <a:srgbClr val="7030A0"/>
          </a:solidFill>
          <a:ln>
            <a:noFill/>
          </a:ln>
          <a:effectLst>
            <a:outerShdw blurRad="63500" sx="103000" sy="103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000" b="1" dirty="0" smtClean="0">
                <a:solidFill>
                  <a:schemeClr val="bg1"/>
                </a:solidFill>
                <a:latin typeface="Century Gothic" pitchFamily="34" charset="0"/>
              </a:rPr>
              <a:t>Starter</a:t>
            </a:r>
          </a:p>
        </p:txBody>
      </p:sp>
      <p:grpSp>
        <p:nvGrpSpPr>
          <p:cNvPr id="15" name="Group 14"/>
          <p:cNvGrpSpPr/>
          <p:nvPr/>
        </p:nvGrpSpPr>
        <p:grpSpPr>
          <a:xfrm>
            <a:off x="2483768" y="5733256"/>
            <a:ext cx="2354846" cy="1152128"/>
            <a:chOff x="2627784" y="5661248"/>
            <a:chExt cx="2354846" cy="1152128"/>
          </a:xfrm>
        </p:grpSpPr>
        <p:pic>
          <p:nvPicPr>
            <p:cNvPr id="12" name="Picture 11" descr="cocoa pods 1.png"/>
            <p:cNvPicPr>
              <a:picLocks noChangeAspect="1"/>
            </p:cNvPicPr>
            <p:nvPr/>
          </p:nvPicPr>
          <p:blipFill>
            <a:blip r:embed="rId7" cstate="print"/>
            <a:stretch>
              <a:fillRect/>
            </a:stretch>
          </p:blipFill>
          <p:spPr>
            <a:xfrm>
              <a:off x="3779912" y="5661248"/>
              <a:ext cx="1202718" cy="908720"/>
            </a:xfrm>
            <a:prstGeom prst="rect">
              <a:avLst/>
            </a:prstGeom>
            <a:ln>
              <a:noFill/>
            </a:ln>
            <a:effectLst>
              <a:outerShdw blurRad="292100" dist="139700" dir="2700000" algn="tl" rotWithShape="0">
                <a:srgbClr val="333333">
                  <a:alpha val="65000"/>
                </a:srgbClr>
              </a:outerShdw>
            </a:effectLst>
          </p:spPr>
        </p:pic>
        <p:pic>
          <p:nvPicPr>
            <p:cNvPr id="16" name="Picture 15" descr="cocoa pods 2.png"/>
            <p:cNvPicPr>
              <a:picLocks noChangeAspect="1"/>
            </p:cNvPicPr>
            <p:nvPr/>
          </p:nvPicPr>
          <p:blipFill>
            <a:blip r:embed="rId8" cstate="print"/>
            <a:stretch>
              <a:fillRect/>
            </a:stretch>
          </p:blipFill>
          <p:spPr>
            <a:xfrm>
              <a:off x="2627784" y="6048672"/>
              <a:ext cx="1582146" cy="764704"/>
            </a:xfrm>
            <a:prstGeom prst="rect">
              <a:avLst/>
            </a:prstGeom>
            <a:ln>
              <a:noFill/>
            </a:ln>
            <a:effectLst>
              <a:outerShdw blurRad="292100" dist="139700" dir="2700000" algn="tl" rotWithShape="0">
                <a:srgbClr val="333333">
                  <a:alpha val="65000"/>
                </a:srgbClr>
              </a:outerShdw>
            </a:effectLst>
          </p:spPr>
        </p:pic>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2000"/>
                                        <p:tgtEl>
                                          <p:spTgt spid="2"/>
                                        </p:tgtEl>
                                      </p:cBhvr>
                                    </p:animEffect>
                                  </p:childTnLst>
                                </p:cTn>
                              </p:par>
                            </p:childTnLst>
                          </p:cTn>
                        </p:par>
                        <p:par>
                          <p:cTn id="8" fill="hold">
                            <p:stCondLst>
                              <p:cond delay="2000"/>
                            </p:stCondLst>
                            <p:childTnLst>
                              <p:par>
                                <p:cTn id="9" presetID="10" presetClass="entr" presetSubtype="0" fill="hold" nodeType="after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fade">
                                      <p:cBhvr>
                                        <p:cTn id="11" dur="2000"/>
                                        <p:tgtEl>
                                          <p:spTgt spid="13"/>
                                        </p:tgtEl>
                                      </p:cBhvr>
                                    </p:animEffect>
                                  </p:childTnLst>
                                </p:cTn>
                              </p:par>
                            </p:childTnLst>
                          </p:cTn>
                        </p:par>
                        <p:par>
                          <p:cTn id="12" fill="hold">
                            <p:stCondLst>
                              <p:cond delay="4000"/>
                            </p:stCondLst>
                            <p:childTnLst>
                              <p:par>
                                <p:cTn id="13" presetID="10" presetClass="entr" presetSubtype="0" fill="hold" nodeType="afterEffect">
                                  <p:stCondLst>
                                    <p:cond delay="0"/>
                                  </p:stCondLst>
                                  <p:childTnLst>
                                    <p:set>
                                      <p:cBhvr>
                                        <p:cTn id="14" dur="1" fill="hold">
                                          <p:stCondLst>
                                            <p:cond delay="0"/>
                                          </p:stCondLst>
                                        </p:cTn>
                                        <p:tgtEl>
                                          <p:spTgt spid="20"/>
                                        </p:tgtEl>
                                        <p:attrNameLst>
                                          <p:attrName>style.visibility</p:attrName>
                                        </p:attrNameLst>
                                      </p:cBhvr>
                                      <p:to>
                                        <p:strVal val="visible"/>
                                      </p:to>
                                    </p:set>
                                    <p:animEffect transition="in" filter="fade">
                                      <p:cBhvr>
                                        <p:cTn id="15" dur="20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p:cNvSpPr/>
          <p:nvPr/>
        </p:nvSpPr>
        <p:spPr>
          <a:xfrm>
            <a:off x="467544" y="1356151"/>
            <a:ext cx="8424935" cy="4293483"/>
          </a:xfrm>
          <a:prstGeom prst="rect">
            <a:avLst/>
          </a:prstGeom>
        </p:spPr>
        <p:txBody>
          <a:bodyPr wrap="square">
            <a:spAutoFit/>
          </a:bodyPr>
          <a:lstStyle/>
          <a:p>
            <a:pPr fontAlgn="base"/>
            <a:r>
              <a:rPr lang="en-GB" sz="3600" b="1" dirty="0" smtClean="0">
                <a:latin typeface="Century Gothic" pitchFamily="34" charset="0"/>
              </a:rPr>
              <a:t>In this activity, you will</a:t>
            </a:r>
          </a:p>
          <a:p>
            <a:pPr fontAlgn="base">
              <a:spcBef>
                <a:spcPts val="1800"/>
              </a:spcBef>
            </a:pPr>
            <a:r>
              <a:rPr lang="en-GB" sz="3200" dirty="0" smtClean="0">
                <a:latin typeface="Century Gothic" pitchFamily="34" charset="0"/>
              </a:rPr>
              <a:t>Consider solutions to the issue of decreasing cocoa yields </a:t>
            </a:r>
            <a:r>
              <a:rPr lang="en-GB" sz="3200" dirty="0" smtClean="0">
                <a:solidFill>
                  <a:schemeClr val="tx1">
                    <a:lumMod val="85000"/>
                    <a:lumOff val="15000"/>
                  </a:schemeClr>
                </a:solidFill>
                <a:latin typeface="Century Gothic" pitchFamily="34" charset="0"/>
              </a:rPr>
              <a:t>using: </a:t>
            </a:r>
          </a:p>
          <a:p>
            <a:pPr fontAlgn="base">
              <a:spcBef>
                <a:spcPts val="1800"/>
              </a:spcBef>
            </a:pPr>
            <a:r>
              <a:rPr lang="en-GB" sz="3200" b="1" dirty="0" smtClean="0">
                <a:solidFill>
                  <a:srgbClr val="008EC0"/>
                </a:solidFill>
                <a:latin typeface="Century Gothic" pitchFamily="34" charset="0"/>
              </a:rPr>
              <a:t>Ecosystem: </a:t>
            </a:r>
            <a:r>
              <a:rPr lang="en-GB" sz="3200" dirty="0" smtClean="0">
                <a:latin typeface="Century Gothic" pitchFamily="34" charset="0"/>
              </a:rPr>
              <a:t>why insect pollination is important in producing our food</a:t>
            </a:r>
          </a:p>
          <a:p>
            <a:pPr fontAlgn="base">
              <a:spcBef>
                <a:spcPts val="1800"/>
              </a:spcBef>
            </a:pPr>
            <a:r>
              <a:rPr lang="en-GB" sz="3200" b="1" dirty="0" smtClean="0">
                <a:solidFill>
                  <a:srgbClr val="009900"/>
                </a:solidFill>
                <a:latin typeface="Century Gothic" pitchFamily="34" charset="0"/>
              </a:rPr>
              <a:t>Science in society: </a:t>
            </a:r>
            <a:r>
              <a:rPr lang="en-GB" sz="3200" dirty="0" smtClean="0">
                <a:latin typeface="Century Gothic" pitchFamily="34" charset="0"/>
              </a:rPr>
              <a:t>understand who funds scientific research</a:t>
            </a:r>
          </a:p>
        </p:txBody>
      </p:sp>
      <p:sp>
        <p:nvSpPr>
          <p:cNvPr id="10" name="Rectangle 9"/>
          <p:cNvSpPr/>
          <p:nvPr/>
        </p:nvSpPr>
        <p:spPr>
          <a:xfrm>
            <a:off x="6044132" y="6161237"/>
            <a:ext cx="2560316" cy="369332"/>
          </a:xfrm>
          <a:prstGeom prst="rect">
            <a:avLst/>
          </a:prstGeom>
        </p:spPr>
        <p:txBody>
          <a:bodyPr wrap="none" anchor="ctr">
            <a:spAutoFit/>
          </a:bodyPr>
          <a:lstStyle/>
          <a:p>
            <a:r>
              <a:rPr lang="en-GB" b="1" dirty="0" smtClean="0">
                <a:solidFill>
                  <a:srgbClr val="389E2A"/>
                </a:solidFill>
                <a:latin typeface="Century Gothic" pitchFamily="34" charset="0"/>
              </a:rPr>
              <a:t>Working Scientifically</a:t>
            </a:r>
            <a:endParaRPr lang="en-GB" dirty="0">
              <a:solidFill>
                <a:srgbClr val="389E2A"/>
              </a:solidFill>
            </a:endParaRPr>
          </a:p>
        </p:txBody>
      </p:sp>
      <p:sp>
        <p:nvSpPr>
          <p:cNvPr id="11" name="Rectangle 10"/>
          <p:cNvSpPr/>
          <p:nvPr/>
        </p:nvSpPr>
        <p:spPr>
          <a:xfrm>
            <a:off x="3780351" y="6169662"/>
            <a:ext cx="1107996" cy="369332"/>
          </a:xfrm>
          <a:prstGeom prst="rect">
            <a:avLst/>
          </a:prstGeom>
        </p:spPr>
        <p:txBody>
          <a:bodyPr wrap="none" anchor="ctr">
            <a:spAutoFit/>
          </a:bodyPr>
          <a:lstStyle/>
          <a:p>
            <a:r>
              <a:rPr lang="en-GB" b="1" dirty="0" smtClean="0">
                <a:solidFill>
                  <a:srgbClr val="008EC0"/>
                </a:solidFill>
                <a:latin typeface="Century Gothic" pitchFamily="34" charset="0"/>
              </a:rPr>
              <a:t>Big Idea</a:t>
            </a:r>
            <a:endParaRPr lang="en-GB" dirty="0">
              <a:solidFill>
                <a:srgbClr val="008EC0"/>
              </a:solidFill>
            </a:endParaRPr>
          </a:p>
        </p:txBody>
      </p:sp>
      <p:pic>
        <p:nvPicPr>
          <p:cNvPr id="12" name="Picture 11" descr="citizen.png"/>
          <p:cNvPicPr>
            <a:picLocks noChangeAspect="1"/>
          </p:cNvPicPr>
          <p:nvPr/>
        </p:nvPicPr>
        <p:blipFill>
          <a:blip r:embed="rId4" cstate="print"/>
          <a:stretch>
            <a:fillRect/>
          </a:stretch>
        </p:blipFill>
        <p:spPr>
          <a:xfrm>
            <a:off x="5468068" y="6093296"/>
            <a:ext cx="555213" cy="509281"/>
          </a:xfrm>
          <a:prstGeom prst="rect">
            <a:avLst/>
          </a:prstGeom>
          <a:effectLst>
            <a:outerShdw blurRad="50800" dist="38100" dir="2700000" algn="tl" rotWithShape="0">
              <a:prstClr val="black">
                <a:alpha val="40000"/>
              </a:prstClr>
            </a:outerShdw>
          </a:effectLst>
        </p:spPr>
      </p:pic>
      <p:pic>
        <p:nvPicPr>
          <p:cNvPr id="13" name="Picture 12" descr="knowledge.png"/>
          <p:cNvPicPr>
            <a:picLocks noChangeAspect="1"/>
          </p:cNvPicPr>
          <p:nvPr/>
        </p:nvPicPr>
        <p:blipFill>
          <a:blip r:embed="rId5" cstate="print"/>
          <a:stretch>
            <a:fillRect/>
          </a:stretch>
        </p:blipFill>
        <p:spPr>
          <a:xfrm>
            <a:off x="3131840" y="6106079"/>
            <a:ext cx="648511" cy="496498"/>
          </a:xfrm>
          <a:prstGeom prst="rect">
            <a:avLst/>
          </a:prstGeom>
          <a:effectLst>
            <a:outerShdw blurRad="50800" dist="38100" dir="2700000" algn="tl" rotWithShape="0">
              <a:prstClr val="black">
                <a:alpha val="40000"/>
              </a:prstClr>
            </a:outerShdw>
          </a:effectLst>
        </p:spPr>
      </p:pic>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animEffect transition="in" filter="fade">
                                      <p:cBhvr>
                                        <p:cTn id="7" dur="2000"/>
                                        <p:tgtEl>
                                          <p:spTgt spid="9">
                                            <p:txEl>
                                              <p:pRg st="0" end="0"/>
                                            </p:txEl>
                                          </p:spTgt>
                                        </p:tgtEl>
                                      </p:cBhvr>
                                    </p:animEffect>
                                  </p:childTnLst>
                                </p:cTn>
                              </p:par>
                            </p:childTnLst>
                          </p:cTn>
                        </p:par>
                        <p:par>
                          <p:cTn id="8" fill="hold">
                            <p:stCondLst>
                              <p:cond delay="2000"/>
                            </p:stCondLst>
                            <p:childTnLst>
                              <p:par>
                                <p:cTn id="9" presetID="10" presetClass="entr" presetSubtype="0" fill="hold" grpId="0" nodeType="afterEffect">
                                  <p:stCondLst>
                                    <p:cond delay="0"/>
                                  </p:stCondLst>
                                  <p:childTnLst>
                                    <p:set>
                                      <p:cBhvr>
                                        <p:cTn id="10" dur="1" fill="hold">
                                          <p:stCondLst>
                                            <p:cond delay="0"/>
                                          </p:stCondLst>
                                        </p:cTn>
                                        <p:tgtEl>
                                          <p:spTgt spid="9">
                                            <p:txEl>
                                              <p:pRg st="1" end="1"/>
                                            </p:txEl>
                                          </p:spTgt>
                                        </p:tgtEl>
                                        <p:attrNameLst>
                                          <p:attrName>style.visibility</p:attrName>
                                        </p:attrNameLst>
                                      </p:cBhvr>
                                      <p:to>
                                        <p:strVal val="visible"/>
                                      </p:to>
                                    </p:set>
                                    <p:animEffect transition="in" filter="fade">
                                      <p:cBhvr>
                                        <p:cTn id="11" dur="2000"/>
                                        <p:tgtEl>
                                          <p:spTgt spid="9">
                                            <p:txEl>
                                              <p:pRg st="1" end="1"/>
                                            </p:txEl>
                                          </p:spTgt>
                                        </p:tgtEl>
                                      </p:cBhvr>
                                    </p:animEffect>
                                  </p:childTnLst>
                                </p:cTn>
                              </p:par>
                            </p:childTnLst>
                          </p:cTn>
                        </p:par>
                        <p:par>
                          <p:cTn id="12" fill="hold">
                            <p:stCondLst>
                              <p:cond delay="4000"/>
                            </p:stCondLst>
                            <p:childTnLst>
                              <p:par>
                                <p:cTn id="13" presetID="10" presetClass="entr" presetSubtype="0" fill="hold" grpId="0" nodeType="afterEffect">
                                  <p:stCondLst>
                                    <p:cond delay="0"/>
                                  </p:stCondLst>
                                  <p:childTnLst>
                                    <p:set>
                                      <p:cBhvr>
                                        <p:cTn id="14" dur="1" fill="hold">
                                          <p:stCondLst>
                                            <p:cond delay="0"/>
                                          </p:stCondLst>
                                        </p:cTn>
                                        <p:tgtEl>
                                          <p:spTgt spid="9">
                                            <p:txEl>
                                              <p:pRg st="2" end="2"/>
                                            </p:txEl>
                                          </p:spTgt>
                                        </p:tgtEl>
                                        <p:attrNameLst>
                                          <p:attrName>style.visibility</p:attrName>
                                        </p:attrNameLst>
                                      </p:cBhvr>
                                      <p:to>
                                        <p:strVal val="visible"/>
                                      </p:to>
                                    </p:set>
                                    <p:animEffect transition="in" filter="fade">
                                      <p:cBhvr>
                                        <p:cTn id="15" dur="2000"/>
                                        <p:tgtEl>
                                          <p:spTgt spid="9">
                                            <p:txEl>
                                              <p:pRg st="2" end="2"/>
                                            </p:txEl>
                                          </p:spTgt>
                                        </p:tgtEl>
                                      </p:cBhvr>
                                    </p:animEffect>
                                  </p:childTnLst>
                                </p:cTn>
                              </p:par>
                            </p:childTnLst>
                          </p:cTn>
                        </p:par>
                        <p:par>
                          <p:cTn id="16" fill="hold">
                            <p:stCondLst>
                              <p:cond delay="6000"/>
                            </p:stCondLst>
                            <p:childTnLst>
                              <p:par>
                                <p:cTn id="17" presetID="10" presetClass="entr" presetSubtype="0" fill="hold" grpId="0" nodeType="afterEffect">
                                  <p:stCondLst>
                                    <p:cond delay="0"/>
                                  </p:stCondLst>
                                  <p:childTnLst>
                                    <p:set>
                                      <p:cBhvr>
                                        <p:cTn id="18" dur="1" fill="hold">
                                          <p:stCondLst>
                                            <p:cond delay="0"/>
                                          </p:stCondLst>
                                        </p:cTn>
                                        <p:tgtEl>
                                          <p:spTgt spid="9">
                                            <p:txEl>
                                              <p:pRg st="3" end="3"/>
                                            </p:txEl>
                                          </p:spTgt>
                                        </p:tgtEl>
                                        <p:attrNameLst>
                                          <p:attrName>style.visibility</p:attrName>
                                        </p:attrNameLst>
                                      </p:cBhvr>
                                      <p:to>
                                        <p:strVal val="visible"/>
                                      </p:to>
                                    </p:set>
                                    <p:animEffect transition="in" filter="fade">
                                      <p:cBhvr>
                                        <p:cTn id="19" dur="2000"/>
                                        <p:tgtEl>
                                          <p:spTgt spid="9">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Rectangle 29"/>
          <p:cNvSpPr/>
          <p:nvPr/>
        </p:nvSpPr>
        <p:spPr>
          <a:xfrm>
            <a:off x="3347864" y="1772816"/>
            <a:ext cx="5544616" cy="3672408"/>
          </a:xfrm>
          <a:prstGeom prst="rect">
            <a:avLst/>
          </a:prstGeom>
          <a:solidFill>
            <a:srgbClr val="A0BF61">
              <a:alpha val="1607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7" name="Picture 16" descr="wasp.png"/>
          <p:cNvPicPr>
            <a:picLocks noChangeAspect="1"/>
          </p:cNvPicPr>
          <p:nvPr/>
        </p:nvPicPr>
        <p:blipFill>
          <a:blip r:embed="rId3" cstate="print"/>
          <a:stretch>
            <a:fillRect/>
          </a:stretch>
        </p:blipFill>
        <p:spPr>
          <a:xfrm flipH="1">
            <a:off x="2411760" y="2708920"/>
            <a:ext cx="487531" cy="265424"/>
          </a:xfrm>
          <a:prstGeom prst="rect">
            <a:avLst/>
          </a:prstGeom>
          <a:effectLst>
            <a:outerShdw blurRad="88900" dist="50800" dir="2700000" algn="tl" rotWithShape="0">
              <a:prstClr val="black">
                <a:alpha val="40000"/>
              </a:prstClr>
            </a:outerShdw>
          </a:effectLst>
        </p:spPr>
      </p:pic>
      <p:sp>
        <p:nvSpPr>
          <p:cNvPr id="11" name="TextBox 10"/>
          <p:cNvSpPr txBox="1"/>
          <p:nvPr/>
        </p:nvSpPr>
        <p:spPr>
          <a:xfrm>
            <a:off x="3131840" y="5889466"/>
            <a:ext cx="6012160" cy="707886"/>
          </a:xfrm>
          <a:prstGeom prst="rect">
            <a:avLst/>
          </a:prstGeom>
          <a:noFill/>
        </p:spPr>
        <p:txBody>
          <a:bodyPr wrap="square" rtlCol="0">
            <a:spAutoFit/>
          </a:bodyPr>
          <a:lstStyle/>
          <a:p>
            <a:pPr marL="271463" indent="-271463">
              <a:spcBef>
                <a:spcPts val="600"/>
              </a:spcBef>
              <a:buClr>
                <a:srgbClr val="CC9900"/>
              </a:buClr>
              <a:buFont typeface="Wingdings" pitchFamily="2" charset="2"/>
              <a:buChar char="n"/>
            </a:pPr>
            <a:r>
              <a:rPr lang="en-GB" sz="2000" dirty="0" smtClean="0">
                <a:latin typeface="Century Gothic" pitchFamily="34" charset="0"/>
              </a:rPr>
              <a:t>They land on the </a:t>
            </a:r>
            <a:r>
              <a:rPr lang="en-GB" sz="2000" dirty="0" err="1" smtClean="0">
                <a:latin typeface="Century Gothic" pitchFamily="34" charset="0"/>
              </a:rPr>
              <a:t>staminodes</a:t>
            </a:r>
            <a:r>
              <a:rPr lang="en-GB" sz="2000" dirty="0" smtClean="0">
                <a:latin typeface="Century Gothic" pitchFamily="34" charset="0"/>
              </a:rPr>
              <a:t>, crawl down </a:t>
            </a:r>
            <a:br>
              <a:rPr lang="en-GB" sz="2000" dirty="0" smtClean="0">
                <a:latin typeface="Century Gothic" pitchFamily="34" charset="0"/>
              </a:rPr>
            </a:br>
            <a:r>
              <a:rPr lang="en-GB" sz="2000" dirty="0" smtClean="0">
                <a:latin typeface="Century Gothic" pitchFamily="34" charset="0"/>
              </a:rPr>
              <a:t>to the stamens and eat pollen.</a:t>
            </a:r>
            <a:endParaRPr lang="en-GB" sz="2000" dirty="0">
              <a:latin typeface="Century Gothic" pitchFamily="34" charset="0"/>
            </a:endParaRPr>
          </a:p>
        </p:txBody>
      </p:sp>
      <p:sp>
        <p:nvSpPr>
          <p:cNvPr id="13" name="Rectangle 12"/>
          <p:cNvSpPr/>
          <p:nvPr/>
        </p:nvSpPr>
        <p:spPr>
          <a:xfrm>
            <a:off x="2915816" y="980728"/>
            <a:ext cx="6552728" cy="892552"/>
          </a:xfrm>
          <a:prstGeom prst="rect">
            <a:avLst/>
          </a:prstGeom>
        </p:spPr>
        <p:txBody>
          <a:bodyPr wrap="square">
            <a:spAutoFit/>
          </a:bodyPr>
          <a:lstStyle/>
          <a:p>
            <a:r>
              <a:rPr lang="en-GB" sz="2500" b="1" dirty="0" smtClean="0">
                <a:latin typeface="Century Gothic" pitchFamily="34" charset="0"/>
              </a:rPr>
              <a:t>On your plantations, on average </a:t>
            </a:r>
            <a:br>
              <a:rPr lang="en-GB" sz="2500" b="1" dirty="0" smtClean="0">
                <a:latin typeface="Century Gothic" pitchFamily="34" charset="0"/>
              </a:rPr>
            </a:br>
            <a:r>
              <a:rPr lang="en-GB" sz="2500" b="1" dirty="0" smtClean="0">
                <a:latin typeface="Century Gothic" pitchFamily="34" charset="0"/>
              </a:rPr>
              <a:t>only 3 out of 1,000 flowers form pods.</a:t>
            </a:r>
            <a:endParaRPr lang="en-GB" sz="2500" b="1" dirty="0">
              <a:latin typeface="Century Gothic" pitchFamily="34" charset="0"/>
            </a:endParaRPr>
          </a:p>
        </p:txBody>
      </p:sp>
      <p:grpSp>
        <p:nvGrpSpPr>
          <p:cNvPr id="16" name="Group 15"/>
          <p:cNvGrpSpPr/>
          <p:nvPr/>
        </p:nvGrpSpPr>
        <p:grpSpPr>
          <a:xfrm>
            <a:off x="251520" y="1628800"/>
            <a:ext cx="2614257" cy="4536504"/>
            <a:chOff x="301559" y="1196752"/>
            <a:chExt cx="2614257" cy="4536504"/>
          </a:xfrm>
        </p:grpSpPr>
        <p:pic>
          <p:nvPicPr>
            <p:cNvPr id="14" name="Picture 13" descr="cocoa flower.png"/>
            <p:cNvPicPr>
              <a:picLocks noChangeAspect="1"/>
            </p:cNvPicPr>
            <p:nvPr/>
          </p:nvPicPr>
          <p:blipFill>
            <a:blip r:embed="rId4" cstate="print"/>
            <a:srcRect l="10169" r="3390"/>
            <a:stretch>
              <a:fillRect/>
            </a:stretch>
          </p:blipFill>
          <p:spPr>
            <a:xfrm>
              <a:off x="301559" y="1196752"/>
              <a:ext cx="2614257" cy="4536504"/>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12" name="TextBox 11"/>
            <p:cNvSpPr txBox="1"/>
            <p:nvPr/>
          </p:nvSpPr>
          <p:spPr>
            <a:xfrm>
              <a:off x="395536" y="1268760"/>
              <a:ext cx="2448272" cy="461665"/>
            </a:xfrm>
            <a:prstGeom prst="rect">
              <a:avLst/>
            </a:prstGeom>
            <a:noFill/>
          </p:spPr>
          <p:txBody>
            <a:bodyPr wrap="square" rtlCol="0">
              <a:spAutoFit/>
            </a:bodyPr>
            <a:lstStyle/>
            <a:p>
              <a:pPr algn="ctr"/>
              <a:r>
                <a:rPr lang="en-GB" sz="2400" b="1" dirty="0" smtClean="0">
                  <a:solidFill>
                    <a:schemeClr val="bg1"/>
                  </a:solidFill>
                  <a:latin typeface="Century Gothic" pitchFamily="34" charset="0"/>
                </a:rPr>
                <a:t>Cocoa flower</a:t>
              </a:r>
              <a:endParaRPr lang="en-GB" sz="2400" b="1" dirty="0">
                <a:solidFill>
                  <a:schemeClr val="bg1"/>
                </a:solidFill>
                <a:latin typeface="Century Gothic" pitchFamily="34" charset="0"/>
              </a:endParaRPr>
            </a:p>
          </p:txBody>
        </p:sp>
      </p:grpSp>
      <p:grpSp>
        <p:nvGrpSpPr>
          <p:cNvPr id="57" name="Group 56"/>
          <p:cNvGrpSpPr/>
          <p:nvPr/>
        </p:nvGrpSpPr>
        <p:grpSpPr>
          <a:xfrm>
            <a:off x="3347864" y="1844824"/>
            <a:ext cx="5544616" cy="3580483"/>
            <a:chOff x="3059832" y="980728"/>
            <a:chExt cx="5544616" cy="3580483"/>
          </a:xfrm>
        </p:grpSpPr>
        <p:pic>
          <p:nvPicPr>
            <p:cNvPr id="48" name="Picture 47" descr="cocoa flower diag.png"/>
            <p:cNvPicPr>
              <a:picLocks noChangeAspect="1"/>
            </p:cNvPicPr>
            <p:nvPr/>
          </p:nvPicPr>
          <p:blipFill>
            <a:blip r:embed="rId5" cstate="print"/>
            <a:stretch>
              <a:fillRect/>
            </a:stretch>
          </p:blipFill>
          <p:spPr>
            <a:xfrm>
              <a:off x="3522085" y="980728"/>
              <a:ext cx="5082363" cy="3580483"/>
            </a:xfrm>
            <a:prstGeom prst="rect">
              <a:avLst/>
            </a:prstGeom>
            <a:ln>
              <a:noFill/>
            </a:ln>
            <a:effectLst>
              <a:outerShdw blurRad="292100" dist="139700" dir="2700000" algn="tl" rotWithShape="0">
                <a:srgbClr val="333333">
                  <a:alpha val="65000"/>
                </a:srgbClr>
              </a:outerShdw>
            </a:effectLst>
          </p:spPr>
        </p:pic>
        <p:sp>
          <p:nvSpPr>
            <p:cNvPr id="8" name="TextBox 7"/>
            <p:cNvSpPr txBox="1"/>
            <p:nvPr/>
          </p:nvSpPr>
          <p:spPr>
            <a:xfrm>
              <a:off x="6012160" y="1340768"/>
              <a:ext cx="2520788" cy="523220"/>
            </a:xfrm>
            <a:prstGeom prst="rect">
              <a:avLst/>
            </a:prstGeom>
            <a:noFill/>
          </p:spPr>
          <p:txBody>
            <a:bodyPr wrap="square" rtlCol="0">
              <a:spAutoFit/>
            </a:bodyPr>
            <a:lstStyle/>
            <a:p>
              <a:r>
                <a:rPr lang="en-GB" sz="1400" dirty="0" err="1" smtClean="0">
                  <a:latin typeface="Century Gothic" pitchFamily="34" charset="0"/>
                </a:rPr>
                <a:t>staminodes</a:t>
              </a:r>
              <a:r>
                <a:rPr lang="en-GB" sz="1400" dirty="0" smtClean="0">
                  <a:latin typeface="Century Gothic" pitchFamily="34" charset="0"/>
                </a:rPr>
                <a:t> produce scent that attracts the flies</a:t>
              </a:r>
              <a:endParaRPr lang="en-GB" sz="1400" dirty="0">
                <a:latin typeface="Century Gothic" pitchFamily="34" charset="0"/>
              </a:endParaRPr>
            </a:p>
          </p:txBody>
        </p:sp>
        <p:sp>
          <p:nvSpPr>
            <p:cNvPr id="19" name="TextBox 18"/>
            <p:cNvSpPr txBox="1"/>
            <p:nvPr/>
          </p:nvSpPr>
          <p:spPr>
            <a:xfrm>
              <a:off x="4499992" y="4149080"/>
              <a:ext cx="1296144" cy="307777"/>
            </a:xfrm>
            <a:prstGeom prst="rect">
              <a:avLst/>
            </a:prstGeom>
            <a:noFill/>
          </p:spPr>
          <p:txBody>
            <a:bodyPr wrap="square" rtlCol="0">
              <a:spAutoFit/>
            </a:bodyPr>
            <a:lstStyle/>
            <a:p>
              <a:pPr algn="r"/>
              <a:r>
                <a:rPr lang="en-GB" sz="1400" dirty="0" smtClean="0">
                  <a:latin typeface="Century Gothic" pitchFamily="34" charset="0"/>
                </a:rPr>
                <a:t>flower stalk</a:t>
              </a:r>
              <a:endParaRPr lang="en-GB" sz="1400" dirty="0">
                <a:latin typeface="Century Gothic" pitchFamily="34" charset="0"/>
              </a:endParaRPr>
            </a:p>
          </p:txBody>
        </p:sp>
        <p:sp>
          <p:nvSpPr>
            <p:cNvPr id="20" name="TextBox 19"/>
            <p:cNvSpPr txBox="1"/>
            <p:nvPr/>
          </p:nvSpPr>
          <p:spPr>
            <a:xfrm>
              <a:off x="6012160" y="4149080"/>
              <a:ext cx="864096" cy="307777"/>
            </a:xfrm>
            <a:prstGeom prst="rect">
              <a:avLst/>
            </a:prstGeom>
            <a:noFill/>
          </p:spPr>
          <p:txBody>
            <a:bodyPr wrap="square" rtlCol="0">
              <a:spAutoFit/>
            </a:bodyPr>
            <a:lstStyle/>
            <a:p>
              <a:r>
                <a:rPr lang="en-GB" sz="1400" dirty="0" smtClean="0">
                  <a:latin typeface="Century Gothic" pitchFamily="34" charset="0"/>
                </a:rPr>
                <a:t>ovary</a:t>
              </a:r>
              <a:endParaRPr lang="en-GB" sz="1400" dirty="0">
                <a:latin typeface="Century Gothic" pitchFamily="34" charset="0"/>
              </a:endParaRPr>
            </a:p>
          </p:txBody>
        </p:sp>
        <p:sp>
          <p:nvSpPr>
            <p:cNvPr id="21" name="TextBox 20"/>
            <p:cNvSpPr txBox="1"/>
            <p:nvPr/>
          </p:nvSpPr>
          <p:spPr>
            <a:xfrm>
              <a:off x="6228184" y="1916833"/>
              <a:ext cx="648072" cy="307777"/>
            </a:xfrm>
            <a:prstGeom prst="rect">
              <a:avLst/>
            </a:prstGeom>
            <a:noFill/>
          </p:spPr>
          <p:txBody>
            <a:bodyPr wrap="square" rtlCol="0">
              <a:spAutoFit/>
            </a:bodyPr>
            <a:lstStyle/>
            <a:p>
              <a:r>
                <a:rPr lang="en-GB" sz="1400" dirty="0" smtClean="0">
                  <a:latin typeface="Century Gothic" pitchFamily="34" charset="0"/>
                </a:rPr>
                <a:t>style</a:t>
              </a:r>
              <a:endParaRPr lang="en-GB" sz="1400" dirty="0">
                <a:latin typeface="Century Gothic" pitchFamily="34" charset="0"/>
              </a:endParaRPr>
            </a:p>
          </p:txBody>
        </p:sp>
        <p:sp>
          <p:nvSpPr>
            <p:cNvPr id="22" name="TextBox 21"/>
            <p:cNvSpPr txBox="1"/>
            <p:nvPr/>
          </p:nvSpPr>
          <p:spPr>
            <a:xfrm>
              <a:off x="6804248" y="2060848"/>
              <a:ext cx="936104" cy="307777"/>
            </a:xfrm>
            <a:prstGeom prst="rect">
              <a:avLst/>
            </a:prstGeom>
            <a:noFill/>
          </p:spPr>
          <p:txBody>
            <a:bodyPr wrap="square" rtlCol="0">
              <a:spAutoFit/>
            </a:bodyPr>
            <a:lstStyle/>
            <a:p>
              <a:pPr algn="r"/>
              <a:r>
                <a:rPr lang="en-GB" sz="1400" dirty="0" smtClean="0">
                  <a:latin typeface="Century Gothic" pitchFamily="34" charset="0"/>
                </a:rPr>
                <a:t>stamen</a:t>
              </a:r>
              <a:endParaRPr lang="en-GB" sz="1400" dirty="0">
                <a:latin typeface="Century Gothic" pitchFamily="34" charset="0"/>
              </a:endParaRPr>
            </a:p>
          </p:txBody>
        </p:sp>
        <p:sp>
          <p:nvSpPr>
            <p:cNvPr id="23" name="TextBox 22"/>
            <p:cNvSpPr txBox="1"/>
            <p:nvPr/>
          </p:nvSpPr>
          <p:spPr>
            <a:xfrm>
              <a:off x="3779912" y="4005064"/>
              <a:ext cx="720080" cy="307777"/>
            </a:xfrm>
            <a:prstGeom prst="rect">
              <a:avLst/>
            </a:prstGeom>
            <a:noFill/>
          </p:spPr>
          <p:txBody>
            <a:bodyPr wrap="square" rtlCol="0">
              <a:spAutoFit/>
            </a:bodyPr>
            <a:lstStyle/>
            <a:p>
              <a:pPr algn="r"/>
              <a:r>
                <a:rPr lang="en-GB" sz="1400" dirty="0" smtClean="0">
                  <a:latin typeface="Century Gothic" pitchFamily="34" charset="0"/>
                </a:rPr>
                <a:t>sepal</a:t>
              </a:r>
              <a:endParaRPr lang="en-GB" sz="1400" dirty="0">
                <a:latin typeface="Century Gothic" pitchFamily="34" charset="0"/>
              </a:endParaRPr>
            </a:p>
          </p:txBody>
        </p:sp>
        <p:sp>
          <p:nvSpPr>
            <p:cNvPr id="24" name="TextBox 23"/>
            <p:cNvSpPr txBox="1"/>
            <p:nvPr/>
          </p:nvSpPr>
          <p:spPr>
            <a:xfrm>
              <a:off x="3059832" y="2348880"/>
              <a:ext cx="1296144" cy="523220"/>
            </a:xfrm>
            <a:prstGeom prst="rect">
              <a:avLst/>
            </a:prstGeom>
            <a:noFill/>
          </p:spPr>
          <p:txBody>
            <a:bodyPr wrap="square" rtlCol="0">
              <a:spAutoFit/>
            </a:bodyPr>
            <a:lstStyle/>
            <a:p>
              <a:pPr algn="r"/>
              <a:r>
                <a:rPr lang="en-GB" sz="1400" dirty="0" smtClean="0">
                  <a:latin typeface="Century Gothic" pitchFamily="34" charset="0"/>
                </a:rPr>
                <a:t>outer part of petal</a:t>
              </a:r>
              <a:endParaRPr lang="en-GB" sz="1400" dirty="0">
                <a:latin typeface="Century Gothic" pitchFamily="34" charset="0"/>
              </a:endParaRPr>
            </a:p>
          </p:txBody>
        </p:sp>
        <p:cxnSp>
          <p:nvCxnSpPr>
            <p:cNvPr id="26" name="Straight Connector 25"/>
            <p:cNvCxnSpPr/>
            <p:nvPr/>
          </p:nvCxnSpPr>
          <p:spPr>
            <a:xfrm>
              <a:off x="3995936" y="2852936"/>
              <a:ext cx="72008" cy="576064"/>
            </a:xfrm>
            <a:prstGeom prst="line">
              <a:avLst/>
            </a:prstGeom>
            <a:ln w="9525">
              <a:solidFill>
                <a:srgbClr val="005C2A"/>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a:stCxn id="22" idx="2"/>
            </p:cNvCxnSpPr>
            <p:nvPr/>
          </p:nvCxnSpPr>
          <p:spPr>
            <a:xfrm flipH="1">
              <a:off x="6588224" y="2368625"/>
              <a:ext cx="684076" cy="340295"/>
            </a:xfrm>
            <a:prstGeom prst="line">
              <a:avLst/>
            </a:prstGeom>
            <a:ln w="9525">
              <a:solidFill>
                <a:srgbClr val="005C2A"/>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a:xfrm>
              <a:off x="5652120" y="1196752"/>
              <a:ext cx="432048" cy="297905"/>
            </a:xfrm>
            <a:prstGeom prst="line">
              <a:avLst/>
            </a:prstGeom>
            <a:ln w="9525">
              <a:solidFill>
                <a:srgbClr val="005C2A"/>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a:xfrm>
              <a:off x="5940152" y="1196752"/>
              <a:ext cx="144016" cy="297905"/>
            </a:xfrm>
            <a:prstGeom prst="line">
              <a:avLst/>
            </a:prstGeom>
            <a:ln w="9525">
              <a:solidFill>
                <a:srgbClr val="005C2A"/>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a:xfrm flipH="1">
              <a:off x="5724128" y="2132856"/>
              <a:ext cx="504056" cy="144016"/>
            </a:xfrm>
            <a:prstGeom prst="line">
              <a:avLst/>
            </a:prstGeom>
            <a:ln w="9525">
              <a:solidFill>
                <a:srgbClr val="005C2A"/>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a:xfrm>
              <a:off x="5652120" y="3068960"/>
              <a:ext cx="576064" cy="1152128"/>
            </a:xfrm>
            <a:prstGeom prst="line">
              <a:avLst/>
            </a:prstGeom>
            <a:ln w="9525">
              <a:solidFill>
                <a:srgbClr val="005C2A"/>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a:xfrm flipH="1">
              <a:off x="5508104" y="3861048"/>
              <a:ext cx="288032" cy="360040"/>
            </a:xfrm>
            <a:prstGeom prst="line">
              <a:avLst/>
            </a:prstGeom>
            <a:ln w="9525">
              <a:solidFill>
                <a:srgbClr val="005C2A"/>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a:xfrm flipH="1">
              <a:off x="4427984" y="3789040"/>
              <a:ext cx="360040" cy="360040"/>
            </a:xfrm>
            <a:prstGeom prst="line">
              <a:avLst/>
            </a:prstGeom>
            <a:ln w="9525">
              <a:solidFill>
                <a:srgbClr val="005C2A"/>
              </a:solidFill>
            </a:ln>
          </p:spPr>
          <p:style>
            <a:lnRef idx="1">
              <a:schemeClr val="accent1"/>
            </a:lnRef>
            <a:fillRef idx="0">
              <a:schemeClr val="accent1"/>
            </a:fillRef>
            <a:effectRef idx="0">
              <a:schemeClr val="accent1"/>
            </a:effectRef>
            <a:fontRef idx="minor">
              <a:schemeClr val="tx1"/>
            </a:fontRef>
          </p:style>
        </p:cxnSp>
      </p:grpSp>
      <p:sp>
        <p:nvSpPr>
          <p:cNvPr id="31" name="Rectangle 30"/>
          <p:cNvSpPr/>
          <p:nvPr/>
        </p:nvSpPr>
        <p:spPr>
          <a:xfrm>
            <a:off x="3167336" y="5229200"/>
            <a:ext cx="5976664" cy="707886"/>
          </a:xfrm>
          <a:prstGeom prst="rect">
            <a:avLst/>
          </a:prstGeom>
        </p:spPr>
        <p:txBody>
          <a:bodyPr wrap="square">
            <a:spAutoFit/>
          </a:bodyPr>
          <a:lstStyle/>
          <a:p>
            <a:pPr marL="271463" indent="-271463">
              <a:buClr>
                <a:srgbClr val="CC9900"/>
              </a:buClr>
              <a:buFont typeface="Wingdings" pitchFamily="2" charset="2"/>
              <a:buChar char="n"/>
            </a:pPr>
            <a:r>
              <a:rPr lang="en-GB" sz="2000" dirty="0" smtClean="0">
                <a:latin typeface="Century Gothic" pitchFamily="34" charset="0"/>
              </a:rPr>
              <a:t>Tiny flies that live in the rainforest are the only insects small enough to enter the flower.</a:t>
            </a:r>
          </a:p>
        </p:txBody>
      </p:sp>
      <p:grpSp>
        <p:nvGrpSpPr>
          <p:cNvPr id="36" name="Group 35"/>
          <p:cNvGrpSpPr/>
          <p:nvPr/>
        </p:nvGrpSpPr>
        <p:grpSpPr>
          <a:xfrm>
            <a:off x="0" y="0"/>
            <a:ext cx="8892481" cy="1106368"/>
            <a:chOff x="0" y="0"/>
            <a:chExt cx="8892481" cy="1106368"/>
          </a:xfrm>
        </p:grpSpPr>
        <p:sp>
          <p:nvSpPr>
            <p:cNvPr id="34" name="Rectangle 33"/>
            <p:cNvSpPr/>
            <p:nvPr/>
          </p:nvSpPr>
          <p:spPr>
            <a:xfrm>
              <a:off x="0" y="0"/>
              <a:ext cx="1043608" cy="98072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2" name="Group 67"/>
            <p:cNvGrpSpPr/>
            <p:nvPr/>
          </p:nvGrpSpPr>
          <p:grpSpPr>
            <a:xfrm>
              <a:off x="1043608" y="0"/>
              <a:ext cx="7848873" cy="1106368"/>
              <a:chOff x="6228184" y="887970"/>
              <a:chExt cx="2785326" cy="787570"/>
            </a:xfrm>
          </p:grpSpPr>
          <p:sp>
            <p:nvSpPr>
              <p:cNvPr id="3" name="Rounded Rectangle 2"/>
              <p:cNvSpPr/>
              <p:nvPr/>
            </p:nvSpPr>
            <p:spPr>
              <a:xfrm>
                <a:off x="6228184" y="887970"/>
                <a:ext cx="2785326" cy="749392"/>
              </a:xfrm>
              <a:prstGeom prst="roundRect">
                <a:avLst/>
              </a:prstGeom>
              <a:solidFill>
                <a:srgbClr val="00990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TextBox 3"/>
              <p:cNvSpPr txBox="1"/>
              <p:nvPr/>
            </p:nvSpPr>
            <p:spPr>
              <a:xfrm>
                <a:off x="6253737" y="908720"/>
                <a:ext cx="2708665" cy="766820"/>
              </a:xfrm>
              <a:prstGeom prst="rect">
                <a:avLst/>
              </a:prstGeom>
              <a:noFill/>
            </p:spPr>
            <p:txBody>
              <a:bodyPr wrap="square" rtlCol="0">
                <a:spAutoFit/>
              </a:bodyPr>
              <a:lstStyle/>
              <a:p>
                <a:r>
                  <a:rPr lang="en-GB" sz="3200" dirty="0" smtClean="0">
                    <a:solidFill>
                      <a:schemeClr val="bg1"/>
                    </a:solidFill>
                    <a:latin typeface="Century Gothic" pitchFamily="34" charset="0"/>
                  </a:rPr>
                  <a:t>What questions could we ask to find out why there is a lack of pods?</a:t>
                </a:r>
              </a:p>
            </p:txBody>
          </p:sp>
        </p:grpSp>
        <p:pic>
          <p:nvPicPr>
            <p:cNvPr id="33" name="Picture 32" descr="discuss.png"/>
            <p:cNvPicPr>
              <a:picLocks noChangeAspect="1"/>
            </p:cNvPicPr>
            <p:nvPr/>
          </p:nvPicPr>
          <p:blipFill>
            <a:blip r:embed="rId6" cstate="print"/>
            <a:stretch>
              <a:fillRect/>
            </a:stretch>
          </p:blipFill>
          <p:spPr>
            <a:xfrm>
              <a:off x="107504" y="171979"/>
              <a:ext cx="818902" cy="520717"/>
            </a:xfrm>
            <a:prstGeom prst="rect">
              <a:avLst/>
            </a:prstGeom>
            <a:solidFill>
              <a:schemeClr val="bg1"/>
            </a:solidFill>
          </p:spPr>
        </p:pic>
      </p:grpSp>
      <p:sp>
        <p:nvSpPr>
          <p:cNvPr id="37" name="Rectangle 36"/>
          <p:cNvSpPr/>
          <p:nvPr/>
        </p:nvSpPr>
        <p:spPr>
          <a:xfrm>
            <a:off x="-36512" y="6525344"/>
            <a:ext cx="3088861" cy="360040"/>
          </a:xfrm>
          <a:prstGeom prst="rect">
            <a:avLst/>
          </a:prstGeom>
          <a:solidFill>
            <a:srgbClr val="E8D9F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000" b="1" dirty="0" smtClean="0">
                <a:solidFill>
                  <a:schemeClr val="bg1"/>
                </a:solidFill>
                <a:latin typeface="Century Gothic" pitchFamily="34" charset="0"/>
              </a:rPr>
              <a:t>Starter</a:t>
            </a:r>
          </a:p>
        </p:txBody>
      </p:sp>
      <p:sp>
        <p:nvSpPr>
          <p:cNvPr id="40" name="Rectangle 39"/>
          <p:cNvSpPr/>
          <p:nvPr/>
        </p:nvSpPr>
        <p:spPr>
          <a:xfrm>
            <a:off x="6105378" y="6525344"/>
            <a:ext cx="3067651" cy="360040"/>
          </a:xfrm>
          <a:prstGeom prst="rect">
            <a:avLst/>
          </a:pr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000" b="1" dirty="0" smtClean="0">
                <a:solidFill>
                  <a:schemeClr val="bg1"/>
                </a:solidFill>
                <a:latin typeface="Century Gothic" pitchFamily="34" charset="0"/>
              </a:rPr>
              <a:t>Plenary</a:t>
            </a:r>
          </a:p>
        </p:txBody>
      </p:sp>
      <p:sp>
        <p:nvSpPr>
          <p:cNvPr id="42" name="Rounded Rectangle 41"/>
          <p:cNvSpPr/>
          <p:nvPr/>
        </p:nvSpPr>
        <p:spPr>
          <a:xfrm>
            <a:off x="3024336" y="6529282"/>
            <a:ext cx="3131840" cy="356102"/>
          </a:xfrm>
          <a:prstGeom prst="roundRect">
            <a:avLst/>
          </a:prstGeom>
          <a:solidFill>
            <a:srgbClr val="CC9900"/>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000" b="1" dirty="0" smtClean="0">
                <a:solidFill>
                  <a:schemeClr val="bg1"/>
                </a:solidFill>
                <a:latin typeface="Century Gothic" pitchFamily="34" charset="0"/>
              </a:rPr>
              <a:t>Main</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36"/>
                                        </p:tgtEl>
                                        <p:attrNameLst>
                                          <p:attrName>style.visibility</p:attrName>
                                        </p:attrNameLst>
                                      </p:cBhvr>
                                      <p:to>
                                        <p:strVal val="visible"/>
                                      </p:to>
                                    </p:set>
                                    <p:animEffect transition="in" filter="fade">
                                      <p:cBhvr>
                                        <p:cTn id="7" dur="2000"/>
                                        <p:tgtEl>
                                          <p:spTgt spid="36"/>
                                        </p:tgtEl>
                                      </p:cBhvr>
                                    </p:animEffect>
                                  </p:childTnLst>
                                </p:cTn>
                              </p:par>
                            </p:childTnLst>
                          </p:cTn>
                        </p:par>
                        <p:par>
                          <p:cTn id="8" fill="hold">
                            <p:stCondLst>
                              <p:cond delay="2000"/>
                            </p:stCondLst>
                            <p:childTnLst>
                              <p:par>
                                <p:cTn id="9" presetID="10" presetClass="entr" presetSubtype="0" fill="hold" grpId="0" nodeType="after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fade">
                                      <p:cBhvr>
                                        <p:cTn id="11" dur="2000"/>
                                        <p:tgtEl>
                                          <p:spTgt spid="13"/>
                                        </p:tgtEl>
                                      </p:cBhvr>
                                    </p:animEffect>
                                  </p:childTnLst>
                                </p:cTn>
                              </p:par>
                            </p:childTnLst>
                          </p:cTn>
                        </p:par>
                        <p:par>
                          <p:cTn id="12" fill="hold">
                            <p:stCondLst>
                              <p:cond delay="4000"/>
                            </p:stCondLst>
                            <p:childTnLst>
                              <p:par>
                                <p:cTn id="13" presetID="10" presetClass="entr" presetSubtype="0" fill="hold" nodeType="afterEffect">
                                  <p:stCondLst>
                                    <p:cond delay="0"/>
                                  </p:stCondLst>
                                  <p:childTnLst>
                                    <p:set>
                                      <p:cBhvr>
                                        <p:cTn id="14" dur="1" fill="hold">
                                          <p:stCondLst>
                                            <p:cond delay="0"/>
                                          </p:stCondLst>
                                        </p:cTn>
                                        <p:tgtEl>
                                          <p:spTgt spid="57"/>
                                        </p:tgtEl>
                                        <p:attrNameLst>
                                          <p:attrName>style.visibility</p:attrName>
                                        </p:attrNameLst>
                                      </p:cBhvr>
                                      <p:to>
                                        <p:strVal val="visible"/>
                                      </p:to>
                                    </p:set>
                                    <p:animEffect transition="in" filter="fade">
                                      <p:cBhvr>
                                        <p:cTn id="15" dur="2000"/>
                                        <p:tgtEl>
                                          <p:spTgt spid="57"/>
                                        </p:tgtEl>
                                      </p:cBhvr>
                                    </p:animEffect>
                                  </p:childTnLst>
                                </p:cTn>
                              </p:par>
                            </p:childTnLst>
                          </p:cTn>
                        </p:par>
                        <p:par>
                          <p:cTn id="16" fill="hold">
                            <p:stCondLst>
                              <p:cond delay="6000"/>
                            </p:stCondLst>
                            <p:childTnLst>
                              <p:par>
                                <p:cTn id="17" presetID="10" presetClass="entr" presetSubtype="0" fill="hold" grpId="0" nodeType="afterEffect">
                                  <p:stCondLst>
                                    <p:cond delay="0"/>
                                  </p:stCondLst>
                                  <p:childTnLst>
                                    <p:set>
                                      <p:cBhvr>
                                        <p:cTn id="18" dur="1" fill="hold">
                                          <p:stCondLst>
                                            <p:cond delay="0"/>
                                          </p:stCondLst>
                                        </p:cTn>
                                        <p:tgtEl>
                                          <p:spTgt spid="31"/>
                                        </p:tgtEl>
                                        <p:attrNameLst>
                                          <p:attrName>style.visibility</p:attrName>
                                        </p:attrNameLst>
                                      </p:cBhvr>
                                      <p:to>
                                        <p:strVal val="visible"/>
                                      </p:to>
                                    </p:set>
                                    <p:animEffect transition="in" filter="fade">
                                      <p:cBhvr>
                                        <p:cTn id="19" dur="2000"/>
                                        <p:tgtEl>
                                          <p:spTgt spid="31"/>
                                        </p:tgtEl>
                                      </p:cBhvr>
                                    </p:animEffect>
                                  </p:childTnLst>
                                </p:cTn>
                              </p:par>
                              <p:par>
                                <p:cTn id="20" presetID="0" presetClass="path" presetSubtype="0" accel="50000" decel="50000" fill="hold" nodeType="withEffect">
                                  <p:stCondLst>
                                    <p:cond delay="0"/>
                                  </p:stCondLst>
                                  <p:childTnLst>
                                    <p:animMotion origin="layout" path="M 2.22222E-6 -2.83237E-6 L 0.31996 -0.10312 " pathEditMode="relative" rAng="0" ptsTypes="AA">
                                      <p:cBhvr>
                                        <p:cTn id="21" dur="2000" fill="hold"/>
                                        <p:tgtEl>
                                          <p:spTgt spid="17"/>
                                        </p:tgtEl>
                                        <p:attrNameLst>
                                          <p:attrName>ppt_x</p:attrName>
                                          <p:attrName>ppt_y</p:attrName>
                                        </p:attrNameLst>
                                      </p:cBhvr>
                                      <p:rCtr x="160" y="-52"/>
                                    </p:animMotion>
                                  </p:childTnLst>
                                </p:cTn>
                              </p:par>
                            </p:childTnLst>
                          </p:cTn>
                        </p:par>
                        <p:par>
                          <p:cTn id="22" fill="hold">
                            <p:stCondLst>
                              <p:cond delay="8000"/>
                            </p:stCondLst>
                            <p:childTnLst>
                              <p:par>
                                <p:cTn id="23" presetID="10" presetClass="entr" presetSubtype="0" fill="hold" grpId="0" nodeType="afterEffect">
                                  <p:stCondLst>
                                    <p:cond delay="0"/>
                                  </p:stCondLst>
                                  <p:childTnLst>
                                    <p:set>
                                      <p:cBhvr>
                                        <p:cTn id="24" dur="1" fill="hold">
                                          <p:stCondLst>
                                            <p:cond delay="0"/>
                                          </p:stCondLst>
                                        </p:cTn>
                                        <p:tgtEl>
                                          <p:spTgt spid="11">
                                            <p:txEl>
                                              <p:pRg st="0" end="0"/>
                                            </p:txEl>
                                          </p:spTgt>
                                        </p:tgtEl>
                                        <p:attrNameLst>
                                          <p:attrName>style.visibility</p:attrName>
                                        </p:attrNameLst>
                                      </p:cBhvr>
                                      <p:to>
                                        <p:strVal val="visible"/>
                                      </p:to>
                                    </p:set>
                                    <p:animEffect transition="in" filter="fade">
                                      <p:cBhvr>
                                        <p:cTn id="25" dur="2000"/>
                                        <p:tgtEl>
                                          <p:spTgt spid="11">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build="p"/>
      <p:bldP spid="13" grpId="0"/>
      <p:bldP spid="31"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Rounded Rectangle 18"/>
          <p:cNvSpPr/>
          <p:nvPr/>
        </p:nvSpPr>
        <p:spPr>
          <a:xfrm>
            <a:off x="1187624" y="4941168"/>
            <a:ext cx="5328592" cy="504056"/>
          </a:xfrm>
          <a:prstGeom prst="roundRect">
            <a:avLst/>
          </a:prstGeom>
          <a:solidFill>
            <a:srgbClr val="9900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Rectangle 1"/>
          <p:cNvSpPr/>
          <p:nvPr/>
        </p:nvSpPr>
        <p:spPr>
          <a:xfrm>
            <a:off x="1763688" y="221739"/>
            <a:ext cx="7416824" cy="830997"/>
          </a:xfrm>
          <a:prstGeom prst="rect">
            <a:avLst/>
          </a:prstGeom>
        </p:spPr>
        <p:txBody>
          <a:bodyPr wrap="square">
            <a:spAutoFit/>
          </a:bodyPr>
          <a:lstStyle/>
          <a:p>
            <a:r>
              <a:rPr lang="en-GB" sz="2400" dirty="0" smtClean="0">
                <a:latin typeface="Century Gothic" pitchFamily="34" charset="0"/>
              </a:rPr>
              <a:t>‘Let’s research answers to your questions.  </a:t>
            </a:r>
          </a:p>
          <a:p>
            <a:r>
              <a:rPr lang="en-GB" sz="2400" dirty="0" smtClean="0">
                <a:latin typeface="Century Gothic" pitchFamily="34" charset="0"/>
              </a:rPr>
              <a:t>We will need scientists from different fields...</a:t>
            </a:r>
          </a:p>
        </p:txBody>
      </p:sp>
      <p:sp>
        <p:nvSpPr>
          <p:cNvPr id="6" name="Rectangle 5"/>
          <p:cNvSpPr/>
          <p:nvPr/>
        </p:nvSpPr>
        <p:spPr>
          <a:xfrm>
            <a:off x="214313" y="2708920"/>
            <a:ext cx="6373911" cy="3888432"/>
          </a:xfrm>
          <a:prstGeom prst="rect">
            <a:avLst/>
          </a:prstGeom>
          <a:noFill/>
          <a:ln w="6350">
            <a:solidFill>
              <a:srgbClr val="990099"/>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TextBox 7"/>
          <p:cNvSpPr txBox="1"/>
          <p:nvPr/>
        </p:nvSpPr>
        <p:spPr>
          <a:xfrm>
            <a:off x="251520" y="2780928"/>
            <a:ext cx="6120680" cy="723275"/>
          </a:xfrm>
          <a:prstGeom prst="rect">
            <a:avLst/>
          </a:prstGeom>
          <a:noFill/>
        </p:spPr>
        <p:txBody>
          <a:bodyPr wrap="square" rtlCol="0">
            <a:spAutoFit/>
          </a:bodyPr>
          <a:lstStyle/>
          <a:p>
            <a:pPr>
              <a:spcBef>
                <a:spcPts val="600"/>
              </a:spcBef>
              <a:buClr>
                <a:srgbClr val="C75947"/>
              </a:buClr>
            </a:pPr>
            <a:r>
              <a:rPr lang="en-GB" dirty="0" smtClean="0">
                <a:latin typeface="Century Gothic" pitchFamily="34" charset="0"/>
              </a:rPr>
              <a:t>Work in a team of </a:t>
            </a:r>
            <a:r>
              <a:rPr lang="en-GB" b="1" dirty="0" smtClean="0">
                <a:latin typeface="Century Gothic" pitchFamily="34" charset="0"/>
              </a:rPr>
              <a:t>six</a:t>
            </a:r>
            <a:r>
              <a:rPr lang="en-GB" dirty="0" smtClean="0">
                <a:latin typeface="Century Gothic" pitchFamily="34" charset="0"/>
              </a:rPr>
              <a:t>. </a:t>
            </a:r>
          </a:p>
          <a:p>
            <a:pPr>
              <a:spcBef>
                <a:spcPts val="600"/>
              </a:spcBef>
              <a:buClr>
                <a:srgbClr val="C75947"/>
              </a:buClr>
            </a:pPr>
            <a:r>
              <a:rPr lang="en-GB" dirty="0" smtClean="0">
                <a:latin typeface="Century Gothic" pitchFamily="34" charset="0"/>
              </a:rPr>
              <a:t>Three people are fundraisers and three are funders.</a:t>
            </a:r>
          </a:p>
        </p:txBody>
      </p:sp>
      <p:graphicFrame>
        <p:nvGraphicFramePr>
          <p:cNvPr id="10" name="Table 9"/>
          <p:cNvGraphicFramePr>
            <a:graphicFrameLocks noGrp="1"/>
          </p:cNvGraphicFramePr>
          <p:nvPr/>
        </p:nvGraphicFramePr>
        <p:xfrm>
          <a:off x="1187624" y="3573016"/>
          <a:ext cx="5400600" cy="2839824"/>
        </p:xfrm>
        <a:graphic>
          <a:graphicData uri="http://schemas.openxmlformats.org/drawingml/2006/table">
            <a:tbl>
              <a:tblPr firstRow="1" bandRow="1">
                <a:tableStyleId>{5940675A-B579-460E-94D1-54222C63F5DA}</a:tableStyleId>
              </a:tblPr>
              <a:tblGrid>
                <a:gridCol w="2700300"/>
                <a:gridCol w="2700300"/>
              </a:tblGrid>
              <a:tr h="370840">
                <a:tc>
                  <a:txBody>
                    <a:bodyPr/>
                    <a:lstStyle/>
                    <a:p>
                      <a:r>
                        <a:rPr lang="en-GB" b="1" dirty="0" smtClean="0">
                          <a:latin typeface="Century Gothic" pitchFamily="34" charset="0"/>
                        </a:rPr>
                        <a:t>Funders:</a:t>
                      </a:r>
                      <a:r>
                        <a:rPr lang="en-GB" b="1" baseline="0" dirty="0" smtClean="0">
                          <a:latin typeface="Century Gothic" pitchFamily="34" charset="0"/>
                        </a:rPr>
                        <a:t> D</a:t>
                      </a:r>
                      <a:r>
                        <a:rPr lang="en-GB" b="1" dirty="0" smtClean="0">
                          <a:latin typeface="Century Gothic" pitchFamily="34" charset="0"/>
                        </a:rPr>
                        <a:t>ecide whether to fund </a:t>
                      </a:r>
                      <a:endParaRPr lang="en-GB" b="1" dirty="0">
                        <a:latin typeface="Century Gothic" pitchFamily="34"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r>
                        <a:rPr lang="en-GB" b="1" dirty="0" smtClean="0">
                          <a:latin typeface="Century Gothic" pitchFamily="34" charset="0"/>
                        </a:rPr>
                        <a:t>Fundraisers:</a:t>
                      </a:r>
                      <a:r>
                        <a:rPr lang="en-GB" b="1" baseline="0" dirty="0" smtClean="0">
                          <a:latin typeface="Century Gothic" pitchFamily="34" charset="0"/>
                        </a:rPr>
                        <a:t> </a:t>
                      </a:r>
                      <a:br>
                        <a:rPr lang="en-GB" b="1" baseline="0" dirty="0" smtClean="0">
                          <a:latin typeface="Century Gothic" pitchFamily="34" charset="0"/>
                        </a:rPr>
                      </a:br>
                      <a:r>
                        <a:rPr lang="en-GB" b="1" baseline="0" dirty="0" smtClean="0">
                          <a:latin typeface="Century Gothic" pitchFamily="34" charset="0"/>
                        </a:rPr>
                        <a:t>T</a:t>
                      </a:r>
                      <a:r>
                        <a:rPr lang="en-GB" b="1" dirty="0" smtClean="0">
                          <a:latin typeface="Century Gothic" pitchFamily="34" charset="0"/>
                        </a:rPr>
                        <a:t>ry to raise funds</a:t>
                      </a:r>
                      <a:endParaRPr lang="en-GB" b="1" dirty="0">
                        <a:latin typeface="Century Gothic" pitchFamily="34"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r>
              <a:tr h="370840">
                <a:tc>
                  <a:txBody>
                    <a:bodyPr/>
                    <a:lstStyle/>
                    <a:p>
                      <a:r>
                        <a:rPr lang="en-GB" dirty="0" smtClean="0">
                          <a:latin typeface="Century Gothic" pitchFamily="34" charset="0"/>
                        </a:rPr>
                        <a:t>Write three questions to ask the fundraiser</a:t>
                      </a:r>
                      <a:endParaRPr lang="en-GB" dirty="0">
                        <a:latin typeface="Century Gothic" pitchFamily="34"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r>
                        <a:rPr lang="en-GB" dirty="0" smtClean="0">
                          <a:latin typeface="Century Gothic" pitchFamily="34" charset="0"/>
                        </a:rPr>
                        <a:t>Prepare answers to possible questions</a:t>
                      </a:r>
                      <a:endParaRPr lang="en-GB" dirty="0">
                        <a:latin typeface="Century Gothic" pitchFamily="34"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r>
              <a:tr h="645264">
                <a:tc gridSpan="2">
                  <a:txBody>
                    <a:bodyPr/>
                    <a:lstStyle/>
                    <a:p>
                      <a:pPr algn="l"/>
                      <a:r>
                        <a:rPr lang="en-GB" b="1" dirty="0" smtClean="0">
                          <a:solidFill>
                            <a:schemeClr val="bg1"/>
                          </a:solidFill>
                          <a:latin typeface="Century Gothic" pitchFamily="34" charset="0"/>
                        </a:rPr>
                        <a:t>Meet in pairs:</a:t>
                      </a:r>
                      <a:r>
                        <a:rPr lang="en-GB" b="1" baseline="0" dirty="0" smtClean="0">
                          <a:solidFill>
                            <a:schemeClr val="bg1"/>
                          </a:solidFill>
                          <a:latin typeface="Century Gothic" pitchFamily="34" charset="0"/>
                        </a:rPr>
                        <a:t> </a:t>
                      </a:r>
                      <a:r>
                        <a:rPr lang="en-GB" baseline="0" dirty="0" smtClean="0">
                          <a:solidFill>
                            <a:schemeClr val="bg1"/>
                          </a:solidFill>
                          <a:latin typeface="Century Gothic" pitchFamily="34" charset="0"/>
                        </a:rPr>
                        <a:t>one </a:t>
                      </a:r>
                      <a:r>
                        <a:rPr lang="en-GB" b="1" baseline="0" dirty="0" smtClean="0">
                          <a:solidFill>
                            <a:schemeClr val="bg1"/>
                          </a:solidFill>
                          <a:latin typeface="Century Gothic" pitchFamily="34" charset="0"/>
                        </a:rPr>
                        <a:t>funder</a:t>
                      </a:r>
                      <a:r>
                        <a:rPr lang="en-GB" baseline="0" dirty="0" smtClean="0">
                          <a:solidFill>
                            <a:schemeClr val="bg1"/>
                          </a:solidFill>
                          <a:latin typeface="Century Gothic" pitchFamily="34" charset="0"/>
                        </a:rPr>
                        <a:t> and one </a:t>
                      </a:r>
                      <a:r>
                        <a:rPr lang="en-GB" b="1" baseline="0" dirty="0" smtClean="0">
                          <a:solidFill>
                            <a:schemeClr val="bg1"/>
                          </a:solidFill>
                          <a:latin typeface="Century Gothic" pitchFamily="34" charset="0"/>
                        </a:rPr>
                        <a:t>fundraiser</a:t>
                      </a:r>
                      <a:r>
                        <a:rPr lang="en-GB" baseline="0" dirty="0" smtClean="0">
                          <a:solidFill>
                            <a:schemeClr val="bg1"/>
                          </a:solidFill>
                          <a:latin typeface="Century Gothic" pitchFamily="34" charset="0"/>
                        </a:rPr>
                        <a:t>.</a:t>
                      </a:r>
                      <a:endParaRPr lang="en-GB" dirty="0" smtClean="0">
                        <a:solidFill>
                          <a:schemeClr val="bg1"/>
                        </a:solidFill>
                        <a:latin typeface="Century Gothic"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hMerge="1">
                  <a:txBody>
                    <a:bodyPr/>
                    <a:lstStyle/>
                    <a:p>
                      <a:endParaRPr lang="en-GB" dirty="0">
                        <a:latin typeface="Century Gothic" pitchFamily="34"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r>
              <a:tr h="370840">
                <a:tc>
                  <a:txBody>
                    <a:bodyPr/>
                    <a:lstStyle/>
                    <a:p>
                      <a:r>
                        <a:rPr lang="en-GB" dirty="0" smtClean="0">
                          <a:latin typeface="Century Gothic" pitchFamily="34" charset="0"/>
                        </a:rPr>
                        <a:t>Decide how</a:t>
                      </a:r>
                      <a:r>
                        <a:rPr lang="en-GB" baseline="0" dirty="0" smtClean="0">
                          <a:latin typeface="Century Gothic" pitchFamily="34" charset="0"/>
                        </a:rPr>
                        <a:t> much money to give, with reasons</a:t>
                      </a:r>
                      <a:endParaRPr lang="en-GB" dirty="0">
                        <a:latin typeface="Century Gothic" pitchFamily="34"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r>
                        <a:rPr lang="en-GB" dirty="0" smtClean="0">
                          <a:latin typeface="Century Gothic" pitchFamily="34" charset="0"/>
                        </a:rPr>
                        <a:t>Add up the funding – can the research go ahead?</a:t>
                      </a:r>
                      <a:endParaRPr lang="en-GB" dirty="0">
                        <a:latin typeface="Century Gothic" pitchFamily="34"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r>
            </a:tbl>
          </a:graphicData>
        </a:graphic>
      </p:graphicFrame>
      <p:pic>
        <p:nvPicPr>
          <p:cNvPr id="11" name="Picture 10" descr="discuss.png"/>
          <p:cNvPicPr>
            <a:picLocks noChangeAspect="1"/>
          </p:cNvPicPr>
          <p:nvPr/>
        </p:nvPicPr>
        <p:blipFill>
          <a:blip r:embed="rId3" cstate="print"/>
          <a:stretch>
            <a:fillRect/>
          </a:stretch>
        </p:blipFill>
        <p:spPr>
          <a:xfrm>
            <a:off x="323528" y="4929188"/>
            <a:ext cx="818902" cy="520717"/>
          </a:xfrm>
          <a:prstGeom prst="rect">
            <a:avLst/>
          </a:prstGeom>
        </p:spPr>
      </p:pic>
      <p:pic>
        <p:nvPicPr>
          <p:cNvPr id="12" name="Picture 11" descr="write.png"/>
          <p:cNvPicPr>
            <a:picLocks noChangeAspect="1"/>
          </p:cNvPicPr>
          <p:nvPr/>
        </p:nvPicPr>
        <p:blipFill>
          <a:blip r:embed="rId4" cstate="print"/>
          <a:stretch>
            <a:fillRect/>
          </a:stretch>
        </p:blipFill>
        <p:spPr>
          <a:xfrm>
            <a:off x="539552" y="5661248"/>
            <a:ext cx="395332" cy="576453"/>
          </a:xfrm>
          <a:prstGeom prst="rect">
            <a:avLst/>
          </a:prstGeom>
        </p:spPr>
      </p:pic>
      <p:sp>
        <p:nvSpPr>
          <p:cNvPr id="14" name="Rectangle 13"/>
          <p:cNvSpPr/>
          <p:nvPr/>
        </p:nvSpPr>
        <p:spPr>
          <a:xfrm>
            <a:off x="1475656" y="1052736"/>
            <a:ext cx="5328592" cy="584775"/>
          </a:xfrm>
          <a:prstGeom prst="rect">
            <a:avLst/>
          </a:prstGeom>
        </p:spPr>
        <p:txBody>
          <a:bodyPr wrap="square">
            <a:spAutoFit/>
          </a:bodyPr>
          <a:lstStyle/>
          <a:p>
            <a:pPr algn="r"/>
            <a:r>
              <a:rPr lang="en-GB" sz="3200" b="1" dirty="0" smtClean="0">
                <a:latin typeface="Century Gothic" pitchFamily="34" charset="0"/>
              </a:rPr>
              <a:t>...and lots of money</a:t>
            </a:r>
            <a:r>
              <a:rPr lang="en-GB" sz="3200" dirty="0" smtClean="0">
                <a:latin typeface="Century Gothic" pitchFamily="34" charset="0"/>
              </a:rPr>
              <a:t>’</a:t>
            </a:r>
            <a:endParaRPr lang="en-GB" sz="3200" dirty="0">
              <a:latin typeface="Century Gothic" pitchFamily="34" charset="0"/>
            </a:endParaRPr>
          </a:p>
        </p:txBody>
      </p:sp>
      <p:grpSp>
        <p:nvGrpSpPr>
          <p:cNvPr id="15" name="Group 67"/>
          <p:cNvGrpSpPr/>
          <p:nvPr/>
        </p:nvGrpSpPr>
        <p:grpSpPr>
          <a:xfrm>
            <a:off x="179513" y="1916832"/>
            <a:ext cx="6480721" cy="648073"/>
            <a:chOff x="6228184" y="887970"/>
            <a:chExt cx="2964815" cy="461332"/>
          </a:xfrm>
        </p:grpSpPr>
        <p:sp>
          <p:nvSpPr>
            <p:cNvPr id="16" name="Rounded Rectangle 15"/>
            <p:cNvSpPr/>
            <p:nvPr/>
          </p:nvSpPr>
          <p:spPr>
            <a:xfrm>
              <a:off x="6228184" y="887970"/>
              <a:ext cx="2964815" cy="461332"/>
            </a:xfrm>
            <a:prstGeom prst="roundRect">
              <a:avLst/>
            </a:prstGeom>
            <a:solidFill>
              <a:srgbClr val="00990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 name="TextBox 16"/>
            <p:cNvSpPr txBox="1"/>
            <p:nvPr/>
          </p:nvSpPr>
          <p:spPr>
            <a:xfrm>
              <a:off x="6253737" y="908720"/>
              <a:ext cx="2939261" cy="438182"/>
            </a:xfrm>
            <a:prstGeom prst="rect">
              <a:avLst/>
            </a:prstGeom>
            <a:noFill/>
          </p:spPr>
          <p:txBody>
            <a:bodyPr wrap="square" rtlCol="0">
              <a:spAutoFit/>
            </a:bodyPr>
            <a:lstStyle/>
            <a:p>
              <a:pPr algn="ctr"/>
              <a:r>
                <a:rPr lang="en-GB" sz="3400" dirty="0" smtClean="0">
                  <a:solidFill>
                    <a:schemeClr val="bg1"/>
                  </a:solidFill>
                  <a:latin typeface="Century Gothic" pitchFamily="34" charset="0"/>
                </a:rPr>
                <a:t>Role-play a funding meeting</a:t>
              </a:r>
            </a:p>
          </p:txBody>
        </p:sp>
      </p:grpSp>
      <p:pic>
        <p:nvPicPr>
          <p:cNvPr id="18" name="Picture 17" descr="write.png"/>
          <p:cNvPicPr>
            <a:picLocks noChangeAspect="1"/>
          </p:cNvPicPr>
          <p:nvPr/>
        </p:nvPicPr>
        <p:blipFill>
          <a:blip r:embed="rId4" cstate="print"/>
          <a:stretch>
            <a:fillRect/>
          </a:stretch>
        </p:blipFill>
        <p:spPr>
          <a:xfrm>
            <a:off x="539552" y="4221088"/>
            <a:ext cx="395332" cy="576453"/>
          </a:xfrm>
          <a:prstGeom prst="rect">
            <a:avLst/>
          </a:prstGeom>
        </p:spPr>
      </p:pic>
      <p:sp>
        <p:nvSpPr>
          <p:cNvPr id="20" name="TextBox 19"/>
          <p:cNvSpPr txBox="1"/>
          <p:nvPr/>
        </p:nvSpPr>
        <p:spPr>
          <a:xfrm>
            <a:off x="8316554" y="764704"/>
            <a:ext cx="791950" cy="338554"/>
          </a:xfrm>
          <a:prstGeom prst="rect">
            <a:avLst/>
          </a:prstGeom>
          <a:noFill/>
        </p:spPr>
        <p:txBody>
          <a:bodyPr wrap="square" rtlCol="0">
            <a:spAutoFit/>
          </a:bodyPr>
          <a:lstStyle/>
          <a:p>
            <a:pPr algn="r"/>
            <a:r>
              <a:rPr lang="en-GB" sz="1600" dirty="0" smtClean="0">
                <a:latin typeface="Century Gothic" pitchFamily="34" charset="0"/>
              </a:rPr>
              <a:t>SS1-2</a:t>
            </a:r>
            <a:endParaRPr lang="en-GB" sz="1600" dirty="0">
              <a:latin typeface="Century Gothic" pitchFamily="34" charset="0"/>
            </a:endParaRPr>
          </a:p>
        </p:txBody>
      </p:sp>
      <p:pic>
        <p:nvPicPr>
          <p:cNvPr id="21" name="Picture 20" descr="Student sheets.png">
            <a:hlinkClick r:id="rId5" action="ppaction://hlinksldjump"/>
          </p:cNvPr>
          <p:cNvPicPr>
            <a:picLocks noChangeAspect="1"/>
          </p:cNvPicPr>
          <p:nvPr/>
        </p:nvPicPr>
        <p:blipFill>
          <a:blip r:embed="rId6" cstate="print"/>
          <a:stretch>
            <a:fillRect/>
          </a:stretch>
        </p:blipFill>
        <p:spPr>
          <a:xfrm>
            <a:off x="8526102" y="116632"/>
            <a:ext cx="510394" cy="596982"/>
          </a:xfrm>
          <a:prstGeom prst="rect">
            <a:avLst/>
          </a:prstGeom>
        </p:spPr>
      </p:pic>
      <p:sp>
        <p:nvSpPr>
          <p:cNvPr id="22" name="Rectangle 21"/>
          <p:cNvSpPr/>
          <p:nvPr/>
        </p:nvSpPr>
        <p:spPr>
          <a:xfrm>
            <a:off x="-36512" y="6525344"/>
            <a:ext cx="3088861" cy="360040"/>
          </a:xfrm>
          <a:prstGeom prst="rect">
            <a:avLst/>
          </a:prstGeom>
          <a:solidFill>
            <a:srgbClr val="E8D9F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000" b="1" dirty="0" smtClean="0">
                <a:solidFill>
                  <a:schemeClr val="bg1"/>
                </a:solidFill>
                <a:latin typeface="Century Gothic" pitchFamily="34" charset="0"/>
              </a:rPr>
              <a:t>Starter</a:t>
            </a:r>
          </a:p>
        </p:txBody>
      </p:sp>
      <p:sp>
        <p:nvSpPr>
          <p:cNvPr id="23" name="Rectangle 22"/>
          <p:cNvSpPr/>
          <p:nvPr/>
        </p:nvSpPr>
        <p:spPr>
          <a:xfrm>
            <a:off x="6105378" y="6525344"/>
            <a:ext cx="3067651" cy="360040"/>
          </a:xfrm>
          <a:prstGeom prst="rect">
            <a:avLst/>
          </a:pr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000" b="1" dirty="0" smtClean="0">
                <a:solidFill>
                  <a:schemeClr val="bg1"/>
                </a:solidFill>
                <a:latin typeface="Century Gothic" pitchFamily="34" charset="0"/>
              </a:rPr>
              <a:t>Plenary</a:t>
            </a:r>
          </a:p>
        </p:txBody>
      </p:sp>
      <p:sp>
        <p:nvSpPr>
          <p:cNvPr id="24" name="Rounded Rectangle 23"/>
          <p:cNvSpPr/>
          <p:nvPr/>
        </p:nvSpPr>
        <p:spPr>
          <a:xfrm>
            <a:off x="3024336" y="6529282"/>
            <a:ext cx="3131840" cy="356102"/>
          </a:xfrm>
          <a:prstGeom prst="roundRect">
            <a:avLst/>
          </a:prstGeom>
          <a:solidFill>
            <a:srgbClr val="CC9900"/>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000" b="1" dirty="0" smtClean="0">
                <a:solidFill>
                  <a:schemeClr val="bg1"/>
                </a:solidFill>
                <a:latin typeface="Century Gothic" pitchFamily="34" charset="0"/>
              </a:rPr>
              <a:t>Main</a:t>
            </a:r>
          </a:p>
        </p:txBody>
      </p:sp>
      <p:pic>
        <p:nvPicPr>
          <p:cNvPr id="3" name="Picture 2" descr="21143-Mark-medium.png"/>
          <p:cNvPicPr>
            <a:picLocks noChangeAspect="1"/>
          </p:cNvPicPr>
          <p:nvPr/>
        </p:nvPicPr>
        <p:blipFill>
          <a:blip r:embed="rId7" cstate="print"/>
          <a:stretch>
            <a:fillRect/>
          </a:stretch>
        </p:blipFill>
        <p:spPr>
          <a:xfrm>
            <a:off x="6243638" y="1031083"/>
            <a:ext cx="2799751" cy="5710285"/>
          </a:xfrm>
          <a:prstGeom prst="rect">
            <a:avLst/>
          </a:prstGeom>
          <a:ln>
            <a:noFill/>
          </a:ln>
          <a:effectLst>
            <a:outerShdw blurRad="292100" dist="139700" dir="2700000" algn="tl" rotWithShape="0">
              <a:srgbClr val="333333">
                <a:alpha val="65000"/>
              </a:srgbClr>
            </a:outerShdw>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childTnLst>
                                </p:cTn>
                              </p:par>
                              <p:par>
                                <p:cTn id="8" presetID="10" presetClass="entr" presetSubtype="0" fill="hold" grpId="0" nodeType="withEffect">
                                  <p:stCondLst>
                                    <p:cond delay="3000"/>
                                  </p:stCondLst>
                                  <p:childTnLst>
                                    <p:set>
                                      <p:cBhvr>
                                        <p:cTn id="9" dur="1" fill="hold">
                                          <p:stCondLst>
                                            <p:cond delay="0"/>
                                          </p:stCondLst>
                                        </p:cTn>
                                        <p:tgtEl>
                                          <p:spTgt spid="14"/>
                                        </p:tgtEl>
                                        <p:attrNameLst>
                                          <p:attrName>style.visibility</p:attrName>
                                        </p:attrNameLst>
                                      </p:cBhvr>
                                      <p:to>
                                        <p:strVal val="visible"/>
                                      </p:to>
                                    </p:set>
                                    <p:animEffect transition="in" filter="fade">
                                      <p:cBhvr>
                                        <p:cTn id="10" dur="2000"/>
                                        <p:tgtEl>
                                          <p:spTgt spid="14"/>
                                        </p:tgtEl>
                                      </p:cBhvr>
                                    </p:animEffect>
                                  </p:childTnLst>
                                </p:cTn>
                              </p:par>
                            </p:childTnLst>
                          </p:cTn>
                        </p:par>
                        <p:par>
                          <p:cTn id="11" fill="hold">
                            <p:stCondLst>
                              <p:cond delay="5000"/>
                            </p:stCondLst>
                            <p:childTnLst>
                              <p:par>
                                <p:cTn id="12" presetID="10" presetClass="entr" presetSubtype="0" fill="hold" nodeType="afterEffect">
                                  <p:stCondLst>
                                    <p:cond delay="0"/>
                                  </p:stCondLst>
                                  <p:childTnLst>
                                    <p:set>
                                      <p:cBhvr>
                                        <p:cTn id="13" dur="1" fill="hold">
                                          <p:stCondLst>
                                            <p:cond delay="0"/>
                                          </p:stCondLst>
                                        </p:cTn>
                                        <p:tgtEl>
                                          <p:spTgt spid="15"/>
                                        </p:tgtEl>
                                        <p:attrNameLst>
                                          <p:attrName>style.visibility</p:attrName>
                                        </p:attrNameLst>
                                      </p:cBhvr>
                                      <p:to>
                                        <p:strVal val="visible"/>
                                      </p:to>
                                    </p:set>
                                    <p:animEffect transition="in" filter="fade">
                                      <p:cBhvr>
                                        <p:cTn id="14" dur="2000"/>
                                        <p:tgtEl>
                                          <p:spTgt spid="15"/>
                                        </p:tgtEl>
                                      </p:cBhvr>
                                    </p:animEffect>
                                  </p:childTnLst>
                                </p:cTn>
                              </p:par>
                            </p:childTnLst>
                          </p:cTn>
                        </p:par>
                        <p:par>
                          <p:cTn id="15" fill="hold">
                            <p:stCondLst>
                              <p:cond delay="7000"/>
                            </p:stCondLst>
                            <p:childTnLst>
                              <p:par>
                                <p:cTn id="16" presetID="10" presetClass="entr" presetSubtype="0" fill="hold" grpId="0" nodeType="afterEffect">
                                  <p:stCondLst>
                                    <p:cond delay="0"/>
                                  </p:stCondLst>
                                  <p:childTnLst>
                                    <p:set>
                                      <p:cBhvr>
                                        <p:cTn id="17" dur="1" fill="hold">
                                          <p:stCondLst>
                                            <p:cond delay="0"/>
                                          </p:stCondLst>
                                        </p:cTn>
                                        <p:tgtEl>
                                          <p:spTgt spid="6"/>
                                        </p:tgtEl>
                                        <p:attrNameLst>
                                          <p:attrName>style.visibility</p:attrName>
                                        </p:attrNameLst>
                                      </p:cBhvr>
                                      <p:to>
                                        <p:strVal val="visible"/>
                                      </p:to>
                                    </p:set>
                                    <p:animEffect transition="in" filter="fade">
                                      <p:cBhvr>
                                        <p:cTn id="18" dur="2000"/>
                                        <p:tgtEl>
                                          <p:spTgt spid="6"/>
                                        </p:tgtEl>
                                      </p:cBhvr>
                                    </p:animEffect>
                                  </p:childTnLst>
                                </p:cTn>
                              </p:par>
                            </p:childTnLst>
                          </p:cTn>
                        </p:par>
                        <p:par>
                          <p:cTn id="19" fill="hold">
                            <p:stCondLst>
                              <p:cond delay="9000"/>
                            </p:stCondLst>
                            <p:childTnLst>
                              <p:par>
                                <p:cTn id="20" presetID="2" presetClass="entr" presetSubtype="8" fill="hold" grpId="0" nodeType="afterEffect">
                                  <p:stCondLst>
                                    <p:cond delay="0"/>
                                  </p:stCondLst>
                                  <p:childTnLst>
                                    <p:set>
                                      <p:cBhvr>
                                        <p:cTn id="21" dur="1" fill="hold">
                                          <p:stCondLst>
                                            <p:cond delay="0"/>
                                          </p:stCondLst>
                                        </p:cTn>
                                        <p:tgtEl>
                                          <p:spTgt spid="8">
                                            <p:txEl>
                                              <p:pRg st="0" end="0"/>
                                            </p:txEl>
                                          </p:spTgt>
                                        </p:tgtEl>
                                        <p:attrNameLst>
                                          <p:attrName>style.visibility</p:attrName>
                                        </p:attrNameLst>
                                      </p:cBhvr>
                                      <p:to>
                                        <p:strVal val="visible"/>
                                      </p:to>
                                    </p:set>
                                    <p:anim calcmode="lin" valueType="num">
                                      <p:cBhvr additive="base">
                                        <p:cTn id="22" dur="1000" fill="hold"/>
                                        <p:tgtEl>
                                          <p:spTgt spid="8">
                                            <p:txEl>
                                              <p:pRg st="0" end="0"/>
                                            </p:txEl>
                                          </p:spTgt>
                                        </p:tgtEl>
                                        <p:attrNameLst>
                                          <p:attrName>ppt_x</p:attrName>
                                        </p:attrNameLst>
                                      </p:cBhvr>
                                      <p:tavLst>
                                        <p:tav tm="0">
                                          <p:val>
                                            <p:strVal val="0-#ppt_w/2"/>
                                          </p:val>
                                        </p:tav>
                                        <p:tav tm="100000">
                                          <p:val>
                                            <p:strVal val="#ppt_x"/>
                                          </p:val>
                                        </p:tav>
                                      </p:tavLst>
                                    </p:anim>
                                    <p:anim calcmode="lin" valueType="num">
                                      <p:cBhvr additive="base">
                                        <p:cTn id="23" dur="1000" fill="hold"/>
                                        <p:tgtEl>
                                          <p:spTgt spid="8">
                                            <p:txEl>
                                              <p:pRg st="0" end="0"/>
                                            </p:txEl>
                                          </p:spTgt>
                                        </p:tgtEl>
                                        <p:attrNameLst>
                                          <p:attrName>ppt_y</p:attrName>
                                        </p:attrNameLst>
                                      </p:cBhvr>
                                      <p:tavLst>
                                        <p:tav tm="0">
                                          <p:val>
                                            <p:strVal val="#ppt_y"/>
                                          </p:val>
                                        </p:tav>
                                        <p:tav tm="100000">
                                          <p:val>
                                            <p:strVal val="#ppt_y"/>
                                          </p:val>
                                        </p:tav>
                                      </p:tavLst>
                                    </p:anim>
                                  </p:childTnLst>
                                </p:cTn>
                              </p:par>
                            </p:childTnLst>
                          </p:cTn>
                        </p:par>
                        <p:par>
                          <p:cTn id="24" fill="hold">
                            <p:stCondLst>
                              <p:cond delay="10000"/>
                            </p:stCondLst>
                            <p:childTnLst>
                              <p:par>
                                <p:cTn id="25" presetID="2" presetClass="entr" presetSubtype="8" fill="hold" grpId="0" nodeType="afterEffect">
                                  <p:stCondLst>
                                    <p:cond delay="0"/>
                                  </p:stCondLst>
                                  <p:childTnLst>
                                    <p:set>
                                      <p:cBhvr>
                                        <p:cTn id="26" dur="1" fill="hold">
                                          <p:stCondLst>
                                            <p:cond delay="0"/>
                                          </p:stCondLst>
                                        </p:cTn>
                                        <p:tgtEl>
                                          <p:spTgt spid="8">
                                            <p:txEl>
                                              <p:pRg st="1" end="1"/>
                                            </p:txEl>
                                          </p:spTgt>
                                        </p:tgtEl>
                                        <p:attrNameLst>
                                          <p:attrName>style.visibility</p:attrName>
                                        </p:attrNameLst>
                                      </p:cBhvr>
                                      <p:to>
                                        <p:strVal val="visible"/>
                                      </p:to>
                                    </p:set>
                                    <p:anim calcmode="lin" valueType="num">
                                      <p:cBhvr additive="base">
                                        <p:cTn id="27" dur="1000" fill="hold"/>
                                        <p:tgtEl>
                                          <p:spTgt spid="8">
                                            <p:txEl>
                                              <p:pRg st="1" end="1"/>
                                            </p:txEl>
                                          </p:spTgt>
                                        </p:tgtEl>
                                        <p:attrNameLst>
                                          <p:attrName>ppt_x</p:attrName>
                                        </p:attrNameLst>
                                      </p:cBhvr>
                                      <p:tavLst>
                                        <p:tav tm="0">
                                          <p:val>
                                            <p:strVal val="0-#ppt_w/2"/>
                                          </p:val>
                                        </p:tav>
                                        <p:tav tm="100000">
                                          <p:val>
                                            <p:strVal val="#ppt_x"/>
                                          </p:val>
                                        </p:tav>
                                      </p:tavLst>
                                    </p:anim>
                                    <p:anim calcmode="lin" valueType="num">
                                      <p:cBhvr additive="base">
                                        <p:cTn id="28" dur="1000" fill="hold"/>
                                        <p:tgtEl>
                                          <p:spTgt spid="8">
                                            <p:txEl>
                                              <p:pRg st="1" end="1"/>
                                            </p:txEl>
                                          </p:spTgt>
                                        </p:tgtEl>
                                        <p:attrNameLst>
                                          <p:attrName>ppt_y</p:attrName>
                                        </p:attrNameLst>
                                      </p:cBhvr>
                                      <p:tavLst>
                                        <p:tav tm="0">
                                          <p:val>
                                            <p:strVal val="#ppt_y"/>
                                          </p:val>
                                        </p:tav>
                                        <p:tav tm="100000">
                                          <p:val>
                                            <p:strVal val="#ppt_y"/>
                                          </p:val>
                                        </p:tav>
                                      </p:tavLst>
                                    </p:anim>
                                  </p:childTnLst>
                                </p:cTn>
                              </p:par>
                            </p:childTnLst>
                          </p:cTn>
                        </p:par>
                        <p:par>
                          <p:cTn id="29" fill="hold">
                            <p:stCondLst>
                              <p:cond delay="11000"/>
                            </p:stCondLst>
                            <p:childTnLst>
                              <p:par>
                                <p:cTn id="30" presetID="10" presetClass="entr" presetSubtype="0" fill="hold" nodeType="afterEffect">
                                  <p:stCondLst>
                                    <p:cond delay="0"/>
                                  </p:stCondLst>
                                  <p:childTnLst>
                                    <p:set>
                                      <p:cBhvr>
                                        <p:cTn id="31" dur="1" fill="hold">
                                          <p:stCondLst>
                                            <p:cond delay="0"/>
                                          </p:stCondLst>
                                        </p:cTn>
                                        <p:tgtEl>
                                          <p:spTgt spid="10"/>
                                        </p:tgtEl>
                                        <p:attrNameLst>
                                          <p:attrName>style.visibility</p:attrName>
                                        </p:attrNameLst>
                                      </p:cBhvr>
                                      <p:to>
                                        <p:strVal val="visible"/>
                                      </p:to>
                                    </p:set>
                                    <p:animEffect transition="in" filter="fade">
                                      <p:cBhvr>
                                        <p:cTn id="32" dur="2000"/>
                                        <p:tgtEl>
                                          <p:spTgt spid="10"/>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19"/>
                                        </p:tgtEl>
                                        <p:attrNameLst>
                                          <p:attrName>style.visibility</p:attrName>
                                        </p:attrNameLst>
                                      </p:cBhvr>
                                      <p:to>
                                        <p:strVal val="visible"/>
                                      </p:to>
                                    </p:set>
                                    <p:animEffect transition="in" filter="fade">
                                      <p:cBhvr>
                                        <p:cTn id="35" dur="2000"/>
                                        <p:tgtEl>
                                          <p:spTgt spid="19"/>
                                        </p:tgtEl>
                                      </p:cBhvr>
                                    </p:animEffect>
                                  </p:childTnLst>
                                </p:cTn>
                              </p:par>
                              <p:par>
                                <p:cTn id="36" presetID="10" presetClass="entr" presetSubtype="0" fill="hold" nodeType="withEffect">
                                  <p:stCondLst>
                                    <p:cond delay="0"/>
                                  </p:stCondLst>
                                  <p:childTnLst>
                                    <p:set>
                                      <p:cBhvr>
                                        <p:cTn id="37" dur="1" fill="hold">
                                          <p:stCondLst>
                                            <p:cond delay="0"/>
                                          </p:stCondLst>
                                        </p:cTn>
                                        <p:tgtEl>
                                          <p:spTgt spid="11"/>
                                        </p:tgtEl>
                                        <p:attrNameLst>
                                          <p:attrName>style.visibility</p:attrName>
                                        </p:attrNameLst>
                                      </p:cBhvr>
                                      <p:to>
                                        <p:strVal val="visible"/>
                                      </p:to>
                                    </p:set>
                                    <p:animEffect transition="in" filter="fade">
                                      <p:cBhvr>
                                        <p:cTn id="38" dur="2000"/>
                                        <p:tgtEl>
                                          <p:spTgt spid="11"/>
                                        </p:tgtEl>
                                      </p:cBhvr>
                                    </p:animEffect>
                                  </p:childTnLst>
                                </p:cTn>
                              </p:par>
                              <p:par>
                                <p:cTn id="39" presetID="10" presetClass="entr" presetSubtype="0" fill="hold" nodeType="withEffect">
                                  <p:stCondLst>
                                    <p:cond delay="0"/>
                                  </p:stCondLst>
                                  <p:childTnLst>
                                    <p:set>
                                      <p:cBhvr>
                                        <p:cTn id="40" dur="1" fill="hold">
                                          <p:stCondLst>
                                            <p:cond delay="0"/>
                                          </p:stCondLst>
                                        </p:cTn>
                                        <p:tgtEl>
                                          <p:spTgt spid="12"/>
                                        </p:tgtEl>
                                        <p:attrNameLst>
                                          <p:attrName>style.visibility</p:attrName>
                                        </p:attrNameLst>
                                      </p:cBhvr>
                                      <p:to>
                                        <p:strVal val="visible"/>
                                      </p:to>
                                    </p:set>
                                    <p:animEffect transition="in" filter="fade">
                                      <p:cBhvr>
                                        <p:cTn id="41" dur="2000"/>
                                        <p:tgtEl>
                                          <p:spTgt spid="12"/>
                                        </p:tgtEl>
                                      </p:cBhvr>
                                    </p:animEffect>
                                  </p:childTnLst>
                                </p:cTn>
                              </p:par>
                              <p:par>
                                <p:cTn id="42" presetID="10" presetClass="entr" presetSubtype="0" fill="hold" nodeType="withEffect">
                                  <p:stCondLst>
                                    <p:cond delay="0"/>
                                  </p:stCondLst>
                                  <p:childTnLst>
                                    <p:set>
                                      <p:cBhvr>
                                        <p:cTn id="43" dur="1" fill="hold">
                                          <p:stCondLst>
                                            <p:cond delay="0"/>
                                          </p:stCondLst>
                                        </p:cTn>
                                        <p:tgtEl>
                                          <p:spTgt spid="18"/>
                                        </p:tgtEl>
                                        <p:attrNameLst>
                                          <p:attrName>style.visibility</p:attrName>
                                        </p:attrNameLst>
                                      </p:cBhvr>
                                      <p:to>
                                        <p:strVal val="visible"/>
                                      </p:to>
                                    </p:set>
                                    <p:animEffect transition="in" filter="fade">
                                      <p:cBhvr>
                                        <p:cTn id="44" dur="20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2" grpId="0"/>
      <p:bldP spid="6" grpId="0" animBg="1"/>
      <p:bldP spid="8" grpId="0" build="p"/>
      <p:bldP spid="14"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0" y="1196752"/>
            <a:ext cx="9142412" cy="1066801"/>
          </a:xfrm>
          <a:prstGeom prst="rect">
            <a:avLst/>
          </a:prstGeom>
          <a:solidFill>
            <a:srgbClr val="CC99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rgbClr val="FFFFFF"/>
              </a:solidFill>
            </a:endParaRPr>
          </a:p>
        </p:txBody>
      </p:sp>
      <p:sp>
        <p:nvSpPr>
          <p:cNvPr id="9" name="TextBox 8"/>
          <p:cNvSpPr txBox="1"/>
          <p:nvPr/>
        </p:nvSpPr>
        <p:spPr>
          <a:xfrm>
            <a:off x="900229" y="1257462"/>
            <a:ext cx="7487532" cy="923330"/>
          </a:xfrm>
          <a:prstGeom prst="rect">
            <a:avLst/>
          </a:prstGeom>
          <a:noFill/>
        </p:spPr>
        <p:txBody>
          <a:bodyPr wrap="square" rtlCol="0">
            <a:spAutoFit/>
          </a:bodyPr>
          <a:lstStyle/>
          <a:p>
            <a:pPr algn="ctr"/>
            <a:r>
              <a:rPr lang="en-GB" sz="5400" dirty="0" smtClean="0">
                <a:solidFill>
                  <a:schemeClr val="bg1"/>
                </a:solidFill>
                <a:latin typeface="Century Gothic" pitchFamily="34" charset="0"/>
              </a:rPr>
              <a:t>Chocolate money</a:t>
            </a:r>
          </a:p>
        </p:txBody>
      </p:sp>
      <p:sp>
        <p:nvSpPr>
          <p:cNvPr id="2" name="Title 1"/>
          <p:cNvSpPr>
            <a:spLocks noGrp="1"/>
          </p:cNvSpPr>
          <p:nvPr>
            <p:ph type="ctrTitle" idx="4294967295"/>
          </p:nvPr>
        </p:nvSpPr>
        <p:spPr>
          <a:xfrm>
            <a:off x="2411762" y="476672"/>
            <a:ext cx="4464050" cy="647700"/>
          </a:xfrm>
        </p:spPr>
        <p:txBody>
          <a:bodyPr>
            <a:noAutofit/>
          </a:bodyPr>
          <a:lstStyle/>
          <a:p>
            <a:pPr algn="ctr"/>
            <a:r>
              <a:rPr lang="en-US" sz="3200" dirty="0" smtClean="0">
                <a:solidFill>
                  <a:srgbClr val="CC9900"/>
                </a:solidFill>
                <a:latin typeface="Century Gothic" pitchFamily="34" charset="0"/>
              </a:rPr>
              <a:t>Student sheets</a:t>
            </a:r>
            <a:endParaRPr lang="en-US" sz="4000" dirty="0">
              <a:solidFill>
                <a:srgbClr val="CC9900"/>
              </a:solidFill>
              <a:latin typeface="Century Gothic" pitchFamily="34" charset="0"/>
              <a:cs typeface="Lato Regular"/>
            </a:endParaRPr>
          </a:p>
        </p:txBody>
      </p:sp>
      <p:pic>
        <p:nvPicPr>
          <p:cNvPr id="5" name="Picture 4" descr="engagelogo.png"/>
          <p:cNvPicPr>
            <a:picLocks noChangeAspect="1"/>
          </p:cNvPicPr>
          <p:nvPr/>
        </p:nvPicPr>
        <p:blipFill>
          <a:blip r:embed="rId3" cstate="print">
            <a:extLst>
              <a:ext uri="{28A0092B-C50C-407E-A947-70E740481C1C}">
                <a14:useLocalDpi xmlns="" xmlns:a14="http://schemas.microsoft.com/office/drawing/2010/main" val="0"/>
              </a:ext>
            </a:extLst>
          </a:blip>
          <a:stretch>
            <a:fillRect/>
          </a:stretch>
        </p:blipFill>
        <p:spPr>
          <a:xfrm>
            <a:off x="7035614" y="205267"/>
            <a:ext cx="1902871" cy="763249"/>
          </a:xfrm>
          <a:prstGeom prst="rect">
            <a:avLst/>
          </a:prstGeom>
        </p:spPr>
      </p:pic>
      <p:graphicFrame>
        <p:nvGraphicFramePr>
          <p:cNvPr id="18" name="Table 17"/>
          <p:cNvGraphicFramePr>
            <a:graphicFrameLocks noGrp="1"/>
          </p:cNvGraphicFramePr>
          <p:nvPr/>
        </p:nvGraphicFramePr>
        <p:xfrm>
          <a:off x="1331639" y="2466301"/>
          <a:ext cx="6552728" cy="1826796"/>
        </p:xfrm>
        <a:graphic>
          <a:graphicData uri="http://schemas.openxmlformats.org/drawingml/2006/table">
            <a:tbl>
              <a:tblPr/>
              <a:tblGrid>
                <a:gridCol w="1368153"/>
                <a:gridCol w="2520280"/>
                <a:gridCol w="2664295"/>
              </a:tblGrid>
              <a:tr h="439298">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lang="en-US" altLang="en-US" sz="1600" b="1" dirty="0" smtClean="0">
                          <a:solidFill>
                            <a:srgbClr val="CC9900"/>
                          </a:solidFill>
                          <a:latin typeface="Century Gothic" panose="020B0502020202020204" pitchFamily="34" charset="0"/>
                        </a:rPr>
                        <a:t>Sheet no. </a:t>
                      </a:r>
                      <a:endParaRPr kumimoji="0" lang="en-GB" sz="1600" b="0" i="0" u="none" strike="noStrike" cap="none" normalizeH="0" baseline="0" dirty="0" smtClean="0">
                        <a:ln>
                          <a:noFill/>
                        </a:ln>
                        <a:solidFill>
                          <a:srgbClr val="CC9900"/>
                        </a:solidFill>
                        <a:effectLst/>
                        <a:latin typeface="Century Gothic" panose="020B0502020202020204" pitchFamily="34" charset="0"/>
                        <a:ea typeface="ＭＳ Ｐゴシック" charset="-128"/>
                        <a:cs typeface="Arial" charset="0"/>
                      </a:endParaRPr>
                    </a:p>
                  </a:txBody>
                  <a:tcPr marL="126000" marR="126000" marT="72000" marB="50400" horzOverflow="overflow">
                    <a:lnL>
                      <a:noFill/>
                    </a:lnL>
                    <a:lnR w="12700" cap="flat" cmpd="sng" algn="ctr">
                      <a:solidFill>
                        <a:srgbClr val="CC9900"/>
                      </a:solidFill>
                      <a:prstDash val="solid"/>
                      <a:round/>
                      <a:headEnd type="none" w="med" len="med"/>
                      <a:tailEnd type="none" w="med" len="med"/>
                    </a:lnR>
                    <a:lnT>
                      <a:noFill/>
                    </a:lnT>
                    <a:lnB w="12700" cap="flat" cmpd="sng" algn="ctr">
                      <a:solidFill>
                        <a:srgbClr val="CC99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lang="en-US" altLang="en-US" sz="1600" b="1" dirty="0" smtClean="0">
                          <a:solidFill>
                            <a:srgbClr val="CC9900"/>
                          </a:solidFill>
                          <a:latin typeface="Century Gothic" panose="020B0502020202020204" pitchFamily="34" charset="0"/>
                        </a:rPr>
                        <a:t>Title </a:t>
                      </a:r>
                      <a:endParaRPr kumimoji="0" lang="en-GB" sz="1600" b="0" i="0" u="none" strike="noStrike" cap="none" normalizeH="0" baseline="0" dirty="0" smtClean="0">
                        <a:ln>
                          <a:noFill/>
                        </a:ln>
                        <a:solidFill>
                          <a:srgbClr val="CC9900"/>
                        </a:solidFill>
                        <a:effectLst/>
                        <a:latin typeface="Century Gothic" panose="020B0502020202020204" pitchFamily="34" charset="0"/>
                        <a:ea typeface="ＭＳ Ｐゴシック" charset="-128"/>
                        <a:cs typeface="Arial" charset="0"/>
                      </a:endParaRPr>
                    </a:p>
                  </a:txBody>
                  <a:tcPr marL="126000" marR="126000" marT="72000" marB="50400" horzOverflow="overflow">
                    <a:lnL w="12700" cap="flat" cmpd="sng" algn="ctr">
                      <a:solidFill>
                        <a:srgbClr val="CC9900"/>
                      </a:solidFill>
                      <a:prstDash val="solid"/>
                      <a:round/>
                      <a:headEnd type="none" w="med" len="med"/>
                      <a:tailEnd type="none" w="med" len="med"/>
                    </a:lnL>
                    <a:lnR w="12700" cap="flat" cmpd="sng" algn="ctr">
                      <a:solidFill>
                        <a:srgbClr val="CC9900"/>
                      </a:solidFill>
                      <a:prstDash val="solid"/>
                      <a:round/>
                      <a:headEnd type="none" w="med" len="med"/>
                      <a:tailEnd type="none" w="med" len="med"/>
                    </a:lnR>
                    <a:lnT>
                      <a:noFill/>
                    </a:lnT>
                    <a:lnB w="12700" cap="flat" cmpd="sng" algn="ctr">
                      <a:solidFill>
                        <a:srgbClr val="CC99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lang="en-US" altLang="en-US" sz="1600" b="1" dirty="0" smtClean="0">
                          <a:solidFill>
                            <a:srgbClr val="CC9900"/>
                          </a:solidFill>
                          <a:latin typeface="Century Gothic" panose="020B0502020202020204" pitchFamily="34" charset="0"/>
                        </a:rPr>
                        <a:t>Notes</a:t>
                      </a:r>
                      <a:endParaRPr kumimoji="0" lang="en-GB" sz="1600" b="0" i="0" u="none" strike="noStrike" cap="none" normalizeH="0" baseline="0" dirty="0" smtClean="0">
                        <a:ln>
                          <a:noFill/>
                        </a:ln>
                        <a:solidFill>
                          <a:srgbClr val="CC9900"/>
                        </a:solidFill>
                        <a:effectLst/>
                        <a:latin typeface="Century Gothic" panose="020B0502020202020204" pitchFamily="34" charset="0"/>
                        <a:ea typeface="ＭＳ Ｐゴシック" charset="-128"/>
                        <a:cs typeface="Arial" charset="0"/>
                      </a:endParaRPr>
                    </a:p>
                  </a:txBody>
                  <a:tcPr marL="126000" marR="126000" marT="72000" marB="50400" horzOverflow="overflow">
                    <a:lnL w="12700" cap="flat" cmpd="sng" algn="ctr">
                      <a:solidFill>
                        <a:srgbClr val="CC9900"/>
                      </a:solidFill>
                      <a:prstDash val="solid"/>
                      <a:round/>
                      <a:headEnd type="none" w="med" len="med"/>
                      <a:tailEnd type="none" w="med" len="med"/>
                    </a:lnL>
                    <a:lnR>
                      <a:noFill/>
                    </a:lnR>
                    <a:lnT>
                      <a:noFill/>
                    </a:lnT>
                    <a:lnB w="12700" cap="flat" cmpd="sng" algn="ctr">
                      <a:solidFill>
                        <a:srgbClr val="CC9900"/>
                      </a:solidFill>
                      <a:prstDash val="solid"/>
                      <a:round/>
                      <a:headEnd type="none" w="med" len="med"/>
                      <a:tailEnd type="none" w="med" len="med"/>
                    </a:lnB>
                    <a:lnTlToBr>
                      <a:noFill/>
                    </a:lnTlToBr>
                    <a:lnBlToTr>
                      <a:noFill/>
                    </a:lnBlToTr>
                    <a:noFill/>
                  </a:tcPr>
                </a:tc>
              </a:tr>
              <a:tr h="741077">
                <a:tc>
                  <a:txBody>
                    <a:bodyPr/>
                    <a:lstStyle/>
                    <a:p>
                      <a:pPr marL="360363" marR="0" lvl="0" indent="0" algn="l" defTabSz="914400" rtl="0" eaLnBrk="1" fontAlgn="base" latinLnBrk="0" hangingPunct="1">
                        <a:lnSpc>
                          <a:spcPct val="100000"/>
                        </a:lnSpc>
                        <a:spcBef>
                          <a:spcPts val="2400"/>
                        </a:spcBef>
                        <a:spcAft>
                          <a:spcPct val="0"/>
                        </a:spcAft>
                        <a:buClrTx/>
                        <a:buSzTx/>
                        <a:buFontTx/>
                        <a:buNone/>
                        <a:tabLst/>
                      </a:pPr>
                      <a:r>
                        <a:rPr kumimoji="0" lang="en-GB" sz="1400" b="0" i="0" u="none" strike="noStrike" cap="none" normalizeH="0" baseline="0" dirty="0" smtClean="0">
                          <a:ln>
                            <a:noFill/>
                          </a:ln>
                          <a:solidFill>
                            <a:schemeClr val="tx1"/>
                          </a:solidFill>
                          <a:effectLst/>
                          <a:latin typeface="Century Gothic" pitchFamily="34" charset="0"/>
                          <a:cs typeface="Arial" charset="0"/>
                        </a:rPr>
                        <a:t>SS1</a:t>
                      </a:r>
                    </a:p>
                  </a:txBody>
                  <a:tcPr horzOverflow="overflow">
                    <a:lnL>
                      <a:noFill/>
                    </a:lnL>
                    <a:lnR w="12700" cap="flat" cmpd="sng" algn="ctr">
                      <a:solidFill>
                        <a:srgbClr val="CC9900"/>
                      </a:solidFill>
                      <a:prstDash val="solid"/>
                      <a:round/>
                      <a:headEnd type="none" w="med" len="med"/>
                      <a:tailEnd type="none" w="med" len="med"/>
                    </a:lnR>
                    <a:lnT w="12700" cap="flat" cmpd="sng" algn="ctr">
                      <a:solidFill>
                        <a:srgbClr val="CC9900"/>
                      </a:solidFill>
                      <a:prstDash val="solid"/>
                      <a:round/>
                      <a:headEnd type="none" w="med" len="med"/>
                      <a:tailEnd type="none" w="med" len="med"/>
                    </a:lnT>
                    <a:lnB w="12700" cap="flat" cmpd="sng" algn="ctr">
                      <a:solidFill>
                        <a:srgbClr val="CC99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2400"/>
                        </a:spcBef>
                        <a:spcAft>
                          <a:spcPct val="0"/>
                        </a:spcAft>
                        <a:buClrTx/>
                        <a:buSzTx/>
                        <a:buFontTx/>
                        <a:buNone/>
                        <a:tabLst/>
                      </a:pPr>
                      <a:r>
                        <a:rPr kumimoji="0" lang="en-GB" sz="1400" b="0" i="0" u="none" strike="noStrike" cap="none" normalizeH="0" baseline="0" dirty="0" smtClean="0">
                          <a:ln>
                            <a:noFill/>
                          </a:ln>
                          <a:solidFill>
                            <a:schemeClr val="tx1"/>
                          </a:solidFill>
                          <a:effectLst/>
                          <a:latin typeface="Century Gothic" pitchFamily="34" charset="0"/>
                          <a:cs typeface="Arial" charset="0"/>
                        </a:rPr>
                        <a:t>Fundraiser meeting preparation</a:t>
                      </a:r>
                    </a:p>
                  </a:txBody>
                  <a:tcPr horzOverflow="overflow">
                    <a:lnL w="12700" cap="flat" cmpd="sng" algn="ctr">
                      <a:solidFill>
                        <a:srgbClr val="CC9900"/>
                      </a:solidFill>
                      <a:prstDash val="solid"/>
                      <a:round/>
                      <a:headEnd type="none" w="med" len="med"/>
                      <a:tailEnd type="none" w="med" len="med"/>
                    </a:lnL>
                    <a:lnR w="12700" cap="flat" cmpd="sng" algn="ctr">
                      <a:solidFill>
                        <a:srgbClr val="CC9900"/>
                      </a:solidFill>
                      <a:prstDash val="solid"/>
                      <a:round/>
                      <a:headEnd type="none" w="med" len="med"/>
                      <a:tailEnd type="none" w="med" len="med"/>
                    </a:lnR>
                    <a:lnT w="12700" cap="flat" cmpd="sng" algn="ctr">
                      <a:solidFill>
                        <a:srgbClr val="CC9900"/>
                      </a:solidFill>
                      <a:prstDash val="solid"/>
                      <a:round/>
                      <a:headEnd type="none" w="med" len="med"/>
                      <a:tailEnd type="none" w="med" len="med"/>
                    </a:lnT>
                    <a:lnB w="12700" cap="flat" cmpd="sng" algn="ctr">
                      <a:solidFill>
                        <a:srgbClr val="CC99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2400"/>
                        </a:spcBef>
                        <a:spcAft>
                          <a:spcPct val="0"/>
                        </a:spcAft>
                        <a:buClrTx/>
                        <a:buSzTx/>
                        <a:buFontTx/>
                        <a:buNone/>
                        <a:tabLst/>
                        <a:defRPr/>
                      </a:pPr>
                      <a:r>
                        <a:rPr kumimoji="0" lang="en-GB" sz="1400" b="0" i="0" u="none" strike="noStrike" cap="none" normalizeH="0" baseline="0" dirty="0" smtClean="0">
                          <a:ln>
                            <a:noFill/>
                          </a:ln>
                          <a:solidFill>
                            <a:schemeClr val="tx1"/>
                          </a:solidFill>
                          <a:effectLst/>
                          <a:latin typeface="Century Gothic" pitchFamily="34" charset="0"/>
                          <a:cs typeface="Arial" charset="0"/>
                        </a:rPr>
                        <a:t>Consumable, one per fundraiser (half the class)</a:t>
                      </a:r>
                    </a:p>
                  </a:txBody>
                  <a:tcPr horzOverflow="overflow">
                    <a:lnL w="12700" cap="flat" cmpd="sng" algn="ctr">
                      <a:solidFill>
                        <a:srgbClr val="CC9900"/>
                      </a:solidFill>
                      <a:prstDash val="solid"/>
                      <a:round/>
                      <a:headEnd type="none" w="med" len="med"/>
                      <a:tailEnd type="none" w="med" len="med"/>
                    </a:lnL>
                    <a:lnR>
                      <a:noFill/>
                    </a:lnR>
                    <a:lnT w="12700" cap="flat" cmpd="sng" algn="ctr">
                      <a:solidFill>
                        <a:srgbClr val="CC9900"/>
                      </a:solidFill>
                      <a:prstDash val="solid"/>
                      <a:round/>
                      <a:headEnd type="none" w="med" len="med"/>
                      <a:tailEnd type="none" w="med" len="med"/>
                    </a:lnT>
                    <a:lnB w="12700" cap="flat" cmpd="sng" algn="ctr">
                      <a:solidFill>
                        <a:srgbClr val="CC9900"/>
                      </a:solidFill>
                      <a:prstDash val="solid"/>
                      <a:round/>
                      <a:headEnd type="none" w="med" len="med"/>
                      <a:tailEnd type="none" w="med" len="med"/>
                    </a:lnB>
                    <a:lnTlToBr>
                      <a:noFill/>
                    </a:lnTlToBr>
                    <a:lnBlToTr>
                      <a:noFill/>
                    </a:lnBlToTr>
                    <a:noFill/>
                  </a:tcPr>
                </a:tc>
              </a:tr>
              <a:tr h="646421">
                <a:tc>
                  <a:txBody>
                    <a:bodyPr/>
                    <a:lstStyle/>
                    <a:p>
                      <a:pPr marL="360363" marR="0" lvl="0" indent="0" algn="l" defTabSz="914400" rtl="0" eaLnBrk="1" fontAlgn="base" latinLnBrk="0" hangingPunct="1">
                        <a:lnSpc>
                          <a:spcPct val="100000"/>
                        </a:lnSpc>
                        <a:spcBef>
                          <a:spcPts val="2400"/>
                        </a:spcBef>
                        <a:spcAft>
                          <a:spcPct val="0"/>
                        </a:spcAft>
                        <a:buClrTx/>
                        <a:buSzTx/>
                        <a:buFontTx/>
                        <a:buNone/>
                        <a:tabLst/>
                      </a:pPr>
                      <a:r>
                        <a:rPr kumimoji="0" lang="en-GB" sz="1400" b="0" i="0" u="none" strike="noStrike" cap="none" normalizeH="0" baseline="0" dirty="0" smtClean="0">
                          <a:ln>
                            <a:noFill/>
                          </a:ln>
                          <a:solidFill>
                            <a:schemeClr val="tx1"/>
                          </a:solidFill>
                          <a:effectLst/>
                          <a:latin typeface="Century Gothic" pitchFamily="34" charset="0"/>
                          <a:cs typeface="Arial" charset="0"/>
                        </a:rPr>
                        <a:t>SS2</a:t>
                      </a:r>
                    </a:p>
                  </a:txBody>
                  <a:tcPr horzOverflow="overflow">
                    <a:lnL>
                      <a:noFill/>
                    </a:lnL>
                    <a:lnR w="12700" cap="flat" cmpd="sng" algn="ctr">
                      <a:solidFill>
                        <a:srgbClr val="CC9900"/>
                      </a:solidFill>
                      <a:prstDash val="solid"/>
                      <a:round/>
                      <a:headEnd type="none" w="med" len="med"/>
                      <a:tailEnd type="none" w="med" len="med"/>
                    </a:lnR>
                    <a:lnT w="12700" cap="flat" cmpd="sng" algn="ctr">
                      <a:solidFill>
                        <a:srgbClr val="CC9900"/>
                      </a:solidFill>
                      <a:prstDash val="solid"/>
                      <a:round/>
                      <a:headEnd type="none" w="med" len="med"/>
                      <a:tailEnd type="none" w="med" len="med"/>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ts val="2400"/>
                        </a:spcBef>
                        <a:spcAft>
                          <a:spcPct val="0"/>
                        </a:spcAft>
                        <a:buClrTx/>
                        <a:buSzTx/>
                        <a:buFontTx/>
                        <a:buNone/>
                        <a:tabLst/>
                      </a:pPr>
                      <a:r>
                        <a:rPr kumimoji="0" lang="en-GB" sz="1400" b="0" i="0" u="none" strike="noStrike" cap="none" normalizeH="0" baseline="0" dirty="0" smtClean="0">
                          <a:ln>
                            <a:noFill/>
                          </a:ln>
                          <a:solidFill>
                            <a:schemeClr val="tx1"/>
                          </a:solidFill>
                          <a:effectLst/>
                          <a:latin typeface="Century Gothic" pitchFamily="34" charset="0"/>
                          <a:cs typeface="Arial" charset="0"/>
                        </a:rPr>
                        <a:t>Funder meeting preparation</a:t>
                      </a:r>
                    </a:p>
                  </a:txBody>
                  <a:tcPr horzOverflow="overflow">
                    <a:lnL w="12700" cap="flat" cmpd="sng" algn="ctr">
                      <a:solidFill>
                        <a:srgbClr val="CC9900"/>
                      </a:solidFill>
                      <a:prstDash val="solid"/>
                      <a:round/>
                      <a:headEnd type="none" w="med" len="med"/>
                      <a:tailEnd type="none" w="med" len="med"/>
                    </a:lnL>
                    <a:lnR w="12700" cap="flat" cmpd="sng" algn="ctr">
                      <a:solidFill>
                        <a:srgbClr val="CC9900"/>
                      </a:solidFill>
                      <a:prstDash val="solid"/>
                      <a:round/>
                      <a:headEnd type="none" w="med" len="med"/>
                      <a:tailEnd type="none" w="med" len="med"/>
                    </a:lnR>
                    <a:lnT w="12700" cap="flat" cmpd="sng" algn="ctr">
                      <a:solidFill>
                        <a:srgbClr val="CC9900"/>
                      </a:solidFill>
                      <a:prstDash val="solid"/>
                      <a:round/>
                      <a:headEnd type="none" w="med" len="med"/>
                      <a:tailEnd type="none" w="med" len="med"/>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ts val="2400"/>
                        </a:spcBef>
                        <a:spcAft>
                          <a:spcPct val="0"/>
                        </a:spcAft>
                        <a:buClrTx/>
                        <a:buSzTx/>
                        <a:buFontTx/>
                        <a:buNone/>
                        <a:tabLst/>
                        <a:defRPr/>
                      </a:pPr>
                      <a:r>
                        <a:rPr kumimoji="0" lang="en-GB" sz="1400" b="0" i="0" u="none" strike="noStrike" cap="none" normalizeH="0" baseline="0" dirty="0" smtClean="0">
                          <a:ln>
                            <a:noFill/>
                          </a:ln>
                          <a:solidFill>
                            <a:schemeClr val="tx1"/>
                          </a:solidFill>
                          <a:effectLst/>
                          <a:latin typeface="Century Gothic" pitchFamily="34" charset="0"/>
                          <a:cs typeface="Arial" charset="0"/>
                        </a:rPr>
                        <a:t>Consumable, one per funder (half the class)</a:t>
                      </a:r>
                    </a:p>
                  </a:txBody>
                  <a:tcPr horzOverflow="overflow">
                    <a:lnL w="12700" cap="flat" cmpd="sng" algn="ctr">
                      <a:solidFill>
                        <a:srgbClr val="CC9900"/>
                      </a:solidFill>
                      <a:prstDash val="solid"/>
                      <a:round/>
                      <a:headEnd type="none" w="med" len="med"/>
                      <a:tailEnd type="none" w="med" len="med"/>
                    </a:lnL>
                    <a:lnR>
                      <a:noFill/>
                    </a:lnR>
                    <a:lnT w="12700" cap="flat" cmpd="sng" algn="ctr">
                      <a:solidFill>
                        <a:srgbClr val="CC9900"/>
                      </a:solidFill>
                      <a:prstDash val="solid"/>
                      <a:round/>
                      <a:headEnd type="none" w="med" len="med"/>
                      <a:tailEnd type="none" w="med" len="med"/>
                    </a:lnT>
                    <a:lnB>
                      <a:noFill/>
                    </a:lnB>
                    <a:lnTlToBr>
                      <a:noFill/>
                    </a:lnTlToBr>
                    <a:lnBlToTr>
                      <a:noFill/>
                    </a:lnBlToTr>
                    <a:noFill/>
                  </a:tcPr>
                </a:tc>
              </a:tr>
            </a:tbl>
          </a:graphicData>
        </a:graphic>
      </p:graphicFrame>
      <p:sp>
        <p:nvSpPr>
          <p:cNvPr id="7" name="Action Button: Custom 6">
            <a:hlinkClick r:id="rId4" action="ppaction://hlinksldjump" highlightClick="1"/>
          </p:cNvPr>
          <p:cNvSpPr/>
          <p:nvPr/>
        </p:nvSpPr>
        <p:spPr>
          <a:xfrm>
            <a:off x="6875856" y="0"/>
            <a:ext cx="2268144" cy="1169368"/>
          </a:xfrm>
          <a:prstGeom prst="actionButtonBlank">
            <a:avLst/>
          </a:prstGeom>
          <a:solidFill>
            <a:schemeClr val="bg1">
              <a:lumMod val="85000"/>
              <a:alpha val="1961"/>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custDataLst>
      <p:tags r:id="rId1"/>
    </p:custDataLst>
    <p:extLst>
      <p:ext uri="{BB962C8B-B14F-4D97-AF65-F5344CB8AC3E}">
        <p14:creationId xmlns="" xmlns:p14="http://schemas.microsoft.com/office/powerpoint/2010/main" val="239840872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9"/>
          <p:cNvGrpSpPr/>
          <p:nvPr/>
        </p:nvGrpSpPr>
        <p:grpSpPr>
          <a:xfrm>
            <a:off x="7813154" y="0"/>
            <a:ext cx="1296144" cy="641606"/>
            <a:chOff x="7813154" y="0"/>
            <a:chExt cx="1296144" cy="641606"/>
          </a:xfrm>
        </p:grpSpPr>
        <p:sp>
          <p:nvSpPr>
            <p:cNvPr id="22" name="TextBox 21"/>
            <p:cNvSpPr txBox="1"/>
            <p:nvPr/>
          </p:nvSpPr>
          <p:spPr>
            <a:xfrm>
              <a:off x="7813154" y="0"/>
              <a:ext cx="792088" cy="338554"/>
            </a:xfrm>
            <a:prstGeom prst="rect">
              <a:avLst/>
            </a:prstGeom>
            <a:noFill/>
          </p:spPr>
          <p:txBody>
            <a:bodyPr wrap="square" rtlCol="0">
              <a:spAutoFit/>
            </a:bodyPr>
            <a:lstStyle/>
            <a:p>
              <a:pPr algn="r"/>
              <a:r>
                <a:rPr lang="en-GB" sz="1600" dirty="0" smtClean="0">
                  <a:latin typeface="Century Gothic" pitchFamily="34" charset="0"/>
                </a:rPr>
                <a:t>SS1</a:t>
              </a:r>
              <a:endParaRPr lang="en-GB" sz="1600" dirty="0">
                <a:latin typeface="Century Gothic" pitchFamily="34" charset="0"/>
              </a:endParaRPr>
            </a:p>
          </p:txBody>
        </p:sp>
        <p:pic>
          <p:nvPicPr>
            <p:cNvPr id="23" name="Picture 22" descr="Student sheets.png"/>
            <p:cNvPicPr>
              <a:picLocks noChangeAspect="1"/>
            </p:cNvPicPr>
            <p:nvPr/>
          </p:nvPicPr>
          <p:blipFill>
            <a:blip r:embed="rId4" cstate="print"/>
            <a:stretch>
              <a:fillRect/>
            </a:stretch>
          </p:blipFill>
          <p:spPr>
            <a:xfrm>
              <a:off x="8598815" y="44624"/>
              <a:ext cx="510483" cy="596982"/>
            </a:xfrm>
            <a:prstGeom prst="rect">
              <a:avLst/>
            </a:prstGeom>
          </p:spPr>
        </p:pic>
      </p:grpSp>
      <p:sp>
        <p:nvSpPr>
          <p:cNvPr id="31" name="Rectangle 30"/>
          <p:cNvSpPr/>
          <p:nvPr/>
        </p:nvSpPr>
        <p:spPr>
          <a:xfrm>
            <a:off x="251520" y="908720"/>
            <a:ext cx="4032448" cy="5524589"/>
          </a:xfrm>
          <a:prstGeom prst="rect">
            <a:avLst/>
          </a:prstGeom>
        </p:spPr>
        <p:txBody>
          <a:bodyPr wrap="square">
            <a:spAutoFit/>
          </a:bodyPr>
          <a:lstStyle/>
          <a:p>
            <a:r>
              <a:rPr lang="en-GB" sz="1400" dirty="0" smtClean="0">
                <a:latin typeface="Century Gothic" pitchFamily="34" charset="0"/>
              </a:rPr>
              <a:t>You work for the chocolate company. </a:t>
            </a:r>
            <a:br>
              <a:rPr lang="en-GB" sz="1400" dirty="0" smtClean="0">
                <a:latin typeface="Century Gothic" pitchFamily="34" charset="0"/>
              </a:rPr>
            </a:br>
            <a:r>
              <a:rPr lang="en-GB" sz="1400" dirty="0" smtClean="0">
                <a:latin typeface="Century Gothic" pitchFamily="34" charset="0"/>
              </a:rPr>
              <a:t>You need funders to give you £2 million for research. The funders will ask you questions. The amount of money they give you will depend on the quality of your answers.</a:t>
            </a:r>
          </a:p>
          <a:p>
            <a:pPr>
              <a:spcBef>
                <a:spcPts val="1200"/>
              </a:spcBef>
            </a:pPr>
            <a:r>
              <a:rPr lang="en-GB" sz="1600" b="1" dirty="0" smtClean="0">
                <a:latin typeface="Century Gothic" pitchFamily="34" charset="0"/>
              </a:rPr>
              <a:t>Funder priority:</a:t>
            </a:r>
          </a:p>
          <a:p>
            <a:pPr>
              <a:spcBef>
                <a:spcPts val="600"/>
              </a:spcBef>
            </a:pPr>
            <a:r>
              <a:rPr lang="en-GB" sz="1400" b="1" dirty="0" smtClean="0">
                <a:solidFill>
                  <a:srgbClr val="00B050"/>
                </a:solidFill>
                <a:latin typeface="Century Gothic" pitchFamily="34" charset="0"/>
              </a:rPr>
              <a:t>Charity: </a:t>
            </a:r>
            <a:r>
              <a:rPr lang="en-GB" sz="1400" dirty="0" smtClean="0">
                <a:latin typeface="Century Gothic" pitchFamily="34" charset="0"/>
              </a:rPr>
              <a:t>Helping local people in need</a:t>
            </a:r>
          </a:p>
          <a:p>
            <a:pPr>
              <a:spcBef>
                <a:spcPts val="600"/>
              </a:spcBef>
            </a:pPr>
            <a:r>
              <a:rPr lang="en-GB" sz="1400" b="1" dirty="0" smtClean="0">
                <a:solidFill>
                  <a:srgbClr val="00B050"/>
                </a:solidFill>
                <a:latin typeface="Century Gothic" pitchFamily="34" charset="0"/>
              </a:rPr>
              <a:t>Government research council: </a:t>
            </a:r>
            <a:r>
              <a:rPr lang="en-GB" sz="1400" dirty="0" smtClean="0">
                <a:latin typeface="Century Gothic" pitchFamily="34" charset="0"/>
              </a:rPr>
              <a:t>making the country richer and healthier.</a:t>
            </a:r>
          </a:p>
          <a:p>
            <a:pPr>
              <a:spcBef>
                <a:spcPts val="600"/>
              </a:spcBef>
            </a:pPr>
            <a:r>
              <a:rPr lang="en-GB" sz="1400" b="1" dirty="0" smtClean="0">
                <a:solidFill>
                  <a:srgbClr val="00B050"/>
                </a:solidFill>
                <a:latin typeface="Century Gothic" pitchFamily="34" charset="0"/>
              </a:rPr>
              <a:t>Big company: </a:t>
            </a:r>
            <a:r>
              <a:rPr lang="en-GB" sz="1400" dirty="0" smtClean="0">
                <a:latin typeface="Century Gothic" pitchFamily="34" charset="0"/>
              </a:rPr>
              <a:t>making a profit</a:t>
            </a:r>
          </a:p>
          <a:p>
            <a:pPr>
              <a:spcBef>
                <a:spcPts val="1200"/>
              </a:spcBef>
            </a:pPr>
            <a:r>
              <a:rPr lang="en-GB" sz="1600" b="1" dirty="0" smtClean="0">
                <a:latin typeface="Century Gothic" pitchFamily="34" charset="0"/>
              </a:rPr>
              <a:t>Background information</a:t>
            </a:r>
          </a:p>
          <a:p>
            <a:pPr>
              <a:spcBef>
                <a:spcPts val="600"/>
              </a:spcBef>
            </a:pPr>
            <a:r>
              <a:rPr lang="en-GB" sz="1400" dirty="0" smtClean="0">
                <a:latin typeface="Century Gothic" pitchFamily="34" charset="0"/>
              </a:rPr>
              <a:t>This research project aims to increase pollination of cocoa flowers. We will employ scientists in the following research areas:</a:t>
            </a:r>
          </a:p>
          <a:p>
            <a:pPr marL="173038" indent="-173038" fontAlgn="base">
              <a:spcBef>
                <a:spcPts val="600"/>
              </a:spcBef>
              <a:buClr>
                <a:srgbClr val="00B050"/>
              </a:buClr>
              <a:buFont typeface="Wingdings" pitchFamily="2" charset="2"/>
              <a:buChar char="n"/>
            </a:pPr>
            <a:r>
              <a:rPr lang="en-GB" sz="1400" dirty="0" smtClean="0">
                <a:latin typeface="Century Gothic" pitchFamily="34" charset="0"/>
              </a:rPr>
              <a:t>Ecologists to study where the pollinating flies live and what affects their population</a:t>
            </a:r>
          </a:p>
          <a:p>
            <a:pPr marL="173038" indent="-173038" fontAlgn="base">
              <a:spcBef>
                <a:spcPts val="600"/>
              </a:spcBef>
              <a:buClr>
                <a:srgbClr val="00B050"/>
              </a:buClr>
              <a:buFont typeface="Wingdings" pitchFamily="2" charset="2"/>
              <a:buChar char="n"/>
            </a:pPr>
            <a:r>
              <a:rPr lang="en-GB" sz="1400" dirty="0" smtClean="0">
                <a:latin typeface="Century Gothic" pitchFamily="34" charset="0"/>
              </a:rPr>
              <a:t>Chemists to analyse the chemicals in the cocoa flower scent</a:t>
            </a:r>
          </a:p>
          <a:p>
            <a:pPr marL="173038" indent="-173038" fontAlgn="base">
              <a:spcBef>
                <a:spcPts val="600"/>
              </a:spcBef>
              <a:buClr>
                <a:srgbClr val="00B050"/>
              </a:buClr>
              <a:buFont typeface="Wingdings" pitchFamily="2" charset="2"/>
              <a:buChar char="n"/>
            </a:pPr>
            <a:r>
              <a:rPr lang="en-GB" sz="1400" dirty="0" smtClean="0">
                <a:latin typeface="Century Gothic" pitchFamily="34" charset="0"/>
              </a:rPr>
              <a:t>Entomologists (insect biologists)to study the lifecycle of the flies and how to breed them.</a:t>
            </a:r>
            <a:endParaRPr lang="en-GB" sz="1400" dirty="0">
              <a:latin typeface="Century Gothic" pitchFamily="34" charset="0"/>
            </a:endParaRPr>
          </a:p>
        </p:txBody>
      </p:sp>
      <p:sp>
        <p:nvSpPr>
          <p:cNvPr id="34" name="TextBox 33"/>
          <p:cNvSpPr txBox="1"/>
          <p:nvPr/>
        </p:nvSpPr>
        <p:spPr>
          <a:xfrm>
            <a:off x="1763688" y="188640"/>
            <a:ext cx="6480720" cy="584775"/>
          </a:xfrm>
          <a:prstGeom prst="rect">
            <a:avLst/>
          </a:prstGeom>
          <a:noFill/>
        </p:spPr>
        <p:txBody>
          <a:bodyPr wrap="square" rtlCol="0">
            <a:spAutoFit/>
          </a:bodyPr>
          <a:lstStyle/>
          <a:p>
            <a:pPr algn="ctr"/>
            <a:r>
              <a:rPr lang="en-GB" sz="3200" dirty="0" smtClean="0">
                <a:solidFill>
                  <a:srgbClr val="00B050"/>
                </a:solidFill>
                <a:latin typeface="Century Gothic" pitchFamily="34" charset="0"/>
                <a:ea typeface="+mj-ea"/>
                <a:cs typeface="+mj-cs"/>
              </a:rPr>
              <a:t>Fundraiser meeting preparation</a:t>
            </a:r>
            <a:endParaRPr lang="en-GB" sz="3200" dirty="0">
              <a:solidFill>
                <a:srgbClr val="00B050"/>
              </a:solidFill>
              <a:latin typeface="Century Gothic" pitchFamily="34" charset="0"/>
              <a:ea typeface="+mj-ea"/>
              <a:cs typeface="+mj-cs"/>
            </a:endParaRPr>
          </a:p>
        </p:txBody>
      </p:sp>
      <p:grpSp>
        <p:nvGrpSpPr>
          <p:cNvPr id="56" name="Group 55"/>
          <p:cNvGrpSpPr/>
          <p:nvPr/>
        </p:nvGrpSpPr>
        <p:grpSpPr>
          <a:xfrm>
            <a:off x="4499992" y="4605763"/>
            <a:ext cx="4536504" cy="1775565"/>
            <a:chOff x="4499992" y="4605763"/>
            <a:chExt cx="4536504" cy="1775565"/>
          </a:xfrm>
        </p:grpSpPr>
        <p:sp>
          <p:nvSpPr>
            <p:cNvPr id="17" name="Rectangle 16"/>
            <p:cNvSpPr/>
            <p:nvPr/>
          </p:nvSpPr>
          <p:spPr>
            <a:xfrm>
              <a:off x="4499992" y="4605763"/>
              <a:ext cx="4536504" cy="1775565"/>
            </a:xfrm>
            <a:prstGeom prst="rect">
              <a:avLst/>
            </a:prstGeom>
            <a:noFill/>
            <a:ln w="6350">
              <a:solidFill>
                <a:srgbClr val="00B05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 name="TextBox 17"/>
            <p:cNvSpPr txBox="1"/>
            <p:nvPr/>
          </p:nvSpPr>
          <p:spPr>
            <a:xfrm>
              <a:off x="4499992" y="4615343"/>
              <a:ext cx="4464496" cy="1731243"/>
            </a:xfrm>
            <a:prstGeom prst="rect">
              <a:avLst/>
            </a:prstGeom>
            <a:noFill/>
          </p:spPr>
          <p:txBody>
            <a:bodyPr wrap="square" rtlCol="0" anchor="t">
              <a:spAutoFit/>
            </a:bodyPr>
            <a:lstStyle/>
            <a:p>
              <a:r>
                <a:rPr lang="en-GB" sz="1400" b="1" dirty="0" smtClean="0">
                  <a:latin typeface="Century Gothic" pitchFamily="34" charset="0"/>
                </a:rPr>
                <a:t>Funds raised:</a:t>
              </a:r>
            </a:p>
            <a:p>
              <a:pPr>
                <a:lnSpc>
                  <a:spcPct val="150000"/>
                </a:lnSpc>
                <a:spcBef>
                  <a:spcPts val="300"/>
                </a:spcBef>
                <a:tabLst>
                  <a:tab pos="898525" algn="l"/>
                  <a:tab pos="2152650" algn="l"/>
                  <a:tab pos="3232150" algn="l"/>
                </a:tabLst>
              </a:pPr>
              <a:r>
                <a:rPr lang="en-GB" sz="1400" dirty="0" smtClean="0">
                  <a:latin typeface="Century Gothic" pitchFamily="34" charset="0"/>
                </a:rPr>
                <a:t>Charity	£	Government £</a:t>
              </a:r>
            </a:p>
            <a:p>
              <a:pPr>
                <a:lnSpc>
                  <a:spcPts val="1500"/>
                </a:lnSpc>
                <a:spcBef>
                  <a:spcPts val="1200"/>
                </a:spcBef>
                <a:tabLst>
                  <a:tab pos="898525" algn="l"/>
                  <a:tab pos="2152650" algn="l"/>
                  <a:tab pos="3232150" algn="l"/>
                </a:tabLst>
              </a:pPr>
              <a:r>
                <a:rPr lang="en-GB" sz="1400" dirty="0" smtClean="0">
                  <a:latin typeface="Century Gothic" pitchFamily="34" charset="0"/>
                </a:rPr>
                <a:t>Big </a:t>
              </a:r>
              <a:br>
                <a:rPr lang="en-GB" sz="1400" dirty="0" smtClean="0">
                  <a:latin typeface="Century Gothic" pitchFamily="34" charset="0"/>
                </a:rPr>
              </a:br>
              <a:r>
                <a:rPr lang="en-GB" sz="1400" dirty="0" smtClean="0">
                  <a:latin typeface="Century Gothic" pitchFamily="34" charset="0"/>
                </a:rPr>
                <a:t>company	£	            </a:t>
              </a:r>
              <a:r>
                <a:rPr lang="en-GB" sz="1400" b="1" dirty="0" smtClean="0">
                  <a:latin typeface="Century Gothic" pitchFamily="34" charset="0"/>
                </a:rPr>
                <a:t>Total	£</a:t>
              </a:r>
              <a:endParaRPr lang="en-GB" sz="1400" dirty="0" smtClean="0">
                <a:latin typeface="Century Gothic" pitchFamily="34" charset="0"/>
              </a:endParaRPr>
            </a:p>
            <a:p>
              <a:pPr>
                <a:spcBef>
                  <a:spcPts val="2400"/>
                </a:spcBef>
              </a:pPr>
              <a:r>
                <a:rPr lang="en-GB" sz="1400" dirty="0" smtClean="0">
                  <a:latin typeface="Century Gothic" pitchFamily="34" charset="0"/>
                </a:rPr>
                <a:t>Research can go ahead        Yes                 No</a:t>
              </a:r>
              <a:endParaRPr lang="en-GB" sz="1400" dirty="0">
                <a:latin typeface="Century Gothic" pitchFamily="34" charset="0"/>
              </a:endParaRPr>
            </a:p>
          </p:txBody>
        </p:sp>
        <p:sp>
          <p:nvSpPr>
            <p:cNvPr id="19" name="Rectangle 18"/>
            <p:cNvSpPr/>
            <p:nvPr/>
          </p:nvSpPr>
          <p:spPr>
            <a:xfrm>
              <a:off x="7524328" y="5949280"/>
              <a:ext cx="360040" cy="360040"/>
            </a:xfrm>
            <a:prstGeom prst="rect">
              <a:avLst/>
            </a:prstGeom>
            <a:noFill/>
            <a:ln w="9525">
              <a:solidFill>
                <a:srgbClr val="CC99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0" name="Rectangle 19"/>
            <p:cNvSpPr/>
            <p:nvPr/>
          </p:nvSpPr>
          <p:spPr>
            <a:xfrm>
              <a:off x="8604448" y="5949280"/>
              <a:ext cx="360040" cy="360040"/>
            </a:xfrm>
            <a:prstGeom prst="rect">
              <a:avLst/>
            </a:prstGeom>
            <a:noFill/>
            <a:ln w="9525">
              <a:solidFill>
                <a:srgbClr val="CC99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21" name="Group 20"/>
            <p:cNvGrpSpPr/>
            <p:nvPr/>
          </p:nvGrpSpPr>
          <p:grpSpPr>
            <a:xfrm>
              <a:off x="5652120" y="5181828"/>
              <a:ext cx="936104" cy="576064"/>
              <a:chOff x="5580112" y="4941168"/>
              <a:chExt cx="792088" cy="576064"/>
            </a:xfrm>
          </p:grpSpPr>
          <p:cxnSp>
            <p:nvCxnSpPr>
              <p:cNvPr id="24" name="Straight Connector 23"/>
              <p:cNvCxnSpPr/>
              <p:nvPr/>
            </p:nvCxnSpPr>
            <p:spPr>
              <a:xfrm>
                <a:off x="5580112" y="4941168"/>
                <a:ext cx="792088" cy="0"/>
              </a:xfrm>
              <a:prstGeom prst="line">
                <a:avLst/>
              </a:prstGeom>
              <a:ln w="6350">
                <a:solidFill>
                  <a:srgbClr val="CC9900"/>
                </a:solidFill>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a:xfrm>
                <a:off x="5580112" y="5517232"/>
                <a:ext cx="792088" cy="0"/>
              </a:xfrm>
              <a:prstGeom prst="line">
                <a:avLst/>
              </a:prstGeom>
              <a:ln w="6350">
                <a:solidFill>
                  <a:srgbClr val="CC9900"/>
                </a:solidFill>
              </a:ln>
            </p:spPr>
            <p:style>
              <a:lnRef idx="1">
                <a:schemeClr val="accent1"/>
              </a:lnRef>
              <a:fillRef idx="0">
                <a:schemeClr val="accent1"/>
              </a:fillRef>
              <a:effectRef idx="0">
                <a:schemeClr val="accent1"/>
              </a:effectRef>
              <a:fontRef idx="minor">
                <a:schemeClr val="tx1"/>
              </a:fontRef>
            </p:style>
          </p:cxnSp>
        </p:grpSp>
        <p:grpSp>
          <p:nvGrpSpPr>
            <p:cNvPr id="26" name="Group 25"/>
            <p:cNvGrpSpPr/>
            <p:nvPr/>
          </p:nvGrpSpPr>
          <p:grpSpPr>
            <a:xfrm>
              <a:off x="8028384" y="5181828"/>
              <a:ext cx="936104" cy="576064"/>
              <a:chOff x="5580112" y="4941168"/>
              <a:chExt cx="792088" cy="576064"/>
            </a:xfrm>
          </p:grpSpPr>
          <p:cxnSp>
            <p:nvCxnSpPr>
              <p:cNvPr id="27" name="Straight Connector 26"/>
              <p:cNvCxnSpPr/>
              <p:nvPr/>
            </p:nvCxnSpPr>
            <p:spPr>
              <a:xfrm>
                <a:off x="5580112" y="4941168"/>
                <a:ext cx="792088" cy="0"/>
              </a:xfrm>
              <a:prstGeom prst="line">
                <a:avLst/>
              </a:prstGeom>
              <a:ln w="6350">
                <a:solidFill>
                  <a:srgbClr val="CC9900"/>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a:xfrm>
                <a:off x="5580112" y="5517232"/>
                <a:ext cx="792088" cy="0"/>
              </a:xfrm>
              <a:prstGeom prst="line">
                <a:avLst/>
              </a:prstGeom>
              <a:ln w="6350">
                <a:solidFill>
                  <a:srgbClr val="CC9900"/>
                </a:solidFill>
              </a:ln>
            </p:spPr>
            <p:style>
              <a:lnRef idx="1">
                <a:schemeClr val="accent1"/>
              </a:lnRef>
              <a:fillRef idx="0">
                <a:schemeClr val="accent1"/>
              </a:fillRef>
              <a:effectRef idx="0">
                <a:schemeClr val="accent1"/>
              </a:effectRef>
              <a:fontRef idx="minor">
                <a:schemeClr val="tx1"/>
              </a:fontRef>
            </p:style>
          </p:cxnSp>
        </p:grpSp>
      </p:grpSp>
      <p:grpSp>
        <p:nvGrpSpPr>
          <p:cNvPr id="55" name="Group 54"/>
          <p:cNvGrpSpPr/>
          <p:nvPr/>
        </p:nvGrpSpPr>
        <p:grpSpPr>
          <a:xfrm>
            <a:off x="4497761" y="980728"/>
            <a:ext cx="4538735" cy="3552652"/>
            <a:chOff x="4497761" y="980728"/>
            <a:chExt cx="4538735" cy="3552652"/>
          </a:xfrm>
        </p:grpSpPr>
        <p:sp>
          <p:nvSpPr>
            <p:cNvPr id="13" name="TextBox 12"/>
            <p:cNvSpPr txBox="1"/>
            <p:nvPr/>
          </p:nvSpPr>
          <p:spPr>
            <a:xfrm>
              <a:off x="4499992" y="1023258"/>
              <a:ext cx="4536504" cy="3077766"/>
            </a:xfrm>
            <a:prstGeom prst="rect">
              <a:avLst/>
            </a:prstGeom>
            <a:noFill/>
          </p:spPr>
          <p:txBody>
            <a:bodyPr wrap="square" rtlCol="0" anchor="t">
              <a:spAutoFit/>
            </a:bodyPr>
            <a:lstStyle/>
            <a:p>
              <a:pPr>
                <a:spcBef>
                  <a:spcPts val="600"/>
                </a:spcBef>
              </a:pPr>
              <a:r>
                <a:rPr lang="en-GB" sz="1400" dirty="0" smtClean="0">
                  <a:latin typeface="Century Gothic" pitchFamily="34" charset="0"/>
                </a:rPr>
                <a:t>We think this research will increase cocoa yields because...</a:t>
              </a:r>
            </a:p>
            <a:p>
              <a:endParaRPr lang="en-GB" sz="1400" dirty="0" smtClean="0">
                <a:latin typeface="Century Gothic" pitchFamily="34" charset="0"/>
              </a:endParaRPr>
            </a:p>
            <a:p>
              <a:endParaRPr lang="en-GB" sz="1400" dirty="0" smtClean="0">
                <a:latin typeface="Century Gothic" pitchFamily="34" charset="0"/>
              </a:endParaRPr>
            </a:p>
            <a:p>
              <a:pPr>
                <a:spcBef>
                  <a:spcPts val="600"/>
                </a:spcBef>
              </a:pPr>
              <a:r>
                <a:rPr lang="en-GB" sz="1400" dirty="0" smtClean="0">
                  <a:latin typeface="Century Gothic" pitchFamily="34" charset="0"/>
                </a:rPr>
                <a:t>How it will help the charity</a:t>
              </a:r>
            </a:p>
            <a:p>
              <a:pPr>
                <a:spcBef>
                  <a:spcPts val="600"/>
                </a:spcBef>
              </a:pPr>
              <a:endParaRPr lang="en-GB" sz="1400" dirty="0" smtClean="0">
                <a:latin typeface="Century Gothic" pitchFamily="34" charset="0"/>
              </a:endParaRPr>
            </a:p>
            <a:p>
              <a:pPr>
                <a:spcBef>
                  <a:spcPts val="600"/>
                </a:spcBef>
              </a:pPr>
              <a:endParaRPr lang="en-GB" sz="1400" dirty="0" smtClean="0">
                <a:latin typeface="Century Gothic" pitchFamily="34" charset="0"/>
              </a:endParaRPr>
            </a:p>
            <a:p>
              <a:pPr>
                <a:spcBef>
                  <a:spcPts val="600"/>
                </a:spcBef>
              </a:pPr>
              <a:r>
                <a:rPr lang="en-GB" sz="1400" dirty="0" smtClean="0">
                  <a:latin typeface="Century Gothic" pitchFamily="34" charset="0"/>
                </a:rPr>
                <a:t>How it will help the government</a:t>
              </a:r>
            </a:p>
            <a:p>
              <a:pPr>
                <a:spcBef>
                  <a:spcPts val="600"/>
                </a:spcBef>
              </a:pPr>
              <a:endParaRPr lang="en-GB" sz="1400" dirty="0" smtClean="0">
                <a:latin typeface="Century Gothic" pitchFamily="34" charset="0"/>
              </a:endParaRPr>
            </a:p>
            <a:p>
              <a:pPr>
                <a:spcBef>
                  <a:spcPts val="600"/>
                </a:spcBef>
              </a:pPr>
              <a:endParaRPr lang="en-GB" sz="1400" dirty="0" smtClean="0">
                <a:latin typeface="Century Gothic" pitchFamily="34" charset="0"/>
              </a:endParaRPr>
            </a:p>
            <a:p>
              <a:pPr>
                <a:spcBef>
                  <a:spcPts val="1200"/>
                </a:spcBef>
              </a:pPr>
              <a:r>
                <a:rPr lang="en-GB" sz="1400" dirty="0" smtClean="0">
                  <a:latin typeface="Century Gothic" pitchFamily="34" charset="0"/>
                </a:rPr>
                <a:t>How it will help the big company</a:t>
              </a:r>
              <a:endParaRPr lang="en-GB" sz="1400" dirty="0">
                <a:latin typeface="Century Gothic" pitchFamily="34" charset="0"/>
              </a:endParaRPr>
            </a:p>
          </p:txBody>
        </p:sp>
        <p:sp>
          <p:nvSpPr>
            <p:cNvPr id="16" name="Rectangle 15"/>
            <p:cNvSpPr/>
            <p:nvPr/>
          </p:nvSpPr>
          <p:spPr>
            <a:xfrm>
              <a:off x="4499992" y="980728"/>
              <a:ext cx="4536504" cy="3552652"/>
            </a:xfrm>
            <a:prstGeom prst="rect">
              <a:avLst/>
            </a:prstGeom>
            <a:noFill/>
            <a:ln w="6350">
              <a:solidFill>
                <a:srgbClr val="00B05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44000" tIns="108000" rIns="180000" bIns="108000" rtlCol="0" anchor="ctr"/>
            <a:lstStyle/>
            <a:p>
              <a:pPr algn="ctr"/>
              <a:endParaRPr lang="en-GB"/>
            </a:p>
          </p:txBody>
        </p:sp>
        <p:cxnSp>
          <p:nvCxnSpPr>
            <p:cNvPr id="46" name="Straight Connector 45"/>
            <p:cNvCxnSpPr/>
            <p:nvPr/>
          </p:nvCxnSpPr>
          <p:spPr>
            <a:xfrm flipV="1">
              <a:off x="4497761" y="1913896"/>
              <a:ext cx="4535775" cy="2936"/>
            </a:xfrm>
            <a:prstGeom prst="line">
              <a:avLst/>
            </a:prstGeom>
            <a:ln w="6350">
              <a:solidFill>
                <a:srgbClr val="CC9900"/>
              </a:solidFill>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a:xfrm flipV="1">
              <a:off x="4499992" y="2777992"/>
              <a:ext cx="4535775" cy="2936"/>
            </a:xfrm>
            <a:prstGeom prst="line">
              <a:avLst/>
            </a:prstGeom>
            <a:ln w="6350">
              <a:solidFill>
                <a:srgbClr val="CC9900"/>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a:xfrm flipV="1">
              <a:off x="4499992" y="3714096"/>
              <a:ext cx="4535775" cy="2936"/>
            </a:xfrm>
            <a:prstGeom prst="line">
              <a:avLst/>
            </a:prstGeom>
            <a:ln w="6350">
              <a:solidFill>
                <a:srgbClr val="CC9900"/>
              </a:solidFill>
            </a:ln>
          </p:spPr>
          <p:style>
            <a:lnRef idx="1">
              <a:schemeClr val="accent1"/>
            </a:lnRef>
            <a:fillRef idx="0">
              <a:schemeClr val="accent1"/>
            </a:fillRef>
            <a:effectRef idx="0">
              <a:schemeClr val="accent1"/>
            </a:effectRef>
            <a:fontRef idx="minor">
              <a:schemeClr val="tx1"/>
            </a:fontRef>
          </p:style>
        </p:cxnSp>
      </p:grpSp>
    </p:spTree>
    <p:custDataLst>
      <p:tags r:id="rId1"/>
    </p:custData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9"/>
          <p:cNvGrpSpPr/>
          <p:nvPr/>
        </p:nvGrpSpPr>
        <p:grpSpPr>
          <a:xfrm>
            <a:off x="7813154" y="0"/>
            <a:ext cx="1296144" cy="641606"/>
            <a:chOff x="7813154" y="0"/>
            <a:chExt cx="1296144" cy="641606"/>
          </a:xfrm>
        </p:grpSpPr>
        <p:sp>
          <p:nvSpPr>
            <p:cNvPr id="22" name="TextBox 21"/>
            <p:cNvSpPr txBox="1"/>
            <p:nvPr/>
          </p:nvSpPr>
          <p:spPr>
            <a:xfrm>
              <a:off x="7813154" y="0"/>
              <a:ext cx="792088" cy="338554"/>
            </a:xfrm>
            <a:prstGeom prst="rect">
              <a:avLst/>
            </a:prstGeom>
            <a:noFill/>
          </p:spPr>
          <p:txBody>
            <a:bodyPr wrap="square" rtlCol="0">
              <a:spAutoFit/>
            </a:bodyPr>
            <a:lstStyle/>
            <a:p>
              <a:pPr algn="r"/>
              <a:r>
                <a:rPr lang="en-GB" sz="1600" dirty="0" smtClean="0">
                  <a:latin typeface="Century Gothic" pitchFamily="34" charset="0"/>
                </a:rPr>
                <a:t>SS2</a:t>
              </a:r>
              <a:endParaRPr lang="en-GB" sz="1600" dirty="0">
                <a:latin typeface="Century Gothic" pitchFamily="34" charset="0"/>
              </a:endParaRPr>
            </a:p>
          </p:txBody>
        </p:sp>
        <p:pic>
          <p:nvPicPr>
            <p:cNvPr id="23" name="Picture 22" descr="Student sheets.png"/>
            <p:cNvPicPr>
              <a:picLocks noChangeAspect="1"/>
            </p:cNvPicPr>
            <p:nvPr/>
          </p:nvPicPr>
          <p:blipFill>
            <a:blip r:embed="rId4" cstate="print"/>
            <a:stretch>
              <a:fillRect/>
            </a:stretch>
          </p:blipFill>
          <p:spPr>
            <a:xfrm>
              <a:off x="8598815" y="44624"/>
              <a:ext cx="510483" cy="596982"/>
            </a:xfrm>
            <a:prstGeom prst="rect">
              <a:avLst/>
            </a:prstGeom>
          </p:spPr>
        </p:pic>
      </p:grpSp>
      <p:sp>
        <p:nvSpPr>
          <p:cNvPr id="34" name="TextBox 33"/>
          <p:cNvSpPr txBox="1"/>
          <p:nvPr/>
        </p:nvSpPr>
        <p:spPr>
          <a:xfrm>
            <a:off x="1763688" y="188640"/>
            <a:ext cx="6120679" cy="584775"/>
          </a:xfrm>
          <a:prstGeom prst="rect">
            <a:avLst/>
          </a:prstGeom>
          <a:noFill/>
        </p:spPr>
        <p:txBody>
          <a:bodyPr wrap="square" rtlCol="0">
            <a:spAutoFit/>
          </a:bodyPr>
          <a:lstStyle/>
          <a:p>
            <a:pPr algn="ctr"/>
            <a:r>
              <a:rPr lang="en-GB" sz="3200" dirty="0" smtClean="0">
                <a:solidFill>
                  <a:srgbClr val="00B050"/>
                </a:solidFill>
                <a:latin typeface="Century Gothic" pitchFamily="34" charset="0"/>
                <a:ea typeface="+mj-ea"/>
                <a:cs typeface="+mj-cs"/>
              </a:rPr>
              <a:t>Funder meeting preparation</a:t>
            </a:r>
            <a:endParaRPr lang="en-GB" sz="3200" dirty="0">
              <a:solidFill>
                <a:srgbClr val="00B050"/>
              </a:solidFill>
              <a:latin typeface="Century Gothic" pitchFamily="34" charset="0"/>
              <a:ea typeface="+mj-ea"/>
              <a:cs typeface="+mj-cs"/>
            </a:endParaRPr>
          </a:p>
        </p:txBody>
      </p:sp>
      <p:sp>
        <p:nvSpPr>
          <p:cNvPr id="26" name="Rectangle 25"/>
          <p:cNvSpPr/>
          <p:nvPr/>
        </p:nvSpPr>
        <p:spPr>
          <a:xfrm>
            <a:off x="251520" y="764704"/>
            <a:ext cx="4464496" cy="5878532"/>
          </a:xfrm>
          <a:prstGeom prst="rect">
            <a:avLst/>
          </a:prstGeom>
        </p:spPr>
        <p:txBody>
          <a:bodyPr wrap="square">
            <a:spAutoFit/>
          </a:bodyPr>
          <a:lstStyle/>
          <a:p>
            <a:pPr>
              <a:spcBef>
                <a:spcPts val="600"/>
              </a:spcBef>
            </a:pPr>
            <a:r>
              <a:rPr lang="en-GB" sz="1400" dirty="0" smtClean="0">
                <a:latin typeface="Century Gothic" pitchFamily="34" charset="0"/>
              </a:rPr>
              <a:t>A chocolate company wants you to give them money to carry out research. You will only give them money if it will help you.</a:t>
            </a:r>
          </a:p>
          <a:p>
            <a:pPr>
              <a:spcBef>
                <a:spcPts val="600"/>
              </a:spcBef>
            </a:pPr>
            <a:r>
              <a:rPr lang="en-GB" sz="1600" b="1" dirty="0" smtClean="0">
                <a:latin typeface="Century Gothic" pitchFamily="34" charset="0"/>
              </a:rPr>
              <a:t>Funder priorities</a:t>
            </a:r>
          </a:p>
          <a:p>
            <a:pPr>
              <a:spcBef>
                <a:spcPts val="600"/>
              </a:spcBef>
            </a:pPr>
            <a:r>
              <a:rPr lang="en-GB" sz="1400" b="1" dirty="0" smtClean="0">
                <a:solidFill>
                  <a:srgbClr val="00B050"/>
                </a:solidFill>
                <a:latin typeface="Century Gothic" pitchFamily="34" charset="0"/>
              </a:rPr>
              <a:t>Charity: </a:t>
            </a:r>
            <a:r>
              <a:rPr lang="en-GB" sz="1400" dirty="0" smtClean="0">
                <a:latin typeface="Century Gothic" pitchFamily="34" charset="0"/>
              </a:rPr>
              <a:t>Your donors want to know their money is doing good. You need to see how the project will help local people.</a:t>
            </a:r>
          </a:p>
          <a:p>
            <a:pPr>
              <a:spcBef>
                <a:spcPts val="600"/>
              </a:spcBef>
            </a:pPr>
            <a:r>
              <a:rPr lang="en-GB" sz="1400" b="1" dirty="0" smtClean="0">
                <a:solidFill>
                  <a:srgbClr val="00B050"/>
                </a:solidFill>
                <a:latin typeface="Century Gothic" pitchFamily="34" charset="0"/>
              </a:rPr>
              <a:t>Government research council: </a:t>
            </a:r>
            <a:r>
              <a:rPr lang="en-GB" sz="1400" dirty="0" smtClean="0">
                <a:latin typeface="Century Gothic" pitchFamily="34" charset="0"/>
              </a:rPr>
              <a:t>You need to justify your spending to voters. You need to see how the project will make the country richer or healthier.</a:t>
            </a:r>
          </a:p>
          <a:p>
            <a:pPr>
              <a:spcBef>
                <a:spcPts val="600"/>
              </a:spcBef>
            </a:pPr>
            <a:r>
              <a:rPr lang="en-GB" sz="1400" b="1" dirty="0" smtClean="0">
                <a:solidFill>
                  <a:srgbClr val="00B050"/>
                </a:solidFill>
                <a:latin typeface="Century Gothic" pitchFamily="34" charset="0"/>
              </a:rPr>
              <a:t>Big company: </a:t>
            </a:r>
            <a:r>
              <a:rPr lang="en-GB" sz="1400" dirty="0" smtClean="0">
                <a:latin typeface="Century Gothic" pitchFamily="34" charset="0"/>
              </a:rPr>
              <a:t>You need to justify spending to your shareholders. You need to see how the project will make money.</a:t>
            </a:r>
            <a:endParaRPr lang="en-GB" sz="1400" dirty="0" smtClean="0"/>
          </a:p>
          <a:p>
            <a:pPr>
              <a:spcBef>
                <a:spcPts val="600"/>
              </a:spcBef>
            </a:pPr>
            <a:r>
              <a:rPr lang="en-GB" sz="1600" b="1" dirty="0" smtClean="0">
                <a:latin typeface="Century Gothic" pitchFamily="34" charset="0"/>
              </a:rPr>
              <a:t>Background information</a:t>
            </a:r>
          </a:p>
          <a:p>
            <a:pPr>
              <a:spcBef>
                <a:spcPts val="600"/>
              </a:spcBef>
            </a:pPr>
            <a:r>
              <a:rPr lang="en-GB" sz="1400" dirty="0" smtClean="0">
                <a:latin typeface="Century Gothic" pitchFamily="34" charset="0"/>
              </a:rPr>
              <a:t>The research project aims to increase pollination of cocoa flowers. They will employ scientists in the following research areas:</a:t>
            </a:r>
          </a:p>
          <a:p>
            <a:pPr marL="173038" indent="-173038" fontAlgn="base">
              <a:spcBef>
                <a:spcPts val="600"/>
              </a:spcBef>
              <a:buClr>
                <a:srgbClr val="00B050"/>
              </a:buClr>
              <a:buFont typeface="Wingdings" pitchFamily="2" charset="2"/>
              <a:buChar char="n"/>
            </a:pPr>
            <a:r>
              <a:rPr lang="en-GB" sz="1400" dirty="0" smtClean="0">
                <a:latin typeface="Century Gothic" pitchFamily="34" charset="0"/>
              </a:rPr>
              <a:t>Ecologists to study where the pollinating flies live and what affects their population</a:t>
            </a:r>
          </a:p>
          <a:p>
            <a:pPr marL="173038" indent="-173038" fontAlgn="base">
              <a:spcBef>
                <a:spcPts val="600"/>
              </a:spcBef>
              <a:buClr>
                <a:srgbClr val="00B050"/>
              </a:buClr>
              <a:buFont typeface="Wingdings" pitchFamily="2" charset="2"/>
              <a:buChar char="n"/>
            </a:pPr>
            <a:r>
              <a:rPr lang="en-GB" sz="1400" dirty="0" smtClean="0">
                <a:latin typeface="Century Gothic" pitchFamily="34" charset="0"/>
              </a:rPr>
              <a:t>Chemists to analyse the chemicals in the cocoa flower scent</a:t>
            </a:r>
          </a:p>
          <a:p>
            <a:pPr marL="173038" indent="-173038" fontAlgn="base">
              <a:spcBef>
                <a:spcPts val="600"/>
              </a:spcBef>
              <a:buClr>
                <a:srgbClr val="00B050"/>
              </a:buClr>
              <a:buFont typeface="Wingdings" pitchFamily="2" charset="2"/>
              <a:buChar char="n"/>
            </a:pPr>
            <a:r>
              <a:rPr lang="en-GB" sz="1400" dirty="0" smtClean="0">
                <a:latin typeface="Century Gothic" pitchFamily="34" charset="0"/>
              </a:rPr>
              <a:t>Entomologists (insect biologists)to study the lifecycle of the flies and how to breed them.</a:t>
            </a:r>
            <a:endParaRPr lang="en-GB" sz="1400" dirty="0">
              <a:latin typeface="Century Gothic" pitchFamily="34" charset="0"/>
            </a:endParaRPr>
          </a:p>
        </p:txBody>
      </p:sp>
      <p:grpSp>
        <p:nvGrpSpPr>
          <p:cNvPr id="49" name="Group 48"/>
          <p:cNvGrpSpPr/>
          <p:nvPr/>
        </p:nvGrpSpPr>
        <p:grpSpPr>
          <a:xfrm>
            <a:off x="4788024" y="836712"/>
            <a:ext cx="4248472" cy="3456384"/>
            <a:chOff x="4788024" y="836712"/>
            <a:chExt cx="4248472" cy="3456384"/>
          </a:xfrm>
        </p:grpSpPr>
        <p:cxnSp>
          <p:nvCxnSpPr>
            <p:cNvPr id="46" name="Straight Connector 45"/>
            <p:cNvCxnSpPr/>
            <p:nvPr/>
          </p:nvCxnSpPr>
          <p:spPr>
            <a:xfrm>
              <a:off x="4788024" y="1343704"/>
              <a:ext cx="4248400" cy="14449"/>
            </a:xfrm>
            <a:prstGeom prst="line">
              <a:avLst/>
            </a:prstGeom>
            <a:ln w="6350">
              <a:solidFill>
                <a:srgbClr val="CC9900"/>
              </a:solidFill>
            </a:ln>
          </p:spPr>
          <p:style>
            <a:lnRef idx="1">
              <a:schemeClr val="accent1"/>
            </a:lnRef>
            <a:fillRef idx="0">
              <a:schemeClr val="accent1"/>
            </a:fillRef>
            <a:effectRef idx="0">
              <a:schemeClr val="accent1"/>
            </a:effectRef>
            <a:fontRef idx="minor">
              <a:schemeClr val="tx1"/>
            </a:fontRef>
          </p:style>
        </p:cxnSp>
        <p:sp>
          <p:nvSpPr>
            <p:cNvPr id="29" name="TextBox 28"/>
            <p:cNvSpPr txBox="1"/>
            <p:nvPr/>
          </p:nvSpPr>
          <p:spPr>
            <a:xfrm>
              <a:off x="4788024" y="862255"/>
              <a:ext cx="4248472" cy="3200876"/>
            </a:xfrm>
            <a:prstGeom prst="rect">
              <a:avLst/>
            </a:prstGeom>
            <a:noFill/>
          </p:spPr>
          <p:txBody>
            <a:bodyPr wrap="square" rtlCol="0">
              <a:spAutoFit/>
            </a:bodyPr>
            <a:lstStyle/>
            <a:p>
              <a:r>
                <a:rPr lang="en-GB" sz="1400" dirty="0" smtClean="0">
                  <a:latin typeface="Century Gothic" pitchFamily="34" charset="0"/>
                </a:rPr>
                <a:t>I work for...</a:t>
              </a:r>
            </a:p>
            <a:p>
              <a:endParaRPr lang="en-GB" sz="1400" dirty="0" smtClean="0">
                <a:latin typeface="Century Gothic" pitchFamily="34" charset="0"/>
              </a:endParaRPr>
            </a:p>
            <a:p>
              <a:pPr>
                <a:spcBef>
                  <a:spcPts val="1200"/>
                </a:spcBef>
              </a:pPr>
              <a:r>
                <a:rPr lang="en-GB" sz="1400" dirty="0" smtClean="0">
                  <a:latin typeface="Century Gothic" pitchFamily="34" charset="0"/>
                </a:rPr>
                <a:t>Questions about the science behind the research</a:t>
              </a:r>
            </a:p>
            <a:p>
              <a:pPr>
                <a:spcBef>
                  <a:spcPts val="600"/>
                </a:spcBef>
                <a:buClr>
                  <a:srgbClr val="00B050"/>
                </a:buClr>
                <a:buFont typeface="Wingdings" pitchFamily="2" charset="2"/>
                <a:buChar char="n"/>
              </a:pPr>
              <a:r>
                <a:rPr lang="en-GB" sz="1400" dirty="0" smtClean="0">
                  <a:latin typeface="Century Gothic" pitchFamily="34" charset="0"/>
                </a:rPr>
                <a:t> </a:t>
              </a:r>
            </a:p>
            <a:p>
              <a:pPr>
                <a:buFont typeface="Arial" pitchFamily="34" charset="0"/>
                <a:buChar char="•"/>
              </a:pPr>
              <a:endParaRPr lang="en-GB" sz="1400" dirty="0" smtClean="0">
                <a:latin typeface="Century Gothic" pitchFamily="34" charset="0"/>
              </a:endParaRPr>
            </a:p>
            <a:p>
              <a:endParaRPr lang="en-GB" sz="1400" dirty="0" smtClean="0">
                <a:latin typeface="Century Gothic" pitchFamily="34" charset="0"/>
              </a:endParaRPr>
            </a:p>
            <a:p>
              <a:pPr>
                <a:buClr>
                  <a:srgbClr val="00B050"/>
                </a:buClr>
                <a:buFont typeface="Wingdings" pitchFamily="2" charset="2"/>
                <a:buChar char="n"/>
              </a:pPr>
              <a:r>
                <a:rPr lang="en-GB" sz="1400" dirty="0" smtClean="0">
                  <a:latin typeface="Century Gothic" pitchFamily="34" charset="0"/>
                </a:rPr>
                <a:t> </a:t>
              </a:r>
            </a:p>
            <a:p>
              <a:endParaRPr lang="en-GB" sz="1400" dirty="0" smtClean="0">
                <a:latin typeface="Century Gothic" pitchFamily="34" charset="0"/>
              </a:endParaRPr>
            </a:p>
            <a:p>
              <a:endParaRPr lang="en-GB" sz="1400" dirty="0" smtClean="0">
                <a:latin typeface="Century Gothic" pitchFamily="34" charset="0"/>
              </a:endParaRPr>
            </a:p>
            <a:p>
              <a:r>
                <a:rPr lang="en-GB" sz="1400" dirty="0" smtClean="0">
                  <a:latin typeface="Century Gothic" pitchFamily="34" charset="0"/>
                </a:rPr>
                <a:t>Question about how it will help us</a:t>
              </a:r>
            </a:p>
            <a:p>
              <a:pPr>
                <a:spcBef>
                  <a:spcPts val="600"/>
                </a:spcBef>
                <a:buClr>
                  <a:srgbClr val="00B050"/>
                </a:buClr>
                <a:buFont typeface="Wingdings" pitchFamily="2" charset="2"/>
                <a:buChar char="n"/>
              </a:pPr>
              <a:r>
                <a:rPr lang="en-GB" sz="1400" dirty="0" smtClean="0">
                  <a:latin typeface="Century Gothic" pitchFamily="34" charset="0"/>
                </a:rPr>
                <a:t> </a:t>
              </a:r>
            </a:p>
            <a:p>
              <a:endParaRPr lang="en-GB" sz="1400" dirty="0">
                <a:latin typeface="Century Gothic" pitchFamily="34" charset="0"/>
              </a:endParaRPr>
            </a:p>
          </p:txBody>
        </p:sp>
        <p:sp>
          <p:nvSpPr>
            <p:cNvPr id="30" name="Rectangle 29"/>
            <p:cNvSpPr/>
            <p:nvPr/>
          </p:nvSpPr>
          <p:spPr>
            <a:xfrm>
              <a:off x="4788024" y="836712"/>
              <a:ext cx="4248472" cy="3456384"/>
            </a:xfrm>
            <a:prstGeom prst="rect">
              <a:avLst/>
            </a:prstGeom>
            <a:noFill/>
            <a:ln w="6350">
              <a:solidFill>
                <a:srgbClr val="00B05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44000" tIns="108000" rIns="180000" bIns="108000" rtlCol="0" anchor="ctr"/>
            <a:lstStyle/>
            <a:p>
              <a:pPr algn="ctr"/>
              <a:endParaRPr lang="en-GB"/>
            </a:p>
          </p:txBody>
        </p:sp>
        <p:cxnSp>
          <p:nvCxnSpPr>
            <p:cNvPr id="40" name="Straight Connector 39"/>
            <p:cNvCxnSpPr/>
            <p:nvPr/>
          </p:nvCxnSpPr>
          <p:spPr>
            <a:xfrm>
              <a:off x="4788024" y="3126519"/>
              <a:ext cx="4248400" cy="14449"/>
            </a:xfrm>
            <a:prstGeom prst="line">
              <a:avLst/>
            </a:prstGeom>
            <a:ln w="6350">
              <a:solidFill>
                <a:srgbClr val="CC9900"/>
              </a:solidFill>
            </a:ln>
          </p:spPr>
          <p:style>
            <a:lnRef idx="1">
              <a:schemeClr val="accent1"/>
            </a:lnRef>
            <a:fillRef idx="0">
              <a:schemeClr val="accent1"/>
            </a:fillRef>
            <a:effectRef idx="0">
              <a:schemeClr val="accent1"/>
            </a:effectRef>
            <a:fontRef idx="minor">
              <a:schemeClr val="tx1"/>
            </a:fontRef>
          </p:style>
        </p:cxnSp>
      </p:grpSp>
      <p:grpSp>
        <p:nvGrpSpPr>
          <p:cNvPr id="50" name="Group 49"/>
          <p:cNvGrpSpPr/>
          <p:nvPr/>
        </p:nvGrpSpPr>
        <p:grpSpPr>
          <a:xfrm>
            <a:off x="4788024" y="4365104"/>
            <a:ext cx="4248472" cy="2088232"/>
            <a:chOff x="4788024" y="4365104"/>
            <a:chExt cx="4248472" cy="2088232"/>
          </a:xfrm>
        </p:grpSpPr>
        <p:sp>
          <p:nvSpPr>
            <p:cNvPr id="32" name="Rectangle 31"/>
            <p:cNvSpPr/>
            <p:nvPr/>
          </p:nvSpPr>
          <p:spPr>
            <a:xfrm>
              <a:off x="4788024" y="4365104"/>
              <a:ext cx="4248472" cy="2088232"/>
            </a:xfrm>
            <a:prstGeom prst="rect">
              <a:avLst/>
            </a:prstGeom>
            <a:noFill/>
            <a:ln w="6350">
              <a:solidFill>
                <a:srgbClr val="00B05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44000" tIns="108000" rIns="180000" bIns="108000" rtlCol="0" anchor="ctr"/>
            <a:lstStyle/>
            <a:p>
              <a:pPr algn="ctr"/>
              <a:endParaRPr lang="en-GB"/>
            </a:p>
          </p:txBody>
        </p:sp>
        <p:sp>
          <p:nvSpPr>
            <p:cNvPr id="41" name="TextBox 40"/>
            <p:cNvSpPr txBox="1"/>
            <p:nvPr/>
          </p:nvSpPr>
          <p:spPr>
            <a:xfrm>
              <a:off x="4788024" y="4437112"/>
              <a:ext cx="4032448" cy="1477328"/>
            </a:xfrm>
            <a:prstGeom prst="rect">
              <a:avLst/>
            </a:prstGeom>
            <a:noFill/>
          </p:spPr>
          <p:txBody>
            <a:bodyPr wrap="square" rtlCol="0">
              <a:spAutoFit/>
            </a:bodyPr>
            <a:lstStyle/>
            <a:p>
              <a:pPr>
                <a:spcBef>
                  <a:spcPts val="1200"/>
                </a:spcBef>
              </a:pPr>
              <a:r>
                <a:rPr lang="en-GB" sz="1400" b="1" dirty="0" smtClean="0">
                  <a:latin typeface="Century Gothic" pitchFamily="34" charset="0"/>
                </a:rPr>
                <a:t>Amount of money given:</a:t>
              </a:r>
            </a:p>
            <a:p>
              <a:pPr>
                <a:spcBef>
                  <a:spcPts val="1800"/>
                </a:spcBef>
              </a:pPr>
              <a:r>
                <a:rPr lang="en-GB" sz="1400" dirty="0" smtClean="0">
                  <a:latin typeface="Century Gothic" pitchFamily="34" charset="0"/>
                </a:rPr>
                <a:t>£1 million	           £0.5 million                    £0</a:t>
              </a:r>
            </a:p>
            <a:p>
              <a:pPr>
                <a:spcBef>
                  <a:spcPts val="1800"/>
                </a:spcBef>
              </a:pPr>
              <a:r>
                <a:rPr lang="en-GB" sz="1400" b="1" dirty="0" smtClean="0">
                  <a:latin typeface="Century Gothic" pitchFamily="34" charset="0"/>
                </a:rPr>
                <a:t>Reason:</a:t>
              </a:r>
            </a:p>
            <a:p>
              <a:endParaRPr lang="en-GB" dirty="0"/>
            </a:p>
          </p:txBody>
        </p:sp>
        <p:sp>
          <p:nvSpPr>
            <p:cNvPr id="44" name="Rectangle 43"/>
            <p:cNvSpPr/>
            <p:nvPr/>
          </p:nvSpPr>
          <p:spPr>
            <a:xfrm>
              <a:off x="5724128" y="4797152"/>
              <a:ext cx="360040" cy="360040"/>
            </a:xfrm>
            <a:prstGeom prst="rect">
              <a:avLst/>
            </a:prstGeom>
            <a:noFill/>
            <a:ln w="9525">
              <a:solidFill>
                <a:srgbClr val="CC99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5" name="Rectangle 44"/>
            <p:cNvSpPr/>
            <p:nvPr/>
          </p:nvSpPr>
          <p:spPr>
            <a:xfrm>
              <a:off x="8532440" y="4797152"/>
              <a:ext cx="360040" cy="360040"/>
            </a:xfrm>
            <a:prstGeom prst="rect">
              <a:avLst/>
            </a:prstGeom>
            <a:noFill/>
            <a:ln w="9525">
              <a:solidFill>
                <a:srgbClr val="CC99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7" name="Rectangle 46"/>
            <p:cNvSpPr/>
            <p:nvPr/>
          </p:nvSpPr>
          <p:spPr>
            <a:xfrm>
              <a:off x="7452320" y="4797152"/>
              <a:ext cx="360040" cy="360040"/>
            </a:xfrm>
            <a:prstGeom prst="rect">
              <a:avLst/>
            </a:prstGeom>
            <a:noFill/>
            <a:ln w="9525">
              <a:solidFill>
                <a:srgbClr val="CC99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48" name="Straight Connector 47"/>
            <p:cNvCxnSpPr/>
            <p:nvPr/>
          </p:nvCxnSpPr>
          <p:spPr>
            <a:xfrm>
              <a:off x="4788024" y="5301208"/>
              <a:ext cx="4248400" cy="14449"/>
            </a:xfrm>
            <a:prstGeom prst="line">
              <a:avLst/>
            </a:prstGeom>
            <a:ln w="6350">
              <a:solidFill>
                <a:srgbClr val="CC9900"/>
              </a:solidFill>
            </a:ln>
          </p:spPr>
          <p:style>
            <a:lnRef idx="1">
              <a:schemeClr val="accent1"/>
            </a:lnRef>
            <a:fillRef idx="0">
              <a:schemeClr val="accent1"/>
            </a:fillRef>
            <a:effectRef idx="0">
              <a:schemeClr val="accent1"/>
            </a:effectRef>
            <a:fontRef idx="minor">
              <a:schemeClr val="tx1"/>
            </a:fontRef>
          </p:style>
        </p:cxnSp>
      </p:grpSp>
    </p:spTree>
    <p:custDataLst>
      <p:tags r:id="rId1"/>
    </p:custData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4" cstate="print">
            <a:extLst>
              <a:ext uri="{BEBA8EAE-BF5A-486C-A8C5-ECC9F3942E4B}">
                <a14:imgProps xmlns="" xmlns:a14="http://schemas.microsoft.com/office/drawing/2010/main">
                  <a14:imgLayer r:embed="rId5">
                    <a14:imgEffect>
                      <a14:backgroundRemoval t="2473" b="100000" l="0" r="100000"/>
                    </a14:imgEffect>
                  </a14:imgLayer>
                </a14:imgProps>
              </a:ext>
              <a:ext uri="{28A0092B-C50C-407E-A947-70E740481C1C}">
                <a14:useLocalDpi xmlns="" xmlns:a14="http://schemas.microsoft.com/office/drawing/2010/main" val="0"/>
              </a:ext>
            </a:extLst>
          </a:blip>
          <a:srcRect b="23171"/>
          <a:stretch>
            <a:fillRect/>
          </a:stretch>
        </p:blipFill>
        <p:spPr>
          <a:xfrm>
            <a:off x="-2096" y="2209404"/>
            <a:ext cx="9146096" cy="4675980"/>
          </a:xfrm>
          <a:prstGeom prst="rect">
            <a:avLst/>
          </a:prstGeom>
          <a:ln>
            <a:noFill/>
          </a:ln>
          <a:effectLst>
            <a:outerShdw blurRad="292100" dist="139700" dir="2700000" algn="tl" rotWithShape="0">
              <a:srgbClr val="333333">
                <a:alpha val="65000"/>
              </a:srgbClr>
            </a:outerShdw>
          </a:effectLst>
        </p:spPr>
      </p:pic>
      <p:pic>
        <p:nvPicPr>
          <p:cNvPr id="8" name="Picture 7" descr="engagelogo.png"/>
          <p:cNvPicPr>
            <a:picLocks noChangeAspect="1"/>
          </p:cNvPicPr>
          <p:nvPr/>
        </p:nvPicPr>
        <p:blipFill>
          <a:blip r:embed="rId6" cstate="print">
            <a:extLst>
              <a:ext uri="{28A0092B-C50C-407E-A947-70E740481C1C}">
                <a14:useLocalDpi xmlns="" xmlns:a14="http://schemas.microsoft.com/office/drawing/2010/main" val="0"/>
              </a:ext>
            </a:extLst>
          </a:blip>
          <a:stretch>
            <a:fillRect/>
          </a:stretch>
        </p:blipFill>
        <p:spPr>
          <a:xfrm>
            <a:off x="3203531" y="404664"/>
            <a:ext cx="2823295" cy="1132828"/>
          </a:xfrm>
          <a:prstGeom prst="rect">
            <a:avLst/>
          </a:prstGeom>
        </p:spPr>
      </p:pic>
      <p:sp>
        <p:nvSpPr>
          <p:cNvPr id="10" name="TextBox 9"/>
          <p:cNvSpPr txBox="1"/>
          <p:nvPr/>
        </p:nvSpPr>
        <p:spPr>
          <a:xfrm>
            <a:off x="1331973" y="1700811"/>
            <a:ext cx="6946645" cy="584775"/>
          </a:xfrm>
          <a:prstGeom prst="rect">
            <a:avLst/>
          </a:prstGeom>
          <a:noFill/>
        </p:spPr>
        <p:txBody>
          <a:bodyPr wrap="square" rtlCol="0">
            <a:spAutoFit/>
          </a:bodyPr>
          <a:lstStyle/>
          <a:p>
            <a:r>
              <a:rPr lang="en-GB" sz="3200" dirty="0">
                <a:solidFill>
                  <a:srgbClr val="639729"/>
                </a:solidFill>
                <a:latin typeface="Century Gothic" pitchFamily="34" charset="0"/>
              </a:rPr>
              <a:t>G</a:t>
            </a:r>
            <a:r>
              <a:rPr lang="en-GB" sz="3200" dirty="0" smtClean="0">
                <a:solidFill>
                  <a:srgbClr val="639729"/>
                </a:solidFill>
                <a:latin typeface="Century Gothic" pitchFamily="34" charset="0"/>
              </a:rPr>
              <a:t>et students talking and thinking </a:t>
            </a:r>
            <a:endParaRPr lang="pt-BR" sz="3200" dirty="0">
              <a:solidFill>
                <a:srgbClr val="639729"/>
              </a:solidFill>
              <a:latin typeface="Century Gothic" pitchFamily="34" charset="0"/>
            </a:endParaRP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10">
                                            <p:txEl>
                                              <p:pRg st="0" end="0"/>
                                            </p:txEl>
                                          </p:spTgt>
                                        </p:tgtEl>
                                        <p:attrNameLst>
                                          <p:attrName>style.visibility</p:attrName>
                                        </p:attrNameLst>
                                      </p:cBhvr>
                                      <p:to>
                                        <p:strVal val="visible"/>
                                      </p:to>
                                    </p:set>
                                    <p:animEffect transition="in" filter="wipe(left)">
                                      <p:cBhvr>
                                        <p:cTn id="7" dur="1000"/>
                                        <p:tgtEl>
                                          <p:spTgt spid="10">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descr="engagelogo.png"/>
          <p:cNvPicPr>
            <a:picLocks noChangeAspect="1"/>
          </p:cNvPicPr>
          <p:nvPr/>
        </p:nvPicPr>
        <p:blipFill>
          <a:blip r:embed="rId4" cstate="print">
            <a:extLst>
              <a:ext uri="{28A0092B-C50C-407E-A947-70E740481C1C}">
                <a14:useLocalDpi xmlns="" xmlns:a14="http://schemas.microsoft.com/office/drawing/2010/main" val="0"/>
              </a:ext>
            </a:extLst>
          </a:blip>
          <a:stretch>
            <a:fillRect/>
          </a:stretch>
        </p:blipFill>
        <p:spPr>
          <a:xfrm>
            <a:off x="1899941" y="396248"/>
            <a:ext cx="5135866" cy="2060374"/>
          </a:xfrm>
          <a:prstGeom prst="rect">
            <a:avLst/>
          </a:prstGeom>
        </p:spPr>
      </p:pic>
      <p:sp>
        <p:nvSpPr>
          <p:cNvPr id="10" name="Rectangle 9"/>
          <p:cNvSpPr/>
          <p:nvPr/>
        </p:nvSpPr>
        <p:spPr>
          <a:xfrm>
            <a:off x="1835744" y="2508741"/>
            <a:ext cx="5544082" cy="292388"/>
          </a:xfrm>
          <a:prstGeom prst="rect">
            <a:avLst/>
          </a:prstGeom>
        </p:spPr>
        <p:txBody>
          <a:bodyPr wrap="square">
            <a:spAutoFit/>
          </a:bodyPr>
          <a:lstStyle/>
          <a:p>
            <a:r>
              <a:rPr lang="en-GB" sz="1300" b="1" kern="1200" dirty="0" smtClean="0">
                <a:solidFill>
                  <a:schemeClr val="bg1">
                    <a:lumMod val="50000"/>
                  </a:schemeClr>
                </a:solidFill>
                <a:latin typeface="Century Gothic" pitchFamily="34" charset="0"/>
                <a:ea typeface="Ebrima" panose="02000000000000000000" pitchFamily="2" charset="0"/>
                <a:cs typeface="Mangal" panose="02040503050203030202" pitchFamily="18" charset="0"/>
              </a:rPr>
              <a:t>Equipping the Next Generation for Active Engagement</a:t>
            </a:r>
            <a:r>
              <a:rPr lang="en-GB" sz="1300" b="1" kern="1200" spc="-150" dirty="0" smtClean="0">
                <a:solidFill>
                  <a:schemeClr val="bg1">
                    <a:lumMod val="50000"/>
                  </a:schemeClr>
                </a:solidFill>
                <a:latin typeface="Century Gothic" pitchFamily="34" charset="0"/>
                <a:ea typeface="Ebrima" panose="02000000000000000000" pitchFamily="2" charset="0"/>
                <a:cs typeface="Mangal" panose="02040503050203030202" pitchFamily="18" charset="0"/>
              </a:rPr>
              <a:t> </a:t>
            </a:r>
            <a:r>
              <a:rPr lang="en-GB" sz="1300" b="1" kern="1200" dirty="0" smtClean="0">
                <a:solidFill>
                  <a:schemeClr val="bg1">
                    <a:lumMod val="50000"/>
                  </a:schemeClr>
                </a:solidFill>
                <a:latin typeface="Century Gothic" pitchFamily="34" charset="0"/>
                <a:ea typeface="Ebrima" panose="02000000000000000000" pitchFamily="2" charset="0"/>
                <a:cs typeface="Mangal" panose="02040503050203030202" pitchFamily="18" charset="0"/>
              </a:rPr>
              <a:t>in Science</a:t>
            </a:r>
            <a:endParaRPr lang="en-GB" sz="1300" b="1" kern="1200" dirty="0">
              <a:solidFill>
                <a:schemeClr val="bg1">
                  <a:lumMod val="50000"/>
                </a:schemeClr>
              </a:solidFill>
              <a:latin typeface="Century Gothic" pitchFamily="34" charset="0"/>
              <a:ea typeface="Ebrima" panose="02000000000000000000" pitchFamily="2" charset="0"/>
              <a:cs typeface="Mangal" panose="02040503050203030202" pitchFamily="18" charset="0"/>
            </a:endParaRPr>
          </a:p>
        </p:txBody>
      </p:sp>
      <p:pic>
        <p:nvPicPr>
          <p:cNvPr id="6" name="Picture 3"/>
          <p:cNvPicPr>
            <a:picLocks noChangeAspect="1" noChangeArrowheads="1"/>
          </p:cNvPicPr>
          <p:nvPr/>
        </p:nvPicPr>
        <p:blipFill>
          <a:blip r:embed="rId5" cstate="print">
            <a:extLst>
              <a:ext uri="{28A0092B-C50C-407E-A947-70E740481C1C}">
                <a14:useLocalDpi xmlns="" xmlns:a14="http://schemas.microsoft.com/office/drawing/2010/main" val="0"/>
              </a:ext>
            </a:extLst>
          </a:blip>
          <a:srcRect/>
          <a:stretch>
            <a:fillRect/>
          </a:stretch>
        </p:blipFill>
        <p:spPr bwMode="auto">
          <a:xfrm>
            <a:off x="5579938" y="5157192"/>
            <a:ext cx="1872785" cy="403250"/>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pic>
        <p:nvPicPr>
          <p:cNvPr id="7" name="Picture 6"/>
          <p:cNvPicPr>
            <a:picLocks noChangeAspect="1" noChangeArrowheads="1"/>
          </p:cNvPicPr>
          <p:nvPr/>
        </p:nvPicPr>
        <p:blipFill>
          <a:blip r:embed="rId6" cstate="print">
            <a:extLst>
              <a:ext uri="{28A0092B-C50C-407E-A947-70E740481C1C}">
                <a14:useLocalDpi xmlns="" xmlns:a14="http://schemas.microsoft.com/office/drawing/2010/main" val="0"/>
              </a:ext>
            </a:extLst>
          </a:blip>
          <a:srcRect/>
          <a:stretch>
            <a:fillRect/>
          </a:stretch>
        </p:blipFill>
        <p:spPr bwMode="auto">
          <a:xfrm>
            <a:off x="252270" y="4437112"/>
            <a:ext cx="1285875" cy="495300"/>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pic>
        <p:nvPicPr>
          <p:cNvPr id="8" name="Picture 7"/>
          <p:cNvPicPr>
            <a:picLocks noChangeAspect="1" noChangeArrowheads="1"/>
          </p:cNvPicPr>
          <p:nvPr/>
        </p:nvPicPr>
        <p:blipFill>
          <a:blip r:embed="rId7" cstate="print">
            <a:extLst>
              <a:ext uri="{28A0092B-C50C-407E-A947-70E740481C1C}">
                <a14:useLocalDpi xmlns="" xmlns:a14="http://schemas.microsoft.com/office/drawing/2010/main" val="0"/>
              </a:ext>
            </a:extLst>
          </a:blip>
          <a:srcRect/>
          <a:stretch>
            <a:fillRect/>
          </a:stretch>
        </p:blipFill>
        <p:spPr bwMode="auto">
          <a:xfrm>
            <a:off x="4212022" y="4365104"/>
            <a:ext cx="912456" cy="439638"/>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pic>
        <p:nvPicPr>
          <p:cNvPr id="12" name="Picture 8"/>
          <p:cNvPicPr>
            <a:picLocks noChangeAspect="1" noChangeArrowheads="1"/>
          </p:cNvPicPr>
          <p:nvPr/>
        </p:nvPicPr>
        <p:blipFill>
          <a:blip r:embed="rId8" cstate="print">
            <a:extLst>
              <a:ext uri="{28A0092B-C50C-407E-A947-70E740481C1C}">
                <a14:useLocalDpi xmlns="" xmlns:a14="http://schemas.microsoft.com/office/drawing/2010/main" val="0"/>
              </a:ext>
            </a:extLst>
          </a:blip>
          <a:srcRect/>
          <a:stretch>
            <a:fillRect/>
          </a:stretch>
        </p:blipFill>
        <p:spPr bwMode="auto">
          <a:xfrm>
            <a:off x="2340140" y="4437112"/>
            <a:ext cx="1181328" cy="502692"/>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pic>
        <p:nvPicPr>
          <p:cNvPr id="13" name="Picture 9"/>
          <p:cNvPicPr>
            <a:picLocks noChangeAspect="1" noChangeArrowheads="1"/>
          </p:cNvPicPr>
          <p:nvPr/>
        </p:nvPicPr>
        <p:blipFill>
          <a:blip r:embed="rId9" cstate="print">
            <a:extLst>
              <a:ext uri="{28A0092B-C50C-407E-A947-70E740481C1C}">
                <a14:useLocalDpi xmlns="" xmlns:a14="http://schemas.microsoft.com/office/drawing/2010/main" val="0"/>
              </a:ext>
            </a:extLst>
          </a:blip>
          <a:srcRect/>
          <a:stretch>
            <a:fillRect/>
          </a:stretch>
        </p:blipFill>
        <p:spPr bwMode="auto">
          <a:xfrm>
            <a:off x="7811797" y="5157192"/>
            <a:ext cx="611742" cy="418966"/>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pic>
        <p:nvPicPr>
          <p:cNvPr id="14" name="Picture 10"/>
          <p:cNvPicPr>
            <a:picLocks noChangeAspect="1" noChangeArrowheads="1"/>
          </p:cNvPicPr>
          <p:nvPr/>
        </p:nvPicPr>
        <p:blipFill>
          <a:blip r:embed="rId10" cstate="print">
            <a:extLst>
              <a:ext uri="{28A0092B-C50C-407E-A947-70E740481C1C}">
                <a14:useLocalDpi xmlns="" xmlns:a14="http://schemas.microsoft.com/office/drawing/2010/main" val="0"/>
              </a:ext>
            </a:extLst>
          </a:blip>
          <a:srcRect/>
          <a:stretch>
            <a:fillRect/>
          </a:stretch>
        </p:blipFill>
        <p:spPr bwMode="auto">
          <a:xfrm>
            <a:off x="612248" y="3717032"/>
            <a:ext cx="601988" cy="256586"/>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pic>
        <p:nvPicPr>
          <p:cNvPr id="15" name="Picture 14"/>
          <p:cNvPicPr>
            <a:picLocks noChangeAspect="1" noChangeArrowheads="1"/>
          </p:cNvPicPr>
          <p:nvPr/>
        </p:nvPicPr>
        <p:blipFill>
          <a:blip r:embed="rId11" cstate="print">
            <a:extLst>
              <a:ext uri="{28A0092B-C50C-407E-A947-70E740481C1C}">
                <a14:useLocalDpi xmlns="" xmlns:a14="http://schemas.microsoft.com/office/drawing/2010/main" val="0"/>
              </a:ext>
            </a:extLst>
          </a:blip>
          <a:srcRect/>
          <a:stretch>
            <a:fillRect/>
          </a:stretch>
        </p:blipFill>
        <p:spPr bwMode="auto">
          <a:xfrm>
            <a:off x="396262" y="5229203"/>
            <a:ext cx="1407851" cy="313467"/>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pic>
        <p:nvPicPr>
          <p:cNvPr id="16" name="Picture 15"/>
          <p:cNvPicPr>
            <a:picLocks noChangeAspect="1" noChangeArrowheads="1"/>
          </p:cNvPicPr>
          <p:nvPr/>
        </p:nvPicPr>
        <p:blipFill>
          <a:blip r:embed="rId12" cstate="print">
            <a:extLst>
              <a:ext uri="{28A0092B-C50C-407E-A947-70E740481C1C}">
                <a14:useLocalDpi xmlns="" xmlns:a14="http://schemas.microsoft.com/office/drawing/2010/main" val="0"/>
              </a:ext>
            </a:extLst>
          </a:blip>
          <a:srcRect/>
          <a:stretch>
            <a:fillRect/>
          </a:stretch>
        </p:blipFill>
        <p:spPr bwMode="auto">
          <a:xfrm>
            <a:off x="5507942" y="4149083"/>
            <a:ext cx="1824038" cy="581025"/>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pic>
        <p:nvPicPr>
          <p:cNvPr id="17" name="Picture 11"/>
          <p:cNvPicPr>
            <a:picLocks noChangeAspect="1" noChangeArrowheads="1"/>
          </p:cNvPicPr>
          <p:nvPr/>
        </p:nvPicPr>
        <p:blipFill>
          <a:blip r:embed="rId13" cstate="print">
            <a:extLst>
              <a:ext uri="{28A0092B-C50C-407E-A947-70E740481C1C}">
                <a14:useLocalDpi xmlns="" xmlns:a14="http://schemas.microsoft.com/office/drawing/2010/main" val="0"/>
              </a:ext>
            </a:extLst>
          </a:blip>
          <a:srcRect/>
          <a:stretch>
            <a:fillRect/>
          </a:stretch>
        </p:blipFill>
        <p:spPr bwMode="auto">
          <a:xfrm>
            <a:off x="4428010" y="3501011"/>
            <a:ext cx="495823" cy="431151"/>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sp>
        <p:nvSpPr>
          <p:cNvPr id="18" name="TextBox 17"/>
          <p:cNvSpPr txBox="1"/>
          <p:nvPr/>
        </p:nvSpPr>
        <p:spPr>
          <a:xfrm>
            <a:off x="7667808" y="4437112"/>
            <a:ext cx="1216616" cy="369332"/>
          </a:xfrm>
          <a:prstGeom prst="rect">
            <a:avLst/>
          </a:prstGeom>
          <a:noFill/>
        </p:spPr>
        <p:txBody>
          <a:bodyPr wrap="square" rtlCol="0">
            <a:spAutoFit/>
          </a:bodyPr>
          <a:lstStyle/>
          <a:p>
            <a:r>
              <a:rPr lang="en-GB" dirty="0" smtClean="0"/>
              <a:t>TRACES</a:t>
            </a:r>
            <a:endParaRPr lang="pt-BR" dirty="0"/>
          </a:p>
        </p:txBody>
      </p:sp>
      <p:pic>
        <p:nvPicPr>
          <p:cNvPr id="19" name="Picture 16"/>
          <p:cNvPicPr>
            <a:picLocks noChangeAspect="1" noChangeArrowheads="1"/>
          </p:cNvPicPr>
          <p:nvPr/>
        </p:nvPicPr>
        <p:blipFill rotWithShape="1">
          <a:blip r:embed="rId14" cstate="print">
            <a:extLst>
              <a:ext uri="{28A0092B-C50C-407E-A947-70E740481C1C}">
                <a14:useLocalDpi xmlns="" xmlns:a14="http://schemas.microsoft.com/office/drawing/2010/main" val="0"/>
              </a:ext>
            </a:extLst>
          </a:blip>
          <a:srcRect l="12568" r="40409"/>
          <a:stretch/>
        </p:blipFill>
        <p:spPr bwMode="auto">
          <a:xfrm>
            <a:off x="4068033" y="5157192"/>
            <a:ext cx="1104065" cy="375668"/>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pic>
        <p:nvPicPr>
          <p:cNvPr id="20" name="Picture 17"/>
          <p:cNvPicPr>
            <a:picLocks noChangeAspect="1" noChangeArrowheads="1"/>
          </p:cNvPicPr>
          <p:nvPr/>
        </p:nvPicPr>
        <p:blipFill>
          <a:blip r:embed="rId15" cstate="print">
            <a:extLst>
              <a:ext uri="{28A0092B-C50C-407E-A947-70E740481C1C}">
                <a14:useLocalDpi xmlns="" xmlns:a14="http://schemas.microsoft.com/office/drawing/2010/main" val="0"/>
              </a:ext>
            </a:extLst>
          </a:blip>
          <a:srcRect/>
          <a:stretch>
            <a:fillRect/>
          </a:stretch>
        </p:blipFill>
        <p:spPr bwMode="auto">
          <a:xfrm>
            <a:off x="5579937" y="3501011"/>
            <a:ext cx="855663" cy="379413"/>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21" name="Picture 20"/>
          <p:cNvPicPr>
            <a:picLocks noChangeAspect="1" noChangeArrowheads="1"/>
          </p:cNvPicPr>
          <p:nvPr/>
        </p:nvPicPr>
        <p:blipFill>
          <a:blip r:embed="rId16" cstate="print">
            <a:extLst>
              <a:ext uri="{28A0092B-C50C-407E-A947-70E740481C1C}">
                <a14:useLocalDpi xmlns="" xmlns:a14="http://schemas.microsoft.com/office/drawing/2010/main" val="0"/>
              </a:ext>
            </a:extLst>
          </a:blip>
          <a:srcRect/>
          <a:stretch>
            <a:fillRect/>
          </a:stretch>
        </p:blipFill>
        <p:spPr bwMode="auto">
          <a:xfrm>
            <a:off x="2340140" y="5301211"/>
            <a:ext cx="1221254" cy="281201"/>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22" name="Picture 22"/>
          <p:cNvPicPr>
            <a:picLocks noChangeAspect="1" noChangeArrowheads="1"/>
          </p:cNvPicPr>
          <p:nvPr/>
        </p:nvPicPr>
        <p:blipFill>
          <a:blip r:embed="rId17" cstate="print">
            <a:extLst>
              <a:ext uri="{28A0092B-C50C-407E-A947-70E740481C1C}">
                <a14:useLocalDpi xmlns="" xmlns:a14="http://schemas.microsoft.com/office/drawing/2010/main" val="0"/>
              </a:ext>
            </a:extLst>
          </a:blip>
          <a:srcRect/>
          <a:stretch>
            <a:fillRect/>
          </a:stretch>
        </p:blipFill>
        <p:spPr bwMode="auto">
          <a:xfrm>
            <a:off x="7811799" y="3573016"/>
            <a:ext cx="410310" cy="470406"/>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pic>
        <p:nvPicPr>
          <p:cNvPr id="23" name="Picture 23"/>
          <p:cNvPicPr>
            <a:picLocks noChangeAspect="1" noChangeArrowheads="1"/>
          </p:cNvPicPr>
          <p:nvPr/>
        </p:nvPicPr>
        <p:blipFill>
          <a:blip r:embed="rId18" cstate="print">
            <a:extLst>
              <a:ext uri="{28A0092B-C50C-407E-A947-70E740481C1C}">
                <a14:useLocalDpi xmlns="" xmlns:a14="http://schemas.microsoft.com/office/drawing/2010/main" val="0"/>
              </a:ext>
            </a:extLst>
          </a:blip>
          <a:srcRect/>
          <a:stretch>
            <a:fillRect/>
          </a:stretch>
        </p:blipFill>
        <p:spPr bwMode="auto">
          <a:xfrm>
            <a:off x="2268144" y="3501011"/>
            <a:ext cx="878253" cy="608021"/>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sp>
        <p:nvSpPr>
          <p:cNvPr id="24" name="Rectangle 23"/>
          <p:cNvSpPr/>
          <p:nvPr/>
        </p:nvSpPr>
        <p:spPr>
          <a:xfrm>
            <a:off x="180275" y="3212976"/>
            <a:ext cx="8783451" cy="2664296"/>
          </a:xfrm>
          <a:prstGeom prst="rect">
            <a:avLst/>
          </a:prstGeom>
          <a:noFill/>
          <a:ln w="6350">
            <a:solidFill>
              <a:srgbClr val="0091C4"/>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custDataLst>
      <p:tags r:id="rId1"/>
    </p:custData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ARTICULATE_PROJECT_OPEN" val="0"/>
  <p:tag name="ARTICULATE_SLIDE_COUNT" val="12"/>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Office Theme">
  <a:themeElements>
    <a:clrScheme name="ebol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23348</TotalTime>
  <Words>953</Words>
  <Application>Microsoft Office PowerPoint</Application>
  <PresentationFormat>On-screen Show (4:3)</PresentationFormat>
  <Paragraphs>147</Paragraphs>
  <Slides>11</Slides>
  <Notes>10</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11</vt:i4>
      </vt:variant>
    </vt:vector>
  </HeadingPairs>
  <TitlesOfParts>
    <vt:vector size="21" baseType="lpstr">
      <vt:lpstr>Arial</vt:lpstr>
      <vt:lpstr>Calibri</vt:lpstr>
      <vt:lpstr>Century Gothic</vt:lpstr>
      <vt:lpstr>Ebrima</vt:lpstr>
      <vt:lpstr>Mangal</vt:lpstr>
      <vt:lpstr>ＭＳ Ｐゴシック</vt:lpstr>
      <vt:lpstr>Wingdings</vt:lpstr>
      <vt:lpstr>Lato Regular</vt:lpstr>
      <vt:lpstr>LilyUPC</vt:lpstr>
      <vt:lpstr>Office Theme</vt:lpstr>
      <vt:lpstr>Slide 1</vt:lpstr>
      <vt:lpstr>Slide 2</vt:lpstr>
      <vt:lpstr>Slide 3</vt:lpstr>
      <vt:lpstr>Slide 4</vt:lpstr>
      <vt:lpstr>Slide 5</vt:lpstr>
      <vt:lpstr>Slide 6</vt:lpstr>
      <vt:lpstr>Student sheets</vt:lpstr>
      <vt:lpstr>Slide 8</vt:lpstr>
      <vt:lpstr>Slide 9</vt:lpstr>
      <vt:lpstr>Slide 10</vt:lpstr>
      <vt:lpstr>Slide 11</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Gemma Young</dc:creator>
  <cp:lastModifiedBy>Gemma Young</cp:lastModifiedBy>
  <cp:revision>374</cp:revision>
  <dcterms:created xsi:type="dcterms:W3CDTF">2014-09-15T10:50:25Z</dcterms:created>
  <dcterms:modified xsi:type="dcterms:W3CDTF">2015-01-12T15:06:03Z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rticulateGUID">
    <vt:lpwstr>926A4257-4A38-4A28-A204-42692B1F4461</vt:lpwstr>
  </property>
  <property fmtid="{D5CDD505-2E9C-101B-9397-08002B2CF9AE}" pid="3" name="ArticulatePath">
    <vt:lpwstr>Ebola presentation</vt:lpwstr>
  </property>
</Properties>
</file>