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4" r:id="rId2"/>
    <p:sldId id="275" r:id="rId3"/>
    <p:sldId id="257" r:id="rId4"/>
    <p:sldId id="263" r:id="rId5"/>
    <p:sldId id="288" r:id="rId6"/>
    <p:sldId id="284" r:id="rId7"/>
    <p:sldId id="290" r:id="rId8"/>
    <p:sldId id="289" r:id="rId9"/>
    <p:sldId id="298" r:id="rId10"/>
    <p:sldId id="295" r:id="rId11"/>
    <p:sldId id="297" r:id="rId12"/>
    <p:sldId id="276" r:id="rId13"/>
    <p:sldId id="277" r:id="rId14"/>
  </p:sldIdLst>
  <p:sldSz cx="9144000" cy="6858000" type="screen4x3"/>
  <p:notesSz cx="6881813" cy="10015538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y Sherborne" initials="AS" lastIdx="13" clrIdx="0">
    <p:extLst>
      <p:ext uri="{19B8F6BF-5375-455C-9EA6-DF929625EA0E}">
        <p15:presenceInfo xmlns="" xmlns:p15="http://schemas.microsoft.com/office/powerpoint/2012/main" userId="22e183d2424b5db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39729"/>
    <a:srgbClr val="C00000"/>
    <a:srgbClr val="E46C0A"/>
    <a:srgbClr val="D6AD00"/>
    <a:srgbClr val="FF0066"/>
    <a:srgbClr val="F3FAEC"/>
    <a:srgbClr val="E5F3D5"/>
    <a:srgbClr val="4A7EBB"/>
    <a:srgbClr val="990099"/>
    <a:srgbClr val="33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78218" autoAdjust="0"/>
  </p:normalViewPr>
  <p:slideViewPr>
    <p:cSldViewPr>
      <p:cViewPr>
        <p:scale>
          <a:sx n="60" d="100"/>
          <a:sy n="60" d="100"/>
        </p:scale>
        <p:origin x="-3030" y="-744"/>
      </p:cViewPr>
      <p:guideLst>
        <p:guide orient="horz" pos="2160"/>
        <p:guide pos="2880"/>
      </p:guideLst>
    </p:cSldViewPr>
  </p:slideViewPr>
  <p:notesTextViewPr>
    <p:cViewPr>
      <p:scale>
        <a:sx n="114" d="100"/>
        <a:sy n="114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34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17"/>
          <c:dPt>
            <c:idx val="1"/>
            <c:explosion val="0"/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24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plotVisOnly val="1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C1DF2-35A0-4CB1-A54B-7537D632A478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2300"/>
            <a:ext cx="2982913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9512300"/>
            <a:ext cx="2982912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93D7D-2704-4EE1-975D-7FCADC30435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23396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56EC1-A54D-46AE-A473-744E7A267876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2538"/>
            <a:ext cx="4505325" cy="3379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19650"/>
            <a:ext cx="5505450" cy="39433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3888"/>
            <a:ext cx="2982913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9513888"/>
            <a:ext cx="2982912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BA4F8-9765-4D53-9556-42E3E8012C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99490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18309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44575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baseline="0" dirty="0" smtClean="0"/>
          </a:p>
          <a:p>
            <a:endParaRPr lang="en-GB" b="0" baseline="0" dirty="0" smtClean="0"/>
          </a:p>
          <a:p>
            <a:endParaRPr lang="en-GB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96290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823781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96290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hydrogen fuel cell, hydrogen molecules flow in, and a catalyst breaks them down into hydrogen ions (protons) and electrons. The hydrogen ions move through a membrane to the other side of the cell, where they join with oxygen to make water. The electrons flow through an external circuit, providing electricity to make the motor turn.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96290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/>
              <a:t>Amend </a:t>
            </a:r>
            <a:r>
              <a:rPr lang="en-GB" b="0" dirty="0" smtClean="0"/>
              <a:t>none</a:t>
            </a:r>
            <a:endParaRPr lang="en-GB" b="1" dirty="0" smtClean="0"/>
          </a:p>
          <a:p>
            <a:endParaRPr lang="en-GB" b="1" dirty="0" smtClean="0"/>
          </a:p>
          <a:p>
            <a:r>
              <a:rPr lang="en-GB" b="1" dirty="0" smtClean="0"/>
              <a:t>Linda – around the top question,</a:t>
            </a:r>
            <a:r>
              <a:rPr lang="en-GB" b="1" baseline="0" dirty="0" smtClean="0"/>
              <a:t> </a:t>
            </a:r>
            <a:r>
              <a:rPr lang="en-GB" b="0" dirty="0" smtClean="0"/>
              <a:t>picture</a:t>
            </a:r>
            <a:r>
              <a:rPr lang="en-GB" b="0" baseline="0" dirty="0" smtClean="0"/>
              <a:t> to illustrate carbon dioxide coming out of exhaust pipe – like this above, but better (</a:t>
            </a:r>
            <a:r>
              <a:rPr lang="en-GB" dirty="0" smtClean="0"/>
              <a:t>34295572 )</a:t>
            </a:r>
          </a:p>
          <a:p>
            <a:endParaRPr lang="en-GB" dirty="0" smtClean="0"/>
          </a:p>
          <a:p>
            <a:r>
              <a:rPr lang="en-GB" dirty="0" smtClean="0"/>
              <a:t>Flammable symbol (it must be exactly the same as this one here), with the red border and then in black and white (shutter</a:t>
            </a:r>
            <a:r>
              <a:rPr lang="en-GB" baseline="0" dirty="0" smtClean="0"/>
              <a:t> stock </a:t>
            </a:r>
            <a:r>
              <a:rPr lang="en-GB" dirty="0" smtClean="0"/>
              <a:t>90317200)</a:t>
            </a:r>
          </a:p>
          <a:p>
            <a:r>
              <a:rPr lang="en-GB" dirty="0" smtClean="0"/>
              <a:t>Gas under pressure symbol (it must be exactly the same as this one here),</a:t>
            </a:r>
            <a:r>
              <a:rPr lang="en-GB" baseline="0" dirty="0" smtClean="0"/>
              <a:t> with red border and then in in black and white</a:t>
            </a:r>
          </a:p>
          <a:p>
            <a:r>
              <a:rPr lang="en-GB" baseline="0" dirty="0" smtClean="0"/>
              <a:t>Electricity safety symbol (the arrow, but please find one (or draw one) on a red and white diamond, like the other safety symbols – I couldn’t find one – sorry)</a:t>
            </a:r>
          </a:p>
          <a:p>
            <a:endParaRPr lang="en-GB" baseline="0" dirty="0" smtClean="0"/>
          </a:p>
          <a:p>
            <a:endParaRPr lang="en-GB" b="0" dirty="0" smtClean="0"/>
          </a:p>
          <a:p>
            <a:r>
              <a:rPr lang="en-GB" b="1" dirty="0" smtClean="0"/>
              <a:t>Also,</a:t>
            </a:r>
            <a:r>
              <a:rPr lang="en-GB" b="1" baseline="0" dirty="0" smtClean="0"/>
              <a:t> please, Linda, around the bottom question </a:t>
            </a:r>
            <a:r>
              <a:rPr lang="en-GB" b="0" dirty="0" smtClean="0"/>
              <a:t>The three symbols you created for slide 5 again (biodiesel, electric,</a:t>
            </a:r>
            <a:r>
              <a:rPr lang="en-GB" b="0" baseline="0" dirty="0" smtClean="0"/>
              <a:t> and hydrogen)</a:t>
            </a:r>
            <a:endParaRPr lang="en-GB" b="0" dirty="0" smtClean="0"/>
          </a:p>
          <a:p>
            <a:endParaRPr lang="en-GB" dirty="0" smtClean="0"/>
          </a:p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962908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baseline="0" dirty="0" smtClean="0"/>
          </a:p>
          <a:p>
            <a:endParaRPr lang="en-GB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962908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511905" cy="606536"/>
          </a:xfrm>
          <a:prstGeom prst="rect">
            <a:avLst/>
          </a:prstGeom>
        </p:spPr>
      </p:pic>
      <p:sp>
        <p:nvSpPr>
          <p:cNvPr id="17" name="Rounded Rectangle 16"/>
          <p:cNvSpPr/>
          <p:nvPr userDrawn="1"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6397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815" y="6453521"/>
            <a:ext cx="1053833" cy="36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66" y="6453518"/>
            <a:ext cx="939105" cy="36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1476194" y="6381331"/>
            <a:ext cx="6263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cs typeface="LilyUPC" panose="020B0604020202020204" pitchFamily="34" charset="-34"/>
              </a:rPr>
              <a:t> For more, visit E</a:t>
            </a:r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ngagingScience.eu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3" y="80"/>
            <a:ext cx="828233" cy="6876973"/>
          </a:xfrm>
          <a:prstGeom prst="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engage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26" y="116632"/>
            <a:ext cx="1511905" cy="606536"/>
          </a:xfrm>
          <a:prstGeom prst="rect">
            <a:avLst/>
          </a:prstGeom>
        </p:spPr>
      </p:pic>
      <p:sp>
        <p:nvSpPr>
          <p:cNvPr id="17" name="Rounded Rectangle 16"/>
          <p:cNvSpPr/>
          <p:nvPr userDrawn="1"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B8F9F-76BF-46F5-8649-0035106514D2}" type="datetimeFigureOut">
              <a:rPr lang="en-GB" smtClean="0"/>
              <a:pPr/>
              <a:t>04/06/2014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61" r:id="rId9"/>
    <p:sldLayoutId id="2147483660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4.xml"/><Relationship Id="rId7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5.png"/><Relationship Id="rId11" Type="http://schemas.openxmlformats.org/officeDocument/2006/relationships/image" Target="../media/image31.gif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29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1.xml"/><Relationship Id="rId6" Type="http://schemas.microsoft.com/office/2007/relationships/hdphoto" Target="../media/hdphoto1.wdp"/><Relationship Id="rId5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44.emf"/><Relationship Id="rId1" Type="http://schemas.openxmlformats.org/officeDocument/2006/relationships/tags" Target="../tags/tag1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emf"/><Relationship Id="rId10" Type="http://schemas.openxmlformats.org/officeDocument/2006/relationships/image" Target="../media/image38.jpeg"/><Relationship Id="rId4" Type="http://schemas.openxmlformats.org/officeDocument/2006/relationships/image" Target="../media/image4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3501008"/>
            <a:ext cx="9144000" cy="1066801"/>
            <a:chOff x="0" y="3298305"/>
            <a:chExt cx="9144000" cy="1066801"/>
          </a:xfrm>
        </p:grpSpPr>
        <p:sp>
          <p:nvSpPr>
            <p:cNvPr id="6" name="Rectangle 5"/>
            <p:cNvSpPr/>
            <p:nvPr/>
          </p:nvSpPr>
          <p:spPr>
            <a:xfrm>
              <a:off x="0" y="3298305"/>
              <a:ext cx="9144000" cy="1066801"/>
            </a:xfrm>
            <a:prstGeom prst="rect">
              <a:avLst/>
            </a:prstGeom>
            <a:solidFill>
              <a:srgbClr val="99009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66750" y="3359016"/>
              <a:ext cx="820970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dirty="0" smtClean="0">
                  <a:solidFill>
                    <a:schemeClr val="bg1"/>
                  </a:solidFill>
                  <a:latin typeface="Century Gothic" pitchFamily="34" charset="0"/>
                </a:rPr>
                <a:t>Car Wars</a:t>
              </a:r>
            </a:p>
          </p:txBody>
        </p:sp>
      </p:grpSp>
      <p:pic>
        <p:nvPicPr>
          <p:cNvPr id="8" name="Picture 7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271" y="396248"/>
            <a:ext cx="5136758" cy="206037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836061" y="2508741"/>
            <a:ext cx="554504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1988840"/>
            <a:ext cx="61926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sz="3600" b="1" dirty="0" smtClean="0">
                <a:latin typeface="Century Gothic" pitchFamily="34" charset="0"/>
              </a:rPr>
              <a:t>Objectives</a:t>
            </a:r>
          </a:p>
          <a:p>
            <a:pPr fontAlgn="base"/>
            <a:endParaRPr lang="en-GB" sz="2400" b="1" dirty="0" smtClean="0">
              <a:latin typeface="Century Gothic" pitchFamily="34" charset="0"/>
            </a:endParaRPr>
          </a:p>
          <a:p>
            <a:pPr marL="717550" fontAlgn="base">
              <a:buClr>
                <a:srgbClr val="D6AD00"/>
              </a:buClr>
            </a:pPr>
            <a:r>
              <a:rPr lang="en-GB" sz="2400" dirty="0" smtClean="0">
                <a:latin typeface="Century Gothic" pitchFamily="34" charset="0"/>
              </a:rPr>
              <a:t>To use what you know about atmospheric carbon dioxide </a:t>
            </a:r>
            <a:br>
              <a:rPr lang="en-GB" sz="2400" dirty="0" smtClean="0">
                <a:latin typeface="Century Gothic" pitchFamily="34" charset="0"/>
              </a:rPr>
            </a:br>
            <a:r>
              <a:rPr lang="en-GB" sz="2400" dirty="0" smtClean="0">
                <a:latin typeface="Century Gothic" pitchFamily="34" charset="0"/>
              </a:rPr>
              <a:t>in a new context.</a:t>
            </a:r>
            <a:br>
              <a:rPr lang="en-GB" sz="2400" dirty="0" smtClean="0">
                <a:latin typeface="Century Gothic" pitchFamily="34" charset="0"/>
              </a:rPr>
            </a:br>
            <a:endParaRPr lang="en-GB" sz="2400" dirty="0" smtClean="0">
              <a:latin typeface="Century Gothic" pitchFamily="34" charset="0"/>
            </a:endParaRPr>
          </a:p>
          <a:p>
            <a:pPr marL="717550" fontAlgn="base">
              <a:buClr>
                <a:srgbClr val="D6AD00"/>
              </a:buClr>
            </a:pPr>
            <a:r>
              <a:rPr lang="en-GB" sz="2400" dirty="0" smtClean="0">
                <a:latin typeface="Century Gothic" pitchFamily="34" charset="0"/>
              </a:rPr>
              <a:t>To evaluate solutions to the problem of increasing carbon dioxide emissions from cars.</a:t>
            </a:r>
          </a:p>
          <a:p>
            <a:pPr marL="361950" indent="-361950" fontAlgn="base"/>
            <a:endParaRPr lang="en-GB" sz="2400" dirty="0" smtClean="0"/>
          </a:p>
        </p:txBody>
      </p:sp>
      <p:pic>
        <p:nvPicPr>
          <p:cNvPr id="8" name="Picture 7" descr="knowled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5656" y="3140968"/>
            <a:ext cx="608601" cy="4658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citiz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87830" y="4471831"/>
            <a:ext cx="491882" cy="451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red ca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39952" y="3789040"/>
            <a:ext cx="4719752" cy="2376264"/>
          </a:xfrm>
          <a:prstGeom prst="rect">
            <a:avLst/>
          </a:prstGeom>
        </p:spPr>
      </p:pic>
      <p:pic>
        <p:nvPicPr>
          <p:cNvPr id="26" name="Picture 25" descr="hydrogen car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1556792"/>
            <a:ext cx="3492389" cy="23282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1" name="Group 20"/>
          <p:cNvGrpSpPr/>
          <p:nvPr/>
        </p:nvGrpSpPr>
        <p:grpSpPr>
          <a:xfrm>
            <a:off x="-468560" y="6445967"/>
            <a:ext cx="1479848" cy="319807"/>
            <a:chOff x="-76200" y="6453334"/>
            <a:chExt cx="1479848" cy="288034"/>
          </a:xfrm>
        </p:grpSpPr>
        <p:sp>
          <p:nvSpPr>
            <p:cNvPr id="22" name="Freeform 21"/>
            <p:cNvSpPr/>
            <p:nvPr/>
          </p:nvSpPr>
          <p:spPr>
            <a:xfrm rot="16200000">
              <a:off x="483704" y="5893430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-248367" y="6431881"/>
            <a:ext cx="1219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STARTER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5576" y="188640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Century Gothic" pitchFamily="34" charset="0"/>
              </a:rPr>
              <a:t>It’s 2020</a:t>
            </a:r>
            <a:r>
              <a:rPr lang="en-GB" sz="3600" dirty="0" smtClean="0">
                <a:latin typeface="Century Gothic" pitchFamily="34" charset="0"/>
              </a:rPr>
              <a:t>. </a:t>
            </a:r>
          </a:p>
          <a:p>
            <a:pPr algn="ctr"/>
            <a:r>
              <a:rPr lang="en-GB" sz="3600" dirty="0" smtClean="0">
                <a:latin typeface="Century Gothic" pitchFamily="34" charset="0"/>
              </a:rPr>
              <a:t>Which car will you buy?</a:t>
            </a:r>
            <a:endParaRPr lang="en-GB" sz="3600" dirty="0">
              <a:latin typeface="Century Gothic" pitchFamily="34" charset="0"/>
            </a:endParaRPr>
          </a:p>
        </p:txBody>
      </p:sp>
      <p:pic>
        <p:nvPicPr>
          <p:cNvPr id="30" name="Picture 29" descr="green colour ca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880851">
            <a:off x="786936" y="3514687"/>
            <a:ext cx="3496763" cy="274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43608" y="6023029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Century Gothic" pitchFamily="34" charset="0"/>
              </a:rPr>
              <a:t>How will </a:t>
            </a:r>
            <a:r>
              <a:rPr lang="en-GB" sz="3600" b="1" dirty="0" smtClean="0">
                <a:latin typeface="Century Gothic" pitchFamily="34" charset="0"/>
              </a:rPr>
              <a:t>you</a:t>
            </a:r>
            <a:r>
              <a:rPr lang="en-GB" sz="3600" dirty="0" smtClean="0">
                <a:latin typeface="Century Gothic" pitchFamily="34" charset="0"/>
              </a:rPr>
              <a:t> choose?</a:t>
            </a:r>
            <a:endParaRPr lang="en-GB" sz="3600" dirty="0">
              <a:latin typeface="Century Gothic" pitchFamily="34" charset="0"/>
            </a:endParaRPr>
          </a:p>
        </p:txBody>
      </p:sp>
      <p:pic>
        <p:nvPicPr>
          <p:cNvPr id="27" name="Picture 26" descr="electric car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4572000" y="1628800"/>
            <a:ext cx="4381901" cy="2448272"/>
          </a:xfrm>
          <a:prstGeom prst="rect">
            <a:avLst/>
          </a:prstGeom>
          <a:noFill/>
          <a:ln>
            <a:noFill/>
          </a:ln>
          <a:effectLst>
            <a:outerShdw blurRad="1524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2" name="Group 31"/>
          <p:cNvGrpSpPr/>
          <p:nvPr/>
        </p:nvGrpSpPr>
        <p:grpSpPr>
          <a:xfrm>
            <a:off x="2339752" y="1556792"/>
            <a:ext cx="2304256" cy="409978"/>
            <a:chOff x="-972616" y="2060848"/>
            <a:chExt cx="2304256" cy="409978"/>
          </a:xfrm>
        </p:grpSpPr>
        <p:sp>
          <p:nvSpPr>
            <p:cNvPr id="31" name="Rounded Rectangle 30"/>
            <p:cNvSpPr/>
            <p:nvPr/>
          </p:nvSpPr>
          <p:spPr>
            <a:xfrm>
              <a:off x="-972616" y="2060848"/>
              <a:ext cx="2304256" cy="409978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900608" y="2060848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hydrogen fuel cell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804248" y="5517232"/>
            <a:ext cx="1800200" cy="409978"/>
            <a:chOff x="-972616" y="2060848"/>
            <a:chExt cx="1800200" cy="409978"/>
          </a:xfrm>
        </p:grpSpPr>
        <p:sp>
          <p:nvSpPr>
            <p:cNvPr id="34" name="Rounded Rectangle 33"/>
            <p:cNvSpPr/>
            <p:nvPr/>
          </p:nvSpPr>
          <p:spPr>
            <a:xfrm>
              <a:off x="-972616" y="2060848"/>
              <a:ext cx="1728192" cy="409978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-900608" y="2060848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diesel/petrol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67544" y="5147859"/>
            <a:ext cx="1296144" cy="409978"/>
            <a:chOff x="-972616" y="2060848"/>
            <a:chExt cx="1296144" cy="409978"/>
          </a:xfrm>
        </p:grpSpPr>
        <p:sp>
          <p:nvSpPr>
            <p:cNvPr id="37" name="Rounded Rectangle 36"/>
            <p:cNvSpPr/>
            <p:nvPr/>
          </p:nvSpPr>
          <p:spPr>
            <a:xfrm>
              <a:off x="-972616" y="2060848"/>
              <a:ext cx="1296144" cy="409978"/>
            </a:xfrm>
            <a:prstGeom prst="roundRect">
              <a:avLst/>
            </a:prstGeom>
            <a:solidFill>
              <a:srgbClr val="639729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-900608" y="206084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biodiesel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48264" y="1628800"/>
            <a:ext cx="1188640" cy="409978"/>
            <a:chOff x="-972616" y="2060848"/>
            <a:chExt cx="1188640" cy="409978"/>
          </a:xfrm>
        </p:grpSpPr>
        <p:sp>
          <p:nvSpPr>
            <p:cNvPr id="40" name="Rounded Rectangle 39"/>
            <p:cNvSpPr/>
            <p:nvPr/>
          </p:nvSpPr>
          <p:spPr>
            <a:xfrm>
              <a:off x="-972616" y="2060848"/>
              <a:ext cx="1116632" cy="409978"/>
            </a:xfrm>
            <a:prstGeom prst="roundRect">
              <a:avLst/>
            </a:prstGeom>
            <a:solidFill>
              <a:srgbClr val="D6AD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-900608" y="2060848"/>
              <a:ext cx="1116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electric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12301"/>
          <a:stretch>
            <a:fillRect/>
          </a:stretch>
        </p:blipFill>
        <p:spPr bwMode="auto">
          <a:xfrm flipH="1">
            <a:off x="-180528" y="2492896"/>
            <a:ext cx="5386850" cy="436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026" name="AutoShape 2" descr="data:image/jpeg;base64,/9j/4AAQSkZJRgABAQAAAQABAAD/2wCEAAkGBxITEhUUEhQWFhUWGRcWGBcUFBgVFhwUFxcYGBgXGBgcHCkgHRslHBgUITEiJSkrLi4uFx8zODMsNygtLiwBCgoKDg0OGxAQGywkICQsLCwsLCwsLCwsLCwsLCwsLC0sLCw0LCwvLCwsLCwsLCwsLDQsLCwsLywsLCwsLCwsLP/AABEIAOEA4QMBEQACEQEDEQH/xAAcAAEAAgMBAQEAAAAAAAAAAAAABQcDBAYIAQL/xABKEAABAwIDBAYECQcLBQAAAAABAAIDBBESITEFBkFRBxMiYXGBFDKRoSNCUnJzkrGywSUzU2Ki0dIVNENUY4KDk6PC4RYkNbPw/8QAGgEBAAIDAQAAAAAAAAAAAAAAAAMEAgUGAf/EADkRAAIBAgMFBQcEAQMFAAAAAAABAgMRBCExBRJBUWETMnGBkSJSobHB0fAUIzPhQiQ08RVDYnLi/9oADAMBAAIRAxEAPwC8UAQBAEAQBAEAQBAEAQBAEAQBAEAQBAEAQBAEAQBAEAQBAEAQBAEAQBAEAQBAEAQBAEAQBAEAQBAEAQBAEAQBAEAQBAEAQBAEAQBAEAQBAEAQBAfHFAcPS9I0UhOGMtFyAZZAwkC+eGxsguSEO+kB9aSJv+K396XPUm9EfX770g/pov8AMb+9eby5mao1HpF+jNWXpDpBpIw+Bv8AYvN+PNGX6at7kvRmlL0lwjQsP1k3480e/pa/uS9GYm9J8XG3scm/Hmh+lr+5L0Ztw9I1OdZGjxBFvO6b8eY/S1/cl6M2Hb/U1iRNETwGK1z43TejzRi8PVX+EvRm0N8IrA443d7H3aRzB4hZLMjaadmaFb0jQRj1Q7ubI2/sKHh02wNrMqqeOdgIbILgOtcWJGdiRqCgJBAEAQBAEAQBAEAQBAEAQBAEAQBAEBiqqhsbHPeQ1rQXOJ0DQLknyXjdj1Jt2R5kqpWzTyzBoAkkkkAsBYPeXDzsQqU5XOswtPcil0NqNg5KFm1gZl4TZnwhDB5mMtXqMHEBiM8UEfcC8ue7gwr243S+tzh/2NL9DH90LYUu4jiMf/uan/syiN7qnrqqeQ54pH2+a04W+4BVN68mzpIUtyhCPRfct/oq2pHLQRRtcC+EdW9uQLQHENNhwLQLFWqUrxsc7j6ThWbtZPTkdkpSkEAQBAEAQBAEAQBAEAQBAEAQBAEBVvTHvFZraKM5vGOWxzDb9lh8Tme4Dmq9aXBG32Zh/wDuyXRfVlaww271VbOjpUrG9BZpBLcQBF26XHEX4G3FYoubt1ZOz5kjt3ZRp5MIOKN7RJE/5UbswfEaH/lZSjusgwmIVeF7WadpLk19ORGkLAs2PwV6iNnxqMRP3ZYmdhZAXbudUfk2B3yYrfUuP9q2FJ/to4jaEP8AWzjzl8yiJG3Fzqcz4lUkzrqsORO9Ge2W0tcBJkyYdUXfJcXAtJ7rgDzU9OSUjSY+jKdJpcMy/AVcOcPqAIAgCAIAgCAIAgCAIAgCAIAgMdRKGNc52jQXHwAuV43Y9im2kjzRXVzqieSZ+sji7wB0HkLDyVBu+Z2FGkoWguGRsQtUbNnTSSJ7YmyopIppZXva2HqwerYHntkjE5tx2RYaZ5qSEU02ytisRUp1IU6cU3K+rtpwXXxOn2pQNl2QxzXtkNKSGyNuA6MOwnI5jsluXAsUslelfkauhWlT2k4tNdpa6fB2v8+PUr9xVZnQtna0W5DKqiimp3hsxacbXG7HOBIIJzLHad3cp40d6Ka1OfrbWlQxM6dRXjfLml9V+XOYj2YI5nQ1hdTuIOBzm3ZiuLFxGsZz7Tb2yUe7naWRf/Vb0FUoe2uK426dejMO0aGSB+CVtnWuM7tc06Oa7RzTzWDi4uzLdCvCtDfpu6+XR9TWXhMWnuLU32VKL5x9e32gvH3lcpP9tnKbVhbaEXz3ft9Cpxa3kqSOolmaFawaqWLNfWSTuXz0a7afVULHyG72l0bjxOC1ie8ggnxV2lJuOZyuOpRp1mo6PP1OqUhUCAIAgCAIAgCAIAgCAIAgCAICJ3te0UVSXWt1Moz72ED32WFTusnwqbrwtzXzPOFMNefBUmdZTtdklEombCnoTu621xTTXeMUUjermba94zxtxtrbkTzUlOe689Cvj8K8RStF2ks4vqvudptCQUNHLE1okppA50EnrtxSHF1Uvcb5O0IyOeZmk9yDXB6M0dFPGYmM27TjZSWjssrx+q4PPQ4XaFDHJG6eluGtzmhJu+K/xmn40R56jj3QOKa3o+a5f0biNadOSpVnm+7LhLo+Uua48OvYUfpEmz6WfZzyJadhjkgGbXkWxgsORdcYhxIdkbqyruCcOHA0lbs4YmpTxCyk7qXFcvLgbGyd7KLaTPR62Nsct7YX5NL9Pg36sd3Gx8VkqkZq0iGeEr4V9rRd105dVxXU34dyi1joTIHxMIkpjI28kMl7lt9HRniMvxXnYZW9Oh49p3kqm7ZvKdtJL79SrNpY+ukEgDZA4hwGQDgbG3dkqTvfM6ug49nHcd1bI7Lo2qLw1sPNmMebHMP2NVmg/ZkjTbZhapSqdbfFMr9pyHgqyN5LU063RSRKVctzoPaRQycjO631GXVyjozmdo/yLwLGUprwgCAIAgCAIAgCAIAgCAIAgCAhd842OoakP06p51t2gLt/aDVHVScHcs4OUo14OOt0ec6Y5+aps6mnqSURUbNhB5EpsPZrqieOFvx3ZnkwZud5C/nZZQi5OyPMVXVClKpLh8+BYdXVQ7OlFLKQ+knDiGPu4w3NiDziJv3ixVhtUnuvR/A5qFOrj6brwVqkeKy3v/pfEiNt7nzUzxVbOcXtHaDB23Bp1A/SRkajW3NYyouL3oFihtOFeHYYpWfPRf0+pFbL2saUmso2/AkhtVS3/NvubFvJhN8LuB7J5DyMt32o6cUZV6Kq/sVn7X+Eua+/P1XXp6zYdBteMz07xHLo4gC+L5M0fHx48yFM4RqK6NdSxOIwUtyauvzRkhu3Q7ThilhkfG7C0dRK5xfn8hwydhtbM5jvXsI1Emn5GOKq4OpOM4pq/eSy81wKo2lLI6aR0350vdjytZ97EW7tPJUZNt5nW0IwjTiqfdtl4E70d1GGtDeErJIvMjEPu+9SUH7dijteF8M5e60/jb6nKtbYWPAW9iiRsZO7bNOt0UkSlXLd6D3n0F4IOU7zfKxu1mngrlLQ5jaK/dXgWKpSgEAQBAEAQBAEAQBAEAQBAEAQEJvpSdbQ1Db2+Dc4HvYMY97QsKivFos4Op2deEup5zpXXN1Seh1NN+0ScKiZsaZY3RfDHHHU1cmQYMFzwY1vWPPndvsVrDpK8maLbspznTw8OOfm3ZfU43bm1H1M75n/ABjkPksGTW+Q95Krzk5O7N1hcPHD0VTjw+L4skd1t85qM4CDJB8gnNvfGTp4HLw1UlKq4ZcChj9nU8T7Sylz5+P3+ZYWz46CucaiHDjLSyUDsucxws6OePiDzPkVajuT9pHOVf1GGXZz04ePOLOB2nutXbOndNSB5jBux8fbcGfJkZqRw0INr5KCUJQd0bahisPiae5Vtfk8s+aZ12wd+31EEmGEOqYRifEHFoczQuZkc72u0+RKkjWbTss0UsRsyNKpG8rQlknrZ8n9ysq+sdNLJK62KRxebaZm9gqUnd3Oqo01ShGmtErGXYVX1VTDJoGyMJ+biAd7iVlF2kmR4mHaUJxtqmYNqQ4JpmfJkkb7HuCNWbQoy3qcZc0vkRFbosoleuXB0H/+Pd9PJ91iuUtDmNofy+SLDUpRCAIAgCAIAgCAIAgCAIAgCAICL3oLvQ6nCAT1Mtr5D1CsZ91k2HSdaF3bNfM810otkqLOsh3iUhUbNhTOy3bbLNs+sp4Rd/WRPsSGgscQHDESB8Tmpad3BxXQ12NdOljKVao8rSXmr2y14nObS2bNAQJo3Rk6YhkfB2h8iopRcdTY0q9Ksr05J/nLUj5CiEjon7KgpGwSSVc0U8sYlaYYsTWNdpchwJ7wPYp91Rs28zSuvUrucY004p2d3ZnbUW9ksNIyeXDVsxlhmphazA0EPewgYXXuCDa2XNTqo1G7z8DUvBxq1nTh7DtpLnyT+Ru02/8As4guMha7iDE/F7mm/tTt4B7Kxd7bt/NWKn2rUNknlkY3Cx73ua3SwJJCoyd22dbh4ShSjCTu0kjUkGRWJMtTe3gdiqHv4PwSf5kbXn3uKklqU8Kt2ko8rr0bRA1+i9iRVy4OhBv5Pcec8nuaxXKWhzW0H+6vBFhqUoBAEAQBAEAQBAEAQBAEAQBAEBG7ytvSVA/sZeNviO4rGfdZNh/5Y+K+Z5npXX+zyVJnVweZKwqJmwpHb7ozWoqqzceCRsksfy6Z0ZY9vkA9w72qWn3H+ZGs2hG+Kp3drpqL5STuvovM0J55aSwB9Io5c2Nku6N7OX9nK3Q2sQReyxbcNM1+fEnUKeKu37FWOttU+fWLIvbmzmMDJoCXU8tw3F67Ht9aJ/6w4HiPafJRSzWhlRryk3Tqq04620a4Nfmp0u581JXwsoqxvwkN+ocHFjizUsa4cRbTiADwKsUnGa3ZGnx0auGqOvReUtV15+Zq73MraKVhhaYaaK7YTES6Mhxu7rb6vcdcWXK+q8qb0XlkjLBdhiINTe9J6318v68zRkoWVkL6inYGSxZzwM9UtN/hohwGRuzuy743FTV468UXadaWGqKlVd4vuyeq6S+/4oBqhNsEPDa2kbtgdziA843vj+xrVk+BXp5Oa/8AL5pP6kJXaLKJBXLl6FWWoHD+3k+6xXKOhze0lat5I79SmvCAIAgCAIAgCAIAgCAIAgCAICN3lNqSp+hl+45Yz7rJaP8AJHxXzPM1CfP7FSkdXTftErAombCkdNuJtYU1UC/83L8G/ln6rj3B1vJxWdKe7LMq7SwvbUHu96PtLy1+GfkSm8lFJs6RzWsbLRzG4ikBLA7XDcZseODhw52WdSLpvmmVMJWhjoJtuNWPFa+PVPinx8TnNp7VhMAgghMTes612OUynEGYAG3AsLHxWDkrWSLUMPUVXtKk1J2srK2V75n7/wCnRHHDLPVsp3St6yJuCR7sOocXM9Tgs1CyTbsVZYvelKMKbko5PNW+Op3exd6JY4f+9DKiDT0umImZb+2YBdvebeSnU2l7Wa5o09TCxnP9n2Ze7LJ+T0+JObJq9lsDpKd9MzH6xYWMuBn2hkeJyWUXTWasQVoYuVoVFJ20vdlN7VdH10pi/N43lnzMRt5fgqErXdjssOpqlFT71lfxNS4XhKbtUL00LvkyTR+0RSD7z1lwKydq0lzUX819iCrzksokNcuHoQt6A6wP5+TMi18mWt4aK5S0Oa2j/KvBFhqUoBAEAQBAEAQBAEAQBAEAQBAEBEb3R4qKpAtnDLqLj1CdFhUV4snwzSrQb5o810hzuqbOohqSkKiZsaZn4ZrEsXtmWdubtmKtpzR1VnPDbDF8dg0IOuNuWeuQPNXKM1OO5I5baWFnhK36mhkm/R/Z/wBHHb3boy0bi4XkgOklsx+rIOB79D3aKKdJw8DY4PaMMSrPKXLn4flyc3djptp0jKWZxZUU4IjeLYur0BF/WFgA4dwPepYbtSO69UazFOrg67qw7stfH6dDn9q7Gq9kSskZKCH3AewENdbMskYcjlna5420WEoypu5aoVqONg4yjpw+qZ+9oUMNVC6rpmBj47ekQDRt/wCmi/UOdxwseRvjJKS3o+aJ8PWnQqKhVd0+7Ln0fUjNjOLZo39W6QMe1xa1uI65WFrXvoDqbBRLUvYhJ03HeSunq7fnXkjb2vT9VC2P4V15HSdZJA+EZtAwNxZkm2I8OyLX1WTVkRUJ9pUc8l7NrKSlxvfL0RjiZioZT+jqIneUkb2faGol7L8ROVsTHrFr0aZzddoV7EjrlydCJ/J3+NL/ALVcpaHM4/8Al8iwFKUggCAIAgCAIAgCAIAgCAIAgCAjt432pag8oZfuOWM+6yWgr1Y+K+Z5jpNVSZ1UO8yWhUTNhTNgLEskhu9s+SeoZHE/q5O05j8xZzGlwzGY0tf3FZ04uUrIp42tGjRc5q6yTXRlmbC3pDnmkr2tjqB2SDYxyXGVjoCQRlx4chdhVv7M9TlsTgd2Pb4d70Neq8fuRu3+jVjndbRSdRIDcNucAP6jh2meVx3BeSocY5GdDaskt2st5c+P2ZCbVk2sIXQVlL6THwe0Y3AjRzXx53HNzVhLtLWkrlmisG5qpSnuvl/z9zN0X7EqGzvlljeyIxujIkaW4y4tywnMgWPCy8oQe9d6GW1sTSdJQi05Xvk72scwYWQ1jonOc2JkzmOLXEdhjyBcjPKwzGY1CrtJSsbfflVw6nFXk43WV82jJtd8RiYGvxva4Nc7rHvD/gwXvAdo0POFpAFwDdJW4HlBVN97ysmtLJWzyWXG2b5Mz7Ajx0e0W/Jjhl+pI4/YCs4Zxl5EWKlu4ii+sl6o4+v0SJ7XLl6EyP5PIGvWvxeYaR7rDyVuloc3tFWqrwRYKlKAQBAEAQBAEAQBAEAQBAEAQBARm8/8zqfoZf8A1uWMu6ySi7VI+K+Z5kowqTOqh3iWhUTNhTM914WLkpu3TTSVLG07+rls4sd3taTY65G1tDros6abllqVMdUpQot1Y3jldeLMO9j6h1S81UeCUhuIWsDhaG4m6gg2GhsvZ7297WpBhFSVFKi7x++dmTOyN8q6ibGJm9dBI0OjxnPB+pKL6cWuvbuUsakoJXNfXwOHxEpODtJa259V9Udjs/pKoJB2zJC7k+MkfWZcKdV4msnsuvHRJ+f3sfjbHSPSsYeoJmkt2ey5rAebi4DLuF/JYyrxWhJh9kVqkv3PZXxK02ZUPNSx+EyPMgdhGrnudc65AknwCp3d7nTVYRVFwbsrWvyViU3jEjYmMc0BjXgRjro5S1ghbZpwfGdfrHHIEuasp3tb80KuDcHUck82s8mrveeefBd1G/0c0/WCuZ8unw+3GFnRV7+BBtaW52UuUvsV3WnsrGJZxGRc3QiwjZ5JNwZpLDlk0H3q3S0Oa2hbtV4FhKUohAEAQBAEAQBAEAQBAEAQBAEBEb2xYqKqbreGUfsOWE1eLJsO7VYvqjzTRuOnC9/cqbOopt6ErCo2bCkZ1gWDo+j1o9Oju7CQ2Qt5F+E2B7rYvYpqHfRrNsNrCS8Vfwv/AMHWDbtNVE0e04mxTtNszZhdoHRyasJ4XOd9TorCmpezNZmklhatD9/Cy3ov18GuPUjK3dSajDmBprKB5u+MD4aM/pYwPjjW7deI4rx03HLVGccZCu95vcqLR8H0fTx9Tjd6d3ZKOXC4l0bhiikItiblkRweL5jw5qKcN1mxwmJjXjfRrJr84GDYuzn1ErYo9XZknRrBm57u4D8Ao4x3nYt1K8aNN1JcPi+C8zb2e6Pr8ccrYgxwMZkY+TFnYXDGk3IzIy9awRWvke1FPst2acr62aVuPHl9DNtmoBiY1r432IxFkczC50cYja5xkFrhlhZttbkZo3lb7mOHi9+UmmssruLsm75Wz15+R03Q+281T9HGPa5ymw2rNdt1/tw8X9Ctdsx4HvYfive36ri38FglYt1HvRT5pP4Fy9CzfyY3vklP7X/Ct0tDm8d/N5I7xSFMIAgCAIAgCAIAgCAIAgCAIAgI7eGIOpZ2m+cUgyNj6h4hYz7rJKLtUi+qPMNGb5qkzqod4lotFGy/T0NgLEsI+xTOY4PY4tc0hwcNQRoQiedzGcFNOLV0yyad9LtmDDJaOrYNRbF3uA+NGeLeHdkVcTjWVnqctUjX2bUvDOD/ADyfXiRtBtOv2S8R1THTUt7B7bvDW82O1HzHW7u/xSnTyloZVKWHxq3qTUZ8nl8PqvMzdLW12Ojig6t+IlszZCAGFmEg4Te5PaAIIFvYsq8srGOyaMlJ1L5aNdTHutszqdk1VTb4SWKTCeIiaC0DzOJ3s5LGEbU3IkxNbtMbTo8Itev5kcTsuq6qWOS18Dg62l7d/A8jzsqydnc39aHaU5QvqjYramLqmxRdYW4zIXTYQ7EW4Q0BpPDMm+ZtkLJlayMKdOfaOpOyytZX53/4XA7bodjzqXfRD75/crOG1ZptvPuLx+hXW/EWGsqWjhNJ73F34rBq0mWacr0IPoi0+hL/AMeRcXE0mQ1Fw05qxS0NJtBNVV4IsFSlAIAgCAIAgCAIAgCAIAgCAIAgI/eD+az52+Clz5dh3NYy7rM6Xfj4o8vUJHuy7lTZ1cLJsl4FEy/SNlYlg6Do/ax1dGJLZtfgxAECXD2TbifWUtFLfRrNquX6VuPNX8Dd3o2mxsYbKx8W04HNHXMaGh7QfzmJtgWubcgEa5aXWc5ZWfeRTwtFuTcGnRktHnbpZ8VxOj3J37bUfA1Fmz27JA7MthoBwf8Aq8eHIT06u9kzWY3Z7o+3DOPy/ohuk3eKjqIGMidjlbJf1XNLAA4PDsQFjeww63HcsK04yWRY2bhqtOo5SVlb10tY7TZDYm7OiEhAiFOzHi9XAYxiv7SpY23M+Rrqzm8TJx13svG5SlT1Ye4RFxjBOAvADsN8rjn/APZaKg7XyO0puW6t/XjbQxleGZaPRFERTzOtm6UNHg2Np/Eq3htGzmduSvVguS+pXPSbHbaFTwu5p9sbD9qwn32WsM74aHh9Wd90GULm000pJtJIGgcLRjUd93Ef3VNR4s1m0pe1GPJfMsxTGtCAIAgCAIAgCAIAgCAIAgCAICP2/b0afFa3VSXvpbAdVjLRmdK++rczy/Q6DnxVNnVQ1JaFRMv09DOCsSwj6yQtIc0kEEEEZEEaEea9RjKKkrSzRZ1B6NtmntMMFTELFzMnC/xm82Otm06HyKuK1aOepytVVdnVfYzhLn8n1Rxe2Nw66B/YYZWg3bJB6wIzBLb4mm/K/io5UpIvUto0Kqze6+T09Tf382JIKenrJG4JnhkdS0WHwmE4Xm3xjhsfEcllUi7KTIcBiF2k6MXeOsfDkb+8G0j/ACJRtB/OYGO8ImuuD/eY1eVJftIYOiv+oVHyu15v+zglWOgPpKHrLm6NaXBs+Mn47pJPa4ge4BXqK9g5Da097FSXKy+BVvSsbbQm/wAI/wCm1RVO+zYYN/6aPn8yx+hh99mt+lm+/f8AFT0u6anH/wAzO7UhTCAIAgCAIAgCAIAgCAIAgCAIDS21/N5vo5PuFeS0ZlDvLxPLdADYctFSZ1cE7ktCo2XqZ1279NBHSPqpoWzWnZCQ+9mRkAueANXdrLyWUbKO81fMqYqdWVdUKct32XLLi+C8CXZu7RenwiJ7JoZY5JGxl4cMbAC1pN74Te9jn2SFJ2cN9WzRTljcT+lm5pxlFpN24PXzX1NfdXarDVPD6VtM+OOXrJIC5gjYGnF1kZuDmG2OtwLL2nJb2ljHHYeSoq1RzTaspZ3fR/Mk49+J6ZjXVEYqoHZMqqY2BPKSM5MfzBI7rrNVWlnmuZTeBhVk1Te7LjGXDwfFHMb7b7+msbFHG6OMOxnGQXOcAQBYZAC545rCpU3si7gsB2EnOTu9DX67rNksbxp6oj+7LG5w/aLlg84eDLMFu41v3ofJoggVEbNBxsCvDNZ5HoPYlJ1NPDF8iNjT4hov77rZQVopHB4ip2lWU+bZSHSs6+0Ju7qx/ptVap32bzBr/TR8/mWJ0KE/ycMrDrZLG+ouLnuzuPJTUtDV7Qt2uXJHfqUohAEAQBAEAQBAEAQBAEAQBAEBG7x1DY6Wd7zZrYpCTa+WErGTsmSUouU4pczy9s9U2dPT1JiEqNmwps7zo5Mc8dTRSerM0PbzDhkSO8fBnyKlo2leD4ms2rvUnTxMP8XZ+f3zRzNVBNR1JB7EsTgQQMiRmHDm0j7SOahtKD6o2anTxVG+sZL8XiizOtj2vRubHJ1Mpt1jRY9oaNeNXRk6Wt9oVy6qxyOXcJbPxCclvLh911RwMez6/Z0rg+B0sT+zIxrTLDKzS2QydbQkAg24KK0ocDZSq4fFRylaS04NGDffdg0UoLbmCW5jxes06mN3eL5HiPAleVIbr6GWCxXbxd+8tfuY93W9ZDWQ8XQiZo/Wp3h33XOWMdGunyJ673J0qnKVn4SViKaozYold2KHr6uCPUF7S75re273NK9gt6SRBjKvZUJz6fPIvslbI4dHnnpJkvtCq7ngfVYwfgqku+zpcMrYaHh9WWl0LH8mM+kl+8p6XdNNj3+95I7tSFMIAgCAIAgCAIAgCAIAgCAIAgNDbzC6mnANiYpBe17XYc7cV5LQzp99eJ5boSLDLP8ACw/5VJnUw1JeAqNl+m+RIbMr3wSsljycx2IcjzB7iCR5rxNxd0Z1KUKsHTloy1tr7Lg2tSsmiIbJY4Xalrh60T+Yv+8d9yUVVjdanK0K9XZ9ZwkrriufJr88SrHmqoaj40MzPYR9jmH2Hx0q+1B8mdBJ0sVT4Si/zyZ3mxOlKIgCrY5jh8eIF7D34fWb4Zq1GuuJoa+yZJ/tO65PUh+kTe+nq42RU+J2F+Nz3NLQCGuaA29jc4jn3LCrUUlZFnZ2DqUZOdTlYiejwXrom8HiVp+aYn3UdLvpFvaP+1k+Vn8UQssWBzmH4rnM82kt/BRGzhLeSlzz9czu+iXZ+KaWc6Rt6tvzn2LvY0D66nw8c7mn23WtTjSXF39P7LRaFcOZPNe91R1lTO/5Ush8sZt7rKle8mzqlHcpRj0XyLh6Fnfk1vG0svC3xr/irFLumjx/83kjvFKUggCAIAgCAIAgCAIAgCAIAgCAjt4Zwylne4gBsUhJdp6p1ssZaMzpK80up5boTwVRnTweZMQqJl6mbCxLJN7qbyyUUlx2onW6xl9f1m8nD36HmJKVRwZRx2CjioW0ktH9H0LUqKWi2nACbSMPquGT2O42OrTzB81ctGornLqVfB1GtH8GV3t3oyqoyTTuE7OAJDJR3WPZPiCPBQyoyWmZtaO1Kc/5Fuv1X3OXk2BWNdhNLOD3QyH3gEKPdfIurEUWrqUfUsLo43TlgeampHVkNLWMJ7QB9Z7uWQsBrmbqalTcXvM1W0cbGrDsqefN/JIryuna+WV40dJI/wAnOLh7iqredzoqStCMeSS+BdO4+y/R6OJrhZ7/AIR/PE/O3k3CPJXqUd2COS2jX7bESa0WS8vuS21KoRQyyHRjHv8AqtJWcnZXKtKG/NR5tI8z12mZzt71RidZXsXh0Ku/JjfpJfvK3S0Ocx38vkjvFIUwgCAIAgCAIAgCAIAgCAIAgCAit6ZS2jqHNYXkRSWaNT2TksZ91klFJ1Ipu2aPMNCBn3WA81UZ08OLJWAqJl2mzYBWJYugUPGbGy9sz0r8cDyw8Rq1w5Oboft5ELOEnF3RUxFGnWjuzV/p4Hf7I6U4iLVUTmHi+Lts+qe0PK6tRrrijRVtlSWdN38dfsTzOkDZpF/SPIxyX9mFZ9tDmVP+n4j3fijkt7+kBs8boaUODHCz5HDCS3i1g1APEnNQ1K11aJtMDsxwkqlXVaLX1Oe3N2R6TVxsPqN+Ek+Ywjs+brDzKhpx3pWNhj8R2NFyvm8l5/YvNbA485PpOr+roXN4zObGPC+J/wCy0jzUNeVomx2VS38Qn7uf2KK2k+3mq0Eb2uy7OhF99m2zylkGY8DlzVuloc9j/wCXyRYKkKQQBAEAQBAEAQBAEAQBAEAQBAfiaMOBadCCD4HIoDz3vH0e1VHI7q29bCT2HiwNuDXA5Yh458FXlSfA3VHaFO3t5P4EE+OSP143t8WuA9uiicGtUbCniqUs1Jep8irG/KHtCjaLUKqMvpI5rzdZl2qMTphzWViN1EYjKF6Ybyufpr7cUPb2Mscg5rFokjNItjo0pWQ05ldbHPZ3f1YuGDzuXf3grdGFo3Zz21MR2tXcWkcvPidc7abOLgpjWFZdKO03TTxRRte8RsLjgaSMch7hqGtH1lWrJuSSN1syUKVOU5NJt8+BxtJuvW1UgZFCQTxeQABzdyCQpslrY6jz9D0FufsFtFSR04diLblzvlSON3G3AXOXcArEY2VjSVqrqTcmTS9IwgCAIAgCAIAgCAIAgCAIAgCAID8vYCLEAg6g5hAcPt/YD434oWOdE7MtaMRY7iANcPHLTPuQHPT0sZycyMniHtAPsIQ9Ta0NaTd2A5+jxeQH8K83UZqtUWkn6s1Jd24P6uz3fvXm5HkZfqKvvP1NR+70H9WHkR/Em6uR7+pq+8z9M2LB/VW+0fxJuR5D9VW99mRuxYf6qzzw/vTcjyPHiaz/AMmTMQksLMAAtbt2yHgsiE+umI9YxjxddAb2ytmTTvaA1wjv2n4S1uHjYnU8BZAWLSUjI24WNDW8gLe3mUBnQBAEAQBAEAQBAEAQBAEAQBAEAQBAEAQGOWBrsnNDvnAH7UBoybBpXawR+TQ37EBhduvSH+j9kkg+xyAxf9JUnyHf5sv8SADdGj/Ru/zZP4kB+xurR/ovbJIf9yAys3cpB/QMPzhi+1AblPQRM9SNjfmsaPsCA2UAQBAEAQBAEAQBAEAQBAEAQBAEAQBAEAQBAEAQBAEAQBAEAQBAEAQBAEAQBAEAQBAEAQBAEAQBAEAQBAEAQBAEAQBAEAQBAEAQBAEAQBAEAQBAEAQBAf/Z"/>
          <p:cNvSpPr>
            <a:spLocks noChangeAspect="1" noChangeArrowheads="1"/>
          </p:cNvSpPr>
          <p:nvPr/>
        </p:nvSpPr>
        <p:spPr bwMode="auto">
          <a:xfrm>
            <a:off x="1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0" name="Group 9"/>
          <p:cNvGrpSpPr/>
          <p:nvPr/>
        </p:nvGrpSpPr>
        <p:grpSpPr>
          <a:xfrm>
            <a:off x="-436240" y="6445956"/>
            <a:ext cx="1479848" cy="319812"/>
            <a:chOff x="-76200" y="6453336"/>
            <a:chExt cx="1479848" cy="288039"/>
          </a:xfrm>
        </p:grpSpPr>
        <p:sp>
          <p:nvSpPr>
            <p:cNvPr id="12" name="Freeform 11"/>
            <p:cNvSpPr/>
            <p:nvPr/>
          </p:nvSpPr>
          <p:spPr>
            <a:xfrm rot="16200000">
              <a:off x="483704" y="5893438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-364232" y="6431881"/>
            <a:ext cx="13673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STARTER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sp>
        <p:nvSpPr>
          <p:cNvPr id="23554" name="AutoShape 2" descr="White Polar Bear Hunter on the Ice in water drops. - stock photo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556" name="AutoShape 4" descr="White Polar Bear Hunter on the Ice in water drops. - stock photo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White Polar Bear Hunter on the Ice in water drops. - stock photo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148064" y="4955684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entury Gothic" pitchFamily="34" charset="0"/>
              </a:rPr>
              <a:t>What percentage of CO</a:t>
            </a:r>
            <a:r>
              <a:rPr lang="en-GB" sz="3200" baseline="-25000" dirty="0" smtClean="0">
                <a:latin typeface="Century Gothic" pitchFamily="34" charset="0"/>
              </a:rPr>
              <a:t>2 </a:t>
            </a:r>
            <a:r>
              <a:rPr lang="en-GB" sz="3200" dirty="0" smtClean="0">
                <a:latin typeface="Century Gothic" pitchFamily="34" charset="0"/>
              </a:rPr>
              <a:t>emissions comes from cars?</a:t>
            </a:r>
            <a:endParaRPr lang="en-GB" sz="3200" dirty="0">
              <a:latin typeface="Century Gothic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-1125070" y="-283302"/>
            <a:ext cx="7814358" cy="3822035"/>
            <a:chOff x="-1125070" y="-283302"/>
            <a:chExt cx="7814358" cy="3822035"/>
          </a:xfrm>
        </p:grpSpPr>
        <p:pic>
          <p:nvPicPr>
            <p:cNvPr id="21" name="Picture 20" descr="newspaper blank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20662804">
              <a:off x="-1125070" y="-283302"/>
              <a:ext cx="7814358" cy="3822035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 rot="20679512">
              <a:off x="193846" y="1023972"/>
              <a:ext cx="6128525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 smtClean="0">
                  <a:latin typeface="Times New Roman" pitchFamily="18" charset="0"/>
                  <a:cs typeface="Times New Roman" pitchFamily="18" charset="0"/>
                </a:rPr>
                <a:t>June 2014</a:t>
              </a:r>
              <a:endParaRPr lang="en-GB" sz="3200" dirty="0" smtClean="0">
                <a:latin typeface="Century Gothic" pitchFamily="34" charset="0"/>
              </a:endParaRPr>
            </a:p>
            <a:p>
              <a:r>
                <a:rPr lang="en-GB" sz="3200" dirty="0" smtClean="0">
                  <a:latin typeface="Times New Roman" pitchFamily="18" charset="0"/>
                  <a:cs typeface="Times New Roman" pitchFamily="18" charset="0"/>
                </a:rPr>
                <a:t>A new United Nations report tells the world to cut CO</a:t>
              </a:r>
              <a:r>
                <a:rPr lang="en-GB" sz="3200" baseline="-25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GB" sz="3200" dirty="0" smtClean="0">
                  <a:latin typeface="Times New Roman" pitchFamily="18" charset="0"/>
                  <a:cs typeface="Times New Roman" pitchFamily="18" charset="0"/>
                </a:rPr>
                <a:t> emissions </a:t>
              </a:r>
              <a:br>
                <a:rPr lang="en-GB" sz="3200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en-GB" sz="3200" dirty="0" smtClean="0">
                  <a:latin typeface="Times New Roman" pitchFamily="18" charset="0"/>
                  <a:cs typeface="Times New Roman" pitchFamily="18" charset="0"/>
                </a:rPr>
                <a:t>and move to renewable alternatives. </a:t>
              </a:r>
              <a:endParaRPr lang="en-GB" sz="3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print"/>
          <a:srcRect t="29782" b="9384"/>
          <a:stretch>
            <a:fillRect/>
          </a:stretch>
        </p:blipFill>
        <p:spPr bwMode="auto">
          <a:xfrm>
            <a:off x="6084168" y="116632"/>
            <a:ext cx="2959224" cy="1800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27" name="Group 26"/>
          <p:cNvGrpSpPr/>
          <p:nvPr/>
        </p:nvGrpSpPr>
        <p:grpSpPr>
          <a:xfrm>
            <a:off x="6228184" y="2132856"/>
            <a:ext cx="3312368" cy="2520280"/>
            <a:chOff x="3872724" y="1134453"/>
            <a:chExt cx="4560168" cy="33281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aphicFrame>
          <p:nvGraphicFramePr>
            <p:cNvPr id="20" name="Chart 19"/>
            <p:cNvGraphicFramePr/>
            <p:nvPr/>
          </p:nvGraphicFramePr>
          <p:xfrm>
            <a:off x="3872724" y="1134453"/>
            <a:ext cx="4560168" cy="33281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24" name="TextBox 23"/>
            <p:cNvSpPr txBox="1"/>
            <p:nvPr/>
          </p:nvSpPr>
          <p:spPr>
            <a:xfrm>
              <a:off x="6380686" y="1609902"/>
              <a:ext cx="961731" cy="1097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 smtClean="0">
                  <a:solidFill>
                    <a:schemeClr val="bg1"/>
                  </a:solidFill>
                  <a:latin typeface="Century Gothic" pitchFamily="34" charset="0"/>
                </a:rPr>
                <a:t>CO</a:t>
              </a:r>
              <a:r>
                <a:rPr lang="en-GB" sz="1600" b="1" baseline="-25000" dirty="0" smtClean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r>
                <a:rPr lang="en-GB" sz="1600" b="1" dirty="0" smtClean="0">
                  <a:solidFill>
                    <a:schemeClr val="bg1"/>
                  </a:solidFill>
                  <a:latin typeface="Century Gothic" pitchFamily="34" charset="0"/>
                </a:rPr>
                <a:t> from cars</a:t>
              </a:r>
              <a:endParaRPr lang="en-GB" sz="16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292080" y="3012727"/>
              <a:ext cx="1872208" cy="772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 smtClean="0">
                  <a:solidFill>
                    <a:schemeClr val="bg1"/>
                  </a:solidFill>
                  <a:latin typeface="Century Gothic" pitchFamily="34" charset="0"/>
                </a:rPr>
                <a:t>All other CO</a:t>
              </a:r>
              <a:r>
                <a:rPr lang="en-GB" sz="1600" b="1" baseline="-25000" dirty="0" smtClean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en-GB" sz="16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364088" y="3068960"/>
            <a:ext cx="1584176" cy="792088"/>
            <a:chOff x="5220072" y="3356992"/>
            <a:chExt cx="1584176" cy="792088"/>
          </a:xfrm>
        </p:grpSpPr>
        <p:sp>
          <p:nvSpPr>
            <p:cNvPr id="28" name="Rounded Rectangle 27"/>
            <p:cNvSpPr/>
            <p:nvPr/>
          </p:nvSpPr>
          <p:spPr>
            <a:xfrm>
              <a:off x="5220072" y="3356992"/>
              <a:ext cx="1368152" cy="792088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292080" y="3356992"/>
              <a:ext cx="15121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400" b="1" dirty="0" smtClean="0">
                  <a:solidFill>
                    <a:schemeClr val="bg1"/>
                  </a:solidFill>
                  <a:latin typeface="Century Gothic" pitchFamily="34" charset="0"/>
                </a:rPr>
                <a:t>24%</a:t>
              </a:r>
              <a:endParaRPr lang="en-GB" sz="4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578400" y="4149080"/>
            <a:ext cx="801912" cy="822577"/>
            <a:chOff x="5211601" y="4221088"/>
            <a:chExt cx="801912" cy="822577"/>
          </a:xfrm>
        </p:grpSpPr>
        <p:pic>
          <p:nvPicPr>
            <p:cNvPr id="32" name="Picture 31" descr="mouse click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92080" y="4221088"/>
              <a:ext cx="601432" cy="8225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1" name="TextBox 30"/>
            <p:cNvSpPr txBox="1"/>
            <p:nvPr/>
          </p:nvSpPr>
          <p:spPr>
            <a:xfrm>
              <a:off x="5211601" y="4634053"/>
              <a:ext cx="8019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GB" sz="1100" b="1" dirty="0" smtClean="0">
                  <a:solidFill>
                    <a:schemeClr val="bg1"/>
                  </a:solidFill>
                </a:rPr>
                <a:t>Click for answer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92088" y="908720"/>
            <a:ext cx="4139952" cy="3096344"/>
            <a:chOff x="792088" y="908720"/>
            <a:chExt cx="4139952" cy="3096344"/>
          </a:xfrm>
        </p:grpSpPr>
        <p:sp>
          <p:nvSpPr>
            <p:cNvPr id="12" name="Rounded Rectangle 11"/>
            <p:cNvSpPr/>
            <p:nvPr/>
          </p:nvSpPr>
          <p:spPr>
            <a:xfrm>
              <a:off x="792088" y="908720"/>
              <a:ext cx="4139952" cy="3096344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101600" dist="1016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28375" y="1055152"/>
              <a:ext cx="39681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  <a:latin typeface="Century Gothic" pitchFamily="34" charset="0"/>
                </a:rPr>
                <a:t>Which is the best </a:t>
              </a:r>
              <a:r>
                <a:rPr lang="en-GB" sz="2800" b="1" dirty="0" smtClean="0">
                  <a:solidFill>
                    <a:schemeClr val="bg1"/>
                  </a:solidFill>
                  <a:latin typeface="Century Gothic" pitchFamily="34" charset="0"/>
                </a:rPr>
                <a:t>alternative energy source </a:t>
              </a:r>
              <a:r>
                <a:rPr lang="en-GB" sz="2800" dirty="0" smtClean="0">
                  <a:solidFill>
                    <a:schemeClr val="bg1"/>
                  </a:solidFill>
                  <a:latin typeface="Century Gothic" pitchFamily="34" charset="0"/>
                </a:rPr>
                <a:t>for cars?</a:t>
              </a:r>
              <a:endParaRPr lang="en-GB" sz="28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4" name="Group 10"/>
          <p:cNvGrpSpPr/>
          <p:nvPr/>
        </p:nvGrpSpPr>
        <p:grpSpPr>
          <a:xfrm>
            <a:off x="-324543" y="6402814"/>
            <a:ext cx="1728191" cy="338554"/>
            <a:chOff x="-860919" y="6431881"/>
            <a:chExt cx="1728191" cy="338554"/>
          </a:xfrm>
        </p:grpSpPr>
        <p:grpSp>
          <p:nvGrpSpPr>
            <p:cNvPr id="5" name="Group 11"/>
            <p:cNvGrpSpPr/>
            <p:nvPr/>
          </p:nvGrpSpPr>
          <p:grpSpPr>
            <a:xfrm>
              <a:off x="-860919" y="6445960"/>
              <a:ext cx="1728191" cy="319809"/>
              <a:chOff x="-324543" y="6453332"/>
              <a:chExt cx="1728191" cy="288036"/>
            </a:xfrm>
          </p:grpSpPr>
          <p:sp>
            <p:nvSpPr>
              <p:cNvPr id="17" name="Freeform 16"/>
              <p:cNvSpPr/>
              <p:nvPr/>
            </p:nvSpPr>
            <p:spPr>
              <a:xfrm rot="16200000">
                <a:off x="359534" y="5769255"/>
                <a:ext cx="288033" cy="1656187"/>
              </a:xfrm>
              <a:custGeom>
                <a:avLst/>
                <a:gdLst>
                  <a:gd name="connsiteX0" fmla="*/ 0 w 306387"/>
                  <a:gd name="connsiteY0" fmla="*/ 51066 h 1295400"/>
                  <a:gd name="connsiteX1" fmla="*/ 14957 w 306387"/>
                  <a:gd name="connsiteY1" fmla="*/ 14957 h 1295400"/>
                  <a:gd name="connsiteX2" fmla="*/ 51066 w 306387"/>
                  <a:gd name="connsiteY2" fmla="*/ 0 h 1295400"/>
                  <a:gd name="connsiteX3" fmla="*/ 255321 w 306387"/>
                  <a:gd name="connsiteY3" fmla="*/ 0 h 1295400"/>
                  <a:gd name="connsiteX4" fmla="*/ 291430 w 306387"/>
                  <a:gd name="connsiteY4" fmla="*/ 14957 h 1295400"/>
                  <a:gd name="connsiteX5" fmla="*/ 306387 w 306387"/>
                  <a:gd name="connsiteY5" fmla="*/ 51066 h 1295400"/>
                  <a:gd name="connsiteX6" fmla="*/ 306387 w 306387"/>
                  <a:gd name="connsiteY6" fmla="*/ 1244334 h 1295400"/>
                  <a:gd name="connsiteX7" fmla="*/ 291430 w 306387"/>
                  <a:gd name="connsiteY7" fmla="*/ 1280443 h 1295400"/>
                  <a:gd name="connsiteX8" fmla="*/ 255321 w 306387"/>
                  <a:gd name="connsiteY8" fmla="*/ 1295400 h 1295400"/>
                  <a:gd name="connsiteX9" fmla="*/ 51066 w 306387"/>
                  <a:gd name="connsiteY9" fmla="*/ 1295400 h 1295400"/>
                  <a:gd name="connsiteX10" fmla="*/ 14957 w 306387"/>
                  <a:gd name="connsiteY10" fmla="*/ 1280443 h 1295400"/>
                  <a:gd name="connsiteX11" fmla="*/ 0 w 306387"/>
                  <a:gd name="connsiteY11" fmla="*/ 1244334 h 1295400"/>
                  <a:gd name="connsiteX12" fmla="*/ 0 w 306387"/>
                  <a:gd name="connsiteY12" fmla="*/ 51066 h 1295400"/>
                  <a:gd name="connsiteX0" fmla="*/ 0 w 306387"/>
                  <a:gd name="connsiteY0" fmla="*/ 51066 h 1295402"/>
                  <a:gd name="connsiteX1" fmla="*/ 14957 w 306387"/>
                  <a:gd name="connsiteY1" fmla="*/ 14957 h 1295402"/>
                  <a:gd name="connsiteX2" fmla="*/ 51066 w 306387"/>
                  <a:gd name="connsiteY2" fmla="*/ 0 h 1295402"/>
                  <a:gd name="connsiteX3" fmla="*/ 255321 w 306387"/>
                  <a:gd name="connsiteY3" fmla="*/ 0 h 1295402"/>
                  <a:gd name="connsiteX4" fmla="*/ 291430 w 306387"/>
                  <a:gd name="connsiteY4" fmla="*/ 14957 h 1295402"/>
                  <a:gd name="connsiteX5" fmla="*/ 306387 w 306387"/>
                  <a:gd name="connsiteY5" fmla="*/ 51066 h 1295402"/>
                  <a:gd name="connsiteX6" fmla="*/ 306387 w 306387"/>
                  <a:gd name="connsiteY6" fmla="*/ 1244334 h 1295402"/>
                  <a:gd name="connsiteX7" fmla="*/ 291430 w 306387"/>
                  <a:gd name="connsiteY7" fmla="*/ 1280443 h 1295402"/>
                  <a:gd name="connsiteX8" fmla="*/ 229789 w 306387"/>
                  <a:gd name="connsiteY8" fmla="*/ 1295402 h 1295402"/>
                  <a:gd name="connsiteX9" fmla="*/ 51066 w 306387"/>
                  <a:gd name="connsiteY9" fmla="*/ 1295400 h 1295402"/>
                  <a:gd name="connsiteX10" fmla="*/ 14957 w 306387"/>
                  <a:gd name="connsiteY10" fmla="*/ 1280443 h 1295402"/>
                  <a:gd name="connsiteX11" fmla="*/ 0 w 306387"/>
                  <a:gd name="connsiteY11" fmla="*/ 1244334 h 1295402"/>
                  <a:gd name="connsiteX12" fmla="*/ 0 w 306387"/>
                  <a:gd name="connsiteY12" fmla="*/ 51066 h 1295402"/>
                  <a:gd name="connsiteX0" fmla="*/ 0 w 306387"/>
                  <a:gd name="connsiteY0" fmla="*/ 51066 h 1295402"/>
                  <a:gd name="connsiteX1" fmla="*/ 14957 w 306387"/>
                  <a:gd name="connsiteY1" fmla="*/ 14957 h 1295402"/>
                  <a:gd name="connsiteX2" fmla="*/ 51066 w 306387"/>
                  <a:gd name="connsiteY2" fmla="*/ 0 h 1295402"/>
                  <a:gd name="connsiteX3" fmla="*/ 255321 w 306387"/>
                  <a:gd name="connsiteY3" fmla="*/ 0 h 1295402"/>
                  <a:gd name="connsiteX4" fmla="*/ 291430 w 306387"/>
                  <a:gd name="connsiteY4" fmla="*/ 14957 h 1295402"/>
                  <a:gd name="connsiteX5" fmla="*/ 306387 w 306387"/>
                  <a:gd name="connsiteY5" fmla="*/ 51066 h 1295402"/>
                  <a:gd name="connsiteX6" fmla="*/ 306387 w 306387"/>
                  <a:gd name="connsiteY6" fmla="*/ 1244334 h 1295402"/>
                  <a:gd name="connsiteX7" fmla="*/ 291430 w 306387"/>
                  <a:gd name="connsiteY7" fmla="*/ 1280443 h 1295402"/>
                  <a:gd name="connsiteX8" fmla="*/ 229789 w 306387"/>
                  <a:gd name="connsiteY8" fmla="*/ 1295402 h 1295402"/>
                  <a:gd name="connsiteX9" fmla="*/ 51066 w 306387"/>
                  <a:gd name="connsiteY9" fmla="*/ 1295400 h 1295402"/>
                  <a:gd name="connsiteX10" fmla="*/ 14957 w 306387"/>
                  <a:gd name="connsiteY10" fmla="*/ 1280443 h 1295402"/>
                  <a:gd name="connsiteX11" fmla="*/ 0 w 306387"/>
                  <a:gd name="connsiteY11" fmla="*/ 1244334 h 1295402"/>
                  <a:gd name="connsiteX12" fmla="*/ 0 w 306387"/>
                  <a:gd name="connsiteY12" fmla="*/ 51066 h 1295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06387" h="1295402">
                    <a:moveTo>
                      <a:pt x="0" y="51066"/>
                    </a:moveTo>
                    <a:cubicBezTo>
                      <a:pt x="0" y="37522"/>
                      <a:pt x="5380" y="24534"/>
                      <a:pt x="14957" y="14957"/>
                    </a:cubicBezTo>
                    <a:cubicBezTo>
                      <a:pt x="24534" y="5380"/>
                      <a:pt x="37523" y="0"/>
                      <a:pt x="51066" y="0"/>
                    </a:cubicBezTo>
                    <a:lnTo>
                      <a:pt x="255321" y="0"/>
                    </a:lnTo>
                    <a:cubicBezTo>
                      <a:pt x="268865" y="0"/>
                      <a:pt x="281853" y="5380"/>
                      <a:pt x="291430" y="14957"/>
                    </a:cubicBezTo>
                    <a:cubicBezTo>
                      <a:pt x="301007" y="24534"/>
                      <a:pt x="306387" y="37523"/>
                      <a:pt x="306387" y="51066"/>
                    </a:cubicBezTo>
                    <a:lnTo>
                      <a:pt x="306387" y="1244334"/>
                    </a:lnTo>
                    <a:cubicBezTo>
                      <a:pt x="306387" y="1257878"/>
                      <a:pt x="304196" y="1271932"/>
                      <a:pt x="291430" y="1280443"/>
                    </a:cubicBezTo>
                    <a:cubicBezTo>
                      <a:pt x="278664" y="1288954"/>
                      <a:pt x="243332" y="1295402"/>
                      <a:pt x="229789" y="1295402"/>
                    </a:cubicBezTo>
                    <a:cubicBezTo>
                      <a:pt x="153607" y="1290928"/>
                      <a:pt x="110640" y="1295401"/>
                      <a:pt x="51066" y="1295400"/>
                    </a:cubicBezTo>
                    <a:cubicBezTo>
                      <a:pt x="37522" y="1295400"/>
                      <a:pt x="24534" y="1290020"/>
                      <a:pt x="14957" y="1280443"/>
                    </a:cubicBezTo>
                    <a:cubicBezTo>
                      <a:pt x="5380" y="1270866"/>
                      <a:pt x="0" y="1257877"/>
                      <a:pt x="0" y="1244334"/>
                    </a:cubicBezTo>
                    <a:lnTo>
                      <a:pt x="0" y="51066"/>
                    </a:lnTo>
                    <a:close/>
                  </a:path>
                </a:pathLst>
              </a:custGeom>
              <a:solidFill>
                <a:srgbClr val="D6AD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800">
                  <a:solidFill>
                    <a:srgbClr val="FFFFFF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187624" y="6453336"/>
                <a:ext cx="216024" cy="288032"/>
              </a:xfrm>
              <a:prstGeom prst="ellipse">
                <a:avLst/>
              </a:prstGeom>
              <a:solidFill>
                <a:srgbClr val="D6AD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algn="ctr" defTabSz="914400" rtl="0" eaLnBrk="1" latinLnBrk="0" hangingPunct="1">
                  <a:defRPr/>
                </a:pPr>
                <a:endParaRPr lang="en-GB" sz="1800" kern="1200">
                  <a:solidFill>
                    <a:srgbClr val="FFFFFF"/>
                  </a:solidFill>
                  <a:latin typeface="+mn-lt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-536376" y="6431881"/>
              <a:ext cx="13631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en-GB" sz="1600" b="1" kern="100" dirty="0" smtClean="0">
                  <a:solidFill>
                    <a:schemeClr val="bg1"/>
                  </a:solidFill>
                  <a:latin typeface="Century Gothic" pitchFamily="34" charset="0"/>
                  <a:ea typeface="Myriad Pro" pitchFamily="86" charset="0"/>
                  <a:cs typeface="Myriad Pro" pitchFamily="86" charset="0"/>
                </a:rPr>
                <a:t>CORE TASK</a:t>
              </a:r>
              <a:endParaRPr lang="en-GB" sz="1600" b="1" kern="100" baseline="0" dirty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endParaRPr>
            </a:p>
          </p:txBody>
        </p:sp>
      </p:grpSp>
      <p:sp>
        <p:nvSpPr>
          <p:cNvPr id="24" name="Rounded Rectangle 23"/>
          <p:cNvSpPr/>
          <p:nvPr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6397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5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22" name="Picture 21" descr="hydrogen fue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764704"/>
            <a:ext cx="3627127" cy="2468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2" descr="biodiesel fue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3717032"/>
            <a:ext cx="3627127" cy="2694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 descr="electric fuel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5004048" y="4077072"/>
            <a:ext cx="3384376" cy="2313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899592" y="2476053"/>
            <a:ext cx="39681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spcBef>
                <a:spcPts val="1000"/>
              </a:spcBef>
              <a:buClr>
                <a:srgbClr val="D6AD00"/>
              </a:buClr>
              <a:buSzPct val="90000"/>
              <a:buFont typeface="Wingdings" pitchFamily="2" charset="2"/>
              <a:buChar char="l"/>
              <a:tabLst>
                <a:tab pos="360363" algn="l"/>
              </a:tabLst>
            </a:pPr>
            <a:r>
              <a:rPr lang="en-GB" sz="2800" dirty="0" smtClean="0">
                <a:solidFill>
                  <a:schemeClr val="bg1"/>
                </a:solidFill>
                <a:latin typeface="Century Gothic" pitchFamily="34" charset="0"/>
              </a:rPr>
              <a:t>Biodiesel</a:t>
            </a:r>
          </a:p>
          <a:p>
            <a:pPr marL="360363" indent="-360363">
              <a:buClr>
                <a:srgbClr val="D6AD00"/>
              </a:buClr>
              <a:buSzPct val="90000"/>
              <a:buFont typeface="Wingdings" pitchFamily="2" charset="2"/>
              <a:buChar char="l"/>
              <a:tabLst>
                <a:tab pos="360363" algn="l"/>
              </a:tabLst>
            </a:pPr>
            <a:r>
              <a:rPr lang="en-GB" sz="2800" dirty="0" smtClean="0">
                <a:solidFill>
                  <a:schemeClr val="bg1"/>
                </a:solidFill>
                <a:latin typeface="Century Gothic" pitchFamily="34" charset="0"/>
              </a:rPr>
              <a:t>Hydrogen fuel cells</a:t>
            </a:r>
          </a:p>
          <a:p>
            <a:pPr marL="263525" indent="-263525">
              <a:buClr>
                <a:srgbClr val="D6AD00"/>
              </a:buClr>
              <a:buSzPct val="90000"/>
              <a:buFont typeface="Wingdings" pitchFamily="2" charset="2"/>
              <a:buChar char="l"/>
            </a:pPr>
            <a:r>
              <a:rPr lang="en-GB" sz="2800" dirty="0" smtClean="0">
                <a:solidFill>
                  <a:schemeClr val="bg1"/>
                </a:solidFill>
                <a:latin typeface="Century Gothic" pitchFamily="34" charset="0"/>
              </a:rPr>
              <a:t> Electricity  </a:t>
            </a:r>
            <a:endParaRPr lang="en-GB" sz="28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6397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6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-148208" y="6445956"/>
            <a:ext cx="1479848" cy="319812"/>
            <a:chOff x="-76200" y="6453336"/>
            <a:chExt cx="1479848" cy="288039"/>
          </a:xfrm>
        </p:grpSpPr>
        <p:sp>
          <p:nvSpPr>
            <p:cNvPr id="38" name="Freeform 37"/>
            <p:cNvSpPr/>
            <p:nvPr/>
          </p:nvSpPr>
          <p:spPr>
            <a:xfrm rot="16200000">
              <a:off x="483704" y="5893438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-76200" y="6431881"/>
            <a:ext cx="13673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CORE TASK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1691680" y="188640"/>
            <a:ext cx="4104456" cy="777840"/>
            <a:chOff x="2241595" y="4883408"/>
            <a:chExt cx="4104456" cy="777840"/>
          </a:xfrm>
        </p:grpSpPr>
        <p:sp>
          <p:nvSpPr>
            <p:cNvPr id="52" name="Rectangle 51"/>
            <p:cNvSpPr/>
            <p:nvPr/>
          </p:nvSpPr>
          <p:spPr>
            <a:xfrm>
              <a:off x="2387600" y="4883408"/>
              <a:ext cx="1062246" cy="7778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397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241595" y="4933328"/>
              <a:ext cx="1208251" cy="707886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r">
                <a:lnSpc>
                  <a:spcPts val="2400"/>
                </a:lnSpc>
              </a:pPr>
              <a:r>
                <a:rPr lang="en-GB" sz="3200" dirty="0" smtClean="0">
                  <a:solidFill>
                    <a:srgbClr val="0091C4"/>
                  </a:solidFill>
                  <a:latin typeface="Century Gothic" pitchFamily="34" charset="0"/>
                </a:rPr>
                <a:t> </a:t>
              </a:r>
              <a:r>
                <a:rPr lang="en-GB" sz="2400" b="1" dirty="0" smtClean="0">
                  <a:solidFill>
                    <a:srgbClr val="639729"/>
                  </a:solidFill>
                  <a:latin typeface="Century Gothic" pitchFamily="34" charset="0"/>
                </a:rPr>
                <a:t>How it works</a:t>
              </a:r>
              <a:endParaRPr lang="en-GB" sz="2400" b="1" dirty="0">
                <a:solidFill>
                  <a:srgbClr val="639729"/>
                </a:solidFill>
                <a:latin typeface="Century Gothic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449845" y="4883408"/>
              <a:ext cx="2752189" cy="777840"/>
            </a:xfrm>
            <a:prstGeom prst="rect">
              <a:avLst/>
            </a:prstGeom>
            <a:solidFill>
              <a:srgbClr val="639729"/>
            </a:solidFill>
            <a:ln>
              <a:solidFill>
                <a:srgbClr val="6397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520507" y="4891807"/>
              <a:ext cx="282554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400" b="1" dirty="0" smtClean="0">
                  <a:solidFill>
                    <a:schemeClr val="bg1"/>
                  </a:solidFill>
                  <a:latin typeface="Century Gothic" pitchFamily="34" charset="0"/>
                </a:rPr>
                <a:t>biodiesel</a:t>
              </a:r>
              <a:endParaRPr lang="en-GB" sz="4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483768" y="4941168"/>
            <a:ext cx="3888432" cy="1728192"/>
            <a:chOff x="2483768" y="4941168"/>
            <a:chExt cx="3888432" cy="1728192"/>
          </a:xfrm>
        </p:grpSpPr>
        <p:sp>
          <p:nvSpPr>
            <p:cNvPr id="27" name="Rectangle 26"/>
            <p:cNvSpPr/>
            <p:nvPr/>
          </p:nvSpPr>
          <p:spPr>
            <a:xfrm>
              <a:off x="2483768" y="4941168"/>
              <a:ext cx="3744416" cy="1728192"/>
            </a:xfrm>
            <a:prstGeom prst="rect">
              <a:avLst/>
            </a:prstGeom>
            <a:noFill/>
            <a:ln w="6350">
              <a:solidFill>
                <a:srgbClr val="6397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555776" y="5013176"/>
              <a:ext cx="381642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 smtClean="0">
                  <a:latin typeface="Century Gothic" pitchFamily="34" charset="0"/>
                </a:rPr>
                <a:t>In car engines, </a:t>
              </a:r>
              <a:r>
                <a:rPr lang="en-GB" sz="3200" dirty="0" smtClean="0">
                  <a:latin typeface="Century Gothic" pitchFamily="34" charset="0"/>
                </a:rPr>
                <a:t>biodiesel burns like normal diesel.</a:t>
              </a:r>
              <a:r>
                <a:rPr lang="en-GB" sz="2800" dirty="0" smtClean="0">
                  <a:latin typeface="Century Gothic" pitchFamily="34" charset="0"/>
                </a:rPr>
                <a:t> </a:t>
              </a:r>
              <a:endParaRPr lang="en-GB" sz="2800" dirty="0">
                <a:latin typeface="Century Gothic" pitchFamily="34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2123728" y="1114579"/>
            <a:ext cx="3312368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Century Gothic" pitchFamily="34" charset="0"/>
              </a:rPr>
              <a:t>Made from </a:t>
            </a:r>
          </a:p>
          <a:p>
            <a:pPr marL="360363" indent="-360363">
              <a:spcBef>
                <a:spcPts val="600"/>
              </a:spcBef>
              <a:buClr>
                <a:srgbClr val="D6AD00"/>
              </a:buClr>
              <a:buFont typeface="Wingdings" pitchFamily="2" charset="2"/>
              <a:buChar char="l"/>
              <a:tabLst>
                <a:tab pos="360363" algn="l"/>
              </a:tabLst>
            </a:pPr>
            <a:r>
              <a:rPr lang="en-GB" sz="2800" dirty="0" smtClean="0">
                <a:latin typeface="Century Gothic" pitchFamily="34" charset="0"/>
              </a:rPr>
              <a:t>oil seed crops, </a:t>
            </a:r>
            <a:br>
              <a:rPr lang="en-GB" sz="2800" dirty="0" smtClean="0">
                <a:latin typeface="Century Gothic" pitchFamily="34" charset="0"/>
              </a:rPr>
            </a:br>
            <a:r>
              <a:rPr lang="en-GB" sz="2800" dirty="0" smtClean="0">
                <a:latin typeface="Century Gothic" pitchFamily="34" charset="0"/>
              </a:rPr>
              <a:t>like sunflowers </a:t>
            </a:r>
            <a:br>
              <a:rPr lang="en-GB" sz="2800" dirty="0" smtClean="0">
                <a:latin typeface="Century Gothic" pitchFamily="34" charset="0"/>
              </a:rPr>
            </a:br>
            <a:r>
              <a:rPr lang="en-GB" sz="2800" dirty="0" smtClean="0">
                <a:latin typeface="Century Gothic" pitchFamily="34" charset="0"/>
              </a:rPr>
              <a:t>and rape </a:t>
            </a:r>
            <a:endParaRPr lang="en-GB" sz="2800" dirty="0">
              <a:latin typeface="Century Gothic" pitchFamily="34" charset="0"/>
            </a:endParaRPr>
          </a:p>
        </p:txBody>
      </p:sp>
      <p:pic>
        <p:nvPicPr>
          <p:cNvPr id="18" name="Picture 17" descr="sunflower.png"/>
          <p:cNvPicPr>
            <a:picLocks noChangeAspect="1"/>
          </p:cNvPicPr>
          <p:nvPr/>
        </p:nvPicPr>
        <p:blipFill>
          <a:blip r:embed="rId3" cstate="print"/>
          <a:srcRect l="52635"/>
          <a:stretch>
            <a:fillRect/>
          </a:stretch>
        </p:blipFill>
        <p:spPr>
          <a:xfrm>
            <a:off x="0" y="1057390"/>
            <a:ext cx="2555776" cy="5395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 descr="cooking oi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70817" y="3573016"/>
            <a:ext cx="2880320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 cstate="print"/>
          <a:srcRect b="16692"/>
          <a:stretch>
            <a:fillRect/>
          </a:stretch>
        </p:blipFill>
        <p:spPr bwMode="auto">
          <a:xfrm>
            <a:off x="5688632" y="908720"/>
            <a:ext cx="3275856" cy="22165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4" name="TextBox 23"/>
          <p:cNvSpPr txBox="1"/>
          <p:nvPr/>
        </p:nvSpPr>
        <p:spPr>
          <a:xfrm>
            <a:off x="3419872" y="3196133"/>
            <a:ext cx="36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Clr>
                <a:srgbClr val="D6AD00"/>
              </a:buClr>
              <a:buFont typeface="Wingdings" pitchFamily="2" charset="2"/>
              <a:buChar char="l"/>
              <a:tabLst>
                <a:tab pos="360363" algn="l"/>
              </a:tabLst>
            </a:pPr>
            <a:r>
              <a:rPr lang="en-GB" sz="2800" dirty="0" smtClean="0">
                <a:latin typeface="Century Gothic" pitchFamily="34" charset="0"/>
              </a:rPr>
              <a:t>waste materials, like used </a:t>
            </a:r>
            <a:br>
              <a:rPr lang="en-GB" sz="2800" dirty="0" smtClean="0">
                <a:latin typeface="Century Gothic" pitchFamily="34" charset="0"/>
              </a:rPr>
            </a:br>
            <a:r>
              <a:rPr lang="en-GB" sz="2800" dirty="0" smtClean="0">
                <a:latin typeface="Century Gothic" pitchFamily="34" charset="0"/>
              </a:rPr>
              <a:t>cooking oil. </a:t>
            </a:r>
            <a:endParaRPr lang="en-GB" sz="2800" dirty="0">
              <a:latin typeface="Century Gothic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27784" y="2924944"/>
            <a:ext cx="936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latin typeface="Century Gothic" pitchFamily="34" charset="0"/>
              </a:rPr>
              <a:t>or</a:t>
            </a:r>
          </a:p>
        </p:txBody>
      </p:sp>
      <p:pic>
        <p:nvPicPr>
          <p:cNvPr id="26" name="Picture 25" descr="rape flowe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46880" y="0"/>
            <a:ext cx="2493472" cy="2502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5220072" y="3789040"/>
            <a:ext cx="3744416" cy="2808312"/>
            <a:chOff x="5220072" y="3789040"/>
            <a:chExt cx="3744416" cy="2808312"/>
          </a:xfrm>
        </p:grpSpPr>
        <p:sp>
          <p:nvSpPr>
            <p:cNvPr id="32" name="Rectangle 31"/>
            <p:cNvSpPr/>
            <p:nvPr/>
          </p:nvSpPr>
          <p:spPr>
            <a:xfrm>
              <a:off x="5220072" y="3789040"/>
              <a:ext cx="3744416" cy="2808312"/>
            </a:xfrm>
            <a:prstGeom prst="rect">
              <a:avLst/>
            </a:prstGeom>
            <a:noFill/>
            <a:ln w="6350">
              <a:solidFill>
                <a:srgbClr val="6397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364088" y="3861048"/>
              <a:ext cx="360040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latin typeface="Century Gothic" pitchFamily="34" charset="0"/>
                </a:rPr>
                <a:t>In a car</a:t>
              </a:r>
              <a:r>
                <a:rPr lang="en-GB" sz="2400" dirty="0" smtClean="0">
                  <a:latin typeface="Century Gothic" pitchFamily="34" charset="0"/>
                </a:rPr>
                <a:t>, hydrogen enters the fuel cell. </a:t>
              </a:r>
              <a:br>
                <a:rPr lang="en-GB" sz="2400" dirty="0" smtClean="0">
                  <a:latin typeface="Century Gothic" pitchFamily="34" charset="0"/>
                </a:rPr>
              </a:br>
              <a:r>
                <a:rPr lang="en-GB" sz="2400" dirty="0" smtClean="0">
                  <a:latin typeface="Century Gothic" pitchFamily="34" charset="0"/>
                </a:rPr>
                <a:t>It reacts with oxygen to generate electricity. Electricity powers a motor to make the wheels turn. </a:t>
              </a:r>
              <a:endParaRPr lang="en-GB" sz="2400" dirty="0">
                <a:latin typeface="Century Gothic" pitchFamily="34" charset="0"/>
              </a:endParaRPr>
            </a:p>
          </p:txBody>
        </p:sp>
      </p:grpSp>
      <p:sp>
        <p:nvSpPr>
          <p:cNvPr id="22" name="Rounded Rectangle 21"/>
          <p:cNvSpPr/>
          <p:nvPr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6397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7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2" name="Group 36"/>
          <p:cNvGrpSpPr/>
          <p:nvPr/>
        </p:nvGrpSpPr>
        <p:grpSpPr>
          <a:xfrm>
            <a:off x="-148208" y="6445956"/>
            <a:ext cx="1479848" cy="319812"/>
            <a:chOff x="-76200" y="6453336"/>
            <a:chExt cx="1479848" cy="288039"/>
          </a:xfrm>
        </p:grpSpPr>
        <p:sp>
          <p:nvSpPr>
            <p:cNvPr id="38" name="Freeform 37"/>
            <p:cNvSpPr/>
            <p:nvPr/>
          </p:nvSpPr>
          <p:spPr>
            <a:xfrm rot="16200000">
              <a:off x="483704" y="5893438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-76200" y="6431881"/>
            <a:ext cx="13673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CORE TASK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grpSp>
        <p:nvGrpSpPr>
          <p:cNvPr id="3" name="Group 55"/>
          <p:cNvGrpSpPr/>
          <p:nvPr/>
        </p:nvGrpSpPr>
        <p:grpSpPr>
          <a:xfrm>
            <a:off x="1619672" y="202888"/>
            <a:ext cx="7056784" cy="777840"/>
            <a:chOff x="2568488" y="4883408"/>
            <a:chExt cx="4576509" cy="777840"/>
          </a:xfrm>
        </p:grpSpPr>
        <p:sp>
          <p:nvSpPr>
            <p:cNvPr id="52" name="Rectangle 51"/>
            <p:cNvSpPr/>
            <p:nvPr/>
          </p:nvSpPr>
          <p:spPr>
            <a:xfrm>
              <a:off x="2708586" y="4883408"/>
              <a:ext cx="741261" cy="7778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397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568488" y="4933328"/>
              <a:ext cx="881357" cy="707886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r">
                <a:lnSpc>
                  <a:spcPts val="2400"/>
                </a:lnSpc>
              </a:pPr>
              <a:r>
                <a:rPr lang="en-GB" sz="3200" dirty="0" smtClean="0">
                  <a:solidFill>
                    <a:srgbClr val="0091C4"/>
                  </a:solidFill>
                  <a:latin typeface="Century Gothic" pitchFamily="34" charset="0"/>
                </a:rPr>
                <a:t> </a:t>
              </a:r>
              <a:r>
                <a:rPr lang="en-GB" sz="2400" b="1" dirty="0" smtClean="0">
                  <a:solidFill>
                    <a:srgbClr val="639729"/>
                  </a:solidFill>
                  <a:latin typeface="Century Gothic" pitchFamily="34" charset="0"/>
                </a:rPr>
                <a:t>How it works</a:t>
              </a:r>
              <a:endParaRPr lang="en-GB" sz="2400" b="1" dirty="0">
                <a:solidFill>
                  <a:srgbClr val="639729"/>
                </a:solidFill>
                <a:latin typeface="Century Gothic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449845" y="4883408"/>
              <a:ext cx="3553708" cy="777840"/>
            </a:xfrm>
            <a:prstGeom prst="rect">
              <a:avLst/>
            </a:prstGeom>
            <a:solidFill>
              <a:srgbClr val="639729"/>
            </a:solidFill>
            <a:ln>
              <a:solidFill>
                <a:srgbClr val="6397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608890" y="4891807"/>
              <a:ext cx="353610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400" b="1" dirty="0" smtClean="0">
                  <a:solidFill>
                    <a:schemeClr val="bg1"/>
                  </a:solidFill>
                  <a:latin typeface="Century Gothic" pitchFamily="34" charset="0"/>
                </a:rPr>
                <a:t>Hydrogen fuel cell</a:t>
              </a:r>
              <a:endParaRPr lang="en-GB" sz="4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644008" y="1196752"/>
            <a:ext cx="432048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Century Gothic" pitchFamily="34" charset="0"/>
              </a:rPr>
              <a:t>Made from</a:t>
            </a:r>
          </a:p>
          <a:p>
            <a:pPr marL="360363" indent="-360363">
              <a:spcBef>
                <a:spcPts val="600"/>
              </a:spcBef>
              <a:buClr>
                <a:srgbClr val="D6AD00"/>
              </a:buClr>
              <a:buFont typeface="Wingdings" pitchFamily="2" charset="2"/>
              <a:buChar char="l"/>
              <a:tabLst>
                <a:tab pos="360363" algn="l"/>
              </a:tabLst>
            </a:pPr>
            <a:r>
              <a:rPr lang="en-GB" sz="2800" dirty="0" smtClean="0">
                <a:latin typeface="Century Gothic" pitchFamily="34" charset="0"/>
              </a:rPr>
              <a:t> methane (from natural gas or waste) </a:t>
            </a:r>
            <a:endParaRPr lang="en-GB" sz="2800" dirty="0" smtClean="0"/>
          </a:p>
        </p:txBody>
      </p:sp>
      <p:grpSp>
        <p:nvGrpSpPr>
          <p:cNvPr id="37" name="Group 36"/>
          <p:cNvGrpSpPr/>
          <p:nvPr/>
        </p:nvGrpSpPr>
        <p:grpSpPr>
          <a:xfrm>
            <a:off x="72008" y="1429755"/>
            <a:ext cx="5220072" cy="5006602"/>
            <a:chOff x="72008" y="1429755"/>
            <a:chExt cx="5220072" cy="5006602"/>
          </a:xfrm>
        </p:grpSpPr>
        <p:sp>
          <p:nvSpPr>
            <p:cNvPr id="25" name="TextBox 24"/>
            <p:cNvSpPr txBox="1"/>
            <p:nvPr/>
          </p:nvSpPr>
          <p:spPr>
            <a:xfrm>
              <a:off x="4248472" y="3498242"/>
              <a:ext cx="10436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latin typeface="Century Gothic" pitchFamily="34" charset="0"/>
                </a:rPr>
                <a:t>Oxygen in</a:t>
              </a:r>
              <a:endParaRPr lang="en-GB" sz="1400" b="1" dirty="0">
                <a:latin typeface="Century Gothic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72008" y="1429755"/>
              <a:ext cx="4824536" cy="5006602"/>
              <a:chOff x="72008" y="1429755"/>
              <a:chExt cx="4824536" cy="5006602"/>
            </a:xfrm>
          </p:grpSpPr>
          <p:pic>
            <p:nvPicPr>
              <p:cNvPr id="35" name="Picture 34" descr="fuel cell diagram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39552" y="1556792"/>
                <a:ext cx="4356394" cy="4879565"/>
              </a:xfrm>
              <a:prstGeom prst="rect">
                <a:avLst/>
              </a:prstGeom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3672408" y="5857527"/>
                <a:ext cx="122413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 smtClean="0">
                    <a:latin typeface="Century Gothic" pitchFamily="34" charset="0"/>
                  </a:rPr>
                  <a:t>Energy out</a:t>
                </a:r>
                <a:endParaRPr lang="en-GB" sz="1400" b="1" dirty="0">
                  <a:latin typeface="Century Gothic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2008" y="3229955"/>
                <a:ext cx="10436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b="1" dirty="0" err="1" smtClean="0">
                    <a:latin typeface="Century Gothic" pitchFamily="34" charset="0"/>
                  </a:rPr>
                  <a:t>Hydrogenin</a:t>
                </a:r>
                <a:endParaRPr lang="en-GB" sz="1400" b="1" dirty="0">
                  <a:latin typeface="Century Gothic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304256" y="1429755"/>
                <a:ext cx="10436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 smtClean="0">
                    <a:latin typeface="Century Gothic" pitchFamily="34" charset="0"/>
                  </a:rPr>
                  <a:t>Water out</a:t>
                </a:r>
                <a:endParaRPr lang="en-GB" sz="1400" b="1" dirty="0">
                  <a:latin typeface="Century Gothic" pitchFamily="34" charset="0"/>
                </a:endParaRPr>
              </a:p>
            </p:txBody>
          </p:sp>
        </p:grpSp>
      </p:grpSp>
      <p:sp>
        <p:nvSpPr>
          <p:cNvPr id="30" name="TextBox 29"/>
          <p:cNvSpPr txBox="1"/>
          <p:nvPr/>
        </p:nvSpPr>
        <p:spPr>
          <a:xfrm>
            <a:off x="6300192" y="290578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Clr>
                <a:srgbClr val="D6AD00"/>
              </a:buClr>
              <a:buFont typeface="Wingdings" pitchFamily="2" charset="2"/>
              <a:buChar char="l"/>
            </a:pPr>
            <a:r>
              <a:rPr lang="en-GB" sz="2800" dirty="0" smtClean="0">
                <a:latin typeface="Century Gothic" pitchFamily="34" charset="0"/>
              </a:rPr>
              <a:t>water </a:t>
            </a:r>
            <a:endParaRPr lang="en-GB" sz="28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5508104" y="2598003"/>
            <a:ext cx="936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latin typeface="Century Gothic" pitchFamily="34" charset="0"/>
              </a:rPr>
              <a:t>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467544" y="5085184"/>
            <a:ext cx="8424936" cy="1440160"/>
            <a:chOff x="467544" y="5013176"/>
            <a:chExt cx="8424936" cy="1440160"/>
          </a:xfrm>
        </p:grpSpPr>
        <p:sp>
          <p:nvSpPr>
            <p:cNvPr id="14" name="TextBox 13"/>
            <p:cNvSpPr txBox="1"/>
            <p:nvPr/>
          </p:nvSpPr>
          <p:spPr>
            <a:xfrm>
              <a:off x="539552" y="5068341"/>
              <a:ext cx="8352928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600" b="1" dirty="0" smtClean="0">
                  <a:latin typeface="Century Gothic" pitchFamily="34" charset="0"/>
                </a:rPr>
                <a:t>In a car</a:t>
              </a:r>
              <a:r>
                <a:rPr lang="en-GB" sz="2600" dirty="0" smtClean="0">
                  <a:latin typeface="Century Gothic" pitchFamily="34" charset="0"/>
                </a:rPr>
                <a:t>, mains electricity charges big batteries when the car is not in use. Electricity from the batteries powers a motor to make the wheels turn. </a:t>
              </a:r>
              <a:endParaRPr lang="en-GB" sz="2600" dirty="0">
                <a:latin typeface="Century Gothic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67544" y="5013176"/>
              <a:ext cx="8352928" cy="1440160"/>
            </a:xfrm>
            <a:prstGeom prst="rect">
              <a:avLst/>
            </a:prstGeom>
            <a:noFill/>
            <a:ln w="6350">
              <a:solidFill>
                <a:srgbClr val="6397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 l="1918" t="37832" b="4605"/>
          <a:stretch>
            <a:fillRect/>
          </a:stretch>
        </p:blipFill>
        <p:spPr bwMode="auto">
          <a:xfrm>
            <a:off x="2915816" y="2996952"/>
            <a:ext cx="6228184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88640"/>
            <a:ext cx="3048000" cy="2025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Group 55"/>
          <p:cNvGrpSpPr/>
          <p:nvPr/>
        </p:nvGrpSpPr>
        <p:grpSpPr>
          <a:xfrm>
            <a:off x="1691680" y="188640"/>
            <a:ext cx="4754139" cy="777840"/>
            <a:chOff x="2241595" y="4883408"/>
            <a:chExt cx="4253703" cy="777840"/>
          </a:xfrm>
        </p:grpSpPr>
        <p:sp>
          <p:nvSpPr>
            <p:cNvPr id="52" name="Rectangle 51"/>
            <p:cNvSpPr/>
            <p:nvPr/>
          </p:nvSpPr>
          <p:spPr>
            <a:xfrm>
              <a:off x="2387600" y="4883408"/>
              <a:ext cx="1062246" cy="7778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397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241595" y="4933328"/>
              <a:ext cx="1208251" cy="707886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r">
                <a:lnSpc>
                  <a:spcPts val="2400"/>
                </a:lnSpc>
              </a:pPr>
              <a:r>
                <a:rPr lang="en-GB" sz="3200" dirty="0" smtClean="0">
                  <a:solidFill>
                    <a:srgbClr val="0091C4"/>
                  </a:solidFill>
                  <a:latin typeface="Century Gothic" pitchFamily="34" charset="0"/>
                </a:rPr>
                <a:t> </a:t>
              </a:r>
              <a:r>
                <a:rPr lang="en-GB" sz="2400" b="1" dirty="0" smtClean="0">
                  <a:solidFill>
                    <a:srgbClr val="639729"/>
                  </a:solidFill>
                  <a:latin typeface="Century Gothic" pitchFamily="34" charset="0"/>
                </a:rPr>
                <a:t>How it works</a:t>
              </a:r>
              <a:endParaRPr lang="en-GB" sz="2400" b="1" dirty="0">
                <a:solidFill>
                  <a:srgbClr val="639729"/>
                </a:solidFill>
                <a:latin typeface="Century Gothic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449845" y="4883408"/>
              <a:ext cx="3044012" cy="777840"/>
            </a:xfrm>
            <a:prstGeom prst="rect">
              <a:avLst/>
            </a:prstGeom>
            <a:solidFill>
              <a:srgbClr val="639729"/>
            </a:solidFill>
            <a:ln>
              <a:solidFill>
                <a:srgbClr val="6397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669754" y="4883408"/>
              <a:ext cx="282554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400" b="1" dirty="0" smtClean="0">
                  <a:solidFill>
                    <a:schemeClr val="bg1"/>
                  </a:solidFill>
                  <a:latin typeface="Century Gothic" pitchFamily="34" charset="0"/>
                </a:rPr>
                <a:t>electricity</a:t>
              </a:r>
              <a:endParaRPr lang="en-GB" sz="4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22" name="Rounded Rectangle 21"/>
          <p:cNvSpPr/>
          <p:nvPr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6397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8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2" name="Group 36"/>
          <p:cNvGrpSpPr/>
          <p:nvPr/>
        </p:nvGrpSpPr>
        <p:grpSpPr>
          <a:xfrm>
            <a:off x="-148208" y="6445956"/>
            <a:ext cx="1479848" cy="319812"/>
            <a:chOff x="-76200" y="6453336"/>
            <a:chExt cx="1479848" cy="288039"/>
          </a:xfrm>
        </p:grpSpPr>
        <p:sp>
          <p:nvSpPr>
            <p:cNvPr id="38" name="Freeform 37"/>
            <p:cNvSpPr/>
            <p:nvPr/>
          </p:nvSpPr>
          <p:spPr>
            <a:xfrm rot="16200000">
              <a:off x="483704" y="5893438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-76200" y="6431881"/>
            <a:ext cx="13673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CORE TASK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1196752"/>
            <a:ext cx="489654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Century Gothic" pitchFamily="34" charset="0"/>
              </a:rPr>
              <a:t>Generated by</a:t>
            </a:r>
          </a:p>
          <a:p>
            <a:pPr marL="360363" indent="-360363">
              <a:spcBef>
                <a:spcPts val="600"/>
              </a:spcBef>
              <a:buClr>
                <a:srgbClr val="D6AD00"/>
              </a:buClr>
              <a:buFont typeface="Wingdings" pitchFamily="2" charset="2"/>
              <a:buChar char="l"/>
              <a:tabLst>
                <a:tab pos="360363" algn="l"/>
              </a:tabLst>
            </a:pPr>
            <a:r>
              <a:rPr lang="en-GB" sz="2800" dirty="0" smtClean="0">
                <a:latin typeface="Century Gothic" pitchFamily="34" charset="0"/>
              </a:rPr>
              <a:t> burning coal or gas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83360" y="2420888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Clr>
                <a:srgbClr val="D6AD00"/>
              </a:buClr>
              <a:buFont typeface="Wingdings" pitchFamily="2" charset="2"/>
              <a:buChar char="l"/>
            </a:pPr>
            <a:r>
              <a:rPr lang="en-GB" sz="2800" dirty="0" smtClean="0">
                <a:latin typeface="Century Gothic" pitchFamily="34" charset="0"/>
              </a:rPr>
              <a:t>wind turbines or solar panels.</a:t>
            </a:r>
            <a:endParaRPr lang="en-GB" sz="2800" dirty="0">
              <a:latin typeface="Century Gothic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99792" y="2165955"/>
            <a:ext cx="936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latin typeface="Century Gothic" pitchFamily="34" charset="0"/>
              </a:rPr>
              <a:t>or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-1" y="2996952"/>
            <a:ext cx="2715795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-252534" y="6328243"/>
            <a:ext cx="3312365" cy="485132"/>
            <a:chOff x="-578123" y="6445956"/>
            <a:chExt cx="1445395" cy="360827"/>
          </a:xfrm>
        </p:grpSpPr>
        <p:grpSp>
          <p:nvGrpSpPr>
            <p:cNvPr id="3" name="Group 11"/>
            <p:cNvGrpSpPr/>
            <p:nvPr/>
          </p:nvGrpSpPr>
          <p:grpSpPr>
            <a:xfrm>
              <a:off x="-578123" y="6445956"/>
              <a:ext cx="1445395" cy="319810"/>
              <a:chOff x="-41747" y="6453331"/>
              <a:chExt cx="1445395" cy="288037"/>
            </a:xfrm>
          </p:grpSpPr>
          <p:sp>
            <p:nvSpPr>
              <p:cNvPr id="17" name="Freeform 16"/>
              <p:cNvSpPr/>
              <p:nvPr/>
            </p:nvSpPr>
            <p:spPr>
              <a:xfrm rot="16200000">
                <a:off x="500932" y="5910652"/>
                <a:ext cx="288033" cy="1373392"/>
              </a:xfrm>
              <a:custGeom>
                <a:avLst/>
                <a:gdLst>
                  <a:gd name="connsiteX0" fmla="*/ 0 w 306387"/>
                  <a:gd name="connsiteY0" fmla="*/ 51066 h 1295400"/>
                  <a:gd name="connsiteX1" fmla="*/ 14957 w 306387"/>
                  <a:gd name="connsiteY1" fmla="*/ 14957 h 1295400"/>
                  <a:gd name="connsiteX2" fmla="*/ 51066 w 306387"/>
                  <a:gd name="connsiteY2" fmla="*/ 0 h 1295400"/>
                  <a:gd name="connsiteX3" fmla="*/ 255321 w 306387"/>
                  <a:gd name="connsiteY3" fmla="*/ 0 h 1295400"/>
                  <a:gd name="connsiteX4" fmla="*/ 291430 w 306387"/>
                  <a:gd name="connsiteY4" fmla="*/ 14957 h 1295400"/>
                  <a:gd name="connsiteX5" fmla="*/ 306387 w 306387"/>
                  <a:gd name="connsiteY5" fmla="*/ 51066 h 1295400"/>
                  <a:gd name="connsiteX6" fmla="*/ 306387 w 306387"/>
                  <a:gd name="connsiteY6" fmla="*/ 1244334 h 1295400"/>
                  <a:gd name="connsiteX7" fmla="*/ 291430 w 306387"/>
                  <a:gd name="connsiteY7" fmla="*/ 1280443 h 1295400"/>
                  <a:gd name="connsiteX8" fmla="*/ 255321 w 306387"/>
                  <a:gd name="connsiteY8" fmla="*/ 1295400 h 1295400"/>
                  <a:gd name="connsiteX9" fmla="*/ 51066 w 306387"/>
                  <a:gd name="connsiteY9" fmla="*/ 1295400 h 1295400"/>
                  <a:gd name="connsiteX10" fmla="*/ 14957 w 306387"/>
                  <a:gd name="connsiteY10" fmla="*/ 1280443 h 1295400"/>
                  <a:gd name="connsiteX11" fmla="*/ 0 w 306387"/>
                  <a:gd name="connsiteY11" fmla="*/ 1244334 h 1295400"/>
                  <a:gd name="connsiteX12" fmla="*/ 0 w 306387"/>
                  <a:gd name="connsiteY12" fmla="*/ 51066 h 1295400"/>
                  <a:gd name="connsiteX0" fmla="*/ 0 w 306387"/>
                  <a:gd name="connsiteY0" fmla="*/ 51066 h 1295402"/>
                  <a:gd name="connsiteX1" fmla="*/ 14957 w 306387"/>
                  <a:gd name="connsiteY1" fmla="*/ 14957 h 1295402"/>
                  <a:gd name="connsiteX2" fmla="*/ 51066 w 306387"/>
                  <a:gd name="connsiteY2" fmla="*/ 0 h 1295402"/>
                  <a:gd name="connsiteX3" fmla="*/ 255321 w 306387"/>
                  <a:gd name="connsiteY3" fmla="*/ 0 h 1295402"/>
                  <a:gd name="connsiteX4" fmla="*/ 291430 w 306387"/>
                  <a:gd name="connsiteY4" fmla="*/ 14957 h 1295402"/>
                  <a:gd name="connsiteX5" fmla="*/ 306387 w 306387"/>
                  <a:gd name="connsiteY5" fmla="*/ 51066 h 1295402"/>
                  <a:gd name="connsiteX6" fmla="*/ 306387 w 306387"/>
                  <a:gd name="connsiteY6" fmla="*/ 1244334 h 1295402"/>
                  <a:gd name="connsiteX7" fmla="*/ 291430 w 306387"/>
                  <a:gd name="connsiteY7" fmla="*/ 1280443 h 1295402"/>
                  <a:gd name="connsiteX8" fmla="*/ 229789 w 306387"/>
                  <a:gd name="connsiteY8" fmla="*/ 1295402 h 1295402"/>
                  <a:gd name="connsiteX9" fmla="*/ 51066 w 306387"/>
                  <a:gd name="connsiteY9" fmla="*/ 1295400 h 1295402"/>
                  <a:gd name="connsiteX10" fmla="*/ 14957 w 306387"/>
                  <a:gd name="connsiteY10" fmla="*/ 1280443 h 1295402"/>
                  <a:gd name="connsiteX11" fmla="*/ 0 w 306387"/>
                  <a:gd name="connsiteY11" fmla="*/ 1244334 h 1295402"/>
                  <a:gd name="connsiteX12" fmla="*/ 0 w 306387"/>
                  <a:gd name="connsiteY12" fmla="*/ 51066 h 1295402"/>
                  <a:gd name="connsiteX0" fmla="*/ 0 w 306387"/>
                  <a:gd name="connsiteY0" fmla="*/ 51066 h 1295402"/>
                  <a:gd name="connsiteX1" fmla="*/ 14957 w 306387"/>
                  <a:gd name="connsiteY1" fmla="*/ 14957 h 1295402"/>
                  <a:gd name="connsiteX2" fmla="*/ 51066 w 306387"/>
                  <a:gd name="connsiteY2" fmla="*/ 0 h 1295402"/>
                  <a:gd name="connsiteX3" fmla="*/ 255321 w 306387"/>
                  <a:gd name="connsiteY3" fmla="*/ 0 h 1295402"/>
                  <a:gd name="connsiteX4" fmla="*/ 291430 w 306387"/>
                  <a:gd name="connsiteY4" fmla="*/ 14957 h 1295402"/>
                  <a:gd name="connsiteX5" fmla="*/ 306387 w 306387"/>
                  <a:gd name="connsiteY5" fmla="*/ 51066 h 1295402"/>
                  <a:gd name="connsiteX6" fmla="*/ 306387 w 306387"/>
                  <a:gd name="connsiteY6" fmla="*/ 1244334 h 1295402"/>
                  <a:gd name="connsiteX7" fmla="*/ 291430 w 306387"/>
                  <a:gd name="connsiteY7" fmla="*/ 1280443 h 1295402"/>
                  <a:gd name="connsiteX8" fmla="*/ 229789 w 306387"/>
                  <a:gd name="connsiteY8" fmla="*/ 1295402 h 1295402"/>
                  <a:gd name="connsiteX9" fmla="*/ 51066 w 306387"/>
                  <a:gd name="connsiteY9" fmla="*/ 1295400 h 1295402"/>
                  <a:gd name="connsiteX10" fmla="*/ 14957 w 306387"/>
                  <a:gd name="connsiteY10" fmla="*/ 1280443 h 1295402"/>
                  <a:gd name="connsiteX11" fmla="*/ 0 w 306387"/>
                  <a:gd name="connsiteY11" fmla="*/ 1244334 h 1295402"/>
                  <a:gd name="connsiteX12" fmla="*/ 0 w 306387"/>
                  <a:gd name="connsiteY12" fmla="*/ 51066 h 1295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06387" h="1295402">
                    <a:moveTo>
                      <a:pt x="0" y="51066"/>
                    </a:moveTo>
                    <a:cubicBezTo>
                      <a:pt x="0" y="37522"/>
                      <a:pt x="5380" y="24534"/>
                      <a:pt x="14957" y="14957"/>
                    </a:cubicBezTo>
                    <a:cubicBezTo>
                      <a:pt x="24534" y="5380"/>
                      <a:pt x="37523" y="0"/>
                      <a:pt x="51066" y="0"/>
                    </a:cubicBezTo>
                    <a:lnTo>
                      <a:pt x="255321" y="0"/>
                    </a:lnTo>
                    <a:cubicBezTo>
                      <a:pt x="268865" y="0"/>
                      <a:pt x="281853" y="5380"/>
                      <a:pt x="291430" y="14957"/>
                    </a:cubicBezTo>
                    <a:cubicBezTo>
                      <a:pt x="301007" y="24534"/>
                      <a:pt x="306387" y="37523"/>
                      <a:pt x="306387" y="51066"/>
                    </a:cubicBezTo>
                    <a:lnTo>
                      <a:pt x="306387" y="1244334"/>
                    </a:lnTo>
                    <a:cubicBezTo>
                      <a:pt x="306387" y="1257878"/>
                      <a:pt x="304196" y="1271932"/>
                      <a:pt x="291430" y="1280443"/>
                    </a:cubicBezTo>
                    <a:cubicBezTo>
                      <a:pt x="278664" y="1288954"/>
                      <a:pt x="243332" y="1295402"/>
                      <a:pt x="229789" y="1295402"/>
                    </a:cubicBezTo>
                    <a:cubicBezTo>
                      <a:pt x="153607" y="1290928"/>
                      <a:pt x="110640" y="1295401"/>
                      <a:pt x="51066" y="1295400"/>
                    </a:cubicBezTo>
                    <a:cubicBezTo>
                      <a:pt x="37522" y="1295400"/>
                      <a:pt x="24534" y="1290020"/>
                      <a:pt x="14957" y="1280443"/>
                    </a:cubicBezTo>
                    <a:cubicBezTo>
                      <a:pt x="5380" y="1270866"/>
                      <a:pt x="0" y="1257877"/>
                      <a:pt x="0" y="1244334"/>
                    </a:cubicBezTo>
                    <a:lnTo>
                      <a:pt x="0" y="51066"/>
                    </a:lnTo>
                    <a:close/>
                  </a:path>
                </a:pathLst>
              </a:custGeom>
              <a:solidFill>
                <a:srgbClr val="D6AD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800">
                  <a:solidFill>
                    <a:srgbClr val="FFFFFF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187624" y="6453336"/>
                <a:ext cx="216024" cy="288032"/>
              </a:xfrm>
              <a:prstGeom prst="ellipse">
                <a:avLst/>
              </a:prstGeom>
              <a:solidFill>
                <a:srgbClr val="D6AD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algn="ctr" defTabSz="914400" rtl="0" eaLnBrk="1" latinLnBrk="0" hangingPunct="1">
                  <a:defRPr/>
                </a:pPr>
                <a:endParaRPr lang="en-GB" sz="1800" kern="1200">
                  <a:solidFill>
                    <a:srgbClr val="FFFFFF"/>
                  </a:solidFill>
                  <a:latin typeface="+mn-lt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-536376" y="6468229"/>
              <a:ext cx="13631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en-GB" sz="1600" b="1" kern="100" dirty="0" smtClean="0">
                  <a:solidFill>
                    <a:schemeClr val="bg1"/>
                  </a:solidFill>
                  <a:latin typeface="Century Gothic" pitchFamily="34" charset="0"/>
                  <a:ea typeface="Myriad Pro" pitchFamily="86" charset="0"/>
                  <a:cs typeface="Myriad Pro" pitchFamily="86" charset="0"/>
                </a:rPr>
                <a:t>CORE TASK AND </a:t>
              </a:r>
              <a:r>
                <a:rPr lang="en-GB" sz="1600" b="1" kern="100" dirty="0" smtClean="0">
                  <a:solidFill>
                    <a:schemeClr val="bg1"/>
                  </a:solidFill>
                  <a:latin typeface="Century Gothic" pitchFamily="34" charset="0"/>
                  <a:ea typeface="Myriad Pro" pitchFamily="86" charset="0"/>
                  <a:cs typeface="Myriad Pro" pitchFamily="86" charset="0"/>
                </a:rPr>
                <a:t>PLENARY </a:t>
              </a:r>
              <a:r>
                <a:rPr lang="en-GB" sz="1600" b="1" kern="100" dirty="0" smtClean="0">
                  <a:solidFill>
                    <a:schemeClr val="bg1"/>
                  </a:solidFill>
                  <a:latin typeface="Century Gothic" pitchFamily="34" charset="0"/>
                  <a:ea typeface="Myriad Pro" pitchFamily="86" charset="0"/>
                  <a:cs typeface="Myriad Pro" pitchFamily="86" charset="0"/>
                </a:rPr>
                <a:t>1</a:t>
              </a:r>
              <a:endParaRPr lang="en-GB" sz="1600" b="1" kern="100" baseline="0" dirty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endParaRPr>
            </a:p>
          </p:txBody>
        </p:sp>
      </p:grpSp>
      <p:sp>
        <p:nvSpPr>
          <p:cNvPr id="24" name="Rounded Rectangle 23"/>
          <p:cNvSpPr/>
          <p:nvPr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6397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9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4" name="Group 13"/>
          <p:cNvGrpSpPr/>
          <p:nvPr/>
        </p:nvGrpSpPr>
        <p:grpSpPr>
          <a:xfrm>
            <a:off x="7884368" y="0"/>
            <a:ext cx="1224930" cy="641606"/>
            <a:chOff x="7813154" y="0"/>
            <a:chExt cx="1296144" cy="641606"/>
          </a:xfrm>
        </p:grpSpPr>
        <p:sp>
          <p:nvSpPr>
            <p:cNvPr id="16" name="TextBox 15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19" name="Picture 18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grpSp>
        <p:nvGrpSpPr>
          <p:cNvPr id="5" name="Group 19"/>
          <p:cNvGrpSpPr/>
          <p:nvPr/>
        </p:nvGrpSpPr>
        <p:grpSpPr>
          <a:xfrm>
            <a:off x="3347864" y="332656"/>
            <a:ext cx="4968552" cy="2520280"/>
            <a:chOff x="1473692" y="3109470"/>
            <a:chExt cx="4968552" cy="2520280"/>
          </a:xfrm>
        </p:grpSpPr>
        <p:sp>
          <p:nvSpPr>
            <p:cNvPr id="21" name="TextBox 20"/>
            <p:cNvSpPr txBox="1"/>
            <p:nvPr/>
          </p:nvSpPr>
          <p:spPr>
            <a:xfrm>
              <a:off x="1545700" y="3155344"/>
              <a:ext cx="4824536" cy="2330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 smtClean="0">
                  <a:latin typeface="Century Gothic" pitchFamily="34" charset="0"/>
                </a:rPr>
                <a:t>Play the game to identify some pros and cons of each energy source.</a:t>
              </a:r>
              <a:endParaRPr lang="en-GB" sz="3600" dirty="0">
                <a:latin typeface="Century Gothic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473692" y="3109470"/>
              <a:ext cx="4968552" cy="2520280"/>
            </a:xfrm>
            <a:prstGeom prst="rect">
              <a:avLst/>
            </a:prstGeom>
            <a:noFill/>
            <a:ln w="6350">
              <a:solidFill>
                <a:srgbClr val="9900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315370">
            <a:off x="-144347" y="1566292"/>
            <a:ext cx="4161781" cy="29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" name="Group 9"/>
          <p:cNvGrpSpPr/>
          <p:nvPr/>
        </p:nvGrpSpPr>
        <p:grpSpPr>
          <a:xfrm>
            <a:off x="2339752" y="3498483"/>
            <a:ext cx="6480721" cy="2810837"/>
            <a:chOff x="2807053" y="3861049"/>
            <a:chExt cx="2689042" cy="3866213"/>
          </a:xfrm>
        </p:grpSpPr>
        <p:sp>
          <p:nvSpPr>
            <p:cNvPr id="12" name="Rounded Rectangle 11"/>
            <p:cNvSpPr/>
            <p:nvPr/>
          </p:nvSpPr>
          <p:spPr>
            <a:xfrm>
              <a:off x="2807053" y="3861049"/>
              <a:ext cx="2689042" cy="3866213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101600" dist="1016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96688" y="4012006"/>
              <a:ext cx="2527398" cy="3513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  <a:t>Do you have enough evidence to make a decision about the best solution to the problem of increasing carbon dioxide emissions from cars?</a:t>
              </a:r>
              <a:endParaRPr lang="en-GB" sz="32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606754"/>
            <a:ext cx="3178259" cy="21114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9"/>
          <p:cNvGrpSpPr/>
          <p:nvPr/>
        </p:nvGrpSpPr>
        <p:grpSpPr>
          <a:xfrm>
            <a:off x="2925722" y="1678762"/>
            <a:ext cx="5328590" cy="1937699"/>
            <a:chOff x="3165593" y="3861048"/>
            <a:chExt cx="2210989" cy="4335002"/>
          </a:xfrm>
        </p:grpSpPr>
        <p:sp>
          <p:nvSpPr>
            <p:cNvPr id="12" name="Rounded Rectangle 11"/>
            <p:cNvSpPr/>
            <p:nvPr/>
          </p:nvSpPr>
          <p:spPr>
            <a:xfrm>
              <a:off x="3165593" y="3861048"/>
              <a:ext cx="2210989" cy="4066568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101600" dist="1016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25350" y="4041066"/>
              <a:ext cx="2121356" cy="4154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400" dirty="0" smtClean="0">
                  <a:solidFill>
                    <a:schemeClr val="bg1"/>
                  </a:solidFill>
                  <a:latin typeface="Century Gothic" pitchFamily="34" charset="0"/>
                </a:rPr>
                <a:t>What are the criteria for choosing the best energy source for cars?</a:t>
              </a:r>
              <a:endParaRPr lang="en-GB" sz="34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" name="Group 10"/>
          <p:cNvGrpSpPr/>
          <p:nvPr/>
        </p:nvGrpSpPr>
        <p:grpSpPr>
          <a:xfrm>
            <a:off x="-324543" y="6402814"/>
            <a:ext cx="1728191" cy="338554"/>
            <a:chOff x="-860919" y="6431881"/>
            <a:chExt cx="1728191" cy="338554"/>
          </a:xfrm>
        </p:grpSpPr>
        <p:grpSp>
          <p:nvGrpSpPr>
            <p:cNvPr id="4" name="Group 11"/>
            <p:cNvGrpSpPr/>
            <p:nvPr/>
          </p:nvGrpSpPr>
          <p:grpSpPr>
            <a:xfrm>
              <a:off x="-860919" y="6445960"/>
              <a:ext cx="1728191" cy="319809"/>
              <a:chOff x="-324543" y="6453332"/>
              <a:chExt cx="1728191" cy="288036"/>
            </a:xfrm>
          </p:grpSpPr>
          <p:sp>
            <p:nvSpPr>
              <p:cNvPr id="17" name="Freeform 16"/>
              <p:cNvSpPr/>
              <p:nvPr/>
            </p:nvSpPr>
            <p:spPr>
              <a:xfrm rot="16200000">
                <a:off x="359534" y="5769255"/>
                <a:ext cx="288033" cy="1656187"/>
              </a:xfrm>
              <a:custGeom>
                <a:avLst/>
                <a:gdLst>
                  <a:gd name="connsiteX0" fmla="*/ 0 w 306387"/>
                  <a:gd name="connsiteY0" fmla="*/ 51066 h 1295400"/>
                  <a:gd name="connsiteX1" fmla="*/ 14957 w 306387"/>
                  <a:gd name="connsiteY1" fmla="*/ 14957 h 1295400"/>
                  <a:gd name="connsiteX2" fmla="*/ 51066 w 306387"/>
                  <a:gd name="connsiteY2" fmla="*/ 0 h 1295400"/>
                  <a:gd name="connsiteX3" fmla="*/ 255321 w 306387"/>
                  <a:gd name="connsiteY3" fmla="*/ 0 h 1295400"/>
                  <a:gd name="connsiteX4" fmla="*/ 291430 w 306387"/>
                  <a:gd name="connsiteY4" fmla="*/ 14957 h 1295400"/>
                  <a:gd name="connsiteX5" fmla="*/ 306387 w 306387"/>
                  <a:gd name="connsiteY5" fmla="*/ 51066 h 1295400"/>
                  <a:gd name="connsiteX6" fmla="*/ 306387 w 306387"/>
                  <a:gd name="connsiteY6" fmla="*/ 1244334 h 1295400"/>
                  <a:gd name="connsiteX7" fmla="*/ 291430 w 306387"/>
                  <a:gd name="connsiteY7" fmla="*/ 1280443 h 1295400"/>
                  <a:gd name="connsiteX8" fmla="*/ 255321 w 306387"/>
                  <a:gd name="connsiteY8" fmla="*/ 1295400 h 1295400"/>
                  <a:gd name="connsiteX9" fmla="*/ 51066 w 306387"/>
                  <a:gd name="connsiteY9" fmla="*/ 1295400 h 1295400"/>
                  <a:gd name="connsiteX10" fmla="*/ 14957 w 306387"/>
                  <a:gd name="connsiteY10" fmla="*/ 1280443 h 1295400"/>
                  <a:gd name="connsiteX11" fmla="*/ 0 w 306387"/>
                  <a:gd name="connsiteY11" fmla="*/ 1244334 h 1295400"/>
                  <a:gd name="connsiteX12" fmla="*/ 0 w 306387"/>
                  <a:gd name="connsiteY12" fmla="*/ 51066 h 1295400"/>
                  <a:gd name="connsiteX0" fmla="*/ 0 w 306387"/>
                  <a:gd name="connsiteY0" fmla="*/ 51066 h 1295402"/>
                  <a:gd name="connsiteX1" fmla="*/ 14957 w 306387"/>
                  <a:gd name="connsiteY1" fmla="*/ 14957 h 1295402"/>
                  <a:gd name="connsiteX2" fmla="*/ 51066 w 306387"/>
                  <a:gd name="connsiteY2" fmla="*/ 0 h 1295402"/>
                  <a:gd name="connsiteX3" fmla="*/ 255321 w 306387"/>
                  <a:gd name="connsiteY3" fmla="*/ 0 h 1295402"/>
                  <a:gd name="connsiteX4" fmla="*/ 291430 w 306387"/>
                  <a:gd name="connsiteY4" fmla="*/ 14957 h 1295402"/>
                  <a:gd name="connsiteX5" fmla="*/ 306387 w 306387"/>
                  <a:gd name="connsiteY5" fmla="*/ 51066 h 1295402"/>
                  <a:gd name="connsiteX6" fmla="*/ 306387 w 306387"/>
                  <a:gd name="connsiteY6" fmla="*/ 1244334 h 1295402"/>
                  <a:gd name="connsiteX7" fmla="*/ 291430 w 306387"/>
                  <a:gd name="connsiteY7" fmla="*/ 1280443 h 1295402"/>
                  <a:gd name="connsiteX8" fmla="*/ 229789 w 306387"/>
                  <a:gd name="connsiteY8" fmla="*/ 1295402 h 1295402"/>
                  <a:gd name="connsiteX9" fmla="*/ 51066 w 306387"/>
                  <a:gd name="connsiteY9" fmla="*/ 1295400 h 1295402"/>
                  <a:gd name="connsiteX10" fmla="*/ 14957 w 306387"/>
                  <a:gd name="connsiteY10" fmla="*/ 1280443 h 1295402"/>
                  <a:gd name="connsiteX11" fmla="*/ 0 w 306387"/>
                  <a:gd name="connsiteY11" fmla="*/ 1244334 h 1295402"/>
                  <a:gd name="connsiteX12" fmla="*/ 0 w 306387"/>
                  <a:gd name="connsiteY12" fmla="*/ 51066 h 1295402"/>
                  <a:gd name="connsiteX0" fmla="*/ 0 w 306387"/>
                  <a:gd name="connsiteY0" fmla="*/ 51066 h 1295402"/>
                  <a:gd name="connsiteX1" fmla="*/ 14957 w 306387"/>
                  <a:gd name="connsiteY1" fmla="*/ 14957 h 1295402"/>
                  <a:gd name="connsiteX2" fmla="*/ 51066 w 306387"/>
                  <a:gd name="connsiteY2" fmla="*/ 0 h 1295402"/>
                  <a:gd name="connsiteX3" fmla="*/ 255321 w 306387"/>
                  <a:gd name="connsiteY3" fmla="*/ 0 h 1295402"/>
                  <a:gd name="connsiteX4" fmla="*/ 291430 w 306387"/>
                  <a:gd name="connsiteY4" fmla="*/ 14957 h 1295402"/>
                  <a:gd name="connsiteX5" fmla="*/ 306387 w 306387"/>
                  <a:gd name="connsiteY5" fmla="*/ 51066 h 1295402"/>
                  <a:gd name="connsiteX6" fmla="*/ 306387 w 306387"/>
                  <a:gd name="connsiteY6" fmla="*/ 1244334 h 1295402"/>
                  <a:gd name="connsiteX7" fmla="*/ 291430 w 306387"/>
                  <a:gd name="connsiteY7" fmla="*/ 1280443 h 1295402"/>
                  <a:gd name="connsiteX8" fmla="*/ 229789 w 306387"/>
                  <a:gd name="connsiteY8" fmla="*/ 1295402 h 1295402"/>
                  <a:gd name="connsiteX9" fmla="*/ 51066 w 306387"/>
                  <a:gd name="connsiteY9" fmla="*/ 1295400 h 1295402"/>
                  <a:gd name="connsiteX10" fmla="*/ 14957 w 306387"/>
                  <a:gd name="connsiteY10" fmla="*/ 1280443 h 1295402"/>
                  <a:gd name="connsiteX11" fmla="*/ 0 w 306387"/>
                  <a:gd name="connsiteY11" fmla="*/ 1244334 h 1295402"/>
                  <a:gd name="connsiteX12" fmla="*/ 0 w 306387"/>
                  <a:gd name="connsiteY12" fmla="*/ 51066 h 1295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06387" h="1295402">
                    <a:moveTo>
                      <a:pt x="0" y="51066"/>
                    </a:moveTo>
                    <a:cubicBezTo>
                      <a:pt x="0" y="37522"/>
                      <a:pt x="5380" y="24534"/>
                      <a:pt x="14957" y="14957"/>
                    </a:cubicBezTo>
                    <a:cubicBezTo>
                      <a:pt x="24534" y="5380"/>
                      <a:pt x="37523" y="0"/>
                      <a:pt x="51066" y="0"/>
                    </a:cubicBezTo>
                    <a:lnTo>
                      <a:pt x="255321" y="0"/>
                    </a:lnTo>
                    <a:cubicBezTo>
                      <a:pt x="268865" y="0"/>
                      <a:pt x="281853" y="5380"/>
                      <a:pt x="291430" y="14957"/>
                    </a:cubicBezTo>
                    <a:cubicBezTo>
                      <a:pt x="301007" y="24534"/>
                      <a:pt x="306387" y="37523"/>
                      <a:pt x="306387" y="51066"/>
                    </a:cubicBezTo>
                    <a:lnTo>
                      <a:pt x="306387" y="1244334"/>
                    </a:lnTo>
                    <a:cubicBezTo>
                      <a:pt x="306387" y="1257878"/>
                      <a:pt x="304196" y="1271932"/>
                      <a:pt x="291430" y="1280443"/>
                    </a:cubicBezTo>
                    <a:cubicBezTo>
                      <a:pt x="278664" y="1288954"/>
                      <a:pt x="243332" y="1295402"/>
                      <a:pt x="229789" y="1295402"/>
                    </a:cubicBezTo>
                    <a:cubicBezTo>
                      <a:pt x="153607" y="1290928"/>
                      <a:pt x="110640" y="1295401"/>
                      <a:pt x="51066" y="1295400"/>
                    </a:cubicBezTo>
                    <a:cubicBezTo>
                      <a:pt x="37522" y="1295400"/>
                      <a:pt x="24534" y="1290020"/>
                      <a:pt x="14957" y="1280443"/>
                    </a:cubicBezTo>
                    <a:cubicBezTo>
                      <a:pt x="5380" y="1270866"/>
                      <a:pt x="0" y="1257877"/>
                      <a:pt x="0" y="1244334"/>
                    </a:cubicBezTo>
                    <a:lnTo>
                      <a:pt x="0" y="51066"/>
                    </a:lnTo>
                    <a:close/>
                  </a:path>
                </a:pathLst>
              </a:custGeom>
              <a:solidFill>
                <a:srgbClr val="D6AD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800">
                  <a:solidFill>
                    <a:srgbClr val="FFFFFF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187624" y="6453336"/>
                <a:ext cx="216024" cy="288032"/>
              </a:xfrm>
              <a:prstGeom prst="ellipse">
                <a:avLst/>
              </a:prstGeom>
              <a:solidFill>
                <a:srgbClr val="D6AD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algn="ctr" defTabSz="914400" rtl="0" eaLnBrk="1" latinLnBrk="0" hangingPunct="1">
                  <a:defRPr/>
                </a:pPr>
                <a:endParaRPr lang="en-GB" sz="1800" kern="1200">
                  <a:solidFill>
                    <a:srgbClr val="FFFFFF"/>
                  </a:solidFill>
                  <a:latin typeface="+mn-lt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-536376" y="6431881"/>
              <a:ext cx="13631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en-GB" sz="1600" b="1" kern="100" dirty="0" smtClean="0">
                  <a:solidFill>
                    <a:schemeClr val="bg1"/>
                  </a:solidFill>
                  <a:latin typeface="Century Gothic" pitchFamily="34" charset="0"/>
                  <a:ea typeface="Myriad Pro" pitchFamily="86" charset="0"/>
                  <a:cs typeface="Myriad Pro" pitchFamily="86" charset="0"/>
                </a:rPr>
                <a:t>EXTENSION</a:t>
              </a:r>
              <a:endParaRPr lang="en-GB" sz="1600" b="1" kern="100" baseline="0" dirty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endParaRPr>
            </a:p>
          </p:txBody>
        </p:sp>
      </p:grpSp>
      <p:sp>
        <p:nvSpPr>
          <p:cNvPr id="24" name="Rounded Rectangle 23"/>
          <p:cNvSpPr/>
          <p:nvPr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6397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10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5" name="Group 13"/>
          <p:cNvGrpSpPr/>
          <p:nvPr/>
        </p:nvGrpSpPr>
        <p:grpSpPr>
          <a:xfrm>
            <a:off x="7884368" y="0"/>
            <a:ext cx="1224930" cy="641606"/>
            <a:chOff x="7813154" y="0"/>
            <a:chExt cx="1296144" cy="641606"/>
          </a:xfrm>
        </p:grpSpPr>
        <p:sp>
          <p:nvSpPr>
            <p:cNvPr id="16" name="TextBox 15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SS2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19" name="Picture 18" descr="Student she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grpSp>
        <p:nvGrpSpPr>
          <p:cNvPr id="20" name="Group 9"/>
          <p:cNvGrpSpPr/>
          <p:nvPr/>
        </p:nvGrpSpPr>
        <p:grpSpPr>
          <a:xfrm>
            <a:off x="5220072" y="4149080"/>
            <a:ext cx="3744416" cy="1872208"/>
            <a:chOff x="2627784" y="3861048"/>
            <a:chExt cx="2678739" cy="4152828"/>
          </a:xfrm>
        </p:grpSpPr>
        <p:sp>
          <p:nvSpPr>
            <p:cNvPr id="21" name="Rounded Rectangle 20"/>
            <p:cNvSpPr/>
            <p:nvPr/>
          </p:nvSpPr>
          <p:spPr>
            <a:xfrm>
              <a:off x="2627784" y="3861048"/>
              <a:ext cx="2627225" cy="4152828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101600" dist="1016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735288" y="4020772"/>
              <a:ext cx="2571235" cy="3686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400" dirty="0" smtClean="0">
                  <a:solidFill>
                    <a:schemeClr val="bg1"/>
                  </a:solidFill>
                  <a:latin typeface="Century Gothic" pitchFamily="34" charset="0"/>
                </a:rPr>
                <a:t>Which is your winning energy source? Why?</a:t>
              </a:r>
              <a:endParaRPr lang="en-GB" sz="34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pic>
        <p:nvPicPr>
          <p:cNvPr id="23" name="Picture 22" descr="hydrogen fuel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54158" y="5301208"/>
            <a:ext cx="1969770" cy="1340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 descr="biodiesel fuel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520" y="3933056"/>
            <a:ext cx="2035611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 descr="electric fue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3213350" y="4149081"/>
            <a:ext cx="1790698" cy="1224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6" name="Picture 6" descr="Image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4869939" y="405092"/>
            <a:ext cx="1426896" cy="1426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Picture 28" descr="symbol elec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26562" y="404664"/>
            <a:ext cx="1427753" cy="1427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4" name="Picture 4" descr="Image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25723" y="409735"/>
            <a:ext cx="1417610" cy="1417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red ca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3898302"/>
            <a:ext cx="4359712" cy="2194994"/>
          </a:xfrm>
          <a:prstGeom prst="rect">
            <a:avLst/>
          </a:prstGeom>
        </p:spPr>
      </p:pic>
      <p:pic>
        <p:nvPicPr>
          <p:cNvPr id="26" name="Picture 25" descr="hydrogen car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2002090"/>
            <a:ext cx="3276365" cy="21842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" name="Group 20"/>
          <p:cNvGrpSpPr/>
          <p:nvPr/>
        </p:nvGrpSpPr>
        <p:grpSpPr>
          <a:xfrm>
            <a:off x="-292224" y="6445967"/>
            <a:ext cx="1479848" cy="319807"/>
            <a:chOff x="-76200" y="6453334"/>
            <a:chExt cx="1479848" cy="288034"/>
          </a:xfrm>
        </p:grpSpPr>
        <p:sp>
          <p:nvSpPr>
            <p:cNvPr id="22" name="Freeform 21"/>
            <p:cNvSpPr/>
            <p:nvPr/>
          </p:nvSpPr>
          <p:spPr>
            <a:xfrm rot="16200000">
              <a:off x="483704" y="5893430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-72031" y="6431881"/>
            <a:ext cx="1219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PLENARY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pic>
        <p:nvPicPr>
          <p:cNvPr id="30" name="Picture 29" descr="green colour ca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880851">
            <a:off x="823808" y="3865917"/>
            <a:ext cx="3098352" cy="243627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43608" y="6023029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Century Gothic" pitchFamily="34" charset="0"/>
              </a:rPr>
              <a:t>How will </a:t>
            </a:r>
            <a:r>
              <a:rPr lang="en-GB" sz="3600" b="1" dirty="0" smtClean="0">
                <a:latin typeface="Century Gothic" pitchFamily="34" charset="0"/>
              </a:rPr>
              <a:t>you</a:t>
            </a:r>
            <a:r>
              <a:rPr lang="en-GB" sz="3600" dirty="0" smtClean="0">
                <a:latin typeface="Century Gothic" pitchFamily="34" charset="0"/>
              </a:rPr>
              <a:t> choose?</a:t>
            </a:r>
            <a:endParaRPr lang="en-GB" sz="3600" dirty="0">
              <a:latin typeface="Century Gothic" pitchFamily="34" charset="0"/>
            </a:endParaRPr>
          </a:p>
        </p:txBody>
      </p:sp>
      <p:pic>
        <p:nvPicPr>
          <p:cNvPr id="27" name="Picture 26" descr="electric car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5076055" y="2019690"/>
            <a:ext cx="3877845" cy="2166644"/>
          </a:xfrm>
          <a:prstGeom prst="rect">
            <a:avLst/>
          </a:prstGeom>
          <a:noFill/>
          <a:ln>
            <a:noFill/>
          </a:ln>
          <a:effectLst>
            <a:outerShdw blurRad="1524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" name="Group 31"/>
          <p:cNvGrpSpPr/>
          <p:nvPr/>
        </p:nvGrpSpPr>
        <p:grpSpPr>
          <a:xfrm>
            <a:off x="2339752" y="1858074"/>
            <a:ext cx="2304256" cy="409978"/>
            <a:chOff x="-972616" y="2060848"/>
            <a:chExt cx="2304256" cy="409978"/>
          </a:xfrm>
        </p:grpSpPr>
        <p:sp>
          <p:nvSpPr>
            <p:cNvPr id="31" name="Rounded Rectangle 30"/>
            <p:cNvSpPr/>
            <p:nvPr/>
          </p:nvSpPr>
          <p:spPr>
            <a:xfrm>
              <a:off x="-972616" y="2060848"/>
              <a:ext cx="2304256" cy="409978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900608" y="2060848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hydrogen fuel cell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6804248" y="5626494"/>
            <a:ext cx="1800200" cy="409978"/>
            <a:chOff x="-972616" y="2060848"/>
            <a:chExt cx="1800200" cy="409978"/>
          </a:xfrm>
        </p:grpSpPr>
        <p:sp>
          <p:nvSpPr>
            <p:cNvPr id="34" name="Rounded Rectangle 33"/>
            <p:cNvSpPr/>
            <p:nvPr/>
          </p:nvSpPr>
          <p:spPr>
            <a:xfrm>
              <a:off x="-972616" y="2060848"/>
              <a:ext cx="1728192" cy="409978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-900608" y="2060848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diesel/petrol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467544" y="5257121"/>
            <a:ext cx="1296144" cy="409978"/>
            <a:chOff x="-972616" y="2060848"/>
            <a:chExt cx="1296144" cy="409978"/>
          </a:xfrm>
        </p:grpSpPr>
        <p:sp>
          <p:nvSpPr>
            <p:cNvPr id="37" name="Rounded Rectangle 36"/>
            <p:cNvSpPr/>
            <p:nvPr/>
          </p:nvSpPr>
          <p:spPr>
            <a:xfrm>
              <a:off x="-972616" y="2060848"/>
              <a:ext cx="1296144" cy="409978"/>
            </a:xfrm>
            <a:prstGeom prst="roundRect">
              <a:avLst/>
            </a:prstGeom>
            <a:solidFill>
              <a:srgbClr val="639729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-900608" y="206084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biodiesel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6" name="Group 38"/>
          <p:cNvGrpSpPr/>
          <p:nvPr/>
        </p:nvGrpSpPr>
        <p:grpSpPr>
          <a:xfrm>
            <a:off x="6948264" y="1976156"/>
            <a:ext cx="1188640" cy="409978"/>
            <a:chOff x="-972616" y="2060848"/>
            <a:chExt cx="1188640" cy="409978"/>
          </a:xfrm>
        </p:grpSpPr>
        <p:sp>
          <p:nvSpPr>
            <p:cNvPr id="40" name="Rounded Rectangle 39"/>
            <p:cNvSpPr/>
            <p:nvPr/>
          </p:nvSpPr>
          <p:spPr>
            <a:xfrm>
              <a:off x="-972616" y="2060848"/>
              <a:ext cx="1116632" cy="409978"/>
            </a:xfrm>
            <a:prstGeom prst="roundRect">
              <a:avLst/>
            </a:prstGeom>
            <a:solidFill>
              <a:srgbClr val="D6AD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-900608" y="2060848"/>
              <a:ext cx="1116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chemeClr val="bg1"/>
                  </a:solidFill>
                  <a:latin typeface="Century Gothic" pitchFamily="34" charset="0"/>
                </a:rPr>
                <a:t>electric</a:t>
              </a:r>
              <a:endParaRPr lang="en-GB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25" name="Group 9"/>
          <p:cNvGrpSpPr/>
          <p:nvPr/>
        </p:nvGrpSpPr>
        <p:grpSpPr>
          <a:xfrm>
            <a:off x="2771800" y="214644"/>
            <a:ext cx="3456384" cy="727466"/>
            <a:chOff x="2627784" y="3861050"/>
            <a:chExt cx="3946781" cy="1688761"/>
          </a:xfrm>
        </p:grpSpPr>
        <p:sp>
          <p:nvSpPr>
            <p:cNvPr id="28" name="Rounded Rectangle 27"/>
            <p:cNvSpPr/>
            <p:nvPr/>
          </p:nvSpPr>
          <p:spPr>
            <a:xfrm>
              <a:off x="2627784" y="3861050"/>
              <a:ext cx="3946781" cy="1688761"/>
            </a:xfrm>
            <a:prstGeom prst="roundRect">
              <a:avLst/>
            </a:prstGeom>
            <a:solidFill>
              <a:srgbClr val="639729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735288" y="3933056"/>
              <a:ext cx="3756062" cy="1500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 smtClean="0">
                  <a:solidFill>
                    <a:schemeClr val="bg1"/>
                  </a:solidFill>
                  <a:latin typeface="Century Gothic" pitchFamily="34" charset="0"/>
                </a:rPr>
                <a:t>Decide again</a:t>
              </a:r>
              <a:endParaRPr lang="en-GB" sz="36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3" name="Group 13"/>
          <p:cNvGrpSpPr/>
          <p:nvPr/>
        </p:nvGrpSpPr>
        <p:grpSpPr>
          <a:xfrm>
            <a:off x="7884368" y="0"/>
            <a:ext cx="1224930" cy="641606"/>
            <a:chOff x="7813154" y="0"/>
            <a:chExt cx="1296144" cy="641606"/>
          </a:xfrm>
        </p:grpSpPr>
        <p:sp>
          <p:nvSpPr>
            <p:cNvPr id="36" name="TextBox 35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SS2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39" name="Picture 38" descr="Student sheets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42" name="TextBox 41"/>
          <p:cNvSpPr txBox="1"/>
          <p:nvPr/>
        </p:nvSpPr>
        <p:spPr>
          <a:xfrm>
            <a:off x="755576" y="1054477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Century Gothic" pitchFamily="34" charset="0"/>
              </a:rPr>
              <a:t>It’s 2020</a:t>
            </a:r>
            <a:r>
              <a:rPr lang="en-GB" sz="3600" dirty="0" smtClean="0">
                <a:latin typeface="Century Gothic" pitchFamily="34" charset="0"/>
              </a:rPr>
              <a:t>. Which car will you buy?</a:t>
            </a:r>
            <a:endParaRPr lang="en-GB" sz="3600" dirty="0"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86" y="404664"/>
            <a:ext cx="2823785" cy="11328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2473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171"/>
          <a:stretch>
            <a:fillRect/>
          </a:stretch>
        </p:blipFill>
        <p:spPr>
          <a:xfrm>
            <a:off x="-2096" y="2209404"/>
            <a:ext cx="9146096" cy="4675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332203" y="1700809"/>
            <a:ext cx="6947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639729"/>
                </a:solidFill>
                <a:latin typeface="Century Gothic" pitchFamily="34" charset="0"/>
              </a:rPr>
              <a:t>G</a:t>
            </a:r>
            <a:r>
              <a:rPr lang="en-GB" sz="3200" dirty="0" smtClean="0">
                <a:solidFill>
                  <a:srgbClr val="639729"/>
                </a:solidFill>
                <a:latin typeface="Century Gothic" pitchFamily="34" charset="0"/>
              </a:rPr>
              <a:t>et students talking and thinking </a:t>
            </a:r>
            <a:endParaRPr lang="pt-BR" sz="3200" dirty="0">
              <a:solidFill>
                <a:srgbClr val="639729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3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937" y="5157192"/>
            <a:ext cx="1872785" cy="4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70" y="4437112"/>
            <a:ext cx="12858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22" y="4365104"/>
            <a:ext cx="912456" cy="43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40" y="4437112"/>
            <a:ext cx="1181328" cy="50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97" y="5157192"/>
            <a:ext cx="611742" cy="41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48" y="3717032"/>
            <a:ext cx="601988" cy="25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61" y="5229201"/>
            <a:ext cx="1407851" cy="31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942" y="4149081"/>
            <a:ext cx="18240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09" y="3501009"/>
            <a:ext cx="495823" cy="43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667807" y="4437112"/>
            <a:ext cx="121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TRACES</a:t>
            </a:r>
            <a:endParaRPr lang="pt-BR" dirty="0"/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68" r="40409"/>
          <a:stretch/>
        </p:blipFill>
        <p:spPr bwMode="auto">
          <a:xfrm>
            <a:off x="4068032" y="5157192"/>
            <a:ext cx="1104065" cy="37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937" y="3501009"/>
            <a:ext cx="855663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40" y="5301209"/>
            <a:ext cx="1221254" cy="28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98" y="3573016"/>
            <a:ext cx="410310" cy="47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144" y="3501009"/>
            <a:ext cx="878253" cy="60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80275" y="3212976"/>
            <a:ext cx="8783451" cy="2664296"/>
          </a:xfrm>
          <a:prstGeom prst="rect">
            <a:avLst/>
          </a:prstGeom>
          <a:noFill/>
          <a:ln w="6350">
            <a:solidFill>
              <a:srgbClr val="6397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6804</TotalTime>
  <Words>553</Words>
  <Application>Microsoft Office PowerPoint</Application>
  <PresentationFormat>On-screen Show (4:3)</PresentationFormat>
  <Paragraphs>106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Philippa Gardom Hulme</dc:creator>
  <cp:lastModifiedBy>Philippa Gardom Hulme</cp:lastModifiedBy>
  <cp:revision>572</cp:revision>
  <dcterms:created xsi:type="dcterms:W3CDTF">2014-04-09T12:19:58Z</dcterms:created>
  <dcterms:modified xsi:type="dcterms:W3CDTF">2014-06-04T12:02:10Z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D2C91139-6132-4EAF-846F-A55789C46BF1</vt:lpwstr>
  </property>
  <property fmtid="{D5CDD505-2E9C-101B-9397-08002B2CF9AE}" pid="3" name="ArticulatePath">
    <vt:lpwstr>BanCokeDraft</vt:lpwstr>
  </property>
</Properties>
</file>