
<file path=[Content_Types].xml><?xml version="1.0" encoding="utf-8"?>
<Types xmlns="http://schemas.openxmlformats.org/package/2006/content-types">
  <Override PartName="/ppt/slideMasters/slideMaster2.xml" ContentType="application/vnd.openxmlformats-officedocument.presentationml.slideMaster+xml"/>
  <Override PartName="/ppt/slides/slide5.xml" ContentType="application/vnd.openxmlformats-officedocument.presentationml.slide+xml"/>
  <Default Extension="png" ContentType="image/png"/>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ags/tag2.xml" ContentType="application/vnd.openxmlformats-officedocument.presentationml.tags+xml"/>
  <Override PartName="/ppt/tags/tag3.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docProps/custom.xml" ContentType="application/vnd.openxmlformats-officedocument.custom-properties+xml"/>
  <Override PartName="/ppt/commentAuthors.xml" ContentType="application/vnd.openxmlformats-officedocument.presentationml.commentAuthors+xml"/>
  <Default Extension="gif" ContentType="image/gif"/>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8"/>
  </p:notesMasterIdLst>
  <p:sldIdLst>
    <p:sldId id="269" r:id="rId3"/>
    <p:sldId id="278" r:id="rId4"/>
    <p:sldId id="283" r:id="rId5"/>
    <p:sldId id="282" r:id="rId6"/>
    <p:sldId id="281" r:id="rId7"/>
  </p:sldIdLst>
  <p:sldSz cx="9144000" cy="6858000" type="screen4x3"/>
  <p:notesSz cx="6881813" cy="10015538"/>
  <p:custDataLst>
    <p:tags r:id="rId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y Sherborne" initials="AS" lastIdx="2" clrIdx="0">
    <p:extLst>
      <p:ext uri="{19B8F6BF-5375-455C-9EA6-DF929625EA0E}">
        <p15:presenceInfo xmlns:p15="http://schemas.microsoft.com/office/powerpoint/2012/main" xmlns="" userId="22e183d2424b5db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90099"/>
    <a:srgbClr val="C00000"/>
    <a:srgbClr val="FCEFB6"/>
    <a:srgbClr val="D6AD00"/>
    <a:srgbClr val="E46C0A"/>
    <a:srgbClr val="FFC9FF"/>
    <a:srgbClr val="FFAD99"/>
    <a:srgbClr val="0091C4"/>
    <a:srgbClr val="7DDD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97" autoAdjust="0"/>
    <p:restoredTop sz="79754" autoAdjust="0"/>
  </p:normalViewPr>
  <p:slideViewPr>
    <p:cSldViewPr>
      <p:cViewPr varScale="1">
        <p:scale>
          <a:sx n="118" d="100"/>
          <a:sy n="118" d="100"/>
        </p:scale>
        <p:origin x="-135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tags" Target="tags/tag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500777"/>
          </a:xfrm>
          <a:prstGeom prst="rect">
            <a:avLst/>
          </a:prstGeom>
        </p:spPr>
        <p:txBody>
          <a:bodyPr vert="horz" lIns="96551" tIns="48276" rIns="96551" bIns="48276" rtlCol="0"/>
          <a:lstStyle>
            <a:lvl1pPr algn="l">
              <a:defRPr sz="1300"/>
            </a:lvl1pPr>
          </a:lstStyle>
          <a:p>
            <a:endParaRPr lang="en-GB" dirty="0"/>
          </a:p>
        </p:txBody>
      </p:sp>
      <p:sp>
        <p:nvSpPr>
          <p:cNvPr id="3" name="Date Placeholder 2"/>
          <p:cNvSpPr>
            <a:spLocks noGrp="1"/>
          </p:cNvSpPr>
          <p:nvPr>
            <p:ph type="dt" idx="1"/>
          </p:nvPr>
        </p:nvSpPr>
        <p:spPr>
          <a:xfrm>
            <a:off x="3898102" y="0"/>
            <a:ext cx="2982119" cy="500777"/>
          </a:xfrm>
          <a:prstGeom prst="rect">
            <a:avLst/>
          </a:prstGeom>
        </p:spPr>
        <p:txBody>
          <a:bodyPr vert="horz" lIns="96551" tIns="48276" rIns="96551" bIns="48276" rtlCol="0"/>
          <a:lstStyle>
            <a:lvl1pPr algn="r">
              <a:defRPr sz="1300"/>
            </a:lvl1pPr>
          </a:lstStyle>
          <a:p>
            <a:fld id="{44F72D8C-BE4C-4532-A416-353B449F015C}" type="datetimeFigureOut">
              <a:rPr lang="en-GB" smtClean="0"/>
              <a:pPr/>
              <a:t>04/06/2014</a:t>
            </a:fld>
            <a:endParaRPr lang="en-GB" dirty="0"/>
          </a:p>
        </p:txBody>
      </p:sp>
      <p:sp>
        <p:nvSpPr>
          <p:cNvPr id="4" name="Slide Image Placeholder 3"/>
          <p:cNvSpPr>
            <a:spLocks noGrp="1" noRot="1" noChangeAspect="1"/>
          </p:cNvSpPr>
          <p:nvPr>
            <p:ph type="sldImg" idx="2"/>
          </p:nvPr>
        </p:nvSpPr>
        <p:spPr>
          <a:xfrm>
            <a:off x="938213" y="750888"/>
            <a:ext cx="5006975" cy="3756025"/>
          </a:xfrm>
          <a:prstGeom prst="rect">
            <a:avLst/>
          </a:prstGeom>
          <a:noFill/>
          <a:ln w="12700">
            <a:solidFill>
              <a:prstClr val="black"/>
            </a:solidFill>
          </a:ln>
        </p:spPr>
        <p:txBody>
          <a:bodyPr vert="horz" lIns="96551" tIns="48276" rIns="96551" bIns="48276" rtlCol="0" anchor="ctr"/>
          <a:lstStyle/>
          <a:p>
            <a:endParaRPr lang="en-GB" dirty="0"/>
          </a:p>
        </p:txBody>
      </p:sp>
      <p:sp>
        <p:nvSpPr>
          <p:cNvPr id="5" name="Notes Placeholder 4"/>
          <p:cNvSpPr>
            <a:spLocks noGrp="1"/>
          </p:cNvSpPr>
          <p:nvPr>
            <p:ph type="body" sz="quarter" idx="3"/>
          </p:nvPr>
        </p:nvSpPr>
        <p:spPr>
          <a:xfrm>
            <a:off x="688182" y="4757381"/>
            <a:ext cx="5505450" cy="4506992"/>
          </a:xfrm>
          <a:prstGeom prst="rect">
            <a:avLst/>
          </a:prstGeom>
        </p:spPr>
        <p:txBody>
          <a:bodyPr vert="horz" lIns="96551" tIns="48276" rIns="96551" bIns="4827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513023"/>
            <a:ext cx="2982119" cy="500777"/>
          </a:xfrm>
          <a:prstGeom prst="rect">
            <a:avLst/>
          </a:prstGeom>
        </p:spPr>
        <p:txBody>
          <a:bodyPr vert="horz" lIns="96551" tIns="48276" rIns="96551" bIns="48276" rtlCol="0" anchor="b"/>
          <a:lstStyle>
            <a:lvl1pPr algn="l">
              <a:defRPr sz="1300"/>
            </a:lvl1pPr>
          </a:lstStyle>
          <a:p>
            <a:endParaRPr lang="en-GB" dirty="0"/>
          </a:p>
        </p:txBody>
      </p:sp>
      <p:sp>
        <p:nvSpPr>
          <p:cNvPr id="7" name="Slide Number Placeholder 6"/>
          <p:cNvSpPr>
            <a:spLocks noGrp="1"/>
          </p:cNvSpPr>
          <p:nvPr>
            <p:ph type="sldNum" sz="quarter" idx="5"/>
          </p:nvPr>
        </p:nvSpPr>
        <p:spPr>
          <a:xfrm>
            <a:off x="3898102" y="9513023"/>
            <a:ext cx="2982119" cy="500777"/>
          </a:xfrm>
          <a:prstGeom prst="rect">
            <a:avLst/>
          </a:prstGeom>
        </p:spPr>
        <p:txBody>
          <a:bodyPr vert="horz" lIns="96551" tIns="48276" rIns="96551" bIns="48276" rtlCol="0" anchor="b"/>
          <a:lstStyle>
            <a:lvl1pPr algn="r">
              <a:defRPr sz="1300"/>
            </a:lvl1pPr>
          </a:lstStyle>
          <a:p>
            <a:fld id="{CA1C17E5-ECCE-4B62-A532-A5F7DEEED2FD}" type="slidenum">
              <a:rPr lang="en-GB" smtClean="0"/>
              <a:pPr/>
              <a:t>‹#›</a:t>
            </a:fld>
            <a:endParaRPr lang="en-GB" dirty="0"/>
          </a:p>
        </p:txBody>
      </p:sp>
    </p:spTree>
    <p:extLst>
      <p:ext uri="{BB962C8B-B14F-4D97-AF65-F5344CB8AC3E}">
        <p14:creationId xmlns="" xmlns:p14="http://schemas.microsoft.com/office/powerpoint/2010/main" val="1394447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CA1C17E5-ECCE-4B62-A532-A5F7DEEED2FD}" type="slidenum">
              <a:rPr lang="en-GB" smtClean="0"/>
              <a:pPr/>
              <a:t>1</a:t>
            </a:fld>
            <a:endParaRPr lang="en-GB" dirty="0"/>
          </a:p>
        </p:txBody>
      </p:sp>
    </p:spTree>
    <p:extLst>
      <p:ext uri="{BB962C8B-B14F-4D97-AF65-F5344CB8AC3E}">
        <p14:creationId xmlns="" xmlns:p14="http://schemas.microsoft.com/office/powerpoint/2010/main" val="394633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smtClean="0"/>
              <a:t>Linda</a:t>
            </a:r>
            <a:r>
              <a:rPr lang="en-GB" baseline="0" dirty="0" smtClean="0"/>
              <a:t> The three columns on the right must be as wide as possible please. Please decorate the column headings with the symbols for each fuel from the presentation </a:t>
            </a:r>
            <a:r>
              <a:rPr lang="en-GB" baseline="0" dirty="0" err="1" smtClean="0"/>
              <a:t>powerpoint</a:t>
            </a:r>
            <a:r>
              <a:rPr lang="en-GB" baseline="0" dirty="0" smtClean="0"/>
              <a:t>. There is no point decorating the blank boxes since they will have things stuck over them.</a:t>
            </a:r>
          </a:p>
          <a:p>
            <a:endParaRPr lang="en-GB" b="1" baseline="0" dirty="0" smtClean="0"/>
          </a:p>
          <a:p>
            <a:endParaRPr lang="en-GB" b="1" baseline="0" dirty="0" smtClean="0"/>
          </a:p>
          <a:p>
            <a:endParaRPr lang="en-GB" b="1" baseline="0" dirty="0" smtClean="0"/>
          </a:p>
          <a:p>
            <a:r>
              <a:rPr lang="en-GB" b="1" baseline="0" dirty="0" smtClean="0"/>
              <a:t>Tony </a:t>
            </a:r>
            <a:r>
              <a:rPr lang="en-GB" b="0" baseline="0" dirty="0" smtClean="0"/>
              <a:t>I will suggest teachers elicit criteria from students first, but then they will get this which already has criteria. The ranking should generate some discussion, at least. I have purposely avoided cost since I think it muddies the water when the main point of the activity is linked to the UN report saying we must reduce carbon dioxide emissions. best to say you’ve deliberately avoided cost in T guide, as it is clearly important</a:t>
            </a:r>
          </a:p>
          <a:p>
            <a:endParaRPr lang="en-GB" b="1"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4</a:t>
            </a:fld>
            <a:endParaRPr lang="en-GB" dirty="0"/>
          </a:p>
        </p:txBody>
      </p:sp>
    </p:spTree>
    <p:extLst>
      <p:ext uri="{BB962C8B-B14F-4D97-AF65-F5344CB8AC3E}">
        <p14:creationId xmlns="" xmlns:p14="http://schemas.microsoft.com/office/powerpoint/2010/main" val="3812353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EA7136D-B1E8-404E-B551-813E0072C558}" type="datetimeFigureOut">
              <a:rPr lang="en-GB" smtClean="0"/>
              <a:pPr/>
              <a:t>04/06/2014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18565B4-BA6F-4C4E-A463-415511931325}"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7136D-B1E8-404E-B551-813E0072C558}" type="datetimeFigureOut">
              <a:rPr lang="en-GB" smtClean="0"/>
              <a:pPr/>
              <a:t>04/06/2014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A18565B4-BA6F-4C4E-A463-415511931325}" type="slidenum">
              <a:rPr lang="en-GB" smtClean="0"/>
              <a:pPr/>
              <a:t>‹#›</a:t>
            </a:fld>
            <a:endParaRPr lang="en-GB"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userDrawn="1"/>
        </p:nvSpPr>
        <p:spPr>
          <a:xfrm rot="5400000">
            <a:off x="4395062" y="2130283"/>
            <a:ext cx="353875" cy="914400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engagelogo.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179512" y="116632"/>
            <a:ext cx="1512168" cy="606536"/>
          </a:xfrm>
          <a:prstGeom prst="rect">
            <a:avLst/>
          </a:prstGeom>
        </p:spPr>
      </p:pic>
      <p:sp>
        <p:nvSpPr>
          <p:cNvPr id="9" name="TextBox 8"/>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11" name="Picture 8"/>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7523815" y="6453519"/>
            <a:ext cx="1053833" cy="36987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2" name="Picture 1"/>
          <p:cNvPicPr>
            <a:picLocks noChangeAspect="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897066" y="6453518"/>
            <a:ext cx="939105" cy="363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Box 12"/>
          <p:cNvSpPr txBox="1"/>
          <p:nvPr userDrawn="1"/>
        </p:nvSpPr>
        <p:spPr>
          <a:xfrm>
            <a:off x="1476194" y="6381329"/>
            <a:ext cx="6263608" cy="461665"/>
          </a:xfrm>
          <a:prstGeom prst="rect">
            <a:avLst/>
          </a:prstGeom>
          <a:noFill/>
        </p:spPr>
        <p:txBody>
          <a:bodyPr wrap="square" rtlCol="0">
            <a:spAutoFit/>
          </a:bodyPr>
          <a:lstStyle/>
          <a:p>
            <a:pPr algn="ctr"/>
            <a:r>
              <a:rPr lang="en-GB" sz="2400" b="0" dirty="0" smtClean="0">
                <a:solidFill>
                  <a:schemeClr val="tx1"/>
                </a:solidFill>
                <a:latin typeface="Century Gothic" pitchFamily="34" charset="0"/>
                <a:cs typeface="LilyUPC" panose="020B0604020202020204" pitchFamily="34" charset="-34"/>
              </a:rPr>
              <a:t> For more, visit E</a:t>
            </a:r>
            <a:r>
              <a:rPr lang="en-GB" sz="2400" b="0" dirty="0" smtClean="0">
                <a:solidFill>
                  <a:schemeClr val="tx1"/>
                </a:solidFill>
                <a:latin typeface="Century Gothic" pitchFamily="34" charset="0"/>
                <a:ea typeface="Ebrima" panose="02000000000000000000" pitchFamily="2" charset="0"/>
                <a:cs typeface="Mangal" panose="02040503050203030202" pitchFamily="18" charset="0"/>
              </a:rPr>
              <a:t>ngagingScience.eu</a:t>
            </a: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7794BE0-595C-4538-B4B7-7DE4A70974E1}" type="datetimeFigureOut">
              <a:rPr lang="en-GB" smtClean="0"/>
              <a:pPr/>
              <a:t>04/06/2014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C362B4C-61A9-48D0-8D85-590F59553924}"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7794BE0-595C-4538-B4B7-7DE4A70974E1}" type="datetimeFigureOut">
              <a:rPr lang="en-GB" smtClean="0"/>
              <a:pPr/>
              <a:t>04/06/2014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C362B4C-61A9-48D0-8D85-590F59553924}"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A7136D-B1E8-404E-B551-813E0072C558}" type="datetimeFigureOut">
              <a:rPr lang="en-GB" smtClean="0"/>
              <a:pPr/>
              <a:t>04/06/2014</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8565B4-BA6F-4C4E-A463-415511931325}" type="slidenum">
              <a:rPr lang="en-GB" smtClean="0"/>
              <a:pPr/>
              <a:t>‹#›</a:t>
            </a:fld>
            <a:endParaRPr lang="en-GB" dirty="0"/>
          </a:p>
        </p:txBody>
      </p:sp>
    </p:spTree>
    <p:extLst>
      <p:ext uri="{BB962C8B-B14F-4D97-AF65-F5344CB8AC3E}">
        <p14:creationId xmlns="" xmlns:p14="http://schemas.microsoft.com/office/powerpoint/2010/main" val="887077888"/>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61" r:id="rId3"/>
    <p:sldLayoutId id="2147483660"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rot="5400000">
            <a:off x="4395062" y="2130285"/>
            <a:ext cx="353875" cy="914400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userDrawn="1"/>
        </p:nvSpPr>
        <p:spPr>
          <a:xfrm>
            <a:off x="6948264"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
        <p:nvSpPr>
          <p:cNvPr id="9" name="TextBox 8"/>
          <p:cNvSpPr txBox="1"/>
          <p:nvPr userDrawn="1"/>
        </p:nvSpPr>
        <p:spPr>
          <a:xfrm>
            <a:off x="2339752"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pic>
        <p:nvPicPr>
          <p:cNvPr id="10" name="Picture 9" descr="engagelogo.png"/>
          <p:cNvPicPr>
            <a:picLocks noChangeAspect="1"/>
          </p:cNvPicPr>
          <p:nvPr userDrawn="1"/>
        </p:nvPicPr>
        <p:blipFill>
          <a:blip r:embed="rId5" cstate="print">
            <a:extLst>
              <a:ext uri="{28A0092B-C50C-407E-A947-70E740481C1C}">
                <a14:useLocalDpi xmlns="" xmlns:a14="http://schemas.microsoft.com/office/drawing/2010/main" val="0"/>
              </a:ext>
            </a:extLst>
          </a:blip>
          <a:stretch>
            <a:fillRect/>
          </a:stretch>
        </p:blipFill>
        <p:spPr>
          <a:xfrm>
            <a:off x="4572000" y="86160"/>
            <a:ext cx="1332643" cy="534528"/>
          </a:xfrm>
          <a:prstGeom prst="rect">
            <a:avLst/>
          </a:prstGeom>
        </p:spPr>
      </p:pic>
      <p:pic>
        <p:nvPicPr>
          <p:cNvPr id="11" name="Picture 10" descr="engagelogo.png"/>
          <p:cNvPicPr>
            <a:picLocks noChangeAspect="1"/>
          </p:cNvPicPr>
          <p:nvPr userDrawn="1"/>
        </p:nvPicPr>
        <p:blipFill>
          <a:blip r:embed="rId5" cstate="print">
            <a:extLst>
              <a:ext uri="{28A0092B-C50C-407E-A947-70E740481C1C}">
                <a14:useLocalDpi xmlns="" xmlns:a14="http://schemas.microsoft.com/office/drawing/2010/main" val="0"/>
              </a:ext>
            </a:extLst>
          </a:blip>
          <a:stretch>
            <a:fillRect/>
          </a:stretch>
        </p:blipFill>
        <p:spPr>
          <a:xfrm>
            <a:off x="107504" y="86160"/>
            <a:ext cx="1332643" cy="534528"/>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jpeg"/><Relationship Id="rId2" Type="http://schemas.openxmlformats.org/officeDocument/2006/relationships/image" Target="../media/image5.png"/><Relationship Id="rId16"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9.png"/><Relationship Id="rId11" Type="http://schemas.openxmlformats.org/officeDocument/2006/relationships/image" Target="../media/image14.gif"/><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gif"/><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2.xml"/><Relationship Id="rId7" Type="http://schemas.openxmlformats.org/officeDocument/2006/relationships/image" Target="../media/image17.png"/><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image" Target="../media/image16.png"/><Relationship Id="rId5" Type="http://schemas.openxmlformats.org/officeDocument/2006/relationships/image" Target="../media/image21.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1.png"/><Relationship Id="rId7" Type="http://schemas.openxmlformats.org/officeDocument/2006/relationships/image" Target="../media/image20.jpe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7.png"/><Relationship Id="rId4" Type="http://schemas.openxmlformats.org/officeDocument/2006/relationships/image" Target="../media/image6.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411760" y="476672"/>
            <a:ext cx="4464050" cy="6477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7030A0"/>
                </a:solidFill>
                <a:effectLst/>
                <a:uLnTx/>
                <a:uFillTx/>
                <a:latin typeface="Century Gothic" pitchFamily="34" charset="0"/>
                <a:ea typeface="+mj-ea"/>
                <a:cs typeface="+mj-cs"/>
              </a:rPr>
              <a:t>Student sheets</a:t>
            </a:r>
            <a:endParaRPr kumimoji="0" lang="en-US" sz="4000" b="0" i="0" u="none" strike="noStrike" kern="1200" cap="none" spc="0" normalizeH="0" baseline="0" noProof="0" dirty="0">
              <a:ln>
                <a:noFill/>
              </a:ln>
              <a:solidFill>
                <a:srgbClr val="7030A0"/>
              </a:solidFill>
              <a:effectLst/>
              <a:uLnTx/>
              <a:uFillTx/>
              <a:latin typeface="Century Gothic" pitchFamily="34" charset="0"/>
              <a:ea typeface="+mj-ea"/>
              <a:cs typeface="Lato Regular"/>
            </a:endParaRPr>
          </a:p>
        </p:txBody>
      </p:sp>
      <p:pic>
        <p:nvPicPr>
          <p:cNvPr id="7" name="Picture 6" descr="engagelogo.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7035612" y="205263"/>
            <a:ext cx="1902871" cy="763249"/>
          </a:xfrm>
          <a:prstGeom prst="rect">
            <a:avLst/>
          </a:prstGeom>
        </p:spPr>
      </p:pic>
      <p:sp>
        <p:nvSpPr>
          <p:cNvPr id="8" name="Rectangle 7"/>
          <p:cNvSpPr/>
          <p:nvPr/>
        </p:nvSpPr>
        <p:spPr>
          <a:xfrm>
            <a:off x="0" y="1210071"/>
            <a:ext cx="9142412" cy="1066801"/>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9" name="TextBox 8"/>
          <p:cNvSpPr txBox="1"/>
          <p:nvPr/>
        </p:nvSpPr>
        <p:spPr>
          <a:xfrm>
            <a:off x="323528" y="1270783"/>
            <a:ext cx="8496943"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Car wars</a:t>
            </a:r>
          </a:p>
        </p:txBody>
      </p:sp>
      <p:graphicFrame>
        <p:nvGraphicFramePr>
          <p:cNvPr id="10" name="Table 9"/>
          <p:cNvGraphicFramePr>
            <a:graphicFrameLocks noGrp="1"/>
          </p:cNvGraphicFramePr>
          <p:nvPr/>
        </p:nvGraphicFramePr>
        <p:xfrm>
          <a:off x="1043608" y="2564904"/>
          <a:ext cx="7056784" cy="3286583"/>
        </p:xfrm>
        <a:graphic>
          <a:graphicData uri="http://schemas.openxmlformats.org/drawingml/2006/table">
            <a:tbl>
              <a:tblPr/>
              <a:tblGrid>
                <a:gridCol w="1296144"/>
                <a:gridCol w="2592288"/>
                <a:gridCol w="3168352"/>
              </a:tblGrid>
              <a:tr h="446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7030A0"/>
                          </a:solidFill>
                          <a:latin typeface="Century Gothic" panose="020B0502020202020204" pitchFamily="34" charset="0"/>
                        </a:rPr>
                        <a:t>Sheet no. </a:t>
                      </a:r>
                      <a:endParaRPr kumimoji="0" lang="en-GB" sz="1600" b="0" i="0" u="none" strike="noStrike" cap="none" normalizeH="0" baseline="0" dirty="0" smtClean="0">
                        <a:ln>
                          <a:noFill/>
                        </a:ln>
                        <a:solidFill>
                          <a:srgbClr val="7030A0"/>
                        </a:solidFill>
                        <a:effectLst/>
                        <a:latin typeface="Century Gothic" panose="020B0502020202020204" pitchFamily="34" charset="0"/>
                        <a:ea typeface="ＭＳ Ｐゴシック" charset="-128"/>
                        <a:cs typeface="Arial" charset="0"/>
                      </a:endParaRPr>
                    </a:p>
                  </a:txBody>
                  <a:tcPr marL="126000" marR="126000" marT="72000" marB="50400" horzOverflow="overflow">
                    <a:lnL w="12700" cap="flat" cmpd="sng" algn="ctr">
                      <a:noFill/>
                      <a:prstDash val="solid"/>
                      <a:round/>
                      <a:headEnd type="none" w="med" len="med"/>
                      <a:tailEnd type="none" w="med" len="med"/>
                    </a:lnL>
                    <a:lnR w="6350" cap="flat" cmpd="sng" algn="ctr">
                      <a:solidFill>
                        <a:srgbClr val="C9A6E4"/>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9A6E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7030A0"/>
                          </a:solidFill>
                          <a:latin typeface="Century Gothic" panose="020B0502020202020204" pitchFamily="34" charset="0"/>
                        </a:rPr>
                        <a:t>Title </a:t>
                      </a:r>
                      <a:endParaRPr kumimoji="0" lang="en-GB" sz="1600" b="0" i="0" u="none" strike="noStrike" cap="none" normalizeH="0" baseline="0" dirty="0" smtClean="0">
                        <a:ln>
                          <a:noFill/>
                        </a:ln>
                        <a:solidFill>
                          <a:srgbClr val="7030A0"/>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rgbClr val="C9A6E4"/>
                      </a:solidFill>
                      <a:prstDash val="solid"/>
                      <a:round/>
                      <a:headEnd type="none" w="med" len="med"/>
                      <a:tailEnd type="none" w="med" len="med"/>
                    </a:lnL>
                    <a:lnR w="6350" cap="flat" cmpd="sng" algn="ctr">
                      <a:solidFill>
                        <a:srgbClr val="C9A6E4"/>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9A6E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7030A0"/>
                          </a:solidFill>
                          <a:latin typeface="Century Gothic" panose="020B0502020202020204" pitchFamily="34" charset="0"/>
                        </a:rPr>
                        <a:t>Notes</a:t>
                      </a:r>
                      <a:endParaRPr kumimoji="0" lang="en-GB" sz="1600" b="0" i="0" u="none" strike="noStrike" cap="none" normalizeH="0" baseline="0" dirty="0" smtClean="0">
                        <a:ln>
                          <a:noFill/>
                        </a:ln>
                        <a:solidFill>
                          <a:srgbClr val="7030A0"/>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rgbClr val="C9A6E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9A6E4"/>
                      </a:solidFill>
                      <a:prstDash val="solid"/>
                      <a:round/>
                      <a:headEnd type="none" w="med" len="med"/>
                      <a:tailEnd type="none" w="med" len="med"/>
                    </a:lnB>
                    <a:lnTlToBr>
                      <a:noFill/>
                    </a:lnTlToBr>
                    <a:lnBlToTr>
                      <a:noFill/>
                    </a:lnBlToTr>
                    <a:noFill/>
                  </a:tcPr>
                </a:tc>
              </a:tr>
              <a:tr h="63173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SS1</a:t>
                      </a:r>
                    </a:p>
                  </a:txBody>
                  <a:tcPr horzOverflow="overflow">
                    <a:lnL w="12700" cap="flat" cmpd="sng" algn="ctr">
                      <a:noFill/>
                      <a:prstDash val="solid"/>
                      <a:round/>
                      <a:headEnd type="none" w="med" len="med"/>
                      <a:tailEnd type="none" w="med" len="med"/>
                    </a:lnL>
                    <a:lnR w="6350" cap="flat" cmpd="sng" algn="ctr">
                      <a:solidFill>
                        <a:srgbClr val="C9A6E4"/>
                      </a:solidFill>
                      <a:prstDash val="solid"/>
                      <a:round/>
                      <a:headEnd type="none" w="med" len="med"/>
                      <a:tailEnd type="none" w="med" len="med"/>
                    </a:lnR>
                    <a:lnT w="6350" cap="flat" cmpd="sng" algn="ctr">
                      <a:solidFill>
                        <a:srgbClr val="C9A6E4"/>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Car wars game</a:t>
                      </a:r>
                    </a:p>
                  </a:txBody>
                  <a:tcPr horzOverflow="overflow">
                    <a:lnL w="6350" cap="flat" cmpd="sng" algn="ctr">
                      <a:solidFill>
                        <a:srgbClr val="C9A6E4"/>
                      </a:solidFill>
                      <a:prstDash val="solid"/>
                      <a:round/>
                      <a:headEnd type="none" w="med" len="med"/>
                      <a:tailEnd type="none" w="med" len="med"/>
                    </a:lnL>
                    <a:lnR w="6350" cap="flat" cmpd="sng" algn="ctr">
                      <a:solidFill>
                        <a:srgbClr val="C9A6E4"/>
                      </a:solidFill>
                      <a:prstDash val="solid"/>
                      <a:round/>
                      <a:headEnd type="none" w="med" len="med"/>
                      <a:tailEnd type="none" w="med" len="med"/>
                    </a:lnR>
                    <a:lnT w="6350" cap="flat" cmpd="sng" algn="ctr">
                      <a:solidFill>
                        <a:srgbClr val="C9A6E4"/>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Reusable – laminate if possible. One per group of three.</a:t>
                      </a:r>
                    </a:p>
                  </a:txBody>
                  <a:tcPr horzOverflow="overflow">
                    <a:lnL w="6350" cap="flat" cmpd="sng" algn="ctr">
                      <a:solidFill>
                        <a:srgbClr val="C9A6E4"/>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C9A6E4"/>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89865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a:t>
                      </a:r>
                    </a:p>
                  </a:txBody>
                  <a:tcPr horzOverflow="overflow">
                    <a:lnL w="12700" cap="flat" cmpd="sng" algn="ctr">
                      <a:noFill/>
                      <a:prstDash val="solid"/>
                      <a:round/>
                      <a:headEnd type="none" w="med" len="med"/>
                      <a:tailEnd type="none" w="med" len="med"/>
                    </a:lnL>
                    <a:lnR w="6350" cap="flat" cmpd="sng" algn="ctr">
                      <a:solidFill>
                        <a:srgbClr val="C9A6E4"/>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Car wars game counters</a:t>
                      </a:r>
                    </a:p>
                  </a:txBody>
                  <a:tcPr horzOverflow="overflow">
                    <a:lnL w="6350" cap="flat" cmpd="sng" algn="ctr">
                      <a:solidFill>
                        <a:srgbClr val="C9A6E4"/>
                      </a:solidFill>
                      <a:prstDash val="solid"/>
                      <a:round/>
                      <a:headEnd type="none" w="med" len="med"/>
                      <a:tailEnd type="none" w="med" len="med"/>
                    </a:lnL>
                    <a:lnR w="6350" cap="flat" cmpd="sng" algn="ctr">
                      <a:solidFill>
                        <a:srgbClr val="C9A6E4"/>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Reusable – cut out equal numbers of each counter and laminate if possible. Each student needs one counter.</a:t>
                      </a:r>
                    </a:p>
                  </a:txBody>
                  <a:tcPr horzOverflow="overflow">
                    <a:lnL w="6350" cap="flat" cmpd="sng" algn="ctr">
                      <a:solidFill>
                        <a:srgbClr val="C9A6E4"/>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63173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a:t>
                      </a:r>
                    </a:p>
                  </a:txBody>
                  <a:tcPr horzOverflow="overflow">
                    <a:lnL w="12700" cap="flat" cmpd="sng" algn="ctr">
                      <a:noFill/>
                      <a:prstDash val="solid"/>
                      <a:round/>
                      <a:headEnd type="none" w="med" len="med"/>
                      <a:tailEnd type="none" w="med" len="med"/>
                    </a:lnL>
                    <a:lnR w="6350" cap="flat" cmpd="sng" algn="ctr">
                      <a:solidFill>
                        <a:srgbClr val="C9A6E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Argument grid</a:t>
                      </a:r>
                    </a:p>
                  </a:txBody>
                  <a:tcPr horzOverflow="overflow">
                    <a:lnL w="6350" cap="flat" cmpd="sng" algn="ctr">
                      <a:solidFill>
                        <a:srgbClr val="C9A6E4"/>
                      </a:solidFill>
                      <a:prstDash val="solid"/>
                      <a:round/>
                      <a:headEnd type="none" w="med" len="med"/>
                      <a:tailEnd type="none" w="med" len="med"/>
                    </a:lnL>
                    <a:lnR w="6350" cap="flat" cmpd="sng" algn="ctr">
                      <a:solidFill>
                        <a:srgbClr val="C9A6E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400" b="0" kern="1200" baseline="0" dirty="0" smtClean="0">
                          <a:solidFill>
                            <a:schemeClr val="tx1"/>
                          </a:solidFill>
                          <a:latin typeface="Century Gothic" pitchFamily="34" charset="0"/>
                          <a:ea typeface="+mn-ea"/>
                          <a:cs typeface="Arial" charset="0"/>
                        </a:rPr>
                        <a:t>One </a:t>
                      </a:r>
                      <a:r>
                        <a:rPr lang="en-GB" sz="1400" b="0" kern="1200" baseline="0" dirty="0" smtClean="0">
                          <a:solidFill>
                            <a:schemeClr val="tx1"/>
                          </a:solidFill>
                          <a:latin typeface="Century Gothic" pitchFamily="34" charset="0"/>
                          <a:ea typeface="+mn-ea"/>
                          <a:cs typeface="Arial" charset="0"/>
                        </a:rPr>
                        <a:t>per group of three</a:t>
                      </a:r>
                      <a:r>
                        <a:rPr lang="en-GB" sz="1400" b="0" kern="1200" baseline="0" dirty="0" smtClean="0">
                          <a:solidFill>
                            <a:schemeClr val="tx1"/>
                          </a:solidFill>
                          <a:latin typeface="Century Gothic" pitchFamily="34" charset="0"/>
                          <a:ea typeface="+mn-ea"/>
                          <a:cs typeface="Arial" charset="0"/>
                        </a:rPr>
                        <a:t>. Not reusable.</a:t>
                      </a:r>
                      <a:endParaRPr lang="en-GB" sz="1400" b="0" kern="1200" dirty="0" smtClean="0">
                        <a:solidFill>
                          <a:schemeClr val="tx1"/>
                        </a:solidFill>
                        <a:latin typeface="Century Gothic" pitchFamily="34" charset="0"/>
                        <a:ea typeface="+mn-ea"/>
                        <a:cs typeface="Arial" charset="0"/>
                      </a:endParaRPr>
                    </a:p>
                  </a:txBody>
                  <a:tcPr horzOverflow="overflow">
                    <a:lnL w="6350" cap="flat" cmpd="sng" algn="ctr">
                      <a:solidFill>
                        <a:srgbClr val="C9A6E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63173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SS3</a:t>
                      </a:r>
                    </a:p>
                  </a:txBody>
                  <a:tcPr horzOverflow="overflow">
                    <a:lnL w="12700" cap="flat" cmpd="sng" algn="ctr">
                      <a:noFill/>
                      <a:prstDash val="solid"/>
                      <a:round/>
                      <a:headEnd type="none" w="med" len="med"/>
                      <a:tailEnd type="none" w="med" len="med"/>
                    </a:lnL>
                    <a:lnR w="6350" cap="flat" cmpd="sng" algn="ctr">
                      <a:solidFill>
                        <a:srgbClr val="C9A6E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Argument cards</a:t>
                      </a:r>
                    </a:p>
                  </a:txBody>
                  <a:tcPr horzOverflow="overflow">
                    <a:lnL w="6350" cap="flat" cmpd="sng" algn="ctr">
                      <a:solidFill>
                        <a:srgbClr val="C9A6E4"/>
                      </a:solidFill>
                      <a:prstDash val="solid"/>
                      <a:round/>
                      <a:headEnd type="none" w="med" len="med"/>
                      <a:tailEnd type="none" w="med" len="med"/>
                    </a:lnL>
                    <a:lnR w="6350" cap="flat" cmpd="sng" algn="ctr">
                      <a:solidFill>
                        <a:srgbClr val="C9A6E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400" b="0" kern="1200" dirty="0" smtClean="0">
                          <a:solidFill>
                            <a:schemeClr val="tx1"/>
                          </a:solidFill>
                          <a:latin typeface="Century Gothic" pitchFamily="34" charset="0"/>
                          <a:ea typeface="+mn-ea"/>
                          <a:cs typeface="Arial" charset="0"/>
                        </a:rPr>
                        <a:t>Cut </a:t>
                      </a:r>
                      <a:r>
                        <a:rPr lang="en-GB" sz="1400" b="0" kern="1200" dirty="0" smtClean="0">
                          <a:solidFill>
                            <a:schemeClr val="tx1"/>
                          </a:solidFill>
                          <a:latin typeface="Century Gothic" pitchFamily="34" charset="0"/>
                          <a:ea typeface="+mn-ea"/>
                          <a:cs typeface="Arial" charset="0"/>
                        </a:rPr>
                        <a:t>into </a:t>
                      </a:r>
                      <a:r>
                        <a:rPr lang="en-GB" sz="1400" b="0" kern="1200" dirty="0" smtClean="0">
                          <a:solidFill>
                            <a:schemeClr val="tx1"/>
                          </a:solidFill>
                          <a:latin typeface="Century Gothic" pitchFamily="34" charset="0"/>
                          <a:ea typeface="+mn-ea"/>
                          <a:cs typeface="Arial" charset="0"/>
                        </a:rPr>
                        <a:t>cards. </a:t>
                      </a:r>
                      <a:r>
                        <a:rPr lang="en-GB" sz="1400" b="0" kern="1200" dirty="0" smtClean="0">
                          <a:solidFill>
                            <a:schemeClr val="tx1"/>
                          </a:solidFill>
                          <a:latin typeface="Century Gothic" pitchFamily="34" charset="0"/>
                          <a:ea typeface="+mn-ea"/>
                          <a:cs typeface="Arial" charset="0"/>
                        </a:rPr>
                        <a:t>One per group of three</a:t>
                      </a:r>
                      <a:r>
                        <a:rPr lang="en-GB" sz="1400" b="0" kern="1200" dirty="0" smtClean="0">
                          <a:solidFill>
                            <a:schemeClr val="tx1"/>
                          </a:solidFill>
                          <a:latin typeface="Century Gothic" pitchFamily="34" charset="0"/>
                          <a:ea typeface="+mn-ea"/>
                          <a:cs typeface="Arial" charset="0"/>
                        </a:rPr>
                        <a:t>. Not reusable.</a:t>
                      </a:r>
                      <a:endParaRPr lang="en-GB" sz="1400" b="0" kern="1200" dirty="0" smtClean="0">
                        <a:solidFill>
                          <a:schemeClr val="tx1"/>
                        </a:solidFill>
                        <a:latin typeface="Century Gothic" pitchFamily="34" charset="0"/>
                        <a:ea typeface="+mn-ea"/>
                        <a:cs typeface="Arial" charset="0"/>
                      </a:endParaRPr>
                    </a:p>
                  </a:txBody>
                  <a:tcPr horzOverflow="overflow">
                    <a:lnL w="6350" cap="flat" cmpd="sng" algn="ctr">
                      <a:solidFill>
                        <a:srgbClr val="C9A6E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3" name="Group 312"/>
          <p:cNvGrpSpPr/>
          <p:nvPr/>
        </p:nvGrpSpPr>
        <p:grpSpPr>
          <a:xfrm>
            <a:off x="165305" y="313929"/>
            <a:ext cx="8727175" cy="6078869"/>
            <a:chOff x="165305" y="313929"/>
            <a:chExt cx="8727175" cy="6078869"/>
          </a:xfrm>
        </p:grpSpPr>
        <p:grpSp>
          <p:nvGrpSpPr>
            <p:cNvPr id="188" name="Group 187"/>
            <p:cNvGrpSpPr/>
            <p:nvPr/>
          </p:nvGrpSpPr>
          <p:grpSpPr>
            <a:xfrm>
              <a:off x="165305" y="313929"/>
              <a:ext cx="8727175" cy="6078869"/>
              <a:chOff x="165305" y="313929"/>
              <a:chExt cx="8727175" cy="6078869"/>
            </a:xfrm>
          </p:grpSpPr>
          <p:sp>
            <p:nvSpPr>
              <p:cNvPr id="189" name="Rectangle 188"/>
              <p:cNvSpPr/>
              <p:nvPr/>
            </p:nvSpPr>
            <p:spPr>
              <a:xfrm>
                <a:off x="7452320" y="344126"/>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0" name="Rectangle 189"/>
              <p:cNvSpPr/>
              <p:nvPr/>
            </p:nvSpPr>
            <p:spPr>
              <a:xfrm>
                <a:off x="7452320" y="135223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1" name="Rectangle 190"/>
              <p:cNvSpPr/>
              <p:nvPr/>
            </p:nvSpPr>
            <p:spPr>
              <a:xfrm>
                <a:off x="7452320" y="2360350"/>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2" name="Rectangle 191"/>
              <p:cNvSpPr/>
              <p:nvPr/>
            </p:nvSpPr>
            <p:spPr>
              <a:xfrm>
                <a:off x="7452320" y="3368462"/>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Rectangle 192"/>
              <p:cNvSpPr/>
              <p:nvPr/>
            </p:nvSpPr>
            <p:spPr>
              <a:xfrm>
                <a:off x="7452320" y="4376574"/>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4" name="Rectangle 193"/>
              <p:cNvSpPr/>
              <p:nvPr/>
            </p:nvSpPr>
            <p:spPr>
              <a:xfrm>
                <a:off x="7452320" y="5384686"/>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Rectangle 194"/>
              <p:cNvSpPr/>
              <p:nvPr/>
            </p:nvSpPr>
            <p:spPr>
              <a:xfrm>
                <a:off x="6012160" y="344126"/>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6" name="Rectangle 195"/>
              <p:cNvSpPr/>
              <p:nvPr/>
            </p:nvSpPr>
            <p:spPr>
              <a:xfrm>
                <a:off x="6012160" y="135223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7" name="Rectangle 196"/>
              <p:cNvSpPr/>
              <p:nvPr/>
            </p:nvSpPr>
            <p:spPr>
              <a:xfrm>
                <a:off x="6012160" y="2360350"/>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8" name="Rectangle 197"/>
              <p:cNvSpPr/>
              <p:nvPr/>
            </p:nvSpPr>
            <p:spPr>
              <a:xfrm>
                <a:off x="6012160" y="3368462"/>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9" name="Rectangle 198"/>
              <p:cNvSpPr/>
              <p:nvPr/>
            </p:nvSpPr>
            <p:spPr>
              <a:xfrm>
                <a:off x="6012160" y="4376574"/>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0" name="Rectangle 199"/>
              <p:cNvSpPr/>
              <p:nvPr/>
            </p:nvSpPr>
            <p:spPr>
              <a:xfrm>
                <a:off x="6012160" y="5384686"/>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1" name="Rectangle 200"/>
              <p:cNvSpPr/>
              <p:nvPr/>
            </p:nvSpPr>
            <p:spPr>
              <a:xfrm>
                <a:off x="4572000" y="344126"/>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2" name="Rectangle 201"/>
              <p:cNvSpPr/>
              <p:nvPr/>
            </p:nvSpPr>
            <p:spPr>
              <a:xfrm>
                <a:off x="4572000" y="135223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3" name="Rectangle 202"/>
              <p:cNvSpPr/>
              <p:nvPr/>
            </p:nvSpPr>
            <p:spPr>
              <a:xfrm>
                <a:off x="4572000" y="2360350"/>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4" name="Rectangle 203"/>
              <p:cNvSpPr/>
              <p:nvPr/>
            </p:nvSpPr>
            <p:spPr>
              <a:xfrm>
                <a:off x="4572000" y="3368462"/>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5" name="Rectangle 204"/>
              <p:cNvSpPr/>
              <p:nvPr/>
            </p:nvSpPr>
            <p:spPr>
              <a:xfrm>
                <a:off x="4572000" y="4376574"/>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6" name="Rectangle 205"/>
              <p:cNvSpPr/>
              <p:nvPr/>
            </p:nvSpPr>
            <p:spPr>
              <a:xfrm>
                <a:off x="4572000" y="5384686"/>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7" name="Rectangle 206"/>
              <p:cNvSpPr/>
              <p:nvPr/>
            </p:nvSpPr>
            <p:spPr>
              <a:xfrm>
                <a:off x="3131840" y="135223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8" name="Rectangle 207"/>
              <p:cNvSpPr/>
              <p:nvPr/>
            </p:nvSpPr>
            <p:spPr>
              <a:xfrm>
                <a:off x="3131840" y="2360350"/>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9" name="Rectangle 208"/>
              <p:cNvSpPr/>
              <p:nvPr/>
            </p:nvSpPr>
            <p:spPr>
              <a:xfrm>
                <a:off x="3131840" y="3368462"/>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0" name="Rectangle 209"/>
              <p:cNvSpPr/>
              <p:nvPr/>
            </p:nvSpPr>
            <p:spPr>
              <a:xfrm>
                <a:off x="3131840" y="4376574"/>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Rectangle 210"/>
              <p:cNvSpPr/>
              <p:nvPr/>
            </p:nvSpPr>
            <p:spPr>
              <a:xfrm>
                <a:off x="3131840" y="5384686"/>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2" name="Rectangle 211"/>
              <p:cNvSpPr/>
              <p:nvPr/>
            </p:nvSpPr>
            <p:spPr>
              <a:xfrm>
                <a:off x="1691680" y="135223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3" name="Rectangle 212"/>
              <p:cNvSpPr/>
              <p:nvPr/>
            </p:nvSpPr>
            <p:spPr>
              <a:xfrm>
                <a:off x="1691680" y="2360350"/>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4" name="Rectangle 213"/>
              <p:cNvSpPr/>
              <p:nvPr/>
            </p:nvSpPr>
            <p:spPr>
              <a:xfrm>
                <a:off x="1691680" y="3368462"/>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5" name="Rectangle 214"/>
              <p:cNvSpPr/>
              <p:nvPr/>
            </p:nvSpPr>
            <p:spPr>
              <a:xfrm>
                <a:off x="1691680" y="4376574"/>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6" name="Rectangle 215"/>
              <p:cNvSpPr/>
              <p:nvPr/>
            </p:nvSpPr>
            <p:spPr>
              <a:xfrm>
                <a:off x="251520" y="848182"/>
                <a:ext cx="4320480" cy="504056"/>
              </a:xfrm>
              <a:prstGeom prst="rect">
                <a:avLst/>
              </a:prstGeom>
              <a:solidFill>
                <a:srgbClr val="FCEFB6"/>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7" name="Rectangle 216"/>
              <p:cNvSpPr/>
              <p:nvPr/>
            </p:nvSpPr>
            <p:spPr>
              <a:xfrm>
                <a:off x="251520" y="135223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8" name="Rectangle 217"/>
              <p:cNvSpPr/>
              <p:nvPr/>
            </p:nvSpPr>
            <p:spPr>
              <a:xfrm>
                <a:off x="251520" y="2360350"/>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9" name="Rectangle 218"/>
              <p:cNvSpPr/>
              <p:nvPr/>
            </p:nvSpPr>
            <p:spPr>
              <a:xfrm>
                <a:off x="251520" y="3368462"/>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0" name="Rectangle 219"/>
              <p:cNvSpPr/>
              <p:nvPr/>
            </p:nvSpPr>
            <p:spPr>
              <a:xfrm>
                <a:off x="251520" y="4376574"/>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1" name="Rectangle 220"/>
              <p:cNvSpPr/>
              <p:nvPr/>
            </p:nvSpPr>
            <p:spPr>
              <a:xfrm>
                <a:off x="251520" y="5384686"/>
                <a:ext cx="2880320" cy="1008112"/>
              </a:xfrm>
              <a:prstGeom prst="rect">
                <a:avLst/>
              </a:prstGeom>
              <a:solidFill>
                <a:srgbClr val="FCEFB6"/>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2" name="TextBox 221"/>
              <p:cNvSpPr txBox="1"/>
              <p:nvPr/>
            </p:nvSpPr>
            <p:spPr>
              <a:xfrm>
                <a:off x="7380312" y="1322041"/>
                <a:ext cx="360040" cy="246221"/>
              </a:xfrm>
              <a:prstGeom prst="rect">
                <a:avLst/>
              </a:prstGeom>
              <a:noFill/>
            </p:spPr>
            <p:txBody>
              <a:bodyPr wrap="square" rtlCol="0">
                <a:spAutoFit/>
              </a:bodyPr>
              <a:lstStyle/>
              <a:p>
                <a:r>
                  <a:rPr lang="en-GB" sz="1000" b="1" dirty="0" smtClean="0">
                    <a:solidFill>
                      <a:schemeClr val="bg1"/>
                    </a:solidFill>
                    <a:latin typeface="Century Gothic" pitchFamily="34" charset="0"/>
                  </a:rPr>
                  <a:t>28</a:t>
                </a:r>
                <a:endParaRPr lang="en-GB" sz="1000" b="1" dirty="0">
                  <a:solidFill>
                    <a:schemeClr val="bg1"/>
                  </a:solidFill>
                  <a:latin typeface="Century Gothic" pitchFamily="34" charset="0"/>
                </a:endParaRPr>
              </a:p>
            </p:txBody>
          </p:sp>
          <p:grpSp>
            <p:nvGrpSpPr>
              <p:cNvPr id="223" name="Group 43"/>
              <p:cNvGrpSpPr/>
              <p:nvPr/>
            </p:nvGrpSpPr>
            <p:grpSpPr>
              <a:xfrm>
                <a:off x="3059832" y="5354489"/>
                <a:ext cx="360040" cy="246221"/>
                <a:chOff x="3059832" y="5271011"/>
                <a:chExt cx="360040" cy="246221"/>
              </a:xfrm>
            </p:grpSpPr>
            <p:sp>
              <p:nvSpPr>
                <p:cNvPr id="311" name="Rectangle 41"/>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2" name="TextBox 42"/>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a:t>
                  </a:r>
                  <a:endParaRPr lang="en-GB" sz="1000" b="1" dirty="0">
                    <a:solidFill>
                      <a:schemeClr val="bg1"/>
                    </a:solidFill>
                    <a:latin typeface="Century Gothic" pitchFamily="34" charset="0"/>
                  </a:endParaRPr>
                </a:p>
              </p:txBody>
            </p:sp>
          </p:grpSp>
          <p:grpSp>
            <p:nvGrpSpPr>
              <p:cNvPr id="224" name="Group 44"/>
              <p:cNvGrpSpPr/>
              <p:nvPr/>
            </p:nvGrpSpPr>
            <p:grpSpPr>
              <a:xfrm>
                <a:off x="4499992" y="5354489"/>
                <a:ext cx="360040" cy="246221"/>
                <a:chOff x="3059832" y="5271011"/>
                <a:chExt cx="360040" cy="246221"/>
              </a:xfrm>
            </p:grpSpPr>
            <p:sp>
              <p:nvSpPr>
                <p:cNvPr id="309" name="Rectangle 45"/>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0" name="TextBox 46"/>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a:t>
                  </a:r>
                  <a:endParaRPr lang="en-GB" sz="1000" b="1" dirty="0">
                    <a:solidFill>
                      <a:schemeClr val="bg1"/>
                    </a:solidFill>
                    <a:latin typeface="Century Gothic" pitchFamily="34" charset="0"/>
                  </a:endParaRPr>
                </a:p>
              </p:txBody>
            </p:sp>
          </p:grpSp>
          <p:grpSp>
            <p:nvGrpSpPr>
              <p:cNvPr id="225" name="Group 47"/>
              <p:cNvGrpSpPr/>
              <p:nvPr/>
            </p:nvGrpSpPr>
            <p:grpSpPr>
              <a:xfrm>
                <a:off x="5940152" y="5354489"/>
                <a:ext cx="360040" cy="246221"/>
                <a:chOff x="3059832" y="5271011"/>
                <a:chExt cx="360040" cy="246221"/>
              </a:xfrm>
            </p:grpSpPr>
            <p:sp>
              <p:nvSpPr>
                <p:cNvPr id="307" name="Rectangle 48"/>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8" name="TextBox 49"/>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3</a:t>
                  </a:r>
                  <a:endParaRPr lang="en-GB" sz="1000" b="1" dirty="0">
                    <a:solidFill>
                      <a:schemeClr val="bg1"/>
                    </a:solidFill>
                    <a:latin typeface="Century Gothic" pitchFamily="34" charset="0"/>
                  </a:endParaRPr>
                </a:p>
              </p:txBody>
            </p:sp>
          </p:grpSp>
          <p:grpSp>
            <p:nvGrpSpPr>
              <p:cNvPr id="226" name="Group 50"/>
              <p:cNvGrpSpPr/>
              <p:nvPr/>
            </p:nvGrpSpPr>
            <p:grpSpPr>
              <a:xfrm>
                <a:off x="7380312" y="5354489"/>
                <a:ext cx="360040" cy="246221"/>
                <a:chOff x="3059832" y="5271011"/>
                <a:chExt cx="360040" cy="246221"/>
              </a:xfrm>
            </p:grpSpPr>
            <p:sp>
              <p:nvSpPr>
                <p:cNvPr id="305" name="Rectangle 51"/>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6" name="TextBox 52"/>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4</a:t>
                  </a:r>
                  <a:endParaRPr lang="en-GB" sz="1000" b="1" dirty="0">
                    <a:solidFill>
                      <a:schemeClr val="bg1"/>
                    </a:solidFill>
                    <a:latin typeface="Century Gothic" pitchFamily="34" charset="0"/>
                  </a:endParaRPr>
                </a:p>
              </p:txBody>
            </p:sp>
          </p:grpSp>
          <p:grpSp>
            <p:nvGrpSpPr>
              <p:cNvPr id="227" name="Group 53"/>
              <p:cNvGrpSpPr/>
              <p:nvPr/>
            </p:nvGrpSpPr>
            <p:grpSpPr>
              <a:xfrm>
                <a:off x="7380312" y="4346377"/>
                <a:ext cx="360040" cy="246221"/>
                <a:chOff x="3059832" y="5271011"/>
                <a:chExt cx="360040" cy="246221"/>
              </a:xfrm>
            </p:grpSpPr>
            <p:sp>
              <p:nvSpPr>
                <p:cNvPr id="303" name="Rectangle 54"/>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4" name="TextBox 55"/>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5</a:t>
                  </a:r>
                  <a:endParaRPr lang="en-GB" sz="1000" b="1" dirty="0">
                    <a:solidFill>
                      <a:schemeClr val="bg1"/>
                    </a:solidFill>
                    <a:latin typeface="Century Gothic" pitchFamily="34" charset="0"/>
                  </a:endParaRPr>
                </a:p>
              </p:txBody>
            </p:sp>
          </p:grpSp>
          <p:grpSp>
            <p:nvGrpSpPr>
              <p:cNvPr id="228" name="Group 56"/>
              <p:cNvGrpSpPr/>
              <p:nvPr/>
            </p:nvGrpSpPr>
            <p:grpSpPr>
              <a:xfrm>
                <a:off x="5940152" y="4346377"/>
                <a:ext cx="360040" cy="246221"/>
                <a:chOff x="3059832" y="5271011"/>
                <a:chExt cx="360040" cy="246221"/>
              </a:xfrm>
            </p:grpSpPr>
            <p:sp>
              <p:nvSpPr>
                <p:cNvPr id="301" name="Rectangle 57"/>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2" name="TextBox 58"/>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6</a:t>
                  </a:r>
                  <a:endParaRPr lang="en-GB" sz="1000" b="1" dirty="0">
                    <a:solidFill>
                      <a:schemeClr val="bg1"/>
                    </a:solidFill>
                    <a:latin typeface="Century Gothic" pitchFamily="34" charset="0"/>
                  </a:endParaRPr>
                </a:p>
              </p:txBody>
            </p:sp>
          </p:grpSp>
          <p:grpSp>
            <p:nvGrpSpPr>
              <p:cNvPr id="229" name="Group 59"/>
              <p:cNvGrpSpPr/>
              <p:nvPr/>
            </p:nvGrpSpPr>
            <p:grpSpPr>
              <a:xfrm>
                <a:off x="4499992" y="4346377"/>
                <a:ext cx="360040" cy="246221"/>
                <a:chOff x="3059832" y="5271011"/>
                <a:chExt cx="360040" cy="246221"/>
              </a:xfrm>
            </p:grpSpPr>
            <p:sp>
              <p:nvSpPr>
                <p:cNvPr id="299" name="Rectangle 60"/>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0" name="TextBox 61"/>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7</a:t>
                  </a:r>
                  <a:endParaRPr lang="en-GB" sz="1000" b="1" dirty="0">
                    <a:solidFill>
                      <a:schemeClr val="bg1"/>
                    </a:solidFill>
                    <a:latin typeface="Century Gothic" pitchFamily="34" charset="0"/>
                  </a:endParaRPr>
                </a:p>
              </p:txBody>
            </p:sp>
          </p:grpSp>
          <p:grpSp>
            <p:nvGrpSpPr>
              <p:cNvPr id="230" name="Group 62"/>
              <p:cNvGrpSpPr/>
              <p:nvPr/>
            </p:nvGrpSpPr>
            <p:grpSpPr>
              <a:xfrm>
                <a:off x="3059832" y="4346377"/>
                <a:ext cx="360040" cy="246221"/>
                <a:chOff x="3059832" y="5271011"/>
                <a:chExt cx="360040" cy="246221"/>
              </a:xfrm>
            </p:grpSpPr>
            <p:sp>
              <p:nvSpPr>
                <p:cNvPr id="297" name="Rectangle 63"/>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8" name="TextBox 64"/>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8</a:t>
                  </a:r>
                  <a:endParaRPr lang="en-GB" sz="1000" b="1" dirty="0">
                    <a:solidFill>
                      <a:schemeClr val="bg1"/>
                    </a:solidFill>
                    <a:latin typeface="Century Gothic" pitchFamily="34" charset="0"/>
                  </a:endParaRPr>
                </a:p>
              </p:txBody>
            </p:sp>
          </p:grpSp>
          <p:grpSp>
            <p:nvGrpSpPr>
              <p:cNvPr id="231" name="Group 65"/>
              <p:cNvGrpSpPr/>
              <p:nvPr/>
            </p:nvGrpSpPr>
            <p:grpSpPr>
              <a:xfrm>
                <a:off x="1619672" y="4346377"/>
                <a:ext cx="360040" cy="246221"/>
                <a:chOff x="3059832" y="5271011"/>
                <a:chExt cx="360040" cy="246221"/>
              </a:xfrm>
            </p:grpSpPr>
            <p:sp>
              <p:nvSpPr>
                <p:cNvPr id="295" name="Rectangle 66"/>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6" name="TextBox 67"/>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9</a:t>
                  </a:r>
                  <a:endParaRPr lang="en-GB" sz="1000" b="1" dirty="0">
                    <a:solidFill>
                      <a:schemeClr val="bg1"/>
                    </a:solidFill>
                    <a:latin typeface="Century Gothic" pitchFamily="34" charset="0"/>
                  </a:endParaRPr>
                </a:p>
              </p:txBody>
            </p:sp>
          </p:grpSp>
          <p:grpSp>
            <p:nvGrpSpPr>
              <p:cNvPr id="232" name="Group 68"/>
              <p:cNvGrpSpPr/>
              <p:nvPr/>
            </p:nvGrpSpPr>
            <p:grpSpPr>
              <a:xfrm>
                <a:off x="179512" y="4346377"/>
                <a:ext cx="360040" cy="246221"/>
                <a:chOff x="3059832" y="5271011"/>
                <a:chExt cx="360040" cy="246221"/>
              </a:xfrm>
            </p:grpSpPr>
            <p:sp>
              <p:nvSpPr>
                <p:cNvPr id="293" name="Rectangle 292"/>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4" name="TextBox 293"/>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10</a:t>
                  </a:r>
                  <a:endParaRPr lang="en-GB" sz="1000" b="1" dirty="0">
                    <a:solidFill>
                      <a:schemeClr val="bg1"/>
                    </a:solidFill>
                    <a:latin typeface="Century Gothic" pitchFamily="34" charset="0"/>
                  </a:endParaRPr>
                </a:p>
              </p:txBody>
            </p:sp>
          </p:grpSp>
          <p:grpSp>
            <p:nvGrpSpPr>
              <p:cNvPr id="233" name="Group 71"/>
              <p:cNvGrpSpPr/>
              <p:nvPr/>
            </p:nvGrpSpPr>
            <p:grpSpPr>
              <a:xfrm>
                <a:off x="179512" y="3338265"/>
                <a:ext cx="360040" cy="246221"/>
                <a:chOff x="3059832" y="5271011"/>
                <a:chExt cx="360040" cy="246221"/>
              </a:xfrm>
            </p:grpSpPr>
            <p:sp>
              <p:nvSpPr>
                <p:cNvPr id="291" name="Rectangle 290"/>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2" name="TextBox 291"/>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11</a:t>
                  </a:r>
                  <a:endParaRPr lang="en-GB" sz="1000" b="1" dirty="0">
                    <a:solidFill>
                      <a:schemeClr val="bg1"/>
                    </a:solidFill>
                    <a:latin typeface="Century Gothic" pitchFamily="34" charset="0"/>
                  </a:endParaRPr>
                </a:p>
              </p:txBody>
            </p:sp>
          </p:grpSp>
          <p:grpSp>
            <p:nvGrpSpPr>
              <p:cNvPr id="234" name="Group 74"/>
              <p:cNvGrpSpPr/>
              <p:nvPr/>
            </p:nvGrpSpPr>
            <p:grpSpPr>
              <a:xfrm>
                <a:off x="1604833" y="3335727"/>
                <a:ext cx="360040" cy="246221"/>
                <a:chOff x="3044993" y="5268473"/>
                <a:chExt cx="360040" cy="246221"/>
              </a:xfrm>
            </p:grpSpPr>
            <p:sp>
              <p:nvSpPr>
                <p:cNvPr id="289" name="Rectangle 288"/>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0" name="TextBox 289"/>
                <p:cNvSpPr txBox="1"/>
                <p:nvPr/>
              </p:nvSpPr>
              <p:spPr>
                <a:xfrm>
                  <a:off x="3044993" y="5268473"/>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12</a:t>
                  </a:r>
                  <a:endParaRPr lang="en-GB" sz="1000" b="1" dirty="0">
                    <a:solidFill>
                      <a:schemeClr val="bg1"/>
                    </a:solidFill>
                    <a:latin typeface="Century Gothic" pitchFamily="34" charset="0"/>
                  </a:endParaRPr>
                </a:p>
              </p:txBody>
            </p:sp>
          </p:grpSp>
          <p:grpSp>
            <p:nvGrpSpPr>
              <p:cNvPr id="235" name="Group 77"/>
              <p:cNvGrpSpPr/>
              <p:nvPr/>
            </p:nvGrpSpPr>
            <p:grpSpPr>
              <a:xfrm>
                <a:off x="3059832" y="3338265"/>
                <a:ext cx="360040" cy="246221"/>
                <a:chOff x="3059832" y="5271011"/>
                <a:chExt cx="360040" cy="246221"/>
              </a:xfrm>
            </p:grpSpPr>
            <p:sp>
              <p:nvSpPr>
                <p:cNvPr id="287" name="Rectangle 286"/>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8" name="TextBox 287"/>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13</a:t>
                  </a:r>
                  <a:endParaRPr lang="en-GB" sz="1000" b="1" dirty="0">
                    <a:solidFill>
                      <a:schemeClr val="bg1"/>
                    </a:solidFill>
                    <a:latin typeface="Century Gothic" pitchFamily="34" charset="0"/>
                  </a:endParaRPr>
                </a:p>
              </p:txBody>
            </p:sp>
          </p:grpSp>
          <p:grpSp>
            <p:nvGrpSpPr>
              <p:cNvPr id="236" name="Group 80"/>
              <p:cNvGrpSpPr/>
              <p:nvPr/>
            </p:nvGrpSpPr>
            <p:grpSpPr>
              <a:xfrm>
                <a:off x="4480549" y="3336996"/>
                <a:ext cx="360040" cy="246221"/>
                <a:chOff x="3040389" y="5269742"/>
                <a:chExt cx="360040" cy="246221"/>
              </a:xfrm>
            </p:grpSpPr>
            <p:sp>
              <p:nvSpPr>
                <p:cNvPr id="285" name="Rectangle 284"/>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6" name="TextBox 285"/>
                <p:cNvSpPr txBox="1"/>
                <p:nvPr/>
              </p:nvSpPr>
              <p:spPr>
                <a:xfrm>
                  <a:off x="3040389" y="5269742"/>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14</a:t>
                  </a:r>
                  <a:endParaRPr lang="en-GB" sz="1000" b="1" dirty="0">
                    <a:solidFill>
                      <a:schemeClr val="bg1"/>
                    </a:solidFill>
                    <a:latin typeface="Century Gothic" pitchFamily="34" charset="0"/>
                  </a:endParaRPr>
                </a:p>
              </p:txBody>
            </p:sp>
          </p:grpSp>
          <p:grpSp>
            <p:nvGrpSpPr>
              <p:cNvPr id="237" name="Group 83"/>
              <p:cNvGrpSpPr/>
              <p:nvPr/>
            </p:nvGrpSpPr>
            <p:grpSpPr>
              <a:xfrm>
                <a:off x="5928101" y="3334018"/>
                <a:ext cx="360040" cy="246221"/>
                <a:chOff x="3047781" y="5266764"/>
                <a:chExt cx="360040" cy="246221"/>
              </a:xfrm>
            </p:grpSpPr>
            <p:sp>
              <p:nvSpPr>
                <p:cNvPr id="283" name="Rectangle 282"/>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4" name="TextBox 283"/>
                <p:cNvSpPr txBox="1"/>
                <p:nvPr/>
              </p:nvSpPr>
              <p:spPr>
                <a:xfrm>
                  <a:off x="3047781" y="5266764"/>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15</a:t>
                  </a:r>
                  <a:endParaRPr lang="en-GB" sz="1000" b="1" dirty="0">
                    <a:solidFill>
                      <a:schemeClr val="bg1"/>
                    </a:solidFill>
                    <a:latin typeface="Century Gothic" pitchFamily="34" charset="0"/>
                  </a:endParaRPr>
                </a:p>
              </p:txBody>
            </p:sp>
          </p:grpSp>
          <p:grpSp>
            <p:nvGrpSpPr>
              <p:cNvPr id="238" name="Group 86"/>
              <p:cNvGrpSpPr/>
              <p:nvPr/>
            </p:nvGrpSpPr>
            <p:grpSpPr>
              <a:xfrm>
                <a:off x="7379155" y="3336996"/>
                <a:ext cx="360040" cy="246221"/>
                <a:chOff x="3058675" y="5269742"/>
                <a:chExt cx="360040" cy="246221"/>
              </a:xfrm>
            </p:grpSpPr>
            <p:sp>
              <p:nvSpPr>
                <p:cNvPr id="281" name="Rectangle 280"/>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2" name="TextBox 281"/>
                <p:cNvSpPr txBox="1"/>
                <p:nvPr/>
              </p:nvSpPr>
              <p:spPr>
                <a:xfrm>
                  <a:off x="3058675" y="5269742"/>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16</a:t>
                  </a:r>
                  <a:endParaRPr lang="en-GB" sz="1000" b="1" dirty="0">
                    <a:solidFill>
                      <a:schemeClr val="bg1"/>
                    </a:solidFill>
                    <a:latin typeface="Century Gothic" pitchFamily="34" charset="0"/>
                  </a:endParaRPr>
                </a:p>
              </p:txBody>
            </p:sp>
          </p:grpSp>
          <p:grpSp>
            <p:nvGrpSpPr>
              <p:cNvPr id="239" name="Group 89"/>
              <p:cNvGrpSpPr/>
              <p:nvPr/>
            </p:nvGrpSpPr>
            <p:grpSpPr>
              <a:xfrm>
                <a:off x="7373198" y="2333241"/>
                <a:ext cx="360040" cy="246221"/>
                <a:chOff x="3052718" y="5274099"/>
                <a:chExt cx="360040" cy="246221"/>
              </a:xfrm>
            </p:grpSpPr>
            <p:sp>
              <p:nvSpPr>
                <p:cNvPr id="279" name="Rectangle 278"/>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0" name="TextBox 279"/>
                <p:cNvSpPr txBox="1"/>
                <p:nvPr/>
              </p:nvSpPr>
              <p:spPr>
                <a:xfrm>
                  <a:off x="3052718" y="5274099"/>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17</a:t>
                  </a:r>
                  <a:endParaRPr lang="en-GB" sz="1000" b="1" dirty="0">
                    <a:solidFill>
                      <a:schemeClr val="bg1"/>
                    </a:solidFill>
                    <a:latin typeface="Century Gothic" pitchFamily="34" charset="0"/>
                  </a:endParaRPr>
                </a:p>
              </p:txBody>
            </p:sp>
          </p:grpSp>
          <p:grpSp>
            <p:nvGrpSpPr>
              <p:cNvPr id="240" name="Group 92"/>
              <p:cNvGrpSpPr/>
              <p:nvPr/>
            </p:nvGrpSpPr>
            <p:grpSpPr>
              <a:xfrm>
                <a:off x="5931603" y="2330263"/>
                <a:ext cx="360040" cy="246221"/>
                <a:chOff x="3051283" y="5271121"/>
                <a:chExt cx="360040" cy="246221"/>
              </a:xfrm>
            </p:grpSpPr>
            <p:sp>
              <p:nvSpPr>
                <p:cNvPr id="277" name="Rectangle 276"/>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8" name="TextBox 277"/>
                <p:cNvSpPr txBox="1"/>
                <p:nvPr/>
              </p:nvSpPr>
              <p:spPr>
                <a:xfrm>
                  <a:off x="3051283" y="527112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18</a:t>
                  </a:r>
                  <a:endParaRPr lang="en-GB" sz="1000" b="1" dirty="0">
                    <a:solidFill>
                      <a:schemeClr val="bg1"/>
                    </a:solidFill>
                    <a:latin typeface="Century Gothic" pitchFamily="34" charset="0"/>
                  </a:endParaRPr>
                </a:p>
              </p:txBody>
            </p:sp>
          </p:grpSp>
          <p:grpSp>
            <p:nvGrpSpPr>
              <p:cNvPr id="241" name="Group 95"/>
              <p:cNvGrpSpPr/>
              <p:nvPr/>
            </p:nvGrpSpPr>
            <p:grpSpPr>
              <a:xfrm>
                <a:off x="4481597" y="2330263"/>
                <a:ext cx="360040" cy="246221"/>
                <a:chOff x="3041437" y="5271121"/>
                <a:chExt cx="360040" cy="246221"/>
              </a:xfrm>
            </p:grpSpPr>
            <p:sp>
              <p:nvSpPr>
                <p:cNvPr id="275" name="Rectangle 274"/>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6" name="TextBox 275"/>
                <p:cNvSpPr txBox="1"/>
                <p:nvPr/>
              </p:nvSpPr>
              <p:spPr>
                <a:xfrm>
                  <a:off x="3041437" y="527112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19</a:t>
                  </a:r>
                  <a:endParaRPr lang="en-GB" sz="1000" b="1" dirty="0">
                    <a:solidFill>
                      <a:schemeClr val="bg1"/>
                    </a:solidFill>
                    <a:latin typeface="Century Gothic" pitchFamily="34" charset="0"/>
                  </a:endParaRPr>
                </a:p>
              </p:txBody>
            </p:sp>
          </p:grpSp>
          <p:grpSp>
            <p:nvGrpSpPr>
              <p:cNvPr id="242" name="Group 98"/>
              <p:cNvGrpSpPr/>
              <p:nvPr/>
            </p:nvGrpSpPr>
            <p:grpSpPr>
              <a:xfrm>
                <a:off x="3059832" y="2330153"/>
                <a:ext cx="360040" cy="246221"/>
                <a:chOff x="3059832" y="5271011"/>
                <a:chExt cx="360040" cy="246221"/>
              </a:xfrm>
            </p:grpSpPr>
            <p:sp>
              <p:nvSpPr>
                <p:cNvPr id="273" name="Rectangle 272"/>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4" name="TextBox 273"/>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20</a:t>
                  </a:r>
                  <a:endParaRPr lang="en-GB" sz="1000" b="1" dirty="0">
                    <a:solidFill>
                      <a:schemeClr val="bg1"/>
                    </a:solidFill>
                    <a:latin typeface="Century Gothic" pitchFamily="34" charset="0"/>
                  </a:endParaRPr>
                </a:p>
              </p:txBody>
            </p:sp>
          </p:grpSp>
          <p:grpSp>
            <p:nvGrpSpPr>
              <p:cNvPr id="243" name="Group 101"/>
              <p:cNvGrpSpPr/>
              <p:nvPr/>
            </p:nvGrpSpPr>
            <p:grpSpPr>
              <a:xfrm>
                <a:off x="1619672" y="2330153"/>
                <a:ext cx="360040" cy="246221"/>
                <a:chOff x="3059832" y="5271011"/>
                <a:chExt cx="360040" cy="246221"/>
              </a:xfrm>
            </p:grpSpPr>
            <p:sp>
              <p:nvSpPr>
                <p:cNvPr id="271" name="Rectangle 270"/>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2" name="TextBox 271"/>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21</a:t>
                  </a:r>
                  <a:endParaRPr lang="en-GB" sz="1000" b="1" dirty="0">
                    <a:solidFill>
                      <a:schemeClr val="bg1"/>
                    </a:solidFill>
                    <a:latin typeface="Century Gothic" pitchFamily="34" charset="0"/>
                  </a:endParaRPr>
                </a:p>
              </p:txBody>
            </p:sp>
          </p:grpSp>
          <p:grpSp>
            <p:nvGrpSpPr>
              <p:cNvPr id="244" name="Group 104"/>
              <p:cNvGrpSpPr/>
              <p:nvPr/>
            </p:nvGrpSpPr>
            <p:grpSpPr>
              <a:xfrm>
                <a:off x="171181" y="2330263"/>
                <a:ext cx="360040" cy="246221"/>
                <a:chOff x="3051501" y="5271121"/>
                <a:chExt cx="360040" cy="246221"/>
              </a:xfrm>
            </p:grpSpPr>
            <p:sp>
              <p:nvSpPr>
                <p:cNvPr id="269" name="Rectangle 268"/>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0" name="TextBox 269"/>
                <p:cNvSpPr txBox="1"/>
                <p:nvPr/>
              </p:nvSpPr>
              <p:spPr>
                <a:xfrm>
                  <a:off x="3051501" y="527112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22</a:t>
                  </a:r>
                  <a:endParaRPr lang="en-GB" sz="1000" b="1" dirty="0">
                    <a:solidFill>
                      <a:schemeClr val="bg1"/>
                    </a:solidFill>
                    <a:latin typeface="Century Gothic" pitchFamily="34" charset="0"/>
                  </a:endParaRPr>
                </a:p>
              </p:txBody>
            </p:sp>
          </p:grpSp>
          <p:grpSp>
            <p:nvGrpSpPr>
              <p:cNvPr id="245" name="Group 107"/>
              <p:cNvGrpSpPr/>
              <p:nvPr/>
            </p:nvGrpSpPr>
            <p:grpSpPr>
              <a:xfrm>
                <a:off x="165305" y="1322039"/>
                <a:ext cx="360040" cy="246221"/>
                <a:chOff x="3045625" y="5271009"/>
                <a:chExt cx="360040" cy="246221"/>
              </a:xfrm>
            </p:grpSpPr>
            <p:sp>
              <p:nvSpPr>
                <p:cNvPr id="267" name="Rectangle 266"/>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8" name="TextBox 267"/>
                <p:cNvSpPr txBox="1"/>
                <p:nvPr/>
              </p:nvSpPr>
              <p:spPr>
                <a:xfrm>
                  <a:off x="3045625" y="5271009"/>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23</a:t>
                  </a:r>
                  <a:endParaRPr lang="en-GB" sz="1000" b="1" dirty="0">
                    <a:solidFill>
                      <a:schemeClr val="bg1"/>
                    </a:solidFill>
                    <a:latin typeface="Century Gothic" pitchFamily="34" charset="0"/>
                  </a:endParaRPr>
                </a:p>
              </p:txBody>
            </p:sp>
          </p:grpSp>
          <p:grpSp>
            <p:nvGrpSpPr>
              <p:cNvPr id="246" name="Group 110"/>
              <p:cNvGrpSpPr/>
              <p:nvPr/>
            </p:nvGrpSpPr>
            <p:grpSpPr>
              <a:xfrm>
                <a:off x="1614816" y="1322039"/>
                <a:ext cx="360040" cy="246221"/>
                <a:chOff x="3054976" y="5271009"/>
                <a:chExt cx="360040" cy="246221"/>
              </a:xfrm>
            </p:grpSpPr>
            <p:sp>
              <p:nvSpPr>
                <p:cNvPr id="265" name="Rectangle 264"/>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6" name="TextBox 265"/>
                <p:cNvSpPr txBox="1"/>
                <p:nvPr/>
              </p:nvSpPr>
              <p:spPr>
                <a:xfrm>
                  <a:off x="3054976" y="5271009"/>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24</a:t>
                  </a:r>
                  <a:endParaRPr lang="en-GB" sz="1000" b="1" dirty="0">
                    <a:solidFill>
                      <a:schemeClr val="bg1"/>
                    </a:solidFill>
                    <a:latin typeface="Century Gothic" pitchFamily="34" charset="0"/>
                  </a:endParaRPr>
                </a:p>
              </p:txBody>
            </p:sp>
          </p:grpSp>
          <p:grpSp>
            <p:nvGrpSpPr>
              <p:cNvPr id="247" name="Group 113"/>
              <p:cNvGrpSpPr/>
              <p:nvPr/>
            </p:nvGrpSpPr>
            <p:grpSpPr>
              <a:xfrm>
                <a:off x="3054371" y="1320963"/>
                <a:ext cx="360040" cy="246221"/>
                <a:chOff x="3054371" y="5269933"/>
                <a:chExt cx="360040" cy="246221"/>
              </a:xfrm>
            </p:grpSpPr>
            <p:sp>
              <p:nvSpPr>
                <p:cNvPr id="263" name="Rectangle 262"/>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4" name="TextBox 263"/>
                <p:cNvSpPr txBox="1"/>
                <p:nvPr/>
              </p:nvSpPr>
              <p:spPr>
                <a:xfrm>
                  <a:off x="3054371" y="5269933"/>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25</a:t>
                  </a:r>
                  <a:endParaRPr lang="en-GB" sz="1000" b="1" dirty="0">
                    <a:solidFill>
                      <a:schemeClr val="bg1"/>
                    </a:solidFill>
                    <a:latin typeface="Century Gothic" pitchFamily="34" charset="0"/>
                  </a:endParaRPr>
                </a:p>
              </p:txBody>
            </p:sp>
          </p:grpSp>
          <p:grpSp>
            <p:nvGrpSpPr>
              <p:cNvPr id="248" name="Group 119"/>
              <p:cNvGrpSpPr/>
              <p:nvPr/>
            </p:nvGrpSpPr>
            <p:grpSpPr>
              <a:xfrm>
                <a:off x="5940152" y="1322041"/>
                <a:ext cx="360040" cy="246221"/>
                <a:chOff x="3059832" y="5271011"/>
                <a:chExt cx="360040" cy="246221"/>
              </a:xfrm>
            </p:grpSpPr>
            <p:sp>
              <p:nvSpPr>
                <p:cNvPr id="261" name="Rectangle 260"/>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2" name="TextBox 261"/>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27</a:t>
                  </a:r>
                  <a:endParaRPr lang="en-GB" sz="1000" b="1" dirty="0">
                    <a:solidFill>
                      <a:schemeClr val="bg1"/>
                    </a:solidFill>
                    <a:latin typeface="Century Gothic" pitchFamily="34" charset="0"/>
                  </a:endParaRPr>
                </a:p>
              </p:txBody>
            </p:sp>
          </p:grpSp>
          <p:grpSp>
            <p:nvGrpSpPr>
              <p:cNvPr id="249" name="Group 122"/>
              <p:cNvGrpSpPr/>
              <p:nvPr/>
            </p:nvGrpSpPr>
            <p:grpSpPr>
              <a:xfrm>
                <a:off x="5940152" y="313929"/>
                <a:ext cx="360040" cy="246221"/>
                <a:chOff x="3059832" y="5271011"/>
                <a:chExt cx="360040" cy="246221"/>
              </a:xfrm>
            </p:grpSpPr>
            <p:sp>
              <p:nvSpPr>
                <p:cNvPr id="259" name="Rectangle 258"/>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0" name="TextBox 259"/>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30</a:t>
                  </a:r>
                  <a:endParaRPr lang="en-GB" sz="1000" b="1" dirty="0">
                    <a:solidFill>
                      <a:schemeClr val="bg1"/>
                    </a:solidFill>
                    <a:latin typeface="Century Gothic" pitchFamily="34" charset="0"/>
                  </a:endParaRPr>
                </a:p>
              </p:txBody>
            </p:sp>
          </p:grpSp>
          <p:grpSp>
            <p:nvGrpSpPr>
              <p:cNvPr id="250" name="Group 125"/>
              <p:cNvGrpSpPr/>
              <p:nvPr/>
            </p:nvGrpSpPr>
            <p:grpSpPr>
              <a:xfrm>
                <a:off x="7380312" y="313929"/>
                <a:ext cx="360040" cy="246221"/>
                <a:chOff x="3059832" y="5271011"/>
                <a:chExt cx="360040" cy="246221"/>
              </a:xfrm>
            </p:grpSpPr>
            <p:sp>
              <p:nvSpPr>
                <p:cNvPr id="257" name="Rectangle 256"/>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8" name="TextBox 257"/>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29</a:t>
                  </a:r>
                  <a:endParaRPr lang="en-GB" sz="1000" b="1" dirty="0">
                    <a:solidFill>
                      <a:schemeClr val="bg1"/>
                    </a:solidFill>
                    <a:latin typeface="Century Gothic" pitchFamily="34" charset="0"/>
                  </a:endParaRPr>
                </a:p>
              </p:txBody>
            </p:sp>
          </p:grpSp>
          <p:grpSp>
            <p:nvGrpSpPr>
              <p:cNvPr id="251" name="Group 128"/>
              <p:cNvGrpSpPr/>
              <p:nvPr/>
            </p:nvGrpSpPr>
            <p:grpSpPr>
              <a:xfrm>
                <a:off x="4499992" y="313929"/>
                <a:ext cx="360040" cy="246221"/>
                <a:chOff x="3059832" y="5271011"/>
                <a:chExt cx="360040" cy="246221"/>
              </a:xfrm>
            </p:grpSpPr>
            <p:sp>
              <p:nvSpPr>
                <p:cNvPr id="255" name="Rectangle 254"/>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6" name="TextBox 255"/>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31</a:t>
                  </a:r>
                  <a:endParaRPr lang="en-GB" sz="1000" b="1" dirty="0">
                    <a:solidFill>
                      <a:schemeClr val="bg1"/>
                    </a:solidFill>
                    <a:latin typeface="Century Gothic" pitchFamily="34" charset="0"/>
                  </a:endParaRPr>
                </a:p>
              </p:txBody>
            </p:sp>
          </p:grpSp>
          <p:grpSp>
            <p:nvGrpSpPr>
              <p:cNvPr id="252" name="Group 116"/>
              <p:cNvGrpSpPr/>
              <p:nvPr/>
            </p:nvGrpSpPr>
            <p:grpSpPr>
              <a:xfrm>
                <a:off x="4483528" y="1317572"/>
                <a:ext cx="360040" cy="246221"/>
                <a:chOff x="3043368" y="5266542"/>
                <a:chExt cx="360040" cy="246221"/>
              </a:xfrm>
            </p:grpSpPr>
            <p:sp>
              <p:nvSpPr>
                <p:cNvPr id="253" name="Rectangle 252"/>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4" name="TextBox 253"/>
                <p:cNvSpPr txBox="1"/>
                <p:nvPr/>
              </p:nvSpPr>
              <p:spPr>
                <a:xfrm>
                  <a:off x="3043368" y="5266542"/>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26</a:t>
                  </a:r>
                  <a:endParaRPr lang="en-GB" sz="1000" b="1" dirty="0">
                    <a:solidFill>
                      <a:schemeClr val="bg1"/>
                    </a:solidFill>
                    <a:latin typeface="Century Gothic" pitchFamily="34" charset="0"/>
                  </a:endParaRPr>
                </a:p>
              </p:txBody>
            </p:sp>
          </p:grpSp>
        </p:grpSp>
        <p:sp>
          <p:nvSpPr>
            <p:cNvPr id="40" name="TextBox 39"/>
            <p:cNvSpPr txBox="1"/>
            <p:nvPr/>
          </p:nvSpPr>
          <p:spPr>
            <a:xfrm>
              <a:off x="7380312" y="1322041"/>
              <a:ext cx="360040" cy="246221"/>
            </a:xfrm>
            <a:prstGeom prst="rect">
              <a:avLst/>
            </a:prstGeom>
            <a:noFill/>
          </p:spPr>
          <p:txBody>
            <a:bodyPr wrap="square" rtlCol="0">
              <a:spAutoFit/>
            </a:bodyPr>
            <a:lstStyle/>
            <a:p>
              <a:r>
                <a:rPr lang="en-GB" sz="1000" b="1" dirty="0" smtClean="0">
                  <a:solidFill>
                    <a:schemeClr val="bg1"/>
                  </a:solidFill>
                  <a:latin typeface="Century Gothic" pitchFamily="34" charset="0"/>
                </a:rPr>
                <a:t>28</a:t>
              </a:r>
              <a:endParaRPr lang="en-GB" sz="1000" b="1" dirty="0">
                <a:solidFill>
                  <a:schemeClr val="bg1"/>
                </a:solidFill>
                <a:latin typeface="Century Gothic" pitchFamily="34" charset="0"/>
              </a:endParaRPr>
            </a:p>
          </p:txBody>
        </p:sp>
        <p:grpSp>
          <p:nvGrpSpPr>
            <p:cNvPr id="26" name="Group 43"/>
            <p:cNvGrpSpPr/>
            <p:nvPr/>
          </p:nvGrpSpPr>
          <p:grpSpPr>
            <a:xfrm>
              <a:off x="3059832" y="5354489"/>
              <a:ext cx="360040" cy="246221"/>
              <a:chOff x="3059832" y="5271011"/>
              <a:chExt cx="360040" cy="246221"/>
            </a:xfrm>
          </p:grpSpPr>
          <p:sp>
            <p:nvSpPr>
              <p:cNvPr id="42" name="Rectangle 41"/>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a:t>
                </a:r>
                <a:endParaRPr lang="en-GB" sz="1000" b="1" dirty="0">
                  <a:solidFill>
                    <a:schemeClr val="bg1"/>
                  </a:solidFill>
                  <a:latin typeface="Century Gothic" pitchFamily="34" charset="0"/>
                </a:endParaRPr>
              </a:p>
            </p:txBody>
          </p:sp>
        </p:grpSp>
        <p:grpSp>
          <p:nvGrpSpPr>
            <p:cNvPr id="31" name="Group 44"/>
            <p:cNvGrpSpPr/>
            <p:nvPr/>
          </p:nvGrpSpPr>
          <p:grpSpPr>
            <a:xfrm>
              <a:off x="4499992" y="5354489"/>
              <a:ext cx="360040" cy="246221"/>
              <a:chOff x="3059832" y="5271011"/>
              <a:chExt cx="360040" cy="246221"/>
            </a:xfrm>
          </p:grpSpPr>
          <p:sp>
            <p:nvSpPr>
              <p:cNvPr id="46" name="Rectangle 45"/>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extBox 46"/>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a:t>
                </a:r>
                <a:endParaRPr lang="en-GB" sz="1000" b="1" dirty="0">
                  <a:solidFill>
                    <a:schemeClr val="bg1"/>
                  </a:solidFill>
                  <a:latin typeface="Century Gothic" pitchFamily="34" charset="0"/>
                </a:endParaRPr>
              </a:p>
            </p:txBody>
          </p:sp>
        </p:grpSp>
        <p:grpSp>
          <p:nvGrpSpPr>
            <p:cNvPr id="38" name="Group 47"/>
            <p:cNvGrpSpPr/>
            <p:nvPr/>
          </p:nvGrpSpPr>
          <p:grpSpPr>
            <a:xfrm>
              <a:off x="5940152" y="5354489"/>
              <a:ext cx="360040" cy="246221"/>
              <a:chOff x="3059832" y="5271011"/>
              <a:chExt cx="360040" cy="246221"/>
            </a:xfrm>
          </p:grpSpPr>
          <p:sp>
            <p:nvSpPr>
              <p:cNvPr id="49" name="Rectangle 48"/>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3</a:t>
                </a:r>
                <a:endParaRPr lang="en-GB" sz="1000" b="1" dirty="0">
                  <a:solidFill>
                    <a:schemeClr val="bg1"/>
                  </a:solidFill>
                  <a:latin typeface="Century Gothic" pitchFamily="34" charset="0"/>
                </a:endParaRPr>
              </a:p>
            </p:txBody>
          </p:sp>
        </p:grpSp>
        <p:grpSp>
          <p:nvGrpSpPr>
            <p:cNvPr id="39" name="Group 50"/>
            <p:cNvGrpSpPr/>
            <p:nvPr/>
          </p:nvGrpSpPr>
          <p:grpSpPr>
            <a:xfrm>
              <a:off x="7380312" y="5354489"/>
              <a:ext cx="360040" cy="246221"/>
              <a:chOff x="3059832" y="5271011"/>
              <a:chExt cx="360040" cy="246221"/>
            </a:xfrm>
          </p:grpSpPr>
          <p:sp>
            <p:nvSpPr>
              <p:cNvPr id="52" name="Rectangle 51"/>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4</a:t>
                </a:r>
                <a:endParaRPr lang="en-GB" sz="1000" b="1" dirty="0">
                  <a:solidFill>
                    <a:schemeClr val="bg1"/>
                  </a:solidFill>
                  <a:latin typeface="Century Gothic" pitchFamily="34" charset="0"/>
                </a:endParaRPr>
              </a:p>
            </p:txBody>
          </p:sp>
        </p:grpSp>
        <p:grpSp>
          <p:nvGrpSpPr>
            <p:cNvPr id="44" name="Group 53"/>
            <p:cNvGrpSpPr/>
            <p:nvPr/>
          </p:nvGrpSpPr>
          <p:grpSpPr>
            <a:xfrm>
              <a:off x="7380312" y="4346377"/>
              <a:ext cx="360040" cy="246221"/>
              <a:chOff x="3059832" y="5271011"/>
              <a:chExt cx="360040" cy="246221"/>
            </a:xfrm>
          </p:grpSpPr>
          <p:sp>
            <p:nvSpPr>
              <p:cNvPr id="55" name="Rectangle 54"/>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5</a:t>
                </a:r>
                <a:endParaRPr lang="en-GB" sz="1000" b="1" dirty="0">
                  <a:solidFill>
                    <a:schemeClr val="bg1"/>
                  </a:solidFill>
                  <a:latin typeface="Century Gothic" pitchFamily="34" charset="0"/>
                </a:endParaRPr>
              </a:p>
            </p:txBody>
          </p:sp>
        </p:grpSp>
        <p:grpSp>
          <p:nvGrpSpPr>
            <p:cNvPr id="45" name="Group 56"/>
            <p:cNvGrpSpPr/>
            <p:nvPr/>
          </p:nvGrpSpPr>
          <p:grpSpPr>
            <a:xfrm>
              <a:off x="5940152" y="4346377"/>
              <a:ext cx="360040" cy="246221"/>
              <a:chOff x="3059832" y="5271011"/>
              <a:chExt cx="360040" cy="246221"/>
            </a:xfrm>
          </p:grpSpPr>
          <p:sp>
            <p:nvSpPr>
              <p:cNvPr id="58" name="Rectangle 57"/>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6</a:t>
                </a:r>
                <a:endParaRPr lang="en-GB" sz="1000" b="1" dirty="0">
                  <a:solidFill>
                    <a:schemeClr val="bg1"/>
                  </a:solidFill>
                  <a:latin typeface="Century Gothic" pitchFamily="34" charset="0"/>
                </a:endParaRPr>
              </a:p>
            </p:txBody>
          </p:sp>
        </p:grpSp>
        <p:grpSp>
          <p:nvGrpSpPr>
            <p:cNvPr id="48" name="Group 59"/>
            <p:cNvGrpSpPr/>
            <p:nvPr/>
          </p:nvGrpSpPr>
          <p:grpSpPr>
            <a:xfrm>
              <a:off x="4499992" y="4346377"/>
              <a:ext cx="360040" cy="246221"/>
              <a:chOff x="3059832" y="5271011"/>
              <a:chExt cx="360040" cy="246221"/>
            </a:xfrm>
          </p:grpSpPr>
          <p:sp>
            <p:nvSpPr>
              <p:cNvPr id="61" name="Rectangle 60"/>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7</a:t>
                </a:r>
                <a:endParaRPr lang="en-GB" sz="1000" b="1" dirty="0">
                  <a:solidFill>
                    <a:schemeClr val="bg1"/>
                  </a:solidFill>
                  <a:latin typeface="Century Gothic" pitchFamily="34" charset="0"/>
                </a:endParaRPr>
              </a:p>
            </p:txBody>
          </p:sp>
        </p:grpSp>
        <p:grpSp>
          <p:nvGrpSpPr>
            <p:cNvPr id="51" name="Group 62"/>
            <p:cNvGrpSpPr/>
            <p:nvPr/>
          </p:nvGrpSpPr>
          <p:grpSpPr>
            <a:xfrm>
              <a:off x="3059832" y="4346377"/>
              <a:ext cx="360040" cy="246221"/>
              <a:chOff x="3059832" y="5271011"/>
              <a:chExt cx="360040" cy="246221"/>
            </a:xfrm>
          </p:grpSpPr>
          <p:sp>
            <p:nvSpPr>
              <p:cNvPr id="64" name="Rectangle 63"/>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Box 64"/>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8</a:t>
                </a:r>
                <a:endParaRPr lang="en-GB" sz="1000" b="1" dirty="0">
                  <a:solidFill>
                    <a:schemeClr val="bg1"/>
                  </a:solidFill>
                  <a:latin typeface="Century Gothic" pitchFamily="34" charset="0"/>
                </a:endParaRPr>
              </a:p>
            </p:txBody>
          </p:sp>
        </p:grpSp>
        <p:grpSp>
          <p:nvGrpSpPr>
            <p:cNvPr id="54" name="Group 65"/>
            <p:cNvGrpSpPr/>
            <p:nvPr/>
          </p:nvGrpSpPr>
          <p:grpSpPr>
            <a:xfrm>
              <a:off x="1619672" y="4346377"/>
              <a:ext cx="360040" cy="246221"/>
              <a:chOff x="3059832" y="5271011"/>
              <a:chExt cx="360040" cy="246221"/>
            </a:xfrm>
          </p:grpSpPr>
          <p:sp>
            <p:nvSpPr>
              <p:cNvPr id="67" name="Rectangle 66"/>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TextBox 67"/>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9</a:t>
                </a:r>
                <a:endParaRPr lang="en-GB" sz="1000" b="1" dirty="0">
                  <a:solidFill>
                    <a:schemeClr val="bg1"/>
                  </a:solidFill>
                  <a:latin typeface="Century Gothic" pitchFamily="34" charset="0"/>
                </a:endParaRPr>
              </a:p>
            </p:txBody>
          </p:sp>
        </p:grpSp>
        <p:grpSp>
          <p:nvGrpSpPr>
            <p:cNvPr id="57" name="Group 68"/>
            <p:cNvGrpSpPr/>
            <p:nvPr/>
          </p:nvGrpSpPr>
          <p:grpSpPr>
            <a:xfrm>
              <a:off x="179512" y="4346377"/>
              <a:ext cx="360040" cy="246221"/>
              <a:chOff x="3059832" y="5271011"/>
              <a:chExt cx="360040" cy="246221"/>
            </a:xfrm>
          </p:grpSpPr>
          <p:sp>
            <p:nvSpPr>
              <p:cNvPr id="70" name="Rectangle 69"/>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TextBox 70"/>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10</a:t>
                </a:r>
                <a:endParaRPr lang="en-GB" sz="1000" b="1" dirty="0">
                  <a:solidFill>
                    <a:schemeClr val="bg1"/>
                  </a:solidFill>
                  <a:latin typeface="Century Gothic" pitchFamily="34" charset="0"/>
                </a:endParaRPr>
              </a:p>
            </p:txBody>
          </p:sp>
        </p:grpSp>
        <p:grpSp>
          <p:nvGrpSpPr>
            <p:cNvPr id="60" name="Group 71"/>
            <p:cNvGrpSpPr/>
            <p:nvPr/>
          </p:nvGrpSpPr>
          <p:grpSpPr>
            <a:xfrm>
              <a:off x="179512" y="3338265"/>
              <a:ext cx="360040" cy="246221"/>
              <a:chOff x="3059832" y="5271011"/>
              <a:chExt cx="360040" cy="246221"/>
            </a:xfrm>
          </p:grpSpPr>
          <p:sp>
            <p:nvSpPr>
              <p:cNvPr id="73" name="Rectangle 72"/>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TextBox 73"/>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11</a:t>
                </a:r>
                <a:endParaRPr lang="en-GB" sz="1000" b="1" dirty="0">
                  <a:solidFill>
                    <a:schemeClr val="bg1"/>
                  </a:solidFill>
                  <a:latin typeface="Century Gothic" pitchFamily="34" charset="0"/>
                </a:endParaRPr>
              </a:p>
            </p:txBody>
          </p:sp>
        </p:grpSp>
        <p:grpSp>
          <p:nvGrpSpPr>
            <p:cNvPr id="63" name="Group 74"/>
            <p:cNvGrpSpPr/>
            <p:nvPr/>
          </p:nvGrpSpPr>
          <p:grpSpPr>
            <a:xfrm>
              <a:off x="1604833" y="3335727"/>
              <a:ext cx="360040" cy="246221"/>
              <a:chOff x="3044993" y="5268473"/>
              <a:chExt cx="360040" cy="246221"/>
            </a:xfrm>
          </p:grpSpPr>
          <p:sp>
            <p:nvSpPr>
              <p:cNvPr id="76" name="Rectangle 75"/>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TextBox 76"/>
              <p:cNvSpPr txBox="1"/>
              <p:nvPr/>
            </p:nvSpPr>
            <p:spPr>
              <a:xfrm>
                <a:off x="3044993" y="5268473"/>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12</a:t>
                </a:r>
                <a:endParaRPr lang="en-GB" sz="1000" b="1" dirty="0">
                  <a:solidFill>
                    <a:schemeClr val="bg1"/>
                  </a:solidFill>
                  <a:latin typeface="Century Gothic" pitchFamily="34" charset="0"/>
                </a:endParaRPr>
              </a:p>
            </p:txBody>
          </p:sp>
        </p:grpSp>
        <p:grpSp>
          <p:nvGrpSpPr>
            <p:cNvPr id="66" name="Group 77"/>
            <p:cNvGrpSpPr/>
            <p:nvPr/>
          </p:nvGrpSpPr>
          <p:grpSpPr>
            <a:xfrm>
              <a:off x="3059832" y="3338265"/>
              <a:ext cx="360040" cy="246221"/>
              <a:chOff x="3059832" y="5271011"/>
              <a:chExt cx="360040" cy="246221"/>
            </a:xfrm>
          </p:grpSpPr>
          <p:sp>
            <p:nvSpPr>
              <p:cNvPr id="79" name="Rectangle 78"/>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TextBox 79"/>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13</a:t>
                </a:r>
                <a:endParaRPr lang="en-GB" sz="1000" b="1" dirty="0">
                  <a:solidFill>
                    <a:schemeClr val="bg1"/>
                  </a:solidFill>
                  <a:latin typeface="Century Gothic" pitchFamily="34" charset="0"/>
                </a:endParaRPr>
              </a:p>
            </p:txBody>
          </p:sp>
        </p:grpSp>
        <p:grpSp>
          <p:nvGrpSpPr>
            <p:cNvPr id="69" name="Group 80"/>
            <p:cNvGrpSpPr/>
            <p:nvPr/>
          </p:nvGrpSpPr>
          <p:grpSpPr>
            <a:xfrm>
              <a:off x="4480549" y="3336996"/>
              <a:ext cx="360040" cy="246221"/>
              <a:chOff x="3040389" y="5269742"/>
              <a:chExt cx="360040" cy="246221"/>
            </a:xfrm>
          </p:grpSpPr>
          <p:sp>
            <p:nvSpPr>
              <p:cNvPr id="82" name="Rectangle 81"/>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TextBox 82"/>
              <p:cNvSpPr txBox="1"/>
              <p:nvPr/>
            </p:nvSpPr>
            <p:spPr>
              <a:xfrm>
                <a:off x="3040389" y="5269742"/>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14</a:t>
                </a:r>
                <a:endParaRPr lang="en-GB" sz="1000" b="1" dirty="0">
                  <a:solidFill>
                    <a:schemeClr val="bg1"/>
                  </a:solidFill>
                  <a:latin typeface="Century Gothic" pitchFamily="34" charset="0"/>
                </a:endParaRPr>
              </a:p>
            </p:txBody>
          </p:sp>
        </p:grpSp>
        <p:grpSp>
          <p:nvGrpSpPr>
            <p:cNvPr id="72" name="Group 83"/>
            <p:cNvGrpSpPr/>
            <p:nvPr/>
          </p:nvGrpSpPr>
          <p:grpSpPr>
            <a:xfrm>
              <a:off x="5928101" y="3334018"/>
              <a:ext cx="360040" cy="246221"/>
              <a:chOff x="3047781" y="5266764"/>
              <a:chExt cx="360040" cy="246221"/>
            </a:xfrm>
          </p:grpSpPr>
          <p:sp>
            <p:nvSpPr>
              <p:cNvPr id="85" name="Rectangle 84"/>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p:cNvSpPr txBox="1"/>
              <p:nvPr/>
            </p:nvSpPr>
            <p:spPr>
              <a:xfrm>
                <a:off x="3047781" y="5266764"/>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15</a:t>
                </a:r>
                <a:endParaRPr lang="en-GB" sz="1000" b="1" dirty="0">
                  <a:solidFill>
                    <a:schemeClr val="bg1"/>
                  </a:solidFill>
                  <a:latin typeface="Century Gothic" pitchFamily="34" charset="0"/>
                </a:endParaRPr>
              </a:p>
            </p:txBody>
          </p:sp>
        </p:grpSp>
        <p:grpSp>
          <p:nvGrpSpPr>
            <p:cNvPr id="75" name="Group 86"/>
            <p:cNvGrpSpPr/>
            <p:nvPr/>
          </p:nvGrpSpPr>
          <p:grpSpPr>
            <a:xfrm>
              <a:off x="7379155" y="3336996"/>
              <a:ext cx="360040" cy="246221"/>
              <a:chOff x="3058675" y="5269742"/>
              <a:chExt cx="360040" cy="246221"/>
            </a:xfrm>
          </p:grpSpPr>
          <p:sp>
            <p:nvSpPr>
              <p:cNvPr id="88" name="Rectangle 87"/>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TextBox 88"/>
              <p:cNvSpPr txBox="1"/>
              <p:nvPr/>
            </p:nvSpPr>
            <p:spPr>
              <a:xfrm>
                <a:off x="3058675" y="5269742"/>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16</a:t>
                </a:r>
                <a:endParaRPr lang="en-GB" sz="1000" b="1" dirty="0">
                  <a:solidFill>
                    <a:schemeClr val="bg1"/>
                  </a:solidFill>
                  <a:latin typeface="Century Gothic" pitchFamily="34" charset="0"/>
                </a:endParaRPr>
              </a:p>
            </p:txBody>
          </p:sp>
        </p:grpSp>
        <p:grpSp>
          <p:nvGrpSpPr>
            <p:cNvPr id="78" name="Group 89"/>
            <p:cNvGrpSpPr/>
            <p:nvPr/>
          </p:nvGrpSpPr>
          <p:grpSpPr>
            <a:xfrm>
              <a:off x="7373198" y="2333241"/>
              <a:ext cx="360040" cy="246221"/>
              <a:chOff x="3052718" y="5274099"/>
              <a:chExt cx="360040" cy="246221"/>
            </a:xfrm>
          </p:grpSpPr>
          <p:sp>
            <p:nvSpPr>
              <p:cNvPr id="91" name="Rectangle 90"/>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TextBox 91"/>
              <p:cNvSpPr txBox="1"/>
              <p:nvPr/>
            </p:nvSpPr>
            <p:spPr>
              <a:xfrm>
                <a:off x="3052718" y="5274099"/>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17</a:t>
                </a:r>
                <a:endParaRPr lang="en-GB" sz="1000" b="1" dirty="0">
                  <a:solidFill>
                    <a:schemeClr val="bg1"/>
                  </a:solidFill>
                  <a:latin typeface="Century Gothic" pitchFamily="34" charset="0"/>
                </a:endParaRPr>
              </a:p>
            </p:txBody>
          </p:sp>
        </p:grpSp>
        <p:grpSp>
          <p:nvGrpSpPr>
            <p:cNvPr id="81" name="Group 92"/>
            <p:cNvGrpSpPr/>
            <p:nvPr/>
          </p:nvGrpSpPr>
          <p:grpSpPr>
            <a:xfrm>
              <a:off x="5931603" y="2330263"/>
              <a:ext cx="360040" cy="246221"/>
              <a:chOff x="3051283" y="5271121"/>
              <a:chExt cx="360040" cy="246221"/>
            </a:xfrm>
          </p:grpSpPr>
          <p:sp>
            <p:nvSpPr>
              <p:cNvPr id="94" name="Rectangle 93"/>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TextBox 94"/>
              <p:cNvSpPr txBox="1"/>
              <p:nvPr/>
            </p:nvSpPr>
            <p:spPr>
              <a:xfrm>
                <a:off x="3051283" y="527112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18</a:t>
                </a:r>
                <a:endParaRPr lang="en-GB" sz="1000" b="1" dirty="0">
                  <a:solidFill>
                    <a:schemeClr val="bg1"/>
                  </a:solidFill>
                  <a:latin typeface="Century Gothic" pitchFamily="34" charset="0"/>
                </a:endParaRPr>
              </a:p>
            </p:txBody>
          </p:sp>
        </p:grpSp>
        <p:grpSp>
          <p:nvGrpSpPr>
            <p:cNvPr id="84" name="Group 95"/>
            <p:cNvGrpSpPr/>
            <p:nvPr/>
          </p:nvGrpSpPr>
          <p:grpSpPr>
            <a:xfrm>
              <a:off x="4481597" y="2330263"/>
              <a:ext cx="360040" cy="246221"/>
              <a:chOff x="3041437" y="5271121"/>
              <a:chExt cx="360040" cy="246221"/>
            </a:xfrm>
          </p:grpSpPr>
          <p:sp>
            <p:nvSpPr>
              <p:cNvPr id="97" name="Rectangle 96"/>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TextBox 97"/>
              <p:cNvSpPr txBox="1"/>
              <p:nvPr/>
            </p:nvSpPr>
            <p:spPr>
              <a:xfrm>
                <a:off x="3041437" y="527112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19</a:t>
                </a:r>
                <a:endParaRPr lang="en-GB" sz="1000" b="1" dirty="0">
                  <a:solidFill>
                    <a:schemeClr val="bg1"/>
                  </a:solidFill>
                  <a:latin typeface="Century Gothic" pitchFamily="34" charset="0"/>
                </a:endParaRPr>
              </a:p>
            </p:txBody>
          </p:sp>
        </p:grpSp>
        <p:grpSp>
          <p:nvGrpSpPr>
            <p:cNvPr id="87" name="Group 98"/>
            <p:cNvGrpSpPr/>
            <p:nvPr/>
          </p:nvGrpSpPr>
          <p:grpSpPr>
            <a:xfrm>
              <a:off x="3059832" y="2330153"/>
              <a:ext cx="360040" cy="246221"/>
              <a:chOff x="3059832" y="5271011"/>
              <a:chExt cx="360040" cy="246221"/>
            </a:xfrm>
          </p:grpSpPr>
          <p:sp>
            <p:nvSpPr>
              <p:cNvPr id="100" name="Rectangle 99"/>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TextBox 100"/>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20</a:t>
                </a:r>
                <a:endParaRPr lang="en-GB" sz="1000" b="1" dirty="0">
                  <a:solidFill>
                    <a:schemeClr val="bg1"/>
                  </a:solidFill>
                  <a:latin typeface="Century Gothic" pitchFamily="34" charset="0"/>
                </a:endParaRPr>
              </a:p>
            </p:txBody>
          </p:sp>
        </p:grpSp>
        <p:grpSp>
          <p:nvGrpSpPr>
            <p:cNvPr id="90" name="Group 101"/>
            <p:cNvGrpSpPr/>
            <p:nvPr/>
          </p:nvGrpSpPr>
          <p:grpSpPr>
            <a:xfrm>
              <a:off x="1619672" y="2330153"/>
              <a:ext cx="360040" cy="246221"/>
              <a:chOff x="3059832" y="5271011"/>
              <a:chExt cx="360040" cy="246221"/>
            </a:xfrm>
          </p:grpSpPr>
          <p:sp>
            <p:nvSpPr>
              <p:cNvPr id="103" name="Rectangle 102"/>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TextBox 103"/>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21</a:t>
                </a:r>
                <a:endParaRPr lang="en-GB" sz="1000" b="1" dirty="0">
                  <a:solidFill>
                    <a:schemeClr val="bg1"/>
                  </a:solidFill>
                  <a:latin typeface="Century Gothic" pitchFamily="34" charset="0"/>
                </a:endParaRPr>
              </a:p>
            </p:txBody>
          </p:sp>
        </p:grpSp>
        <p:grpSp>
          <p:nvGrpSpPr>
            <p:cNvPr id="93" name="Group 104"/>
            <p:cNvGrpSpPr/>
            <p:nvPr/>
          </p:nvGrpSpPr>
          <p:grpSpPr>
            <a:xfrm>
              <a:off x="171181" y="2330263"/>
              <a:ext cx="360040" cy="246221"/>
              <a:chOff x="3051501" y="5271121"/>
              <a:chExt cx="360040" cy="246221"/>
            </a:xfrm>
          </p:grpSpPr>
          <p:sp>
            <p:nvSpPr>
              <p:cNvPr id="106" name="Rectangle 105"/>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 name="TextBox 106"/>
              <p:cNvSpPr txBox="1"/>
              <p:nvPr/>
            </p:nvSpPr>
            <p:spPr>
              <a:xfrm>
                <a:off x="3051501" y="527112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22</a:t>
                </a:r>
                <a:endParaRPr lang="en-GB" sz="1000" b="1" dirty="0">
                  <a:solidFill>
                    <a:schemeClr val="bg1"/>
                  </a:solidFill>
                  <a:latin typeface="Century Gothic" pitchFamily="34" charset="0"/>
                </a:endParaRPr>
              </a:p>
            </p:txBody>
          </p:sp>
        </p:grpSp>
        <p:grpSp>
          <p:nvGrpSpPr>
            <p:cNvPr id="96" name="Group 107"/>
            <p:cNvGrpSpPr/>
            <p:nvPr/>
          </p:nvGrpSpPr>
          <p:grpSpPr>
            <a:xfrm>
              <a:off x="165305" y="1322039"/>
              <a:ext cx="360040" cy="246221"/>
              <a:chOff x="3045625" y="5271009"/>
              <a:chExt cx="360040" cy="246221"/>
            </a:xfrm>
          </p:grpSpPr>
          <p:sp>
            <p:nvSpPr>
              <p:cNvPr id="109" name="Rectangle 108"/>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TextBox 109"/>
              <p:cNvSpPr txBox="1"/>
              <p:nvPr/>
            </p:nvSpPr>
            <p:spPr>
              <a:xfrm>
                <a:off x="3045625" y="5271009"/>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23</a:t>
                </a:r>
                <a:endParaRPr lang="en-GB" sz="1000" b="1" dirty="0">
                  <a:solidFill>
                    <a:schemeClr val="bg1"/>
                  </a:solidFill>
                  <a:latin typeface="Century Gothic" pitchFamily="34" charset="0"/>
                </a:endParaRPr>
              </a:p>
            </p:txBody>
          </p:sp>
        </p:grpSp>
        <p:grpSp>
          <p:nvGrpSpPr>
            <p:cNvPr id="99" name="Group 110"/>
            <p:cNvGrpSpPr/>
            <p:nvPr/>
          </p:nvGrpSpPr>
          <p:grpSpPr>
            <a:xfrm>
              <a:off x="1614816" y="1322039"/>
              <a:ext cx="360040" cy="246221"/>
              <a:chOff x="3054976" y="5271009"/>
              <a:chExt cx="360040" cy="246221"/>
            </a:xfrm>
          </p:grpSpPr>
          <p:sp>
            <p:nvSpPr>
              <p:cNvPr id="112" name="Rectangle 111"/>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TextBox 112"/>
              <p:cNvSpPr txBox="1"/>
              <p:nvPr/>
            </p:nvSpPr>
            <p:spPr>
              <a:xfrm>
                <a:off x="3054976" y="5271009"/>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24</a:t>
                </a:r>
                <a:endParaRPr lang="en-GB" sz="1000" b="1" dirty="0">
                  <a:solidFill>
                    <a:schemeClr val="bg1"/>
                  </a:solidFill>
                  <a:latin typeface="Century Gothic" pitchFamily="34" charset="0"/>
                </a:endParaRPr>
              </a:p>
            </p:txBody>
          </p:sp>
        </p:grpSp>
        <p:grpSp>
          <p:nvGrpSpPr>
            <p:cNvPr id="102" name="Group 113"/>
            <p:cNvGrpSpPr/>
            <p:nvPr/>
          </p:nvGrpSpPr>
          <p:grpSpPr>
            <a:xfrm>
              <a:off x="3054371" y="1320963"/>
              <a:ext cx="360040" cy="246221"/>
              <a:chOff x="3054371" y="5269933"/>
              <a:chExt cx="360040" cy="246221"/>
            </a:xfrm>
          </p:grpSpPr>
          <p:sp>
            <p:nvSpPr>
              <p:cNvPr id="115" name="Rectangle 114"/>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TextBox 115"/>
              <p:cNvSpPr txBox="1"/>
              <p:nvPr/>
            </p:nvSpPr>
            <p:spPr>
              <a:xfrm>
                <a:off x="3054371" y="5269933"/>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25</a:t>
                </a:r>
                <a:endParaRPr lang="en-GB" sz="1000" b="1" dirty="0">
                  <a:solidFill>
                    <a:schemeClr val="bg1"/>
                  </a:solidFill>
                  <a:latin typeface="Century Gothic" pitchFamily="34" charset="0"/>
                </a:endParaRPr>
              </a:p>
            </p:txBody>
          </p:sp>
        </p:grpSp>
        <p:grpSp>
          <p:nvGrpSpPr>
            <p:cNvPr id="105" name="Group 119"/>
            <p:cNvGrpSpPr/>
            <p:nvPr/>
          </p:nvGrpSpPr>
          <p:grpSpPr>
            <a:xfrm>
              <a:off x="5940152" y="1322041"/>
              <a:ext cx="360040" cy="246221"/>
              <a:chOff x="3059832" y="5271011"/>
              <a:chExt cx="360040" cy="246221"/>
            </a:xfrm>
          </p:grpSpPr>
          <p:sp>
            <p:nvSpPr>
              <p:cNvPr id="121" name="Rectangle 120"/>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TextBox 121"/>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27</a:t>
                </a:r>
                <a:endParaRPr lang="en-GB" sz="1000" b="1" dirty="0">
                  <a:solidFill>
                    <a:schemeClr val="bg1"/>
                  </a:solidFill>
                  <a:latin typeface="Century Gothic" pitchFamily="34" charset="0"/>
                </a:endParaRPr>
              </a:p>
            </p:txBody>
          </p:sp>
        </p:grpSp>
        <p:grpSp>
          <p:nvGrpSpPr>
            <p:cNvPr id="108" name="Group 122"/>
            <p:cNvGrpSpPr/>
            <p:nvPr/>
          </p:nvGrpSpPr>
          <p:grpSpPr>
            <a:xfrm>
              <a:off x="5940152" y="313929"/>
              <a:ext cx="360040" cy="246221"/>
              <a:chOff x="3059832" y="5271011"/>
              <a:chExt cx="360040" cy="246221"/>
            </a:xfrm>
          </p:grpSpPr>
          <p:sp>
            <p:nvSpPr>
              <p:cNvPr id="124" name="Rectangle 123"/>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TextBox 124"/>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30</a:t>
                </a:r>
                <a:endParaRPr lang="en-GB" sz="1000" b="1" dirty="0">
                  <a:solidFill>
                    <a:schemeClr val="bg1"/>
                  </a:solidFill>
                  <a:latin typeface="Century Gothic" pitchFamily="34" charset="0"/>
                </a:endParaRPr>
              </a:p>
            </p:txBody>
          </p:sp>
        </p:grpSp>
        <p:grpSp>
          <p:nvGrpSpPr>
            <p:cNvPr id="111" name="Group 125"/>
            <p:cNvGrpSpPr/>
            <p:nvPr/>
          </p:nvGrpSpPr>
          <p:grpSpPr>
            <a:xfrm>
              <a:off x="7380312" y="313929"/>
              <a:ext cx="360040" cy="246221"/>
              <a:chOff x="3059832" y="5271011"/>
              <a:chExt cx="360040" cy="246221"/>
            </a:xfrm>
          </p:grpSpPr>
          <p:sp>
            <p:nvSpPr>
              <p:cNvPr id="127" name="Rectangle 126"/>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8" name="TextBox 127"/>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29</a:t>
                </a:r>
                <a:endParaRPr lang="en-GB" sz="1000" b="1" dirty="0">
                  <a:solidFill>
                    <a:schemeClr val="bg1"/>
                  </a:solidFill>
                  <a:latin typeface="Century Gothic" pitchFamily="34" charset="0"/>
                </a:endParaRPr>
              </a:p>
            </p:txBody>
          </p:sp>
        </p:grpSp>
        <p:grpSp>
          <p:nvGrpSpPr>
            <p:cNvPr id="114" name="Group 128"/>
            <p:cNvGrpSpPr/>
            <p:nvPr/>
          </p:nvGrpSpPr>
          <p:grpSpPr>
            <a:xfrm>
              <a:off x="4499992" y="313929"/>
              <a:ext cx="360040" cy="246221"/>
              <a:chOff x="3059832" y="5271011"/>
              <a:chExt cx="360040" cy="246221"/>
            </a:xfrm>
          </p:grpSpPr>
          <p:sp>
            <p:nvSpPr>
              <p:cNvPr id="130" name="Rectangle 129"/>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TextBox 130"/>
              <p:cNvSpPr txBox="1"/>
              <p:nvPr/>
            </p:nvSpPr>
            <p:spPr>
              <a:xfrm>
                <a:off x="3059832" y="527101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31</a:t>
                </a:r>
                <a:endParaRPr lang="en-GB" sz="1000" b="1" dirty="0">
                  <a:solidFill>
                    <a:schemeClr val="bg1"/>
                  </a:solidFill>
                  <a:latin typeface="Century Gothic" pitchFamily="34" charset="0"/>
                </a:endParaRPr>
              </a:p>
            </p:txBody>
          </p:sp>
        </p:grpSp>
        <p:grpSp>
          <p:nvGrpSpPr>
            <p:cNvPr id="117" name="Group 116"/>
            <p:cNvGrpSpPr/>
            <p:nvPr/>
          </p:nvGrpSpPr>
          <p:grpSpPr>
            <a:xfrm>
              <a:off x="4483528" y="1317572"/>
              <a:ext cx="360040" cy="246221"/>
              <a:chOff x="3043368" y="5266542"/>
              <a:chExt cx="360040" cy="246221"/>
            </a:xfrm>
          </p:grpSpPr>
          <p:sp>
            <p:nvSpPr>
              <p:cNvPr id="118" name="Rectangle 117"/>
              <p:cNvSpPr/>
              <p:nvPr/>
            </p:nvSpPr>
            <p:spPr>
              <a:xfrm>
                <a:off x="3131840" y="530120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TextBox 118"/>
              <p:cNvSpPr txBox="1"/>
              <p:nvPr/>
            </p:nvSpPr>
            <p:spPr>
              <a:xfrm>
                <a:off x="3043368" y="5266542"/>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26</a:t>
                </a:r>
                <a:endParaRPr lang="en-GB" sz="1000" b="1" dirty="0">
                  <a:solidFill>
                    <a:schemeClr val="bg1"/>
                  </a:solidFill>
                  <a:latin typeface="Century Gothic" pitchFamily="34" charset="0"/>
                </a:endParaRPr>
              </a:p>
            </p:txBody>
          </p:sp>
        </p:grpSp>
      </p:grpSp>
      <p:sp>
        <p:nvSpPr>
          <p:cNvPr id="172" name="Rectangle 171"/>
          <p:cNvSpPr/>
          <p:nvPr/>
        </p:nvSpPr>
        <p:spPr>
          <a:xfrm>
            <a:off x="1763688" y="343324"/>
            <a:ext cx="2801513" cy="499691"/>
          </a:xfrm>
          <a:prstGeom prst="rect">
            <a:avLst/>
          </a:prstGeom>
          <a:solidFill>
            <a:srgbClr val="990099"/>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0" name="Group 9"/>
          <p:cNvGrpSpPr/>
          <p:nvPr/>
        </p:nvGrpSpPr>
        <p:grpSpPr>
          <a:xfrm>
            <a:off x="7813154" y="0"/>
            <a:ext cx="1296144" cy="641606"/>
            <a:chOff x="7813154" y="0"/>
            <a:chExt cx="1296144" cy="641606"/>
          </a:xfrm>
        </p:grpSpPr>
        <p:sp>
          <p:nvSpPr>
            <p:cNvPr id="169" name="TextBox 1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170" name="Picture 169" descr="Student sheets.png"/>
            <p:cNvPicPr>
              <a:picLocks noChangeAspect="1"/>
            </p:cNvPicPr>
            <p:nvPr/>
          </p:nvPicPr>
          <p:blipFill>
            <a:blip r:embed="rId2" cstate="print"/>
            <a:stretch>
              <a:fillRect/>
            </a:stretch>
          </p:blipFill>
          <p:spPr>
            <a:xfrm>
              <a:off x="8598815" y="44624"/>
              <a:ext cx="510483" cy="596982"/>
            </a:xfrm>
            <a:prstGeom prst="rect">
              <a:avLst/>
            </a:prstGeom>
          </p:spPr>
        </p:pic>
      </p:grpSp>
      <p:sp>
        <p:nvSpPr>
          <p:cNvPr id="132" name="TextBox 131"/>
          <p:cNvSpPr txBox="1"/>
          <p:nvPr/>
        </p:nvSpPr>
        <p:spPr>
          <a:xfrm>
            <a:off x="467544" y="890573"/>
            <a:ext cx="2520280" cy="461665"/>
          </a:xfrm>
          <a:prstGeom prst="rect">
            <a:avLst/>
          </a:prstGeom>
          <a:noFill/>
        </p:spPr>
        <p:txBody>
          <a:bodyPr wrap="square" rtlCol="0">
            <a:spAutoFit/>
          </a:bodyPr>
          <a:lstStyle/>
          <a:p>
            <a:r>
              <a:rPr lang="en-GB" sz="2400" b="1" dirty="0" smtClean="0">
                <a:solidFill>
                  <a:srgbClr val="00B050"/>
                </a:solidFill>
                <a:latin typeface="Century Gothic" pitchFamily="34" charset="0"/>
              </a:rPr>
              <a:t>Finish test drive</a:t>
            </a:r>
          </a:p>
        </p:txBody>
      </p:sp>
      <p:sp>
        <p:nvSpPr>
          <p:cNvPr id="133" name="TextBox 132"/>
          <p:cNvSpPr txBox="1"/>
          <p:nvPr/>
        </p:nvSpPr>
        <p:spPr>
          <a:xfrm>
            <a:off x="323528" y="5456694"/>
            <a:ext cx="2520280" cy="907941"/>
          </a:xfrm>
          <a:prstGeom prst="rect">
            <a:avLst/>
          </a:prstGeom>
          <a:noFill/>
        </p:spPr>
        <p:txBody>
          <a:bodyPr wrap="square" rtlCol="0">
            <a:spAutoFit/>
          </a:bodyPr>
          <a:lstStyle/>
          <a:p>
            <a:r>
              <a:rPr lang="en-GB" sz="1200" dirty="0" smtClean="0">
                <a:latin typeface="Century Gothic" pitchFamily="34" charset="0"/>
              </a:rPr>
              <a:t>Throw 6 to choose an energy source and get going.</a:t>
            </a:r>
          </a:p>
          <a:p>
            <a:pPr>
              <a:spcBef>
                <a:spcPts val="600"/>
              </a:spcBef>
            </a:pPr>
            <a:r>
              <a:rPr lang="en-GB" sz="2400" b="1" dirty="0" smtClean="0">
                <a:solidFill>
                  <a:srgbClr val="00B050"/>
                </a:solidFill>
                <a:latin typeface="Century Gothic" pitchFamily="34" charset="0"/>
              </a:rPr>
              <a:t>Start test drive</a:t>
            </a:r>
          </a:p>
        </p:txBody>
      </p:sp>
      <p:sp>
        <p:nvSpPr>
          <p:cNvPr id="134" name="TextBox 133"/>
          <p:cNvSpPr txBox="1"/>
          <p:nvPr/>
        </p:nvSpPr>
        <p:spPr>
          <a:xfrm>
            <a:off x="4644008" y="5456694"/>
            <a:ext cx="1368152" cy="461665"/>
          </a:xfrm>
          <a:prstGeom prst="rect">
            <a:avLst/>
          </a:prstGeom>
          <a:noFill/>
        </p:spPr>
        <p:txBody>
          <a:bodyPr wrap="square" rtlCol="0">
            <a:spAutoFit/>
          </a:bodyPr>
          <a:lstStyle/>
          <a:p>
            <a:pPr algn="ctr"/>
            <a:r>
              <a:rPr lang="en-GB" sz="800" dirty="0" smtClean="0">
                <a:latin typeface="Century Gothic" pitchFamily="34" charset="0"/>
              </a:rPr>
              <a:t>A shortage of </a:t>
            </a:r>
            <a:br>
              <a:rPr lang="en-GB" sz="800" dirty="0" smtClean="0">
                <a:latin typeface="Century Gothic" pitchFamily="34" charset="0"/>
              </a:rPr>
            </a:br>
            <a:r>
              <a:rPr lang="en-GB" sz="800" dirty="0" smtClean="0">
                <a:latin typeface="Century Gothic" pitchFamily="34" charset="0"/>
              </a:rPr>
              <a:t>gas and coal causes power cuts.</a:t>
            </a:r>
          </a:p>
        </p:txBody>
      </p:sp>
      <p:sp>
        <p:nvSpPr>
          <p:cNvPr id="135" name="TextBox 134"/>
          <p:cNvSpPr txBox="1"/>
          <p:nvPr/>
        </p:nvSpPr>
        <p:spPr>
          <a:xfrm>
            <a:off x="4644007" y="6023466"/>
            <a:ext cx="1312411" cy="3693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Electric car </a:t>
            </a:r>
            <a:br>
              <a:rPr lang="en-GB" sz="900" b="1" dirty="0" smtClean="0">
                <a:solidFill>
                  <a:srgbClr val="00B050"/>
                </a:solidFill>
                <a:latin typeface="Century Gothic" pitchFamily="34" charset="0"/>
              </a:rPr>
            </a:br>
            <a:r>
              <a:rPr lang="en-GB" sz="900" b="1" dirty="0" smtClean="0">
                <a:solidFill>
                  <a:srgbClr val="00B050"/>
                </a:solidFill>
                <a:latin typeface="Century Gothic" pitchFamily="34" charset="0"/>
              </a:rPr>
              <a:t>miss a turn</a:t>
            </a:r>
          </a:p>
        </p:txBody>
      </p:sp>
      <p:sp>
        <p:nvSpPr>
          <p:cNvPr id="136" name="TextBox 135"/>
          <p:cNvSpPr txBox="1"/>
          <p:nvPr/>
        </p:nvSpPr>
        <p:spPr>
          <a:xfrm>
            <a:off x="6228184" y="6023466"/>
            <a:ext cx="1080120" cy="3693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Electric car drive to 7</a:t>
            </a:r>
          </a:p>
        </p:txBody>
      </p:sp>
      <p:sp>
        <p:nvSpPr>
          <p:cNvPr id="137" name="TextBox 136"/>
          <p:cNvSpPr txBox="1"/>
          <p:nvPr/>
        </p:nvSpPr>
        <p:spPr>
          <a:xfrm>
            <a:off x="6228184" y="5447402"/>
            <a:ext cx="1080120" cy="461665"/>
          </a:xfrm>
          <a:prstGeom prst="rect">
            <a:avLst/>
          </a:prstGeom>
          <a:noFill/>
        </p:spPr>
        <p:txBody>
          <a:bodyPr wrap="square" rtlCol="0">
            <a:spAutoFit/>
          </a:bodyPr>
          <a:lstStyle/>
          <a:p>
            <a:pPr algn="ctr"/>
            <a:r>
              <a:rPr lang="en-GB" sz="800" dirty="0" smtClean="0">
                <a:latin typeface="Century Gothic" pitchFamily="34" charset="0"/>
              </a:rPr>
              <a:t>All cities now have recharging points.</a:t>
            </a:r>
          </a:p>
        </p:txBody>
      </p:sp>
      <p:sp>
        <p:nvSpPr>
          <p:cNvPr id="138" name="TextBox 137"/>
          <p:cNvSpPr txBox="1"/>
          <p:nvPr/>
        </p:nvSpPr>
        <p:spPr>
          <a:xfrm>
            <a:off x="7452320" y="5024646"/>
            <a:ext cx="1440160" cy="3693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Electric and hydrogen cars drive to 10</a:t>
            </a:r>
          </a:p>
        </p:txBody>
      </p:sp>
      <p:sp>
        <p:nvSpPr>
          <p:cNvPr id="139" name="TextBox 138"/>
          <p:cNvSpPr txBox="1"/>
          <p:nvPr/>
        </p:nvSpPr>
        <p:spPr>
          <a:xfrm>
            <a:off x="7452320" y="4376574"/>
            <a:ext cx="1440160" cy="707886"/>
          </a:xfrm>
          <a:prstGeom prst="rect">
            <a:avLst/>
          </a:prstGeom>
          <a:noFill/>
        </p:spPr>
        <p:txBody>
          <a:bodyPr wrap="square" rtlCol="0">
            <a:spAutoFit/>
          </a:bodyPr>
          <a:lstStyle/>
          <a:p>
            <a:pPr algn="ctr"/>
            <a:r>
              <a:rPr lang="en-GB" sz="800" dirty="0" smtClean="0">
                <a:latin typeface="Century Gothic" pitchFamily="34" charset="0"/>
              </a:rPr>
              <a:t>To reduce carbon dioxide emissions, petrol , diesel and biodiesel cars must now drive every other day only.</a:t>
            </a:r>
            <a:endParaRPr lang="en-GB" sz="800" dirty="0"/>
          </a:p>
        </p:txBody>
      </p:sp>
      <p:sp>
        <p:nvSpPr>
          <p:cNvPr id="140" name="TextBox 139"/>
          <p:cNvSpPr txBox="1"/>
          <p:nvPr/>
        </p:nvSpPr>
        <p:spPr>
          <a:xfrm>
            <a:off x="6012160" y="5153854"/>
            <a:ext cx="1440160" cy="2308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Hydrogen reverse to 1</a:t>
            </a:r>
            <a:endParaRPr lang="en-GB" sz="900" dirty="0">
              <a:solidFill>
                <a:srgbClr val="00B050"/>
              </a:solidFill>
            </a:endParaRPr>
          </a:p>
        </p:txBody>
      </p:sp>
      <p:sp>
        <p:nvSpPr>
          <p:cNvPr id="141" name="TextBox 140"/>
          <p:cNvSpPr txBox="1"/>
          <p:nvPr/>
        </p:nvSpPr>
        <p:spPr>
          <a:xfrm>
            <a:off x="6012160" y="4450323"/>
            <a:ext cx="1440160" cy="584775"/>
          </a:xfrm>
          <a:prstGeom prst="rect">
            <a:avLst/>
          </a:prstGeom>
          <a:noFill/>
        </p:spPr>
        <p:txBody>
          <a:bodyPr wrap="square" rtlCol="0">
            <a:spAutoFit/>
          </a:bodyPr>
          <a:lstStyle/>
          <a:p>
            <a:pPr algn="ctr"/>
            <a:r>
              <a:rPr lang="en-GB" sz="800" dirty="0" smtClean="0">
                <a:latin typeface="Century Gothic" pitchFamily="34" charset="0"/>
              </a:rPr>
              <a:t>Tough new fire </a:t>
            </a:r>
            <a:br>
              <a:rPr lang="en-GB" sz="800" dirty="0" smtClean="0">
                <a:latin typeface="Century Gothic" pitchFamily="34" charset="0"/>
              </a:rPr>
            </a:br>
            <a:r>
              <a:rPr lang="en-GB" sz="800" dirty="0" smtClean="0">
                <a:latin typeface="Century Gothic" pitchFamily="34" charset="0"/>
              </a:rPr>
              <a:t>safety regulations close hydrogen storage facilities.</a:t>
            </a:r>
            <a:endParaRPr lang="en-GB" sz="800" dirty="0"/>
          </a:p>
        </p:txBody>
      </p:sp>
      <p:sp>
        <p:nvSpPr>
          <p:cNvPr id="142" name="TextBox 141"/>
          <p:cNvSpPr txBox="1"/>
          <p:nvPr/>
        </p:nvSpPr>
        <p:spPr>
          <a:xfrm>
            <a:off x="4572000" y="4365104"/>
            <a:ext cx="1440160" cy="830997"/>
          </a:xfrm>
          <a:prstGeom prst="rect">
            <a:avLst/>
          </a:prstGeom>
          <a:noFill/>
        </p:spPr>
        <p:txBody>
          <a:bodyPr wrap="square" rtlCol="0">
            <a:spAutoFit/>
          </a:bodyPr>
          <a:lstStyle/>
          <a:p>
            <a:pPr algn="ctr"/>
            <a:r>
              <a:rPr lang="en-GB" sz="800" dirty="0" smtClean="0">
                <a:latin typeface="Century Gothic" pitchFamily="34" charset="0"/>
              </a:rPr>
              <a:t>Scientists discover </a:t>
            </a:r>
            <a:br>
              <a:rPr lang="en-GB" sz="800" dirty="0" smtClean="0">
                <a:latin typeface="Century Gothic" pitchFamily="34" charset="0"/>
              </a:rPr>
            </a:br>
            <a:r>
              <a:rPr lang="en-GB" sz="800" dirty="0" smtClean="0">
                <a:latin typeface="Century Gothic" pitchFamily="34" charset="0"/>
              </a:rPr>
              <a:t>a profitable way of extracting hydrogen from water. The method makes no carbon dioxide.</a:t>
            </a:r>
            <a:endParaRPr lang="en-GB" sz="800" dirty="0"/>
          </a:p>
        </p:txBody>
      </p:sp>
      <p:sp>
        <p:nvSpPr>
          <p:cNvPr id="143" name="TextBox 142"/>
          <p:cNvSpPr txBox="1"/>
          <p:nvPr/>
        </p:nvSpPr>
        <p:spPr>
          <a:xfrm>
            <a:off x="4622304" y="5153854"/>
            <a:ext cx="1368152" cy="2308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Hydrogen drive to 12</a:t>
            </a:r>
            <a:endParaRPr lang="en-GB" sz="900" dirty="0">
              <a:solidFill>
                <a:srgbClr val="00B050"/>
              </a:solidFill>
            </a:endParaRPr>
          </a:p>
        </p:txBody>
      </p:sp>
      <p:sp>
        <p:nvSpPr>
          <p:cNvPr id="144" name="TextBox 143"/>
          <p:cNvSpPr txBox="1"/>
          <p:nvPr/>
        </p:nvSpPr>
        <p:spPr>
          <a:xfrm>
            <a:off x="3131840" y="5153854"/>
            <a:ext cx="1440160" cy="2308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Biodiesel drive to 12</a:t>
            </a:r>
            <a:endParaRPr lang="en-GB" sz="900" dirty="0">
              <a:solidFill>
                <a:srgbClr val="00B050"/>
              </a:solidFill>
            </a:endParaRPr>
          </a:p>
        </p:txBody>
      </p:sp>
      <p:sp>
        <p:nvSpPr>
          <p:cNvPr id="145" name="TextBox 144"/>
          <p:cNvSpPr txBox="1"/>
          <p:nvPr/>
        </p:nvSpPr>
        <p:spPr>
          <a:xfrm>
            <a:off x="3131840" y="4376574"/>
            <a:ext cx="1440160" cy="707886"/>
          </a:xfrm>
          <a:prstGeom prst="rect">
            <a:avLst/>
          </a:prstGeom>
          <a:noFill/>
        </p:spPr>
        <p:txBody>
          <a:bodyPr wrap="square" rtlCol="0">
            <a:spAutoFit/>
          </a:bodyPr>
          <a:lstStyle/>
          <a:p>
            <a:pPr algn="ctr"/>
            <a:r>
              <a:rPr lang="en-GB" sz="800" dirty="0" smtClean="0">
                <a:latin typeface="Century Gothic" pitchFamily="34" charset="0"/>
              </a:rPr>
              <a:t>Bumper rape seed </a:t>
            </a:r>
            <a:br>
              <a:rPr lang="en-GB" sz="800" dirty="0" smtClean="0">
                <a:latin typeface="Century Gothic" pitchFamily="34" charset="0"/>
              </a:rPr>
            </a:br>
            <a:r>
              <a:rPr lang="en-GB" sz="800" dirty="0" smtClean="0">
                <a:latin typeface="Century Gothic" pitchFamily="34" charset="0"/>
              </a:rPr>
              <a:t>crop means the growing plants removed more carbon dioxide from the atmosphere.</a:t>
            </a:r>
            <a:endParaRPr lang="en-GB" sz="800" dirty="0"/>
          </a:p>
        </p:txBody>
      </p:sp>
      <p:sp>
        <p:nvSpPr>
          <p:cNvPr id="146" name="TextBox 145"/>
          <p:cNvSpPr txBox="1"/>
          <p:nvPr/>
        </p:nvSpPr>
        <p:spPr>
          <a:xfrm>
            <a:off x="251520" y="4376574"/>
            <a:ext cx="1440160" cy="461665"/>
          </a:xfrm>
          <a:prstGeom prst="rect">
            <a:avLst/>
          </a:prstGeom>
          <a:noFill/>
        </p:spPr>
        <p:txBody>
          <a:bodyPr wrap="square" rtlCol="0">
            <a:spAutoFit/>
          </a:bodyPr>
          <a:lstStyle/>
          <a:p>
            <a:pPr algn="ctr"/>
            <a:r>
              <a:rPr lang="en-GB" sz="800" dirty="0" smtClean="0">
                <a:latin typeface="Century Gothic" pitchFamily="34" charset="0"/>
              </a:rPr>
              <a:t>Many more </a:t>
            </a:r>
            <a:br>
              <a:rPr lang="en-GB" sz="800" dirty="0" smtClean="0">
                <a:latin typeface="Century Gothic" pitchFamily="34" charset="0"/>
              </a:rPr>
            </a:br>
            <a:r>
              <a:rPr lang="en-GB" sz="800" dirty="0" smtClean="0">
                <a:latin typeface="Century Gothic" pitchFamily="34" charset="0"/>
              </a:rPr>
              <a:t>filling stations now </a:t>
            </a:r>
            <a:br>
              <a:rPr lang="en-GB" sz="800" dirty="0" smtClean="0">
                <a:latin typeface="Century Gothic" pitchFamily="34" charset="0"/>
              </a:rPr>
            </a:br>
            <a:r>
              <a:rPr lang="en-GB" sz="800" dirty="0" smtClean="0">
                <a:latin typeface="Century Gothic" pitchFamily="34" charset="0"/>
              </a:rPr>
              <a:t>supply biodiesel.</a:t>
            </a:r>
            <a:endParaRPr lang="en-GB" sz="800" b="1" dirty="0" smtClean="0">
              <a:latin typeface="Century Gothic" pitchFamily="34" charset="0"/>
            </a:endParaRPr>
          </a:p>
        </p:txBody>
      </p:sp>
      <p:sp>
        <p:nvSpPr>
          <p:cNvPr id="147" name="TextBox 146"/>
          <p:cNvSpPr txBox="1"/>
          <p:nvPr/>
        </p:nvSpPr>
        <p:spPr>
          <a:xfrm>
            <a:off x="251520" y="5153854"/>
            <a:ext cx="1440160" cy="2308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Biodiesel throw again</a:t>
            </a:r>
          </a:p>
        </p:txBody>
      </p:sp>
      <p:sp>
        <p:nvSpPr>
          <p:cNvPr id="148" name="TextBox 147"/>
          <p:cNvSpPr txBox="1"/>
          <p:nvPr/>
        </p:nvSpPr>
        <p:spPr>
          <a:xfrm>
            <a:off x="251520" y="3503767"/>
            <a:ext cx="1440160" cy="584775"/>
          </a:xfrm>
          <a:prstGeom prst="rect">
            <a:avLst/>
          </a:prstGeom>
          <a:noFill/>
          <a:ln>
            <a:noFill/>
          </a:ln>
        </p:spPr>
        <p:txBody>
          <a:bodyPr wrap="square" rtlCol="0">
            <a:spAutoFit/>
          </a:bodyPr>
          <a:lstStyle/>
          <a:p>
            <a:pPr algn="ctr"/>
            <a:r>
              <a:rPr lang="en-GB" sz="800" dirty="0" smtClean="0">
                <a:latin typeface="Century Gothic" pitchFamily="34" charset="0"/>
              </a:rPr>
              <a:t>Scientists develop </a:t>
            </a:r>
            <a:br>
              <a:rPr lang="en-GB" sz="800" dirty="0" smtClean="0">
                <a:latin typeface="Century Gothic" pitchFamily="34" charset="0"/>
              </a:rPr>
            </a:br>
            <a:r>
              <a:rPr lang="en-GB" sz="800" dirty="0" smtClean="0">
                <a:latin typeface="Century Gothic" pitchFamily="34" charset="0"/>
              </a:rPr>
              <a:t>a new </a:t>
            </a:r>
            <a:r>
              <a:rPr lang="en-GB" sz="800" dirty="0" err="1" smtClean="0">
                <a:latin typeface="Century Gothic" pitchFamily="34" charset="0"/>
              </a:rPr>
              <a:t>nanomaterial</a:t>
            </a:r>
            <a:r>
              <a:rPr lang="en-GB" sz="800" dirty="0" smtClean="0">
                <a:latin typeface="Century Gothic" pitchFamily="34" charset="0"/>
              </a:rPr>
              <a:t> </a:t>
            </a:r>
            <a:br>
              <a:rPr lang="en-GB" sz="800" dirty="0" smtClean="0">
                <a:latin typeface="Century Gothic" pitchFamily="34" charset="0"/>
              </a:rPr>
            </a:br>
            <a:r>
              <a:rPr lang="en-GB" sz="800" dirty="0" smtClean="0">
                <a:latin typeface="Century Gothic" pitchFamily="34" charset="0"/>
              </a:rPr>
              <a:t>for safe hydrogen storage.</a:t>
            </a:r>
            <a:endParaRPr lang="en-GB" sz="800" dirty="0"/>
          </a:p>
        </p:txBody>
      </p:sp>
      <p:sp>
        <p:nvSpPr>
          <p:cNvPr id="149" name="TextBox 148"/>
          <p:cNvSpPr txBox="1"/>
          <p:nvPr/>
        </p:nvSpPr>
        <p:spPr>
          <a:xfrm>
            <a:off x="251520" y="4145742"/>
            <a:ext cx="1440160" cy="2308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Hydrogen drive to 18</a:t>
            </a:r>
            <a:endParaRPr lang="en-GB" sz="900" dirty="0">
              <a:solidFill>
                <a:srgbClr val="00B050"/>
              </a:solidFill>
            </a:endParaRPr>
          </a:p>
        </p:txBody>
      </p:sp>
      <p:sp>
        <p:nvSpPr>
          <p:cNvPr id="150" name="TextBox 149"/>
          <p:cNvSpPr txBox="1"/>
          <p:nvPr/>
        </p:nvSpPr>
        <p:spPr>
          <a:xfrm>
            <a:off x="4572000" y="3368462"/>
            <a:ext cx="1440160" cy="461665"/>
          </a:xfrm>
          <a:prstGeom prst="rect">
            <a:avLst/>
          </a:prstGeom>
          <a:noFill/>
          <a:ln>
            <a:noFill/>
          </a:ln>
        </p:spPr>
        <p:txBody>
          <a:bodyPr wrap="square" rtlCol="0">
            <a:spAutoFit/>
          </a:bodyPr>
          <a:lstStyle/>
          <a:p>
            <a:pPr algn="ctr"/>
            <a:r>
              <a:rPr lang="en-GB" sz="800" dirty="0" smtClean="0">
                <a:latin typeface="Century Gothic" pitchFamily="34" charset="0"/>
              </a:rPr>
              <a:t>You suddenly need </a:t>
            </a:r>
            <a:br>
              <a:rPr lang="en-GB" sz="800" dirty="0" smtClean="0">
                <a:latin typeface="Century Gothic" pitchFamily="34" charset="0"/>
              </a:rPr>
            </a:br>
            <a:r>
              <a:rPr lang="en-GB" sz="800" dirty="0" smtClean="0">
                <a:latin typeface="Century Gothic" pitchFamily="34" charset="0"/>
              </a:rPr>
              <a:t>to go on more long journeys.</a:t>
            </a:r>
            <a:endParaRPr lang="en-GB" sz="800" b="1" dirty="0" smtClean="0">
              <a:latin typeface="Century Gothic" pitchFamily="34" charset="0"/>
            </a:endParaRPr>
          </a:p>
        </p:txBody>
      </p:sp>
      <p:sp>
        <p:nvSpPr>
          <p:cNvPr id="151" name="TextBox 150"/>
          <p:cNvSpPr txBox="1"/>
          <p:nvPr/>
        </p:nvSpPr>
        <p:spPr>
          <a:xfrm>
            <a:off x="4572000" y="3861048"/>
            <a:ext cx="1440160" cy="507831"/>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Hydrogen and electric cars reverse to 9. Biodiesel drive to 18.          </a:t>
            </a:r>
          </a:p>
        </p:txBody>
      </p:sp>
      <p:sp>
        <p:nvSpPr>
          <p:cNvPr id="152" name="TextBox 151"/>
          <p:cNvSpPr txBox="1"/>
          <p:nvPr/>
        </p:nvSpPr>
        <p:spPr>
          <a:xfrm>
            <a:off x="7452320" y="4145742"/>
            <a:ext cx="1440160" cy="2308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Electric car drive to 18</a:t>
            </a:r>
            <a:endParaRPr lang="en-GB" sz="900" dirty="0">
              <a:solidFill>
                <a:srgbClr val="00B050"/>
              </a:solidFill>
            </a:endParaRPr>
          </a:p>
        </p:txBody>
      </p:sp>
      <p:sp>
        <p:nvSpPr>
          <p:cNvPr id="153" name="TextBox 152"/>
          <p:cNvSpPr txBox="1"/>
          <p:nvPr/>
        </p:nvSpPr>
        <p:spPr>
          <a:xfrm>
            <a:off x="7452320" y="3429000"/>
            <a:ext cx="1440160" cy="584775"/>
          </a:xfrm>
          <a:prstGeom prst="rect">
            <a:avLst/>
          </a:prstGeom>
          <a:noFill/>
        </p:spPr>
        <p:txBody>
          <a:bodyPr wrap="square" rtlCol="0">
            <a:spAutoFit/>
          </a:bodyPr>
          <a:lstStyle/>
          <a:p>
            <a:pPr algn="ctr"/>
            <a:r>
              <a:rPr lang="en-GB" sz="800" dirty="0" smtClean="0">
                <a:latin typeface="Century Gothic" pitchFamily="34" charset="0"/>
              </a:rPr>
              <a:t>New battery </a:t>
            </a:r>
            <a:br>
              <a:rPr lang="en-GB" sz="800" dirty="0" smtClean="0">
                <a:latin typeface="Century Gothic" pitchFamily="34" charset="0"/>
              </a:rPr>
            </a:br>
            <a:r>
              <a:rPr lang="en-GB" sz="800" dirty="0" smtClean="0">
                <a:latin typeface="Century Gothic" pitchFamily="34" charset="0"/>
              </a:rPr>
              <a:t>technology developed. Electric cars travel further between recharging.</a:t>
            </a:r>
            <a:endParaRPr lang="en-GB" sz="800" dirty="0"/>
          </a:p>
        </p:txBody>
      </p:sp>
      <p:sp>
        <p:nvSpPr>
          <p:cNvPr id="154" name="TextBox 153"/>
          <p:cNvSpPr txBox="1"/>
          <p:nvPr/>
        </p:nvSpPr>
        <p:spPr>
          <a:xfrm>
            <a:off x="7452320" y="3137630"/>
            <a:ext cx="1440160" cy="2308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Biodiesel miss a turn</a:t>
            </a:r>
            <a:endParaRPr lang="en-GB" sz="900" dirty="0">
              <a:solidFill>
                <a:srgbClr val="00B050"/>
              </a:solidFill>
            </a:endParaRPr>
          </a:p>
        </p:txBody>
      </p:sp>
      <p:sp>
        <p:nvSpPr>
          <p:cNvPr id="155" name="TextBox 154"/>
          <p:cNvSpPr txBox="1"/>
          <p:nvPr/>
        </p:nvSpPr>
        <p:spPr>
          <a:xfrm>
            <a:off x="7452320" y="2444552"/>
            <a:ext cx="1440160" cy="707886"/>
          </a:xfrm>
          <a:prstGeom prst="rect">
            <a:avLst/>
          </a:prstGeom>
          <a:noFill/>
          <a:ln>
            <a:noFill/>
          </a:ln>
        </p:spPr>
        <p:txBody>
          <a:bodyPr wrap="square" rtlCol="0">
            <a:spAutoFit/>
          </a:bodyPr>
          <a:lstStyle/>
          <a:p>
            <a:pPr algn="ctr"/>
            <a:r>
              <a:rPr lang="en-GB" sz="800" dirty="0" smtClean="0">
                <a:latin typeface="Century Gothic" pitchFamily="34" charset="0"/>
              </a:rPr>
              <a:t>Protesters close </a:t>
            </a:r>
            <a:br>
              <a:rPr lang="en-GB" sz="800" dirty="0" smtClean="0">
                <a:latin typeface="Century Gothic" pitchFamily="34" charset="0"/>
              </a:rPr>
            </a:br>
            <a:r>
              <a:rPr lang="en-GB" sz="800" dirty="0" smtClean="0">
                <a:latin typeface="Century Gothic" pitchFamily="34" charset="0"/>
              </a:rPr>
              <a:t>filling stations. </a:t>
            </a:r>
            <a:br>
              <a:rPr lang="en-GB" sz="800" dirty="0" smtClean="0">
                <a:latin typeface="Century Gothic" pitchFamily="34" charset="0"/>
              </a:rPr>
            </a:br>
            <a:r>
              <a:rPr lang="en-GB" sz="800" dirty="0" smtClean="0">
                <a:latin typeface="Century Gothic" pitchFamily="34" charset="0"/>
              </a:rPr>
              <a:t>They say land should </a:t>
            </a:r>
            <a:br>
              <a:rPr lang="en-GB" sz="800" dirty="0" smtClean="0">
                <a:latin typeface="Century Gothic" pitchFamily="34" charset="0"/>
              </a:rPr>
            </a:br>
            <a:r>
              <a:rPr lang="en-GB" sz="800" dirty="0" smtClean="0">
                <a:latin typeface="Century Gothic" pitchFamily="34" charset="0"/>
              </a:rPr>
              <a:t>be used for food crops, not fuel.</a:t>
            </a:r>
            <a:endParaRPr lang="en-GB" sz="800" dirty="0"/>
          </a:p>
        </p:txBody>
      </p:sp>
      <p:sp>
        <p:nvSpPr>
          <p:cNvPr id="156" name="TextBox 155"/>
          <p:cNvSpPr txBox="1"/>
          <p:nvPr/>
        </p:nvSpPr>
        <p:spPr>
          <a:xfrm>
            <a:off x="3131840" y="2546757"/>
            <a:ext cx="1440160" cy="461665"/>
          </a:xfrm>
          <a:prstGeom prst="rect">
            <a:avLst/>
          </a:prstGeom>
          <a:noFill/>
        </p:spPr>
        <p:txBody>
          <a:bodyPr wrap="square" rtlCol="0">
            <a:spAutoFit/>
          </a:bodyPr>
          <a:lstStyle/>
          <a:p>
            <a:pPr algn="ctr"/>
            <a:r>
              <a:rPr lang="en-GB" sz="800" dirty="0" smtClean="0">
                <a:latin typeface="Century Gothic" pitchFamily="34" charset="0"/>
              </a:rPr>
              <a:t>Hundreds of new </a:t>
            </a:r>
            <a:br>
              <a:rPr lang="en-GB" sz="800" dirty="0" smtClean="0">
                <a:latin typeface="Century Gothic" pitchFamily="34" charset="0"/>
              </a:rPr>
            </a:br>
            <a:r>
              <a:rPr lang="en-GB" sz="800" dirty="0" smtClean="0">
                <a:latin typeface="Century Gothic" pitchFamily="34" charset="0"/>
              </a:rPr>
              <a:t>wind farms generate clean electricity.</a:t>
            </a:r>
          </a:p>
        </p:txBody>
      </p:sp>
      <p:sp>
        <p:nvSpPr>
          <p:cNvPr id="157" name="TextBox 156"/>
          <p:cNvSpPr txBox="1"/>
          <p:nvPr/>
        </p:nvSpPr>
        <p:spPr>
          <a:xfrm>
            <a:off x="3146261" y="3137630"/>
            <a:ext cx="1440160" cy="2308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Electric car drive to 24</a:t>
            </a:r>
            <a:endParaRPr lang="en-GB" sz="900" dirty="0" smtClean="0">
              <a:solidFill>
                <a:srgbClr val="00B050"/>
              </a:solidFill>
              <a:latin typeface="Century Gothic" pitchFamily="34" charset="0"/>
            </a:endParaRPr>
          </a:p>
        </p:txBody>
      </p:sp>
      <p:sp>
        <p:nvSpPr>
          <p:cNvPr id="158" name="TextBox 157"/>
          <p:cNvSpPr txBox="1"/>
          <p:nvPr/>
        </p:nvSpPr>
        <p:spPr>
          <a:xfrm>
            <a:off x="251520" y="2360350"/>
            <a:ext cx="1440160" cy="584775"/>
          </a:xfrm>
          <a:prstGeom prst="rect">
            <a:avLst/>
          </a:prstGeom>
          <a:noFill/>
        </p:spPr>
        <p:txBody>
          <a:bodyPr wrap="square" rtlCol="0">
            <a:spAutoFit/>
          </a:bodyPr>
          <a:lstStyle/>
          <a:p>
            <a:pPr algn="ctr"/>
            <a:r>
              <a:rPr lang="en-GB" sz="800" dirty="0" smtClean="0">
                <a:latin typeface="Century Gothic" pitchFamily="34" charset="0"/>
              </a:rPr>
              <a:t>The government subsidises cars that produce no carbon dioxide when in use.</a:t>
            </a:r>
            <a:endParaRPr lang="en-GB" sz="800" b="1" dirty="0" smtClean="0">
              <a:latin typeface="Century Gothic" pitchFamily="34" charset="0"/>
            </a:endParaRPr>
          </a:p>
        </p:txBody>
      </p:sp>
      <p:sp>
        <p:nvSpPr>
          <p:cNvPr id="159" name="TextBox 158"/>
          <p:cNvSpPr txBox="1"/>
          <p:nvPr/>
        </p:nvSpPr>
        <p:spPr>
          <a:xfrm>
            <a:off x="251520" y="3008422"/>
            <a:ext cx="1440160" cy="3693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Electric and hydrogen cars drive to 25</a:t>
            </a:r>
          </a:p>
        </p:txBody>
      </p:sp>
      <p:sp>
        <p:nvSpPr>
          <p:cNvPr id="160" name="TextBox 159"/>
          <p:cNvSpPr txBox="1"/>
          <p:nvPr/>
        </p:nvSpPr>
        <p:spPr>
          <a:xfrm>
            <a:off x="251520" y="1589748"/>
            <a:ext cx="1440160" cy="338554"/>
          </a:xfrm>
          <a:prstGeom prst="rect">
            <a:avLst/>
          </a:prstGeom>
          <a:noFill/>
        </p:spPr>
        <p:txBody>
          <a:bodyPr wrap="square" rtlCol="0">
            <a:spAutoFit/>
          </a:bodyPr>
          <a:lstStyle/>
          <a:p>
            <a:pPr algn="ctr"/>
            <a:r>
              <a:rPr lang="en-GB" sz="800" dirty="0" smtClean="0">
                <a:latin typeface="Century Gothic" pitchFamily="34" charset="0"/>
              </a:rPr>
              <a:t>Extra hydrogen</a:t>
            </a:r>
            <a:br>
              <a:rPr lang="en-GB" sz="800" dirty="0" smtClean="0">
                <a:latin typeface="Century Gothic" pitchFamily="34" charset="0"/>
              </a:rPr>
            </a:br>
            <a:r>
              <a:rPr lang="en-GB" sz="800" dirty="0" smtClean="0">
                <a:latin typeface="Century Gothic" pitchFamily="34" charset="0"/>
              </a:rPr>
              <a:t> filling stations open.</a:t>
            </a:r>
            <a:endParaRPr lang="en-GB" sz="800" b="1" dirty="0" smtClean="0">
              <a:latin typeface="Century Gothic" pitchFamily="34" charset="0"/>
            </a:endParaRPr>
          </a:p>
        </p:txBody>
      </p:sp>
      <p:sp>
        <p:nvSpPr>
          <p:cNvPr id="161" name="TextBox 160"/>
          <p:cNvSpPr txBox="1"/>
          <p:nvPr/>
        </p:nvSpPr>
        <p:spPr>
          <a:xfrm>
            <a:off x="232919" y="2130583"/>
            <a:ext cx="1440160" cy="2308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Hydrogen throw again</a:t>
            </a:r>
          </a:p>
        </p:txBody>
      </p:sp>
      <p:sp>
        <p:nvSpPr>
          <p:cNvPr id="162" name="TextBox 161"/>
          <p:cNvSpPr txBox="1"/>
          <p:nvPr/>
        </p:nvSpPr>
        <p:spPr>
          <a:xfrm>
            <a:off x="1691680" y="1487543"/>
            <a:ext cx="1440160" cy="584775"/>
          </a:xfrm>
          <a:prstGeom prst="rect">
            <a:avLst/>
          </a:prstGeom>
          <a:noFill/>
        </p:spPr>
        <p:txBody>
          <a:bodyPr wrap="square" rtlCol="0">
            <a:spAutoFit/>
          </a:bodyPr>
          <a:lstStyle/>
          <a:p>
            <a:pPr algn="ctr"/>
            <a:r>
              <a:rPr lang="en-GB" sz="800" dirty="0" smtClean="0">
                <a:latin typeface="Century Gothic" pitchFamily="34" charset="0"/>
              </a:rPr>
              <a:t>An extra tax is introduced for all cars that produce carbon dioxide when in use.</a:t>
            </a:r>
            <a:endParaRPr lang="en-GB" sz="800" dirty="0"/>
          </a:p>
        </p:txBody>
      </p:sp>
      <p:sp>
        <p:nvSpPr>
          <p:cNvPr id="163" name="TextBox 162"/>
          <p:cNvSpPr txBox="1"/>
          <p:nvPr/>
        </p:nvSpPr>
        <p:spPr>
          <a:xfrm>
            <a:off x="1691680" y="2129518"/>
            <a:ext cx="1440160" cy="2308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Biodiesel reverse to 21</a:t>
            </a:r>
            <a:endParaRPr lang="en-GB" sz="900" dirty="0">
              <a:solidFill>
                <a:srgbClr val="00B050"/>
              </a:solidFill>
            </a:endParaRPr>
          </a:p>
        </p:txBody>
      </p:sp>
      <p:sp>
        <p:nvSpPr>
          <p:cNvPr id="164" name="TextBox 163"/>
          <p:cNvSpPr txBox="1"/>
          <p:nvPr/>
        </p:nvSpPr>
        <p:spPr>
          <a:xfrm>
            <a:off x="7452320" y="1538645"/>
            <a:ext cx="1440160" cy="461665"/>
          </a:xfrm>
          <a:prstGeom prst="rect">
            <a:avLst/>
          </a:prstGeom>
          <a:noFill/>
        </p:spPr>
        <p:txBody>
          <a:bodyPr wrap="square" rtlCol="0">
            <a:spAutoFit/>
          </a:bodyPr>
          <a:lstStyle/>
          <a:p>
            <a:pPr algn="ctr"/>
            <a:r>
              <a:rPr lang="en-GB" sz="800" dirty="0" smtClean="0">
                <a:latin typeface="Century Gothic" pitchFamily="34" charset="0"/>
              </a:rPr>
              <a:t>A report shows that biodiesel storage is safer than petrol storage.</a:t>
            </a:r>
            <a:endParaRPr lang="en-GB" sz="800" b="1" dirty="0" smtClean="0">
              <a:latin typeface="Century Gothic" pitchFamily="34" charset="0"/>
            </a:endParaRPr>
          </a:p>
        </p:txBody>
      </p:sp>
      <p:sp>
        <p:nvSpPr>
          <p:cNvPr id="165" name="TextBox 164"/>
          <p:cNvSpPr txBox="1"/>
          <p:nvPr/>
        </p:nvSpPr>
        <p:spPr>
          <a:xfrm>
            <a:off x="7452320" y="2129518"/>
            <a:ext cx="1440160" cy="2308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Biodiesel drive to 31</a:t>
            </a:r>
          </a:p>
        </p:txBody>
      </p:sp>
      <p:sp>
        <p:nvSpPr>
          <p:cNvPr id="166" name="TextBox 165"/>
          <p:cNvSpPr txBox="1"/>
          <p:nvPr/>
        </p:nvSpPr>
        <p:spPr>
          <a:xfrm>
            <a:off x="6012160" y="407423"/>
            <a:ext cx="1440160" cy="584775"/>
          </a:xfrm>
          <a:prstGeom prst="rect">
            <a:avLst/>
          </a:prstGeom>
          <a:noFill/>
        </p:spPr>
        <p:txBody>
          <a:bodyPr wrap="square" rtlCol="0">
            <a:spAutoFit/>
          </a:bodyPr>
          <a:lstStyle/>
          <a:p>
            <a:pPr algn="ctr"/>
            <a:r>
              <a:rPr lang="en-GB" sz="800" dirty="0" smtClean="0">
                <a:latin typeface="Century Gothic" pitchFamily="34" charset="0"/>
              </a:rPr>
              <a:t>Deaths from </a:t>
            </a:r>
            <a:br>
              <a:rPr lang="en-GB" sz="800" dirty="0" smtClean="0">
                <a:latin typeface="Century Gothic" pitchFamily="34" charset="0"/>
              </a:rPr>
            </a:br>
            <a:r>
              <a:rPr lang="en-GB" sz="800" dirty="0" smtClean="0">
                <a:latin typeface="Century Gothic" pitchFamily="34" charset="0"/>
              </a:rPr>
              <a:t>collisions increase. </a:t>
            </a:r>
            <a:br>
              <a:rPr lang="en-GB" sz="800" dirty="0" smtClean="0">
                <a:latin typeface="Century Gothic" pitchFamily="34" charset="0"/>
              </a:rPr>
            </a:br>
            <a:r>
              <a:rPr lang="en-GB" sz="800" dirty="0" smtClean="0">
                <a:latin typeface="Century Gothic" pitchFamily="34" charset="0"/>
              </a:rPr>
              <a:t>You are too nervous </a:t>
            </a:r>
            <a:br>
              <a:rPr lang="en-GB" sz="800" dirty="0" smtClean="0">
                <a:latin typeface="Century Gothic" pitchFamily="34" charset="0"/>
              </a:rPr>
            </a:br>
            <a:r>
              <a:rPr lang="en-GB" sz="800" dirty="0" smtClean="0">
                <a:latin typeface="Century Gothic" pitchFamily="34" charset="0"/>
              </a:rPr>
              <a:t>to drive.  </a:t>
            </a:r>
          </a:p>
        </p:txBody>
      </p:sp>
      <p:sp>
        <p:nvSpPr>
          <p:cNvPr id="167" name="TextBox 166"/>
          <p:cNvSpPr txBox="1"/>
          <p:nvPr/>
        </p:nvSpPr>
        <p:spPr>
          <a:xfrm>
            <a:off x="6012160" y="992198"/>
            <a:ext cx="1440160" cy="369332"/>
          </a:xfrm>
          <a:prstGeom prst="rect">
            <a:avLst/>
          </a:prstGeom>
          <a:noFill/>
        </p:spPr>
        <p:txBody>
          <a:bodyPr wrap="square" rtlCol="0">
            <a:spAutoFit/>
          </a:bodyPr>
          <a:lstStyle/>
          <a:p>
            <a:pPr algn="ctr"/>
            <a:r>
              <a:rPr lang="en-GB" sz="900" b="1" dirty="0" smtClean="0">
                <a:solidFill>
                  <a:srgbClr val="00B050"/>
                </a:solidFill>
                <a:latin typeface="Century Gothic" pitchFamily="34" charset="0"/>
              </a:rPr>
              <a:t>All cars on the board reverse to 19</a:t>
            </a:r>
          </a:p>
        </p:txBody>
      </p:sp>
      <p:sp>
        <p:nvSpPr>
          <p:cNvPr id="171" name="TextBox 170"/>
          <p:cNvSpPr txBox="1"/>
          <p:nvPr/>
        </p:nvSpPr>
        <p:spPr>
          <a:xfrm>
            <a:off x="1691680" y="332656"/>
            <a:ext cx="2880320" cy="515526"/>
          </a:xfrm>
          <a:prstGeom prst="rect">
            <a:avLst/>
          </a:prstGeom>
          <a:noFill/>
        </p:spPr>
        <p:txBody>
          <a:bodyPr wrap="square" rtlCol="0">
            <a:spAutoFit/>
          </a:bodyPr>
          <a:lstStyle/>
          <a:p>
            <a:pPr algn="r">
              <a:lnSpc>
                <a:spcPts val="3300"/>
              </a:lnSpc>
            </a:pPr>
            <a:r>
              <a:rPr lang="en-GB" sz="2800" dirty="0" smtClean="0">
                <a:solidFill>
                  <a:schemeClr val="bg1"/>
                </a:solidFill>
                <a:latin typeface="Century Gothic" pitchFamily="34" charset="0"/>
                <a:ea typeface="+mj-ea"/>
                <a:cs typeface="+mj-cs"/>
              </a:rPr>
              <a:t>Car wars game</a:t>
            </a:r>
            <a:endParaRPr lang="en-GB" sz="2800" dirty="0">
              <a:solidFill>
                <a:schemeClr val="bg1"/>
              </a:solidFill>
              <a:latin typeface="Century Gothic" pitchFamily="34" charset="0"/>
              <a:ea typeface="+mj-ea"/>
              <a:cs typeface="+mj-cs"/>
            </a:endParaRPr>
          </a:p>
        </p:txBody>
      </p:sp>
      <p:pic>
        <p:nvPicPr>
          <p:cNvPr id="173" name="Picture 172" descr="red car.png"/>
          <p:cNvPicPr>
            <a:picLocks noChangeAspect="1"/>
          </p:cNvPicPr>
          <p:nvPr/>
        </p:nvPicPr>
        <p:blipFill>
          <a:blip r:embed="rId3" cstate="print"/>
          <a:stretch>
            <a:fillRect/>
          </a:stretch>
        </p:blipFill>
        <p:spPr>
          <a:xfrm>
            <a:off x="1691680" y="3531946"/>
            <a:ext cx="1368779" cy="689142"/>
          </a:xfrm>
          <a:prstGeom prst="rect">
            <a:avLst/>
          </a:prstGeom>
        </p:spPr>
      </p:pic>
      <p:pic>
        <p:nvPicPr>
          <p:cNvPr id="174" name="Picture 173" descr="green colour car.png"/>
          <p:cNvPicPr>
            <a:picLocks noChangeAspect="1"/>
          </p:cNvPicPr>
          <p:nvPr/>
        </p:nvPicPr>
        <p:blipFill>
          <a:blip r:embed="rId4" cstate="print"/>
          <a:stretch>
            <a:fillRect/>
          </a:stretch>
        </p:blipFill>
        <p:spPr>
          <a:xfrm>
            <a:off x="6228184" y="1484784"/>
            <a:ext cx="1008112" cy="792691"/>
          </a:xfrm>
          <a:prstGeom prst="rect">
            <a:avLst/>
          </a:prstGeom>
        </p:spPr>
      </p:pic>
      <p:pic>
        <p:nvPicPr>
          <p:cNvPr id="175" name="Picture 174" descr="electric car.png"/>
          <p:cNvPicPr>
            <a:picLocks noChangeAspect="1"/>
          </p:cNvPicPr>
          <p:nvPr/>
        </p:nvPicPr>
        <p:blipFill>
          <a:blip r:embed="rId5" cstate="print"/>
          <a:stretch>
            <a:fillRect/>
          </a:stretch>
        </p:blipFill>
        <p:spPr>
          <a:xfrm>
            <a:off x="6084168" y="3496716"/>
            <a:ext cx="1296144" cy="724316"/>
          </a:xfrm>
          <a:prstGeom prst="rect">
            <a:avLst/>
          </a:prstGeom>
          <a:noFill/>
          <a:ln>
            <a:noFill/>
          </a:ln>
          <a:effectLst>
            <a:outerShdw blurRad="50800" dist="38100" dir="2700000" algn="tl" rotWithShape="0">
              <a:prstClr val="black">
                <a:alpha val="40000"/>
              </a:prstClr>
            </a:outerShdw>
          </a:effectLst>
        </p:spPr>
      </p:pic>
      <p:pic>
        <p:nvPicPr>
          <p:cNvPr id="176" name="Picture 3"/>
          <p:cNvPicPr>
            <a:picLocks noChangeAspect="1" noChangeArrowheads="1"/>
          </p:cNvPicPr>
          <p:nvPr/>
        </p:nvPicPr>
        <p:blipFill>
          <a:blip r:embed="rId6" cstate="print"/>
          <a:stretch>
            <a:fillRect/>
          </a:stretch>
        </p:blipFill>
        <p:spPr bwMode="auto">
          <a:xfrm>
            <a:off x="4750044" y="2495611"/>
            <a:ext cx="1096395" cy="7685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7" name="Picture 2"/>
          <p:cNvPicPr>
            <a:picLocks noChangeAspect="1" noChangeArrowheads="1"/>
          </p:cNvPicPr>
          <p:nvPr/>
        </p:nvPicPr>
        <p:blipFill>
          <a:blip r:embed="rId7" cstate="print"/>
          <a:stretch>
            <a:fillRect/>
          </a:stretch>
        </p:blipFill>
        <p:spPr bwMode="auto">
          <a:xfrm>
            <a:off x="3315047" y="1486109"/>
            <a:ext cx="1083883" cy="72008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78" name="Picture 177" descr="hydrogen car2.png"/>
          <p:cNvPicPr>
            <a:picLocks noChangeAspect="1"/>
          </p:cNvPicPr>
          <p:nvPr/>
        </p:nvPicPr>
        <p:blipFill>
          <a:blip r:embed="rId8" cstate="print"/>
          <a:srcRect t="15385" r="12821"/>
          <a:stretch>
            <a:fillRect/>
          </a:stretch>
        </p:blipFill>
        <p:spPr>
          <a:xfrm>
            <a:off x="4716016" y="506405"/>
            <a:ext cx="1168912" cy="784080"/>
          </a:xfrm>
          <a:prstGeom prst="rect">
            <a:avLst/>
          </a:prstGeom>
          <a:noFill/>
          <a:ln>
            <a:noFill/>
          </a:ln>
          <a:effectLst>
            <a:softEdge rad="31750"/>
          </a:effectLst>
        </p:spPr>
      </p:pic>
      <p:pic>
        <p:nvPicPr>
          <p:cNvPr id="179" name="Picture 6" descr="Image"/>
          <p:cNvPicPr>
            <a:picLocks noChangeAspect="1" noChangeArrowheads="1"/>
          </p:cNvPicPr>
          <p:nvPr/>
        </p:nvPicPr>
        <p:blipFill>
          <a:blip r:embed="rId9" cstate="print"/>
          <a:stretch>
            <a:fillRect/>
          </a:stretch>
        </p:blipFill>
        <p:spPr bwMode="auto">
          <a:xfrm>
            <a:off x="4873497" y="1447836"/>
            <a:ext cx="869092" cy="869092"/>
          </a:xfrm>
          <a:prstGeom prst="rect">
            <a:avLst/>
          </a:prstGeom>
          <a:noFill/>
          <a:ln>
            <a:noFill/>
          </a:ln>
        </p:spPr>
      </p:pic>
      <p:pic>
        <p:nvPicPr>
          <p:cNvPr id="180" name="Picture 179" descr="symbol elec.png"/>
          <p:cNvPicPr>
            <a:picLocks noChangeAspect="1"/>
          </p:cNvPicPr>
          <p:nvPr/>
        </p:nvPicPr>
        <p:blipFill>
          <a:blip r:embed="rId10" cstate="print"/>
          <a:stretch>
            <a:fillRect/>
          </a:stretch>
        </p:blipFill>
        <p:spPr>
          <a:xfrm>
            <a:off x="1979712" y="2420888"/>
            <a:ext cx="923697" cy="923697"/>
          </a:xfrm>
          <a:prstGeom prst="rect">
            <a:avLst/>
          </a:prstGeom>
          <a:noFill/>
          <a:ln>
            <a:noFill/>
          </a:ln>
        </p:spPr>
      </p:pic>
      <p:pic>
        <p:nvPicPr>
          <p:cNvPr id="181" name="Picture 4" descr="Image"/>
          <p:cNvPicPr>
            <a:picLocks noChangeAspect="1" noChangeArrowheads="1"/>
          </p:cNvPicPr>
          <p:nvPr/>
        </p:nvPicPr>
        <p:blipFill>
          <a:blip r:embed="rId11" cstate="print"/>
          <a:stretch>
            <a:fillRect/>
          </a:stretch>
        </p:blipFill>
        <p:spPr bwMode="auto">
          <a:xfrm>
            <a:off x="7740352" y="404664"/>
            <a:ext cx="869092" cy="869092"/>
          </a:xfrm>
          <a:prstGeom prst="rect">
            <a:avLst/>
          </a:prstGeom>
          <a:noFill/>
          <a:ln>
            <a:noFill/>
          </a:ln>
        </p:spPr>
      </p:pic>
      <p:pic>
        <p:nvPicPr>
          <p:cNvPr id="183" name="Picture 182" descr="hydrogen fuel.png"/>
          <p:cNvPicPr>
            <a:picLocks noChangeAspect="1"/>
          </p:cNvPicPr>
          <p:nvPr/>
        </p:nvPicPr>
        <p:blipFill>
          <a:blip r:embed="rId12" cstate="print"/>
          <a:stretch>
            <a:fillRect/>
          </a:stretch>
        </p:blipFill>
        <p:spPr>
          <a:xfrm>
            <a:off x="3275856" y="5589240"/>
            <a:ext cx="1088760" cy="740806"/>
          </a:xfrm>
          <a:prstGeom prst="rect">
            <a:avLst/>
          </a:prstGeom>
          <a:noFill/>
          <a:ln>
            <a:noFill/>
          </a:ln>
        </p:spPr>
      </p:pic>
      <p:pic>
        <p:nvPicPr>
          <p:cNvPr id="184" name="Picture 183" descr="biodiesel fuel.png"/>
          <p:cNvPicPr>
            <a:picLocks noChangeAspect="1"/>
          </p:cNvPicPr>
          <p:nvPr/>
        </p:nvPicPr>
        <p:blipFill>
          <a:blip r:embed="rId13" cstate="print"/>
          <a:stretch>
            <a:fillRect/>
          </a:stretch>
        </p:blipFill>
        <p:spPr>
          <a:xfrm>
            <a:off x="6156176" y="2420888"/>
            <a:ext cx="1089622" cy="808792"/>
          </a:xfrm>
          <a:prstGeom prst="rect">
            <a:avLst/>
          </a:prstGeom>
          <a:noFill/>
          <a:ln>
            <a:noFill/>
          </a:ln>
        </p:spPr>
      </p:pic>
      <p:pic>
        <p:nvPicPr>
          <p:cNvPr id="185" name="Picture 184" descr="electric fuel.png"/>
          <p:cNvPicPr>
            <a:picLocks noChangeAspect="1"/>
          </p:cNvPicPr>
          <p:nvPr/>
        </p:nvPicPr>
        <p:blipFill>
          <a:blip r:embed="rId14" cstate="print"/>
          <a:stretch>
            <a:fillRect/>
          </a:stretch>
        </p:blipFill>
        <p:spPr>
          <a:xfrm>
            <a:off x="1921151" y="4536014"/>
            <a:ext cx="1080120" cy="738379"/>
          </a:xfrm>
          <a:prstGeom prst="rect">
            <a:avLst/>
          </a:prstGeom>
          <a:noFill/>
          <a:ln>
            <a:noFill/>
          </a:ln>
        </p:spPr>
      </p:pic>
      <p:pic>
        <p:nvPicPr>
          <p:cNvPr id="186" name="Picture 3"/>
          <p:cNvPicPr>
            <a:picLocks noChangeAspect="1" noChangeArrowheads="1"/>
          </p:cNvPicPr>
          <p:nvPr/>
        </p:nvPicPr>
        <p:blipFill>
          <a:blip r:embed="rId15" cstate="print"/>
          <a:srcRect t="29440" r="16991"/>
          <a:stretch>
            <a:fillRect/>
          </a:stretch>
        </p:blipFill>
        <p:spPr bwMode="auto">
          <a:xfrm>
            <a:off x="3230483" y="3717032"/>
            <a:ext cx="837461" cy="578223"/>
          </a:xfrm>
          <a:prstGeom prst="rect">
            <a:avLst/>
          </a:prstGeom>
          <a:noFill/>
          <a:ln>
            <a:noFill/>
          </a:ln>
          <a:effectLst>
            <a:outerShdw blurRad="50800" dist="38100" dir="2700000" algn="tl" rotWithShape="0">
              <a:prstClr val="black">
                <a:alpha val="40000"/>
              </a:prstClr>
            </a:outerShdw>
          </a:effectLst>
        </p:spPr>
      </p:pic>
      <p:pic>
        <p:nvPicPr>
          <p:cNvPr id="187" name="Picture 186" descr="rape flower.png"/>
          <p:cNvPicPr>
            <a:picLocks noChangeAspect="1"/>
          </p:cNvPicPr>
          <p:nvPr/>
        </p:nvPicPr>
        <p:blipFill>
          <a:blip r:embed="rId16" cstate="print"/>
          <a:stretch>
            <a:fillRect/>
          </a:stretch>
        </p:blipFill>
        <p:spPr>
          <a:xfrm>
            <a:off x="3881430" y="3429000"/>
            <a:ext cx="618562" cy="620688"/>
          </a:xfrm>
          <a:prstGeom prst="rect">
            <a:avLst/>
          </a:prstGeom>
          <a:noFill/>
          <a:ln>
            <a:noFill/>
          </a:ln>
          <a:effectLst>
            <a:outerShdw blurRad="50800" dist="38100" dir="2700000" algn="tl" rotWithShape="0">
              <a:prstClr val="black">
                <a:alpha val="40000"/>
              </a:prstClr>
            </a:outerShdw>
          </a:effectLst>
        </p:spPr>
      </p:pic>
      <p:pic>
        <p:nvPicPr>
          <p:cNvPr id="1026" name="Picture 2" descr="F:\Images\Business images\Image sections\Transport\sports car dreamstime_xs_20281805.jpg"/>
          <p:cNvPicPr>
            <a:picLocks noChangeAspect="1" noChangeArrowheads="1"/>
          </p:cNvPicPr>
          <p:nvPr/>
        </p:nvPicPr>
        <p:blipFill>
          <a:blip r:embed="rId17" cstate="print"/>
          <a:srcRect l="4919" t="10209" r="6536"/>
          <a:stretch>
            <a:fillRect/>
          </a:stretch>
        </p:blipFill>
        <p:spPr bwMode="auto">
          <a:xfrm>
            <a:off x="7596336" y="5589240"/>
            <a:ext cx="1152128" cy="776463"/>
          </a:xfrm>
          <a:prstGeom prst="rect">
            <a:avLst/>
          </a:prstGeom>
          <a:noFill/>
        </p:spPr>
      </p:pic>
      <p:grpSp>
        <p:nvGrpSpPr>
          <p:cNvPr id="315" name="Group 314"/>
          <p:cNvGrpSpPr/>
          <p:nvPr/>
        </p:nvGrpSpPr>
        <p:grpSpPr>
          <a:xfrm>
            <a:off x="7380312" y="1310571"/>
            <a:ext cx="360040" cy="246221"/>
            <a:chOff x="7380312" y="1310571"/>
            <a:chExt cx="360040" cy="246221"/>
          </a:xfrm>
        </p:grpSpPr>
        <p:sp>
          <p:nvSpPr>
            <p:cNvPr id="41" name="Rectangle 40"/>
            <p:cNvSpPr/>
            <p:nvPr/>
          </p:nvSpPr>
          <p:spPr>
            <a:xfrm>
              <a:off x="7452320" y="1352238"/>
              <a:ext cx="191108" cy="185192"/>
            </a:xfrm>
            <a:prstGeom prst="rect">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4" name="TextBox 313"/>
            <p:cNvSpPr txBox="1"/>
            <p:nvPr/>
          </p:nvSpPr>
          <p:spPr>
            <a:xfrm>
              <a:off x="7380312" y="1310571"/>
              <a:ext cx="360040" cy="246221"/>
            </a:xfrm>
            <a:prstGeom prst="rect">
              <a:avLst/>
            </a:prstGeom>
            <a:noFill/>
          </p:spPr>
          <p:txBody>
            <a:bodyPr wrap="square" rtlCol="0">
              <a:spAutoFit/>
            </a:bodyPr>
            <a:lstStyle/>
            <a:p>
              <a:pPr algn="ctr"/>
              <a:r>
                <a:rPr lang="en-GB" sz="1000" b="1" dirty="0" smtClean="0">
                  <a:solidFill>
                    <a:schemeClr val="bg1"/>
                  </a:solidFill>
                  <a:latin typeface="Century Gothic" pitchFamily="34" charset="0"/>
                </a:rPr>
                <a:t>28</a:t>
              </a:r>
              <a:endParaRPr lang="en-GB" sz="1000" b="1" dirty="0">
                <a:solidFill>
                  <a:schemeClr val="bg1"/>
                </a:solidFill>
                <a:latin typeface="Century Gothic" pitchFamily="34" charset="0"/>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179512" y="5301208"/>
            <a:ext cx="1440160" cy="1083538"/>
            <a:chOff x="3779912" y="3140968"/>
            <a:chExt cx="1440160" cy="1083538"/>
          </a:xfrm>
        </p:grpSpPr>
        <p:sp>
          <p:nvSpPr>
            <p:cNvPr id="28" name="Rectangle 27"/>
            <p:cNvSpPr/>
            <p:nvPr/>
          </p:nvSpPr>
          <p:spPr>
            <a:xfrm>
              <a:off x="3779912"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hydrogen fuel.png"/>
            <p:cNvPicPr>
              <a:picLocks noChangeAspect="1"/>
            </p:cNvPicPr>
            <p:nvPr/>
          </p:nvPicPr>
          <p:blipFill>
            <a:blip r:embed="rId2" cstate="print"/>
            <a:stretch>
              <a:fillRect/>
            </a:stretch>
          </p:blipFill>
          <p:spPr>
            <a:xfrm>
              <a:off x="3822184" y="3284984"/>
              <a:ext cx="1338541" cy="939522"/>
            </a:xfrm>
            <a:prstGeom prst="rect">
              <a:avLst/>
            </a:prstGeom>
            <a:noFill/>
            <a:ln>
              <a:noFill/>
            </a:ln>
          </p:spPr>
        </p:pic>
      </p:grpSp>
      <p:grpSp>
        <p:nvGrpSpPr>
          <p:cNvPr id="15" name="Group 9"/>
          <p:cNvGrpSpPr/>
          <p:nvPr/>
        </p:nvGrpSpPr>
        <p:grpSpPr>
          <a:xfrm>
            <a:off x="7813154" y="0"/>
            <a:ext cx="1296144" cy="641606"/>
            <a:chOff x="7813154" y="0"/>
            <a:chExt cx="1296144" cy="641606"/>
          </a:xfrm>
        </p:grpSpPr>
        <p:sp>
          <p:nvSpPr>
            <p:cNvPr id="16" name="TextBox 15"/>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a:t>
              </a:r>
              <a:endParaRPr lang="en-GB" sz="1600" dirty="0">
                <a:latin typeface="Century Gothic" pitchFamily="34" charset="0"/>
              </a:endParaRPr>
            </a:p>
          </p:txBody>
        </p:sp>
        <p:pic>
          <p:nvPicPr>
            <p:cNvPr id="17" name="Picture 16" descr="Student sheets.png"/>
            <p:cNvPicPr>
              <a:picLocks noChangeAspect="1"/>
            </p:cNvPicPr>
            <p:nvPr/>
          </p:nvPicPr>
          <p:blipFill>
            <a:blip r:embed="rId3" cstate="print"/>
            <a:stretch>
              <a:fillRect/>
            </a:stretch>
          </p:blipFill>
          <p:spPr>
            <a:xfrm>
              <a:off x="8598815" y="44624"/>
              <a:ext cx="510483" cy="596982"/>
            </a:xfrm>
            <a:prstGeom prst="rect">
              <a:avLst/>
            </a:prstGeom>
          </p:spPr>
        </p:pic>
      </p:grpSp>
      <p:sp>
        <p:nvSpPr>
          <p:cNvPr id="18" name="TextBox 17"/>
          <p:cNvSpPr txBox="1"/>
          <p:nvPr/>
        </p:nvSpPr>
        <p:spPr>
          <a:xfrm>
            <a:off x="1979712" y="260648"/>
            <a:ext cx="5616624" cy="584775"/>
          </a:xfrm>
          <a:prstGeom prst="rect">
            <a:avLst/>
          </a:prstGeom>
          <a:noFill/>
        </p:spPr>
        <p:txBody>
          <a:bodyPr wrap="square" rtlCol="0">
            <a:spAutoFit/>
          </a:bodyPr>
          <a:lstStyle/>
          <a:p>
            <a:pPr algn="ctr"/>
            <a:r>
              <a:rPr lang="en-GB" sz="3200" dirty="0" smtClean="0">
                <a:solidFill>
                  <a:srgbClr val="00B050"/>
                </a:solidFill>
                <a:latin typeface="Century Gothic" pitchFamily="34" charset="0"/>
                <a:ea typeface="+mj-ea"/>
                <a:cs typeface="+mj-cs"/>
              </a:rPr>
              <a:t>Car wars game counters</a:t>
            </a:r>
            <a:endParaRPr lang="en-GB" sz="3200" dirty="0">
              <a:solidFill>
                <a:srgbClr val="00B050"/>
              </a:solidFill>
              <a:latin typeface="Century Gothic" pitchFamily="34" charset="0"/>
              <a:ea typeface="+mj-ea"/>
              <a:cs typeface="+mj-cs"/>
            </a:endParaRPr>
          </a:p>
        </p:txBody>
      </p:sp>
      <p:grpSp>
        <p:nvGrpSpPr>
          <p:cNvPr id="59" name="Group 58"/>
          <p:cNvGrpSpPr/>
          <p:nvPr/>
        </p:nvGrpSpPr>
        <p:grpSpPr>
          <a:xfrm>
            <a:off x="5940152" y="4293096"/>
            <a:ext cx="1440160" cy="1054555"/>
            <a:chOff x="6948264" y="3140968"/>
            <a:chExt cx="1440160" cy="1054555"/>
          </a:xfrm>
        </p:grpSpPr>
        <p:sp>
          <p:nvSpPr>
            <p:cNvPr id="22" name="Rectangle 21"/>
            <p:cNvSpPr/>
            <p:nvPr/>
          </p:nvSpPr>
          <p:spPr>
            <a:xfrm>
              <a:off x="6948264"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descr="biodiesel fuel.png"/>
            <p:cNvPicPr>
              <a:picLocks noChangeAspect="1"/>
            </p:cNvPicPr>
            <p:nvPr/>
          </p:nvPicPr>
          <p:blipFill>
            <a:blip r:embed="rId4" cstate="print"/>
            <a:stretch>
              <a:fillRect/>
            </a:stretch>
          </p:blipFill>
          <p:spPr>
            <a:xfrm rot="634752" flipH="1">
              <a:off x="7068992" y="3220832"/>
              <a:ext cx="1313126" cy="974691"/>
            </a:xfrm>
            <a:prstGeom prst="rect">
              <a:avLst/>
            </a:prstGeom>
            <a:noFill/>
            <a:ln>
              <a:noFill/>
            </a:ln>
          </p:spPr>
        </p:pic>
      </p:grpSp>
      <p:grpSp>
        <p:nvGrpSpPr>
          <p:cNvPr id="60" name="Group 59"/>
          <p:cNvGrpSpPr/>
          <p:nvPr/>
        </p:nvGrpSpPr>
        <p:grpSpPr>
          <a:xfrm>
            <a:off x="3059832" y="2276872"/>
            <a:ext cx="1440160" cy="1008112"/>
            <a:chOff x="5364088" y="3140968"/>
            <a:chExt cx="1440160" cy="1008112"/>
          </a:xfrm>
        </p:grpSpPr>
        <p:sp>
          <p:nvSpPr>
            <p:cNvPr id="26" name="Rectangle 25"/>
            <p:cNvSpPr/>
            <p:nvPr/>
          </p:nvSpPr>
          <p:spPr>
            <a:xfrm>
              <a:off x="5364088"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electric fuel.png"/>
            <p:cNvPicPr>
              <a:picLocks noChangeAspect="1"/>
            </p:cNvPicPr>
            <p:nvPr/>
          </p:nvPicPr>
          <p:blipFill>
            <a:blip r:embed="rId5" cstate="print"/>
            <a:stretch>
              <a:fillRect/>
            </a:stretch>
          </p:blipFill>
          <p:spPr>
            <a:xfrm>
              <a:off x="5508104" y="3270796"/>
              <a:ext cx="1224539" cy="847442"/>
            </a:xfrm>
            <a:prstGeom prst="rect">
              <a:avLst/>
            </a:prstGeom>
            <a:noFill/>
            <a:ln>
              <a:noFill/>
            </a:ln>
          </p:spPr>
        </p:pic>
      </p:grpSp>
      <p:grpSp>
        <p:nvGrpSpPr>
          <p:cNvPr id="32" name="Group 31"/>
          <p:cNvGrpSpPr/>
          <p:nvPr/>
        </p:nvGrpSpPr>
        <p:grpSpPr>
          <a:xfrm>
            <a:off x="1619672" y="5301208"/>
            <a:ext cx="1440160" cy="1083538"/>
            <a:chOff x="3779912" y="3140968"/>
            <a:chExt cx="1440160" cy="1083538"/>
          </a:xfrm>
        </p:grpSpPr>
        <p:sp>
          <p:nvSpPr>
            <p:cNvPr id="33" name="Rectangle 32"/>
            <p:cNvSpPr/>
            <p:nvPr/>
          </p:nvSpPr>
          <p:spPr>
            <a:xfrm>
              <a:off x="3779912"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33" descr="hydrogen fuel.png"/>
            <p:cNvPicPr>
              <a:picLocks noChangeAspect="1"/>
            </p:cNvPicPr>
            <p:nvPr/>
          </p:nvPicPr>
          <p:blipFill>
            <a:blip r:embed="rId2" cstate="print"/>
            <a:stretch>
              <a:fillRect/>
            </a:stretch>
          </p:blipFill>
          <p:spPr>
            <a:xfrm>
              <a:off x="3822184" y="3284984"/>
              <a:ext cx="1338541" cy="939522"/>
            </a:xfrm>
            <a:prstGeom prst="rect">
              <a:avLst/>
            </a:prstGeom>
            <a:noFill/>
            <a:ln>
              <a:noFill/>
            </a:ln>
          </p:spPr>
        </p:pic>
      </p:grpSp>
      <p:grpSp>
        <p:nvGrpSpPr>
          <p:cNvPr id="35" name="Group 34"/>
          <p:cNvGrpSpPr/>
          <p:nvPr/>
        </p:nvGrpSpPr>
        <p:grpSpPr>
          <a:xfrm>
            <a:off x="3059832" y="5301208"/>
            <a:ext cx="1440160" cy="1083538"/>
            <a:chOff x="3779912" y="3140968"/>
            <a:chExt cx="1440160" cy="1083538"/>
          </a:xfrm>
        </p:grpSpPr>
        <p:sp>
          <p:nvSpPr>
            <p:cNvPr id="36" name="Rectangle 35"/>
            <p:cNvSpPr/>
            <p:nvPr/>
          </p:nvSpPr>
          <p:spPr>
            <a:xfrm>
              <a:off x="3779912"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 name="Picture 36" descr="hydrogen fuel.png"/>
            <p:cNvPicPr>
              <a:picLocks noChangeAspect="1"/>
            </p:cNvPicPr>
            <p:nvPr/>
          </p:nvPicPr>
          <p:blipFill>
            <a:blip r:embed="rId2" cstate="print"/>
            <a:stretch>
              <a:fillRect/>
            </a:stretch>
          </p:blipFill>
          <p:spPr>
            <a:xfrm>
              <a:off x="3822184" y="3284984"/>
              <a:ext cx="1338541" cy="939522"/>
            </a:xfrm>
            <a:prstGeom prst="rect">
              <a:avLst/>
            </a:prstGeom>
            <a:noFill/>
            <a:ln>
              <a:noFill/>
            </a:ln>
          </p:spPr>
        </p:pic>
      </p:grpSp>
      <p:grpSp>
        <p:nvGrpSpPr>
          <p:cNvPr id="38" name="Group 37"/>
          <p:cNvGrpSpPr/>
          <p:nvPr/>
        </p:nvGrpSpPr>
        <p:grpSpPr>
          <a:xfrm>
            <a:off x="4499992" y="5301208"/>
            <a:ext cx="1440160" cy="1083538"/>
            <a:chOff x="3779912" y="3140968"/>
            <a:chExt cx="1440160" cy="1083538"/>
          </a:xfrm>
        </p:grpSpPr>
        <p:sp>
          <p:nvSpPr>
            <p:cNvPr id="39" name="Rectangle 38"/>
            <p:cNvSpPr/>
            <p:nvPr/>
          </p:nvSpPr>
          <p:spPr>
            <a:xfrm>
              <a:off x="3779912"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 name="Picture 39" descr="hydrogen fuel.png"/>
            <p:cNvPicPr>
              <a:picLocks noChangeAspect="1"/>
            </p:cNvPicPr>
            <p:nvPr/>
          </p:nvPicPr>
          <p:blipFill>
            <a:blip r:embed="rId2" cstate="print"/>
            <a:stretch>
              <a:fillRect/>
            </a:stretch>
          </p:blipFill>
          <p:spPr>
            <a:xfrm>
              <a:off x="3822184" y="3284984"/>
              <a:ext cx="1338541" cy="939522"/>
            </a:xfrm>
            <a:prstGeom prst="rect">
              <a:avLst/>
            </a:prstGeom>
            <a:noFill/>
            <a:ln>
              <a:noFill/>
            </a:ln>
          </p:spPr>
        </p:pic>
      </p:grpSp>
      <p:grpSp>
        <p:nvGrpSpPr>
          <p:cNvPr id="41" name="Group 40"/>
          <p:cNvGrpSpPr/>
          <p:nvPr/>
        </p:nvGrpSpPr>
        <p:grpSpPr>
          <a:xfrm>
            <a:off x="5940152" y="5301208"/>
            <a:ext cx="1440160" cy="1083538"/>
            <a:chOff x="3779912" y="3140968"/>
            <a:chExt cx="1440160" cy="1083538"/>
          </a:xfrm>
        </p:grpSpPr>
        <p:sp>
          <p:nvSpPr>
            <p:cNvPr id="42" name="Rectangle 41"/>
            <p:cNvSpPr/>
            <p:nvPr/>
          </p:nvSpPr>
          <p:spPr>
            <a:xfrm>
              <a:off x="3779912"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Picture 42" descr="hydrogen fuel.png"/>
            <p:cNvPicPr>
              <a:picLocks noChangeAspect="1"/>
            </p:cNvPicPr>
            <p:nvPr/>
          </p:nvPicPr>
          <p:blipFill>
            <a:blip r:embed="rId2" cstate="print"/>
            <a:stretch>
              <a:fillRect/>
            </a:stretch>
          </p:blipFill>
          <p:spPr>
            <a:xfrm>
              <a:off x="3822184" y="3284984"/>
              <a:ext cx="1338541" cy="939522"/>
            </a:xfrm>
            <a:prstGeom prst="rect">
              <a:avLst/>
            </a:prstGeom>
            <a:noFill/>
            <a:ln>
              <a:noFill/>
            </a:ln>
          </p:spPr>
        </p:pic>
      </p:grpSp>
      <p:grpSp>
        <p:nvGrpSpPr>
          <p:cNvPr id="44" name="Group 43"/>
          <p:cNvGrpSpPr/>
          <p:nvPr/>
        </p:nvGrpSpPr>
        <p:grpSpPr>
          <a:xfrm>
            <a:off x="7380312" y="5301208"/>
            <a:ext cx="1440160" cy="1083538"/>
            <a:chOff x="3779912" y="3140968"/>
            <a:chExt cx="1440160" cy="1083538"/>
          </a:xfrm>
        </p:grpSpPr>
        <p:sp>
          <p:nvSpPr>
            <p:cNvPr id="45" name="Rectangle 44"/>
            <p:cNvSpPr/>
            <p:nvPr/>
          </p:nvSpPr>
          <p:spPr>
            <a:xfrm>
              <a:off x="3779912"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Picture 45" descr="hydrogen fuel.png"/>
            <p:cNvPicPr>
              <a:picLocks noChangeAspect="1"/>
            </p:cNvPicPr>
            <p:nvPr/>
          </p:nvPicPr>
          <p:blipFill>
            <a:blip r:embed="rId2" cstate="print"/>
            <a:stretch>
              <a:fillRect/>
            </a:stretch>
          </p:blipFill>
          <p:spPr>
            <a:xfrm>
              <a:off x="3822184" y="3284984"/>
              <a:ext cx="1338541" cy="939522"/>
            </a:xfrm>
            <a:prstGeom prst="rect">
              <a:avLst/>
            </a:prstGeom>
            <a:noFill/>
            <a:ln>
              <a:noFill/>
            </a:ln>
          </p:spPr>
        </p:pic>
      </p:grpSp>
      <p:grpSp>
        <p:nvGrpSpPr>
          <p:cNvPr id="47" name="Group 46"/>
          <p:cNvGrpSpPr/>
          <p:nvPr/>
        </p:nvGrpSpPr>
        <p:grpSpPr>
          <a:xfrm>
            <a:off x="179512" y="4293096"/>
            <a:ext cx="1440160" cy="1083538"/>
            <a:chOff x="3779912" y="3140968"/>
            <a:chExt cx="1440160" cy="1083538"/>
          </a:xfrm>
        </p:grpSpPr>
        <p:sp>
          <p:nvSpPr>
            <p:cNvPr id="48" name="Rectangle 47"/>
            <p:cNvSpPr/>
            <p:nvPr/>
          </p:nvSpPr>
          <p:spPr>
            <a:xfrm>
              <a:off x="3779912"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9" name="Picture 48" descr="hydrogen fuel.png"/>
            <p:cNvPicPr>
              <a:picLocks noChangeAspect="1"/>
            </p:cNvPicPr>
            <p:nvPr/>
          </p:nvPicPr>
          <p:blipFill>
            <a:blip r:embed="rId2" cstate="print"/>
            <a:stretch>
              <a:fillRect/>
            </a:stretch>
          </p:blipFill>
          <p:spPr>
            <a:xfrm>
              <a:off x="3822184" y="3284984"/>
              <a:ext cx="1338541" cy="939522"/>
            </a:xfrm>
            <a:prstGeom prst="rect">
              <a:avLst/>
            </a:prstGeom>
            <a:noFill/>
            <a:ln>
              <a:noFill/>
            </a:ln>
          </p:spPr>
        </p:pic>
      </p:grpSp>
      <p:grpSp>
        <p:nvGrpSpPr>
          <p:cNvPr id="50" name="Group 49"/>
          <p:cNvGrpSpPr/>
          <p:nvPr/>
        </p:nvGrpSpPr>
        <p:grpSpPr>
          <a:xfrm>
            <a:off x="1619672" y="4293096"/>
            <a:ext cx="1440160" cy="1083538"/>
            <a:chOff x="3779912" y="3140968"/>
            <a:chExt cx="1440160" cy="1083538"/>
          </a:xfrm>
        </p:grpSpPr>
        <p:sp>
          <p:nvSpPr>
            <p:cNvPr id="51" name="Rectangle 50"/>
            <p:cNvSpPr/>
            <p:nvPr/>
          </p:nvSpPr>
          <p:spPr>
            <a:xfrm>
              <a:off x="3779912"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2" name="Picture 51" descr="hydrogen fuel.png"/>
            <p:cNvPicPr>
              <a:picLocks noChangeAspect="1"/>
            </p:cNvPicPr>
            <p:nvPr/>
          </p:nvPicPr>
          <p:blipFill>
            <a:blip r:embed="rId2" cstate="print"/>
            <a:stretch>
              <a:fillRect/>
            </a:stretch>
          </p:blipFill>
          <p:spPr>
            <a:xfrm>
              <a:off x="3822184" y="3284984"/>
              <a:ext cx="1338541" cy="939522"/>
            </a:xfrm>
            <a:prstGeom prst="rect">
              <a:avLst/>
            </a:prstGeom>
            <a:noFill/>
            <a:ln>
              <a:noFill/>
            </a:ln>
          </p:spPr>
        </p:pic>
      </p:grpSp>
      <p:grpSp>
        <p:nvGrpSpPr>
          <p:cNvPr id="53" name="Group 52"/>
          <p:cNvGrpSpPr/>
          <p:nvPr/>
        </p:nvGrpSpPr>
        <p:grpSpPr>
          <a:xfrm>
            <a:off x="3059832" y="4293096"/>
            <a:ext cx="1440160" cy="1083538"/>
            <a:chOff x="3779912" y="3140968"/>
            <a:chExt cx="1440160" cy="1083538"/>
          </a:xfrm>
        </p:grpSpPr>
        <p:sp>
          <p:nvSpPr>
            <p:cNvPr id="54" name="Rectangle 53"/>
            <p:cNvSpPr/>
            <p:nvPr/>
          </p:nvSpPr>
          <p:spPr>
            <a:xfrm>
              <a:off x="3779912"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5" name="Picture 54" descr="hydrogen fuel.png"/>
            <p:cNvPicPr>
              <a:picLocks noChangeAspect="1"/>
            </p:cNvPicPr>
            <p:nvPr/>
          </p:nvPicPr>
          <p:blipFill>
            <a:blip r:embed="rId2" cstate="print"/>
            <a:stretch>
              <a:fillRect/>
            </a:stretch>
          </p:blipFill>
          <p:spPr>
            <a:xfrm>
              <a:off x="3822184" y="3284984"/>
              <a:ext cx="1338541" cy="939522"/>
            </a:xfrm>
            <a:prstGeom prst="rect">
              <a:avLst/>
            </a:prstGeom>
            <a:noFill/>
            <a:ln>
              <a:noFill/>
            </a:ln>
          </p:spPr>
        </p:pic>
      </p:grpSp>
      <p:grpSp>
        <p:nvGrpSpPr>
          <p:cNvPr id="56" name="Group 55"/>
          <p:cNvGrpSpPr/>
          <p:nvPr/>
        </p:nvGrpSpPr>
        <p:grpSpPr>
          <a:xfrm>
            <a:off x="4499992" y="4293096"/>
            <a:ext cx="1440160" cy="1083538"/>
            <a:chOff x="3779912" y="3140968"/>
            <a:chExt cx="1440160" cy="1083538"/>
          </a:xfrm>
        </p:grpSpPr>
        <p:sp>
          <p:nvSpPr>
            <p:cNvPr id="57" name="Rectangle 56"/>
            <p:cNvSpPr/>
            <p:nvPr/>
          </p:nvSpPr>
          <p:spPr>
            <a:xfrm>
              <a:off x="3779912"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8" name="Picture 57" descr="hydrogen fuel.png"/>
            <p:cNvPicPr>
              <a:picLocks noChangeAspect="1"/>
            </p:cNvPicPr>
            <p:nvPr/>
          </p:nvPicPr>
          <p:blipFill>
            <a:blip r:embed="rId2" cstate="print"/>
            <a:stretch>
              <a:fillRect/>
            </a:stretch>
          </p:blipFill>
          <p:spPr>
            <a:xfrm>
              <a:off x="3822184" y="3284984"/>
              <a:ext cx="1338541" cy="939522"/>
            </a:xfrm>
            <a:prstGeom prst="rect">
              <a:avLst/>
            </a:prstGeom>
            <a:noFill/>
            <a:ln>
              <a:noFill/>
            </a:ln>
          </p:spPr>
        </p:pic>
      </p:grpSp>
      <p:grpSp>
        <p:nvGrpSpPr>
          <p:cNvPr id="61" name="Group 60"/>
          <p:cNvGrpSpPr/>
          <p:nvPr/>
        </p:nvGrpSpPr>
        <p:grpSpPr>
          <a:xfrm>
            <a:off x="7380312" y="4293096"/>
            <a:ext cx="1440160" cy="1054555"/>
            <a:chOff x="6948264" y="3140968"/>
            <a:chExt cx="1440160" cy="1054555"/>
          </a:xfrm>
        </p:grpSpPr>
        <p:sp>
          <p:nvSpPr>
            <p:cNvPr id="62" name="Rectangle 61"/>
            <p:cNvSpPr/>
            <p:nvPr/>
          </p:nvSpPr>
          <p:spPr>
            <a:xfrm>
              <a:off x="6948264"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3" name="Picture 62" descr="biodiesel fuel.png"/>
            <p:cNvPicPr>
              <a:picLocks noChangeAspect="1"/>
            </p:cNvPicPr>
            <p:nvPr/>
          </p:nvPicPr>
          <p:blipFill>
            <a:blip r:embed="rId4" cstate="print"/>
            <a:stretch>
              <a:fillRect/>
            </a:stretch>
          </p:blipFill>
          <p:spPr>
            <a:xfrm rot="634752" flipH="1">
              <a:off x="7068992" y="3220832"/>
              <a:ext cx="1313126" cy="974691"/>
            </a:xfrm>
            <a:prstGeom prst="rect">
              <a:avLst/>
            </a:prstGeom>
            <a:noFill/>
            <a:ln>
              <a:noFill/>
            </a:ln>
          </p:spPr>
        </p:pic>
      </p:grpSp>
      <p:grpSp>
        <p:nvGrpSpPr>
          <p:cNvPr id="64" name="Group 63"/>
          <p:cNvGrpSpPr/>
          <p:nvPr/>
        </p:nvGrpSpPr>
        <p:grpSpPr>
          <a:xfrm>
            <a:off x="5940152" y="3284984"/>
            <a:ext cx="1440160" cy="1054555"/>
            <a:chOff x="6948264" y="3140968"/>
            <a:chExt cx="1440160" cy="1054555"/>
          </a:xfrm>
        </p:grpSpPr>
        <p:sp>
          <p:nvSpPr>
            <p:cNvPr id="65" name="Rectangle 64"/>
            <p:cNvSpPr/>
            <p:nvPr/>
          </p:nvSpPr>
          <p:spPr>
            <a:xfrm>
              <a:off x="6948264"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6" name="Picture 65" descr="biodiesel fuel.png"/>
            <p:cNvPicPr>
              <a:picLocks noChangeAspect="1"/>
            </p:cNvPicPr>
            <p:nvPr/>
          </p:nvPicPr>
          <p:blipFill>
            <a:blip r:embed="rId4" cstate="print"/>
            <a:stretch>
              <a:fillRect/>
            </a:stretch>
          </p:blipFill>
          <p:spPr>
            <a:xfrm rot="634752" flipH="1">
              <a:off x="7068992" y="3220832"/>
              <a:ext cx="1313126" cy="974691"/>
            </a:xfrm>
            <a:prstGeom prst="rect">
              <a:avLst/>
            </a:prstGeom>
            <a:noFill/>
            <a:ln>
              <a:noFill/>
            </a:ln>
          </p:spPr>
        </p:pic>
      </p:grpSp>
      <p:grpSp>
        <p:nvGrpSpPr>
          <p:cNvPr id="67" name="Group 66"/>
          <p:cNvGrpSpPr/>
          <p:nvPr/>
        </p:nvGrpSpPr>
        <p:grpSpPr>
          <a:xfrm>
            <a:off x="7380312" y="3284984"/>
            <a:ext cx="1440160" cy="1054555"/>
            <a:chOff x="6948264" y="3140968"/>
            <a:chExt cx="1440160" cy="1054555"/>
          </a:xfrm>
        </p:grpSpPr>
        <p:sp>
          <p:nvSpPr>
            <p:cNvPr id="68" name="Rectangle 67"/>
            <p:cNvSpPr/>
            <p:nvPr/>
          </p:nvSpPr>
          <p:spPr>
            <a:xfrm>
              <a:off x="6948264"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9" name="Picture 68" descr="biodiesel fuel.png"/>
            <p:cNvPicPr>
              <a:picLocks noChangeAspect="1"/>
            </p:cNvPicPr>
            <p:nvPr/>
          </p:nvPicPr>
          <p:blipFill>
            <a:blip r:embed="rId4" cstate="print"/>
            <a:stretch>
              <a:fillRect/>
            </a:stretch>
          </p:blipFill>
          <p:spPr>
            <a:xfrm rot="634752" flipH="1">
              <a:off x="7068992" y="3220832"/>
              <a:ext cx="1313126" cy="974691"/>
            </a:xfrm>
            <a:prstGeom prst="rect">
              <a:avLst/>
            </a:prstGeom>
            <a:noFill/>
            <a:ln>
              <a:noFill/>
            </a:ln>
          </p:spPr>
        </p:pic>
      </p:grpSp>
      <p:grpSp>
        <p:nvGrpSpPr>
          <p:cNvPr id="70" name="Group 69"/>
          <p:cNvGrpSpPr/>
          <p:nvPr/>
        </p:nvGrpSpPr>
        <p:grpSpPr>
          <a:xfrm>
            <a:off x="3059832" y="3284984"/>
            <a:ext cx="1440160" cy="1054555"/>
            <a:chOff x="6948264" y="3140968"/>
            <a:chExt cx="1440160" cy="1054555"/>
          </a:xfrm>
        </p:grpSpPr>
        <p:sp>
          <p:nvSpPr>
            <p:cNvPr id="71" name="Rectangle 70"/>
            <p:cNvSpPr/>
            <p:nvPr/>
          </p:nvSpPr>
          <p:spPr>
            <a:xfrm>
              <a:off x="6948264"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2" name="Picture 71" descr="biodiesel fuel.png"/>
            <p:cNvPicPr>
              <a:picLocks noChangeAspect="1"/>
            </p:cNvPicPr>
            <p:nvPr/>
          </p:nvPicPr>
          <p:blipFill>
            <a:blip r:embed="rId4" cstate="print"/>
            <a:stretch>
              <a:fillRect/>
            </a:stretch>
          </p:blipFill>
          <p:spPr>
            <a:xfrm rot="634752" flipH="1">
              <a:off x="7068992" y="3220832"/>
              <a:ext cx="1313126" cy="974691"/>
            </a:xfrm>
            <a:prstGeom prst="rect">
              <a:avLst/>
            </a:prstGeom>
            <a:noFill/>
            <a:ln>
              <a:noFill/>
            </a:ln>
          </p:spPr>
        </p:pic>
      </p:grpSp>
      <p:grpSp>
        <p:nvGrpSpPr>
          <p:cNvPr id="73" name="Group 72"/>
          <p:cNvGrpSpPr/>
          <p:nvPr/>
        </p:nvGrpSpPr>
        <p:grpSpPr>
          <a:xfrm>
            <a:off x="4499992" y="3284984"/>
            <a:ext cx="1440160" cy="1054555"/>
            <a:chOff x="6948264" y="3140968"/>
            <a:chExt cx="1440160" cy="1054555"/>
          </a:xfrm>
        </p:grpSpPr>
        <p:sp>
          <p:nvSpPr>
            <p:cNvPr id="74" name="Rectangle 73"/>
            <p:cNvSpPr/>
            <p:nvPr/>
          </p:nvSpPr>
          <p:spPr>
            <a:xfrm>
              <a:off x="6948264"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5" name="Picture 74" descr="biodiesel fuel.png"/>
            <p:cNvPicPr>
              <a:picLocks noChangeAspect="1"/>
            </p:cNvPicPr>
            <p:nvPr/>
          </p:nvPicPr>
          <p:blipFill>
            <a:blip r:embed="rId4" cstate="print"/>
            <a:stretch>
              <a:fillRect/>
            </a:stretch>
          </p:blipFill>
          <p:spPr>
            <a:xfrm rot="634752" flipH="1">
              <a:off x="7068992" y="3220832"/>
              <a:ext cx="1313126" cy="974691"/>
            </a:xfrm>
            <a:prstGeom prst="rect">
              <a:avLst/>
            </a:prstGeom>
            <a:noFill/>
            <a:ln>
              <a:noFill/>
            </a:ln>
          </p:spPr>
        </p:pic>
      </p:grpSp>
      <p:grpSp>
        <p:nvGrpSpPr>
          <p:cNvPr id="76" name="Group 75"/>
          <p:cNvGrpSpPr/>
          <p:nvPr/>
        </p:nvGrpSpPr>
        <p:grpSpPr>
          <a:xfrm>
            <a:off x="179512" y="3284984"/>
            <a:ext cx="1440160" cy="1054555"/>
            <a:chOff x="6948264" y="3140968"/>
            <a:chExt cx="1440160" cy="1054555"/>
          </a:xfrm>
        </p:grpSpPr>
        <p:sp>
          <p:nvSpPr>
            <p:cNvPr id="77" name="Rectangle 76"/>
            <p:cNvSpPr/>
            <p:nvPr/>
          </p:nvSpPr>
          <p:spPr>
            <a:xfrm>
              <a:off x="6948264"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8" name="Picture 77" descr="biodiesel fuel.png"/>
            <p:cNvPicPr>
              <a:picLocks noChangeAspect="1"/>
            </p:cNvPicPr>
            <p:nvPr/>
          </p:nvPicPr>
          <p:blipFill>
            <a:blip r:embed="rId4" cstate="print"/>
            <a:stretch>
              <a:fillRect/>
            </a:stretch>
          </p:blipFill>
          <p:spPr>
            <a:xfrm rot="634752" flipH="1">
              <a:off x="7068992" y="3220832"/>
              <a:ext cx="1313126" cy="974691"/>
            </a:xfrm>
            <a:prstGeom prst="rect">
              <a:avLst/>
            </a:prstGeom>
            <a:noFill/>
            <a:ln>
              <a:noFill/>
            </a:ln>
          </p:spPr>
        </p:pic>
      </p:grpSp>
      <p:grpSp>
        <p:nvGrpSpPr>
          <p:cNvPr id="79" name="Group 78"/>
          <p:cNvGrpSpPr/>
          <p:nvPr/>
        </p:nvGrpSpPr>
        <p:grpSpPr>
          <a:xfrm>
            <a:off x="1619672" y="3284984"/>
            <a:ext cx="1440160" cy="1054555"/>
            <a:chOff x="6948264" y="3140968"/>
            <a:chExt cx="1440160" cy="1054555"/>
          </a:xfrm>
        </p:grpSpPr>
        <p:sp>
          <p:nvSpPr>
            <p:cNvPr id="80" name="Rectangle 79"/>
            <p:cNvSpPr/>
            <p:nvPr/>
          </p:nvSpPr>
          <p:spPr>
            <a:xfrm>
              <a:off x="6948264"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1" name="Picture 80" descr="biodiesel fuel.png"/>
            <p:cNvPicPr>
              <a:picLocks noChangeAspect="1"/>
            </p:cNvPicPr>
            <p:nvPr/>
          </p:nvPicPr>
          <p:blipFill>
            <a:blip r:embed="rId4" cstate="print"/>
            <a:stretch>
              <a:fillRect/>
            </a:stretch>
          </p:blipFill>
          <p:spPr>
            <a:xfrm rot="634752" flipH="1">
              <a:off x="7068992" y="3220832"/>
              <a:ext cx="1313126" cy="974691"/>
            </a:xfrm>
            <a:prstGeom prst="rect">
              <a:avLst/>
            </a:prstGeom>
            <a:noFill/>
            <a:ln>
              <a:noFill/>
            </a:ln>
          </p:spPr>
        </p:pic>
      </p:grpSp>
      <p:grpSp>
        <p:nvGrpSpPr>
          <p:cNvPr id="82" name="Group 81"/>
          <p:cNvGrpSpPr/>
          <p:nvPr/>
        </p:nvGrpSpPr>
        <p:grpSpPr>
          <a:xfrm>
            <a:off x="179512" y="2276872"/>
            <a:ext cx="1440160" cy="1054555"/>
            <a:chOff x="6948264" y="3140968"/>
            <a:chExt cx="1440160" cy="1054555"/>
          </a:xfrm>
        </p:grpSpPr>
        <p:sp>
          <p:nvSpPr>
            <p:cNvPr id="83" name="Rectangle 82"/>
            <p:cNvSpPr/>
            <p:nvPr/>
          </p:nvSpPr>
          <p:spPr>
            <a:xfrm>
              <a:off x="6948264"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4" name="Picture 83" descr="biodiesel fuel.png"/>
            <p:cNvPicPr>
              <a:picLocks noChangeAspect="1"/>
            </p:cNvPicPr>
            <p:nvPr/>
          </p:nvPicPr>
          <p:blipFill>
            <a:blip r:embed="rId4" cstate="print"/>
            <a:stretch>
              <a:fillRect/>
            </a:stretch>
          </p:blipFill>
          <p:spPr>
            <a:xfrm rot="634752" flipH="1">
              <a:off x="7068992" y="3220832"/>
              <a:ext cx="1313126" cy="974691"/>
            </a:xfrm>
            <a:prstGeom prst="rect">
              <a:avLst/>
            </a:prstGeom>
            <a:noFill/>
            <a:ln>
              <a:noFill/>
            </a:ln>
          </p:spPr>
        </p:pic>
      </p:grpSp>
      <p:grpSp>
        <p:nvGrpSpPr>
          <p:cNvPr id="85" name="Group 84"/>
          <p:cNvGrpSpPr/>
          <p:nvPr/>
        </p:nvGrpSpPr>
        <p:grpSpPr>
          <a:xfrm>
            <a:off x="1619672" y="2276872"/>
            <a:ext cx="1440160" cy="1054555"/>
            <a:chOff x="6948264" y="3140968"/>
            <a:chExt cx="1440160" cy="1054555"/>
          </a:xfrm>
        </p:grpSpPr>
        <p:sp>
          <p:nvSpPr>
            <p:cNvPr id="86" name="Rectangle 85"/>
            <p:cNvSpPr/>
            <p:nvPr/>
          </p:nvSpPr>
          <p:spPr>
            <a:xfrm>
              <a:off x="6948264"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7" name="Picture 86" descr="biodiesel fuel.png"/>
            <p:cNvPicPr>
              <a:picLocks noChangeAspect="1"/>
            </p:cNvPicPr>
            <p:nvPr/>
          </p:nvPicPr>
          <p:blipFill>
            <a:blip r:embed="rId4" cstate="print"/>
            <a:stretch>
              <a:fillRect/>
            </a:stretch>
          </p:blipFill>
          <p:spPr>
            <a:xfrm rot="634752" flipH="1">
              <a:off x="7068992" y="3220832"/>
              <a:ext cx="1313126" cy="974691"/>
            </a:xfrm>
            <a:prstGeom prst="rect">
              <a:avLst/>
            </a:prstGeom>
            <a:noFill/>
            <a:ln>
              <a:noFill/>
            </a:ln>
          </p:spPr>
        </p:pic>
      </p:grpSp>
      <p:grpSp>
        <p:nvGrpSpPr>
          <p:cNvPr id="88" name="Group 87"/>
          <p:cNvGrpSpPr/>
          <p:nvPr/>
        </p:nvGrpSpPr>
        <p:grpSpPr>
          <a:xfrm>
            <a:off x="4499992" y="2276872"/>
            <a:ext cx="1440160" cy="1008112"/>
            <a:chOff x="5364088" y="3140968"/>
            <a:chExt cx="1440160" cy="1008112"/>
          </a:xfrm>
        </p:grpSpPr>
        <p:sp>
          <p:nvSpPr>
            <p:cNvPr id="89" name="Rectangle 88"/>
            <p:cNvSpPr/>
            <p:nvPr/>
          </p:nvSpPr>
          <p:spPr>
            <a:xfrm>
              <a:off x="5364088"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0" name="Picture 89" descr="electric fuel.png"/>
            <p:cNvPicPr>
              <a:picLocks noChangeAspect="1"/>
            </p:cNvPicPr>
            <p:nvPr/>
          </p:nvPicPr>
          <p:blipFill>
            <a:blip r:embed="rId5" cstate="print"/>
            <a:stretch>
              <a:fillRect/>
            </a:stretch>
          </p:blipFill>
          <p:spPr>
            <a:xfrm>
              <a:off x="5508104" y="3270796"/>
              <a:ext cx="1224539" cy="847442"/>
            </a:xfrm>
            <a:prstGeom prst="rect">
              <a:avLst/>
            </a:prstGeom>
            <a:noFill/>
            <a:ln>
              <a:noFill/>
            </a:ln>
          </p:spPr>
        </p:pic>
      </p:grpSp>
      <p:grpSp>
        <p:nvGrpSpPr>
          <p:cNvPr id="91" name="Group 90"/>
          <p:cNvGrpSpPr/>
          <p:nvPr/>
        </p:nvGrpSpPr>
        <p:grpSpPr>
          <a:xfrm>
            <a:off x="5940152" y="2276872"/>
            <a:ext cx="1440160" cy="1008112"/>
            <a:chOff x="5364088" y="3140968"/>
            <a:chExt cx="1440160" cy="1008112"/>
          </a:xfrm>
        </p:grpSpPr>
        <p:sp>
          <p:nvSpPr>
            <p:cNvPr id="92" name="Rectangle 91"/>
            <p:cNvSpPr/>
            <p:nvPr/>
          </p:nvSpPr>
          <p:spPr>
            <a:xfrm>
              <a:off x="5364088"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3" name="Picture 92" descr="electric fuel.png"/>
            <p:cNvPicPr>
              <a:picLocks noChangeAspect="1"/>
            </p:cNvPicPr>
            <p:nvPr/>
          </p:nvPicPr>
          <p:blipFill>
            <a:blip r:embed="rId5" cstate="print"/>
            <a:stretch>
              <a:fillRect/>
            </a:stretch>
          </p:blipFill>
          <p:spPr>
            <a:xfrm>
              <a:off x="5508104" y="3270796"/>
              <a:ext cx="1224539" cy="847442"/>
            </a:xfrm>
            <a:prstGeom prst="rect">
              <a:avLst/>
            </a:prstGeom>
            <a:noFill/>
            <a:ln>
              <a:noFill/>
            </a:ln>
          </p:spPr>
        </p:pic>
      </p:grpSp>
      <p:grpSp>
        <p:nvGrpSpPr>
          <p:cNvPr id="94" name="Group 93"/>
          <p:cNvGrpSpPr/>
          <p:nvPr/>
        </p:nvGrpSpPr>
        <p:grpSpPr>
          <a:xfrm>
            <a:off x="7380312" y="2276872"/>
            <a:ext cx="1440160" cy="1008112"/>
            <a:chOff x="5364088" y="3140968"/>
            <a:chExt cx="1440160" cy="1008112"/>
          </a:xfrm>
        </p:grpSpPr>
        <p:sp>
          <p:nvSpPr>
            <p:cNvPr id="95" name="Rectangle 94"/>
            <p:cNvSpPr/>
            <p:nvPr/>
          </p:nvSpPr>
          <p:spPr>
            <a:xfrm>
              <a:off x="5364088"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6" name="Picture 95" descr="electric fuel.png"/>
            <p:cNvPicPr>
              <a:picLocks noChangeAspect="1"/>
            </p:cNvPicPr>
            <p:nvPr/>
          </p:nvPicPr>
          <p:blipFill>
            <a:blip r:embed="rId5" cstate="print"/>
            <a:stretch>
              <a:fillRect/>
            </a:stretch>
          </p:blipFill>
          <p:spPr>
            <a:xfrm>
              <a:off x="5508104" y="3270796"/>
              <a:ext cx="1224539" cy="847442"/>
            </a:xfrm>
            <a:prstGeom prst="rect">
              <a:avLst/>
            </a:prstGeom>
            <a:noFill/>
            <a:ln>
              <a:noFill/>
            </a:ln>
          </p:spPr>
        </p:pic>
      </p:grpSp>
      <p:grpSp>
        <p:nvGrpSpPr>
          <p:cNvPr id="97" name="Group 96"/>
          <p:cNvGrpSpPr/>
          <p:nvPr/>
        </p:nvGrpSpPr>
        <p:grpSpPr>
          <a:xfrm>
            <a:off x="3059832" y="1268760"/>
            <a:ext cx="1440160" cy="1008112"/>
            <a:chOff x="5364088" y="3140968"/>
            <a:chExt cx="1440160" cy="1008112"/>
          </a:xfrm>
        </p:grpSpPr>
        <p:sp>
          <p:nvSpPr>
            <p:cNvPr id="98" name="Rectangle 97"/>
            <p:cNvSpPr/>
            <p:nvPr/>
          </p:nvSpPr>
          <p:spPr>
            <a:xfrm>
              <a:off x="5364088"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9" name="Picture 98" descr="electric fuel.png"/>
            <p:cNvPicPr>
              <a:picLocks noChangeAspect="1"/>
            </p:cNvPicPr>
            <p:nvPr/>
          </p:nvPicPr>
          <p:blipFill>
            <a:blip r:embed="rId5" cstate="print"/>
            <a:stretch>
              <a:fillRect/>
            </a:stretch>
          </p:blipFill>
          <p:spPr>
            <a:xfrm>
              <a:off x="5508104" y="3270796"/>
              <a:ext cx="1224539" cy="847442"/>
            </a:xfrm>
            <a:prstGeom prst="rect">
              <a:avLst/>
            </a:prstGeom>
            <a:noFill/>
            <a:ln>
              <a:noFill/>
            </a:ln>
          </p:spPr>
        </p:pic>
      </p:grpSp>
      <p:grpSp>
        <p:nvGrpSpPr>
          <p:cNvPr id="100" name="Group 99"/>
          <p:cNvGrpSpPr/>
          <p:nvPr/>
        </p:nvGrpSpPr>
        <p:grpSpPr>
          <a:xfrm>
            <a:off x="4499992" y="1268760"/>
            <a:ext cx="1440160" cy="1008112"/>
            <a:chOff x="5364088" y="3140968"/>
            <a:chExt cx="1440160" cy="1008112"/>
          </a:xfrm>
        </p:grpSpPr>
        <p:sp>
          <p:nvSpPr>
            <p:cNvPr id="101" name="Rectangle 100"/>
            <p:cNvSpPr/>
            <p:nvPr/>
          </p:nvSpPr>
          <p:spPr>
            <a:xfrm>
              <a:off x="5364088"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 name="Picture 101" descr="electric fuel.png"/>
            <p:cNvPicPr>
              <a:picLocks noChangeAspect="1"/>
            </p:cNvPicPr>
            <p:nvPr/>
          </p:nvPicPr>
          <p:blipFill>
            <a:blip r:embed="rId5" cstate="print"/>
            <a:stretch>
              <a:fillRect/>
            </a:stretch>
          </p:blipFill>
          <p:spPr>
            <a:xfrm>
              <a:off x="5508104" y="3270796"/>
              <a:ext cx="1224539" cy="847442"/>
            </a:xfrm>
            <a:prstGeom prst="rect">
              <a:avLst/>
            </a:prstGeom>
            <a:noFill/>
            <a:ln>
              <a:noFill/>
            </a:ln>
          </p:spPr>
        </p:pic>
      </p:grpSp>
      <p:grpSp>
        <p:nvGrpSpPr>
          <p:cNvPr id="103" name="Group 102"/>
          <p:cNvGrpSpPr/>
          <p:nvPr/>
        </p:nvGrpSpPr>
        <p:grpSpPr>
          <a:xfrm>
            <a:off x="5940152" y="1268760"/>
            <a:ext cx="1440160" cy="1008112"/>
            <a:chOff x="5364088" y="3140968"/>
            <a:chExt cx="1440160" cy="1008112"/>
          </a:xfrm>
        </p:grpSpPr>
        <p:sp>
          <p:nvSpPr>
            <p:cNvPr id="104" name="Rectangle 103"/>
            <p:cNvSpPr/>
            <p:nvPr/>
          </p:nvSpPr>
          <p:spPr>
            <a:xfrm>
              <a:off x="5364088"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5" name="Picture 104" descr="electric fuel.png"/>
            <p:cNvPicPr>
              <a:picLocks noChangeAspect="1"/>
            </p:cNvPicPr>
            <p:nvPr/>
          </p:nvPicPr>
          <p:blipFill>
            <a:blip r:embed="rId5" cstate="print"/>
            <a:stretch>
              <a:fillRect/>
            </a:stretch>
          </p:blipFill>
          <p:spPr>
            <a:xfrm>
              <a:off x="5508104" y="3270796"/>
              <a:ext cx="1224539" cy="847442"/>
            </a:xfrm>
            <a:prstGeom prst="rect">
              <a:avLst/>
            </a:prstGeom>
            <a:noFill/>
            <a:ln>
              <a:noFill/>
            </a:ln>
          </p:spPr>
        </p:pic>
      </p:grpSp>
      <p:grpSp>
        <p:nvGrpSpPr>
          <p:cNvPr id="106" name="Group 105"/>
          <p:cNvGrpSpPr/>
          <p:nvPr/>
        </p:nvGrpSpPr>
        <p:grpSpPr>
          <a:xfrm>
            <a:off x="7380312" y="1268760"/>
            <a:ext cx="1440160" cy="1008112"/>
            <a:chOff x="5364088" y="3140968"/>
            <a:chExt cx="1440160" cy="1008112"/>
          </a:xfrm>
        </p:grpSpPr>
        <p:sp>
          <p:nvSpPr>
            <p:cNvPr id="107" name="Rectangle 106"/>
            <p:cNvSpPr/>
            <p:nvPr/>
          </p:nvSpPr>
          <p:spPr>
            <a:xfrm>
              <a:off x="5364088"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8" name="Picture 107" descr="electric fuel.png"/>
            <p:cNvPicPr>
              <a:picLocks noChangeAspect="1"/>
            </p:cNvPicPr>
            <p:nvPr/>
          </p:nvPicPr>
          <p:blipFill>
            <a:blip r:embed="rId5" cstate="print"/>
            <a:stretch>
              <a:fillRect/>
            </a:stretch>
          </p:blipFill>
          <p:spPr>
            <a:xfrm>
              <a:off x="5508104" y="3270796"/>
              <a:ext cx="1224539" cy="847442"/>
            </a:xfrm>
            <a:prstGeom prst="rect">
              <a:avLst/>
            </a:prstGeom>
            <a:noFill/>
            <a:ln>
              <a:noFill/>
            </a:ln>
          </p:spPr>
        </p:pic>
      </p:grpSp>
      <p:grpSp>
        <p:nvGrpSpPr>
          <p:cNvPr id="109" name="Group 108"/>
          <p:cNvGrpSpPr/>
          <p:nvPr/>
        </p:nvGrpSpPr>
        <p:grpSpPr>
          <a:xfrm>
            <a:off x="179512" y="1268760"/>
            <a:ext cx="1440160" cy="1008112"/>
            <a:chOff x="5364088" y="3140968"/>
            <a:chExt cx="1440160" cy="1008112"/>
          </a:xfrm>
        </p:grpSpPr>
        <p:sp>
          <p:nvSpPr>
            <p:cNvPr id="110" name="Rectangle 109"/>
            <p:cNvSpPr/>
            <p:nvPr/>
          </p:nvSpPr>
          <p:spPr>
            <a:xfrm>
              <a:off x="5364088"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1" name="Picture 110" descr="electric fuel.png"/>
            <p:cNvPicPr>
              <a:picLocks noChangeAspect="1"/>
            </p:cNvPicPr>
            <p:nvPr/>
          </p:nvPicPr>
          <p:blipFill>
            <a:blip r:embed="rId5" cstate="print"/>
            <a:stretch>
              <a:fillRect/>
            </a:stretch>
          </p:blipFill>
          <p:spPr>
            <a:xfrm>
              <a:off x="5508104" y="3270796"/>
              <a:ext cx="1224539" cy="847442"/>
            </a:xfrm>
            <a:prstGeom prst="rect">
              <a:avLst/>
            </a:prstGeom>
            <a:noFill/>
            <a:ln>
              <a:noFill/>
            </a:ln>
          </p:spPr>
        </p:pic>
      </p:grpSp>
      <p:grpSp>
        <p:nvGrpSpPr>
          <p:cNvPr id="112" name="Group 111"/>
          <p:cNvGrpSpPr/>
          <p:nvPr/>
        </p:nvGrpSpPr>
        <p:grpSpPr>
          <a:xfrm>
            <a:off x="1619672" y="1268760"/>
            <a:ext cx="1440160" cy="1008112"/>
            <a:chOff x="5364088" y="3140968"/>
            <a:chExt cx="1440160" cy="1008112"/>
          </a:xfrm>
        </p:grpSpPr>
        <p:sp>
          <p:nvSpPr>
            <p:cNvPr id="113" name="Rectangle 112"/>
            <p:cNvSpPr/>
            <p:nvPr/>
          </p:nvSpPr>
          <p:spPr>
            <a:xfrm>
              <a:off x="5364088" y="3140968"/>
              <a:ext cx="144016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4" name="Picture 113" descr="electric fuel.png"/>
            <p:cNvPicPr>
              <a:picLocks noChangeAspect="1"/>
            </p:cNvPicPr>
            <p:nvPr/>
          </p:nvPicPr>
          <p:blipFill>
            <a:blip r:embed="rId5" cstate="print"/>
            <a:stretch>
              <a:fillRect/>
            </a:stretch>
          </p:blipFill>
          <p:spPr>
            <a:xfrm>
              <a:off x="5508104" y="3270796"/>
              <a:ext cx="1224539" cy="847442"/>
            </a:xfrm>
            <a:prstGeom prst="rect">
              <a:avLst/>
            </a:prstGeom>
            <a:noFill/>
            <a:ln>
              <a:noFill/>
            </a:ln>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a:xfrm>
            <a:off x="215153" y="1124744"/>
            <a:ext cx="1692551" cy="697170"/>
          </a:xfrm>
          <a:prstGeom prst="rect">
            <a:avLst/>
          </a:prstGeom>
          <a:solidFill>
            <a:schemeClr val="accent3">
              <a:lumMod val="40000"/>
              <a:lumOff val="60000"/>
            </a:schemeClr>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6" name="Group 65"/>
          <p:cNvGrpSpPr/>
          <p:nvPr/>
        </p:nvGrpSpPr>
        <p:grpSpPr>
          <a:xfrm>
            <a:off x="215153" y="1815354"/>
            <a:ext cx="1692551" cy="4565974"/>
            <a:chOff x="2123728" y="1815354"/>
            <a:chExt cx="498448" cy="4565974"/>
          </a:xfrm>
        </p:grpSpPr>
        <p:sp>
          <p:nvSpPr>
            <p:cNvPr id="67" name="Rectangle 66"/>
            <p:cNvSpPr/>
            <p:nvPr/>
          </p:nvSpPr>
          <p:spPr>
            <a:xfrm>
              <a:off x="2123728" y="1815354"/>
              <a:ext cx="498448" cy="913194"/>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a:off x="2123728" y="2728548"/>
              <a:ext cx="498448" cy="913194"/>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2123728" y="3641744"/>
              <a:ext cx="498448" cy="913194"/>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2123728" y="4554938"/>
              <a:ext cx="498448" cy="913194"/>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2123728" y="5468134"/>
              <a:ext cx="498448" cy="913194"/>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4" name="Rectangle 63"/>
          <p:cNvSpPr/>
          <p:nvPr/>
        </p:nvSpPr>
        <p:spPr>
          <a:xfrm>
            <a:off x="1907704" y="1124744"/>
            <a:ext cx="714472" cy="697170"/>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3" name="Group 62"/>
          <p:cNvGrpSpPr/>
          <p:nvPr/>
        </p:nvGrpSpPr>
        <p:grpSpPr>
          <a:xfrm>
            <a:off x="1907704" y="1815354"/>
            <a:ext cx="714472" cy="4565974"/>
            <a:chOff x="2123728" y="1815354"/>
            <a:chExt cx="498448" cy="4565974"/>
          </a:xfrm>
        </p:grpSpPr>
        <p:sp>
          <p:nvSpPr>
            <p:cNvPr id="57" name="Rectangle 56"/>
            <p:cNvSpPr/>
            <p:nvPr/>
          </p:nvSpPr>
          <p:spPr>
            <a:xfrm>
              <a:off x="2123728" y="1815354"/>
              <a:ext cx="498448" cy="913194"/>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2123728" y="2728548"/>
              <a:ext cx="498448" cy="913194"/>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2123728" y="3641744"/>
              <a:ext cx="498448" cy="913194"/>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2123728" y="4554938"/>
              <a:ext cx="498448" cy="913194"/>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2123728" y="5468134"/>
              <a:ext cx="498448" cy="913194"/>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3" name="Rectangle 52"/>
          <p:cNvSpPr/>
          <p:nvPr/>
        </p:nvSpPr>
        <p:spPr>
          <a:xfrm>
            <a:off x="2627784" y="1124744"/>
            <a:ext cx="6264696" cy="360040"/>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9"/>
          <p:cNvGrpSpPr/>
          <p:nvPr/>
        </p:nvGrpSpPr>
        <p:grpSpPr>
          <a:xfrm>
            <a:off x="7813154" y="0"/>
            <a:ext cx="1296144" cy="641606"/>
            <a:chOff x="7813154" y="0"/>
            <a:chExt cx="1296144" cy="641606"/>
          </a:xfrm>
        </p:grpSpPr>
        <p:sp>
          <p:nvSpPr>
            <p:cNvPr id="8" name="TextBox 7"/>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SS3</a:t>
              </a:r>
              <a:endParaRPr lang="en-GB" sz="1600" dirty="0">
                <a:latin typeface="Century Gothic" pitchFamily="34" charset="0"/>
              </a:endParaRPr>
            </a:p>
          </p:txBody>
        </p:sp>
        <p:pic>
          <p:nvPicPr>
            <p:cNvPr id="9" name="Picture 8"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11" name="TextBox 10"/>
          <p:cNvSpPr txBox="1"/>
          <p:nvPr/>
        </p:nvSpPr>
        <p:spPr>
          <a:xfrm>
            <a:off x="2195736" y="116632"/>
            <a:ext cx="3744416" cy="584775"/>
          </a:xfrm>
          <a:prstGeom prst="rect">
            <a:avLst/>
          </a:prstGeom>
          <a:noFill/>
        </p:spPr>
        <p:txBody>
          <a:bodyPr wrap="square" rtlCol="0">
            <a:spAutoFit/>
          </a:bodyPr>
          <a:lstStyle/>
          <a:p>
            <a:pPr algn="ctr"/>
            <a:r>
              <a:rPr lang="en-GB" sz="3200" dirty="0" smtClean="0">
                <a:solidFill>
                  <a:srgbClr val="00B050"/>
                </a:solidFill>
                <a:latin typeface="Century Gothic" pitchFamily="34" charset="0"/>
                <a:ea typeface="+mj-ea"/>
                <a:cs typeface="+mj-cs"/>
              </a:rPr>
              <a:t>Argument grid</a:t>
            </a:r>
            <a:endParaRPr lang="en-GB" sz="3200" dirty="0">
              <a:solidFill>
                <a:srgbClr val="00B050"/>
              </a:solidFill>
              <a:latin typeface="Century Gothic" pitchFamily="34" charset="0"/>
              <a:ea typeface="+mj-ea"/>
              <a:cs typeface="+mj-cs"/>
            </a:endParaRPr>
          </a:p>
        </p:txBody>
      </p:sp>
      <p:sp>
        <p:nvSpPr>
          <p:cNvPr id="21" name="TextBox 20"/>
          <p:cNvSpPr txBox="1"/>
          <p:nvPr/>
        </p:nvSpPr>
        <p:spPr>
          <a:xfrm>
            <a:off x="2555776" y="663079"/>
            <a:ext cx="2448272" cy="461665"/>
          </a:xfrm>
          <a:prstGeom prst="rect">
            <a:avLst/>
          </a:prstGeom>
          <a:noFill/>
          <a:ln w="3175">
            <a:noFill/>
          </a:ln>
        </p:spPr>
        <p:txBody>
          <a:bodyPr wrap="square" rtlCol="0">
            <a:spAutoFit/>
          </a:bodyPr>
          <a:lstStyle/>
          <a:p>
            <a:r>
              <a:rPr lang="en-GB" sz="1200" dirty="0" smtClean="0">
                <a:latin typeface="Century Gothic" pitchFamily="34" charset="0"/>
              </a:rPr>
              <a:t>Decide which criteria are most and least important. </a:t>
            </a:r>
          </a:p>
        </p:txBody>
      </p:sp>
      <p:grpSp>
        <p:nvGrpSpPr>
          <p:cNvPr id="56" name="Group 55"/>
          <p:cNvGrpSpPr/>
          <p:nvPr/>
        </p:nvGrpSpPr>
        <p:grpSpPr>
          <a:xfrm>
            <a:off x="2627784" y="1815353"/>
            <a:ext cx="6264696" cy="4565975"/>
            <a:chOff x="2627784" y="1963270"/>
            <a:chExt cx="6264696" cy="4418058"/>
          </a:xfrm>
        </p:grpSpPr>
        <p:sp>
          <p:nvSpPr>
            <p:cNvPr id="12" name="Rectangle 11"/>
            <p:cNvSpPr/>
            <p:nvPr/>
          </p:nvSpPr>
          <p:spPr>
            <a:xfrm>
              <a:off x="2627784" y="1963270"/>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2627784" y="2846881"/>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2627784" y="3730493"/>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2627784" y="4614104"/>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2627784" y="5497716"/>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4716016" y="1963271"/>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4716016" y="2846882"/>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4716016" y="3730494"/>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p:cNvSpPr/>
            <p:nvPr/>
          </p:nvSpPr>
          <p:spPr>
            <a:xfrm>
              <a:off x="4716016" y="4614105"/>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4716016" y="5497717"/>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6804248" y="1963271"/>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p:cNvSpPr/>
            <p:nvPr/>
          </p:nvSpPr>
          <p:spPr>
            <a:xfrm>
              <a:off x="6804248" y="2846882"/>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p:cNvSpPr/>
            <p:nvPr/>
          </p:nvSpPr>
          <p:spPr>
            <a:xfrm>
              <a:off x="6804248" y="3730494"/>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p:cNvSpPr/>
            <p:nvPr/>
          </p:nvSpPr>
          <p:spPr>
            <a:xfrm>
              <a:off x="6804248" y="4614105"/>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p:cNvSpPr/>
            <p:nvPr/>
          </p:nvSpPr>
          <p:spPr>
            <a:xfrm>
              <a:off x="6804248" y="5497717"/>
              <a:ext cx="2088232" cy="883611"/>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0" name="TextBox 39"/>
          <p:cNvSpPr txBox="1"/>
          <p:nvPr/>
        </p:nvSpPr>
        <p:spPr>
          <a:xfrm>
            <a:off x="220342" y="5637148"/>
            <a:ext cx="1687361" cy="646331"/>
          </a:xfrm>
          <a:prstGeom prst="rect">
            <a:avLst/>
          </a:prstGeom>
          <a:noFill/>
        </p:spPr>
        <p:txBody>
          <a:bodyPr wrap="square" rtlCol="0">
            <a:spAutoFit/>
          </a:bodyPr>
          <a:lstStyle/>
          <a:p>
            <a:pPr fontAlgn="t">
              <a:spcBef>
                <a:spcPts val="600"/>
              </a:spcBef>
            </a:pPr>
            <a:r>
              <a:rPr lang="en-GB" sz="1200" dirty="0" smtClean="0"/>
              <a:t>The car can travel  long distances between refuelling or recharging.</a:t>
            </a:r>
            <a:endParaRPr lang="en-GB" sz="1200" dirty="0"/>
          </a:p>
        </p:txBody>
      </p:sp>
      <p:sp>
        <p:nvSpPr>
          <p:cNvPr id="41" name="TextBox 40"/>
          <p:cNvSpPr txBox="1"/>
          <p:nvPr/>
        </p:nvSpPr>
        <p:spPr>
          <a:xfrm>
            <a:off x="5436096" y="663079"/>
            <a:ext cx="3456384" cy="461665"/>
          </a:xfrm>
          <a:prstGeom prst="rect">
            <a:avLst/>
          </a:prstGeom>
          <a:noFill/>
          <a:ln w="3175">
            <a:noFill/>
          </a:ln>
        </p:spPr>
        <p:txBody>
          <a:bodyPr wrap="square" rtlCol="0">
            <a:spAutoFit/>
          </a:bodyPr>
          <a:lstStyle/>
          <a:p>
            <a:r>
              <a:rPr lang="en-GB" sz="1200" dirty="0" smtClean="0">
                <a:latin typeface="Century Gothic" pitchFamily="34" charset="0"/>
              </a:rPr>
              <a:t>Use numbers to rank the criteria </a:t>
            </a:r>
            <a:br>
              <a:rPr lang="en-GB" sz="1200" dirty="0" smtClean="0">
                <a:latin typeface="Century Gothic" pitchFamily="34" charset="0"/>
              </a:rPr>
            </a:br>
            <a:r>
              <a:rPr lang="en-GB" sz="1200" dirty="0" smtClean="0">
                <a:latin typeface="Century Gothic" pitchFamily="34" charset="0"/>
              </a:rPr>
              <a:t>(5 = most important and 1 = least important)</a:t>
            </a:r>
          </a:p>
        </p:txBody>
      </p:sp>
      <p:sp>
        <p:nvSpPr>
          <p:cNvPr id="42" name="TextBox 41"/>
          <p:cNvSpPr txBox="1"/>
          <p:nvPr/>
        </p:nvSpPr>
        <p:spPr>
          <a:xfrm>
            <a:off x="2627784" y="1484784"/>
            <a:ext cx="2088232" cy="333632"/>
          </a:xfrm>
          <a:prstGeom prst="rect">
            <a:avLst/>
          </a:prstGeom>
          <a:solidFill>
            <a:schemeClr val="accent3">
              <a:lumMod val="40000"/>
              <a:lumOff val="60000"/>
            </a:schemeClr>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990099"/>
                </a:solidFill>
              </a:rPr>
              <a:t>biodiesel</a:t>
            </a:r>
            <a:endParaRPr lang="en-GB" b="1" dirty="0">
              <a:solidFill>
                <a:srgbClr val="990099"/>
              </a:solidFill>
            </a:endParaRPr>
          </a:p>
        </p:txBody>
      </p:sp>
      <p:sp>
        <p:nvSpPr>
          <p:cNvPr id="45" name="TextBox 44"/>
          <p:cNvSpPr txBox="1"/>
          <p:nvPr/>
        </p:nvSpPr>
        <p:spPr>
          <a:xfrm>
            <a:off x="4716016" y="1124744"/>
            <a:ext cx="2088232" cy="338554"/>
          </a:xfrm>
          <a:prstGeom prst="rect">
            <a:avLst/>
          </a:prstGeom>
          <a:noFill/>
        </p:spPr>
        <p:txBody>
          <a:bodyPr wrap="square" rtlCol="0">
            <a:spAutoFit/>
          </a:bodyPr>
          <a:lstStyle/>
          <a:p>
            <a:pPr algn="ctr"/>
            <a:r>
              <a:rPr lang="en-GB" sz="1600" b="1" dirty="0" smtClean="0">
                <a:latin typeface="Century Gothic" pitchFamily="34" charset="0"/>
              </a:rPr>
              <a:t>Energy source</a:t>
            </a:r>
            <a:endParaRPr lang="en-GB" sz="1600" dirty="0"/>
          </a:p>
        </p:txBody>
      </p:sp>
      <p:sp>
        <p:nvSpPr>
          <p:cNvPr id="54" name="TextBox 53"/>
          <p:cNvSpPr txBox="1"/>
          <p:nvPr/>
        </p:nvSpPr>
        <p:spPr>
          <a:xfrm>
            <a:off x="4716016" y="1484784"/>
            <a:ext cx="2088232" cy="333632"/>
          </a:xfrm>
          <a:prstGeom prst="rect">
            <a:avLst/>
          </a:prstGeom>
          <a:solidFill>
            <a:schemeClr val="accent3">
              <a:lumMod val="40000"/>
              <a:lumOff val="60000"/>
            </a:schemeClr>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990099"/>
                </a:solidFill>
              </a:rPr>
              <a:t>hydrogen</a:t>
            </a:r>
            <a:endParaRPr lang="en-GB" b="1" dirty="0">
              <a:solidFill>
                <a:srgbClr val="990099"/>
              </a:solidFill>
            </a:endParaRPr>
          </a:p>
        </p:txBody>
      </p:sp>
      <p:sp>
        <p:nvSpPr>
          <p:cNvPr id="55" name="TextBox 54"/>
          <p:cNvSpPr txBox="1"/>
          <p:nvPr/>
        </p:nvSpPr>
        <p:spPr>
          <a:xfrm>
            <a:off x="6804248" y="1484784"/>
            <a:ext cx="2088232" cy="333632"/>
          </a:xfrm>
          <a:prstGeom prst="rect">
            <a:avLst/>
          </a:prstGeom>
          <a:solidFill>
            <a:schemeClr val="accent3">
              <a:lumMod val="40000"/>
              <a:lumOff val="60000"/>
            </a:schemeClr>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990099"/>
                </a:solidFill>
              </a:rPr>
              <a:t>electricity</a:t>
            </a:r>
            <a:endParaRPr lang="en-GB" b="1" dirty="0">
              <a:solidFill>
                <a:srgbClr val="990099"/>
              </a:solidFill>
            </a:endParaRPr>
          </a:p>
        </p:txBody>
      </p:sp>
      <p:sp>
        <p:nvSpPr>
          <p:cNvPr id="62" name="TextBox 61"/>
          <p:cNvSpPr txBox="1"/>
          <p:nvPr/>
        </p:nvSpPr>
        <p:spPr>
          <a:xfrm>
            <a:off x="1835696" y="1268760"/>
            <a:ext cx="864096" cy="461665"/>
          </a:xfrm>
          <a:prstGeom prst="rect">
            <a:avLst/>
          </a:prstGeom>
          <a:noFill/>
        </p:spPr>
        <p:txBody>
          <a:bodyPr wrap="square" rtlCol="0">
            <a:spAutoFit/>
          </a:bodyPr>
          <a:lstStyle/>
          <a:p>
            <a:pPr algn="ctr"/>
            <a:r>
              <a:rPr lang="en-GB" sz="1200" b="1" dirty="0" smtClean="0">
                <a:latin typeface="Century Gothic" pitchFamily="34" charset="0"/>
              </a:rPr>
              <a:t>Criterion rank</a:t>
            </a:r>
          </a:p>
        </p:txBody>
      </p:sp>
      <p:sp>
        <p:nvSpPr>
          <p:cNvPr id="72" name="TextBox 71"/>
          <p:cNvSpPr txBox="1"/>
          <p:nvPr/>
        </p:nvSpPr>
        <p:spPr>
          <a:xfrm>
            <a:off x="251520" y="1964740"/>
            <a:ext cx="1620688" cy="646331"/>
          </a:xfrm>
          <a:prstGeom prst="rect">
            <a:avLst/>
          </a:prstGeom>
          <a:noFill/>
        </p:spPr>
        <p:txBody>
          <a:bodyPr wrap="square" rtlCol="0">
            <a:spAutoFit/>
          </a:bodyPr>
          <a:lstStyle/>
          <a:p>
            <a:pPr fontAlgn="t">
              <a:spcBef>
                <a:spcPts val="600"/>
              </a:spcBef>
            </a:pPr>
            <a:r>
              <a:rPr lang="en-GB" sz="1200" dirty="0" smtClean="0"/>
              <a:t>The energy source is safe during use and in storage.</a:t>
            </a:r>
            <a:endParaRPr lang="en-GB" sz="1200" dirty="0"/>
          </a:p>
        </p:txBody>
      </p:sp>
      <p:sp>
        <p:nvSpPr>
          <p:cNvPr id="73" name="TextBox 72"/>
          <p:cNvSpPr txBox="1"/>
          <p:nvPr/>
        </p:nvSpPr>
        <p:spPr>
          <a:xfrm>
            <a:off x="251520" y="2780928"/>
            <a:ext cx="1656184" cy="830997"/>
          </a:xfrm>
          <a:prstGeom prst="rect">
            <a:avLst/>
          </a:prstGeom>
          <a:noFill/>
        </p:spPr>
        <p:txBody>
          <a:bodyPr wrap="square" rtlCol="0">
            <a:spAutoFit/>
          </a:bodyPr>
          <a:lstStyle/>
          <a:p>
            <a:pPr fontAlgn="t">
              <a:spcBef>
                <a:spcPts val="600"/>
              </a:spcBef>
            </a:pPr>
            <a:r>
              <a:rPr lang="en-GB" sz="1200" dirty="0" smtClean="0"/>
              <a:t>The energy source does not produce carbon dioxide emissions </a:t>
            </a:r>
            <a:br>
              <a:rPr lang="en-GB" sz="1200" dirty="0" smtClean="0"/>
            </a:br>
            <a:r>
              <a:rPr lang="en-GB" sz="1200" dirty="0" smtClean="0"/>
              <a:t>during production.</a:t>
            </a:r>
            <a:endParaRPr lang="en-GB" sz="1200" dirty="0"/>
          </a:p>
        </p:txBody>
      </p:sp>
      <p:sp>
        <p:nvSpPr>
          <p:cNvPr id="74" name="TextBox 73"/>
          <p:cNvSpPr txBox="1"/>
          <p:nvPr/>
        </p:nvSpPr>
        <p:spPr>
          <a:xfrm>
            <a:off x="251520" y="3717032"/>
            <a:ext cx="1656184" cy="830997"/>
          </a:xfrm>
          <a:prstGeom prst="rect">
            <a:avLst/>
          </a:prstGeom>
          <a:noFill/>
        </p:spPr>
        <p:txBody>
          <a:bodyPr wrap="square" rtlCol="0">
            <a:spAutoFit/>
          </a:bodyPr>
          <a:lstStyle/>
          <a:p>
            <a:pPr fontAlgn="t">
              <a:spcBef>
                <a:spcPts val="600"/>
              </a:spcBef>
            </a:pPr>
            <a:r>
              <a:rPr lang="en-GB" sz="1200" dirty="0" smtClean="0"/>
              <a:t>The energy source does not produce carbon dioxide emissions  when the car is in use.</a:t>
            </a:r>
          </a:p>
        </p:txBody>
      </p:sp>
      <p:sp>
        <p:nvSpPr>
          <p:cNvPr id="75" name="TextBox 74"/>
          <p:cNvSpPr txBox="1"/>
          <p:nvPr/>
        </p:nvSpPr>
        <p:spPr>
          <a:xfrm>
            <a:off x="251520" y="4701044"/>
            <a:ext cx="1656184" cy="646331"/>
          </a:xfrm>
          <a:prstGeom prst="rect">
            <a:avLst/>
          </a:prstGeom>
          <a:noFill/>
        </p:spPr>
        <p:txBody>
          <a:bodyPr wrap="square" rtlCol="0">
            <a:spAutoFit/>
          </a:bodyPr>
          <a:lstStyle/>
          <a:p>
            <a:pPr fontAlgn="t">
              <a:spcBef>
                <a:spcPts val="600"/>
              </a:spcBef>
            </a:pPr>
            <a:r>
              <a:rPr lang="en-GB" sz="1200" dirty="0" smtClean="0"/>
              <a:t>The energy source is available whenever and wherever it is needed.</a:t>
            </a:r>
            <a:endParaRPr lang="en-GB" sz="1200" dirty="0"/>
          </a:p>
        </p:txBody>
      </p:sp>
      <p:sp>
        <p:nvSpPr>
          <p:cNvPr id="77" name="TextBox 76"/>
          <p:cNvSpPr txBox="1"/>
          <p:nvPr/>
        </p:nvSpPr>
        <p:spPr>
          <a:xfrm>
            <a:off x="209219" y="1315779"/>
            <a:ext cx="1698485" cy="338554"/>
          </a:xfrm>
          <a:prstGeom prst="rect">
            <a:avLst/>
          </a:prstGeom>
          <a:noFill/>
        </p:spPr>
        <p:txBody>
          <a:bodyPr wrap="square" rtlCol="0">
            <a:spAutoFit/>
          </a:bodyPr>
          <a:lstStyle/>
          <a:p>
            <a:pPr algn="ctr"/>
            <a:r>
              <a:rPr lang="en-GB" sz="1600" b="1" dirty="0" smtClean="0">
                <a:solidFill>
                  <a:srgbClr val="990099"/>
                </a:solidFill>
                <a:latin typeface="Century Gothic" pitchFamily="34" charset="0"/>
              </a:rPr>
              <a:t>Criteria</a:t>
            </a:r>
            <a:endParaRPr lang="en-GB" sz="1600" dirty="0">
              <a:solidFill>
                <a:srgbClr val="990099"/>
              </a:solidFill>
            </a:endParaRPr>
          </a:p>
        </p:txBody>
      </p:sp>
      <p:pic>
        <p:nvPicPr>
          <p:cNvPr id="79" name="Picture 78" descr="discuss.png"/>
          <p:cNvPicPr>
            <a:picLocks noChangeAspect="1"/>
          </p:cNvPicPr>
          <p:nvPr/>
        </p:nvPicPr>
        <p:blipFill>
          <a:blip r:embed="rId5" cstate="print"/>
          <a:stretch>
            <a:fillRect/>
          </a:stretch>
        </p:blipFill>
        <p:spPr>
          <a:xfrm>
            <a:off x="4743062" y="652697"/>
            <a:ext cx="643933" cy="400039"/>
          </a:xfrm>
          <a:prstGeom prst="rect">
            <a:avLst/>
          </a:prstGeom>
          <a:effectLst>
            <a:outerShdw blurRad="50800" dist="38100" dir="2700000" algn="tl" rotWithShape="0">
              <a:prstClr val="black">
                <a:alpha val="40000"/>
              </a:prstClr>
            </a:outerShdw>
          </a:effectLst>
        </p:spPr>
      </p:pic>
      <p:pic>
        <p:nvPicPr>
          <p:cNvPr id="80" name="Picture 79" descr="biodiesel fuel.png"/>
          <p:cNvPicPr>
            <a:picLocks noChangeAspect="1"/>
          </p:cNvPicPr>
          <p:nvPr/>
        </p:nvPicPr>
        <p:blipFill>
          <a:blip r:embed="rId6" cstate="print"/>
          <a:stretch>
            <a:fillRect/>
          </a:stretch>
        </p:blipFill>
        <p:spPr>
          <a:xfrm>
            <a:off x="2699792" y="1469072"/>
            <a:ext cx="431715" cy="320448"/>
          </a:xfrm>
          <a:prstGeom prst="rect">
            <a:avLst/>
          </a:prstGeom>
          <a:noFill/>
          <a:ln>
            <a:noFill/>
          </a:ln>
        </p:spPr>
      </p:pic>
      <p:pic>
        <p:nvPicPr>
          <p:cNvPr id="81" name="Picture 80" descr="electric fuel.png"/>
          <p:cNvPicPr>
            <a:picLocks noChangeAspect="1"/>
          </p:cNvPicPr>
          <p:nvPr/>
        </p:nvPicPr>
        <p:blipFill>
          <a:blip r:embed="rId7" cstate="print"/>
          <a:stretch>
            <a:fillRect/>
          </a:stretch>
        </p:blipFill>
        <p:spPr>
          <a:xfrm>
            <a:off x="6876256" y="1515648"/>
            <a:ext cx="445459" cy="304519"/>
          </a:xfrm>
          <a:prstGeom prst="rect">
            <a:avLst/>
          </a:prstGeom>
          <a:noFill/>
          <a:ln>
            <a:noFill/>
          </a:ln>
        </p:spPr>
      </p:pic>
      <p:pic>
        <p:nvPicPr>
          <p:cNvPr id="82" name="Picture 81" descr="hydrogen fuel.png"/>
          <p:cNvPicPr>
            <a:picLocks noChangeAspect="1"/>
          </p:cNvPicPr>
          <p:nvPr/>
        </p:nvPicPr>
        <p:blipFill>
          <a:blip r:embed="rId8" cstate="print"/>
          <a:stretch>
            <a:fillRect/>
          </a:stretch>
        </p:blipFill>
        <p:spPr>
          <a:xfrm>
            <a:off x="4788023" y="1521912"/>
            <a:ext cx="491951" cy="334730"/>
          </a:xfrm>
          <a:prstGeom prst="rect">
            <a:avLst/>
          </a:prstGeom>
          <a:noFill/>
          <a:ln>
            <a:noFill/>
          </a:ln>
        </p:spPr>
      </p:pic>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2627784" y="1700808"/>
            <a:ext cx="6264696" cy="4559460"/>
            <a:chOff x="3275856" y="980728"/>
            <a:chExt cx="5400600" cy="5040560"/>
          </a:xfrm>
        </p:grpSpPr>
        <p:sp>
          <p:nvSpPr>
            <p:cNvPr id="95" name="Rectangle 94"/>
            <p:cNvSpPr/>
            <p:nvPr/>
          </p:nvSpPr>
          <p:spPr>
            <a:xfrm>
              <a:off x="6876256" y="980728"/>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6876256" y="1988840"/>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6876256" y="2996952"/>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6876256" y="4005064"/>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p:cNvSpPr/>
            <p:nvPr/>
          </p:nvSpPr>
          <p:spPr>
            <a:xfrm>
              <a:off x="6876256" y="5013176"/>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5076056" y="980728"/>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5076056" y="1988840"/>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5076056" y="2996952"/>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5076056" y="4005064"/>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5076056" y="5013176"/>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 name="Rectangle 106"/>
            <p:cNvSpPr/>
            <p:nvPr/>
          </p:nvSpPr>
          <p:spPr>
            <a:xfrm>
              <a:off x="3275856" y="980728"/>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3275856" y="1988840"/>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p:cNvSpPr/>
            <p:nvPr/>
          </p:nvSpPr>
          <p:spPr>
            <a:xfrm>
              <a:off x="3275856" y="2996952"/>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ectangle 109"/>
            <p:cNvSpPr/>
            <p:nvPr/>
          </p:nvSpPr>
          <p:spPr>
            <a:xfrm>
              <a:off x="3275856" y="4005064"/>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3275856" y="5013176"/>
              <a:ext cx="1800200" cy="1008112"/>
            </a:xfrm>
            <a:prstGeom prst="rect">
              <a:avLst/>
            </a:prstGeom>
            <a:solidFill>
              <a:schemeClr val="bg1"/>
            </a:solidFill>
            <a:ln w="63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19" name="TextBox 218"/>
          <p:cNvSpPr txBox="1"/>
          <p:nvPr/>
        </p:nvSpPr>
        <p:spPr>
          <a:xfrm>
            <a:off x="2699792" y="1785010"/>
            <a:ext cx="1584176" cy="707886"/>
          </a:xfrm>
          <a:prstGeom prst="rect">
            <a:avLst/>
          </a:prstGeom>
          <a:noFill/>
        </p:spPr>
        <p:txBody>
          <a:bodyPr wrap="square" rtlCol="0">
            <a:spAutoFit/>
          </a:bodyPr>
          <a:lstStyle/>
          <a:p>
            <a:pPr algn="ctr">
              <a:lnSpc>
                <a:spcPts val="1200"/>
              </a:lnSpc>
            </a:pPr>
            <a:r>
              <a:rPr lang="en-GB" sz="900" dirty="0" smtClean="0">
                <a:latin typeface="Century Gothic" pitchFamily="34" charset="0"/>
              </a:rPr>
              <a:t>Most hydrogen is made from methane. The process makes waste carbon dioxide</a:t>
            </a:r>
            <a:endParaRPr lang="en-GB" sz="900" dirty="0"/>
          </a:p>
        </p:txBody>
      </p:sp>
      <p:sp>
        <p:nvSpPr>
          <p:cNvPr id="220" name="TextBox 219"/>
          <p:cNvSpPr txBox="1"/>
          <p:nvPr/>
        </p:nvSpPr>
        <p:spPr>
          <a:xfrm>
            <a:off x="2771800" y="2823319"/>
            <a:ext cx="1440160" cy="553998"/>
          </a:xfrm>
          <a:prstGeom prst="rect">
            <a:avLst/>
          </a:prstGeom>
          <a:noFill/>
        </p:spPr>
        <p:txBody>
          <a:bodyPr wrap="square" rtlCol="0">
            <a:spAutoFit/>
          </a:bodyPr>
          <a:lstStyle/>
          <a:p>
            <a:pPr algn="ctr">
              <a:lnSpc>
                <a:spcPts val="1200"/>
              </a:lnSpc>
            </a:pPr>
            <a:r>
              <a:rPr lang="en-GB" sz="900" dirty="0" smtClean="0">
                <a:latin typeface="Century Gothic" pitchFamily="34" charset="0"/>
              </a:rPr>
              <a:t>Electric cars do not make carbon dioxide when in use. </a:t>
            </a:r>
          </a:p>
        </p:txBody>
      </p:sp>
      <p:sp>
        <p:nvSpPr>
          <p:cNvPr id="221" name="TextBox 220"/>
          <p:cNvSpPr txBox="1"/>
          <p:nvPr/>
        </p:nvSpPr>
        <p:spPr>
          <a:xfrm>
            <a:off x="2771800" y="3717032"/>
            <a:ext cx="1440160" cy="553998"/>
          </a:xfrm>
          <a:prstGeom prst="rect">
            <a:avLst/>
          </a:prstGeom>
          <a:noFill/>
        </p:spPr>
        <p:txBody>
          <a:bodyPr wrap="square" rtlCol="0">
            <a:spAutoFit/>
          </a:bodyPr>
          <a:lstStyle/>
          <a:p>
            <a:pPr algn="ctr">
              <a:lnSpc>
                <a:spcPts val="1200"/>
              </a:lnSpc>
            </a:pPr>
            <a:r>
              <a:rPr lang="en-GB" sz="900" dirty="0" smtClean="0">
                <a:latin typeface="Century Gothic" pitchFamily="34" charset="0"/>
              </a:rPr>
              <a:t>Biodiesel makes carbon dioxide when it burns in car engines.</a:t>
            </a:r>
          </a:p>
        </p:txBody>
      </p:sp>
      <p:sp>
        <p:nvSpPr>
          <p:cNvPr id="222" name="TextBox 221"/>
          <p:cNvSpPr txBox="1"/>
          <p:nvPr/>
        </p:nvSpPr>
        <p:spPr>
          <a:xfrm>
            <a:off x="2699792" y="4479503"/>
            <a:ext cx="1584176" cy="861774"/>
          </a:xfrm>
          <a:prstGeom prst="rect">
            <a:avLst/>
          </a:prstGeom>
          <a:noFill/>
        </p:spPr>
        <p:txBody>
          <a:bodyPr wrap="square" rtlCol="0">
            <a:spAutoFit/>
          </a:bodyPr>
          <a:lstStyle/>
          <a:p>
            <a:pPr algn="ctr">
              <a:lnSpc>
                <a:spcPts val="1200"/>
              </a:lnSpc>
            </a:pPr>
            <a:r>
              <a:rPr lang="en-GB" sz="900" dirty="0" smtClean="0">
                <a:latin typeface="Century Gothic" pitchFamily="34" charset="0"/>
              </a:rPr>
              <a:t>Generating electricity from fossil fuels makes carbon dioxide. Generation from solar, wind and water do not.</a:t>
            </a:r>
          </a:p>
        </p:txBody>
      </p:sp>
      <p:sp>
        <p:nvSpPr>
          <p:cNvPr id="223" name="TextBox 222"/>
          <p:cNvSpPr txBox="1"/>
          <p:nvPr/>
        </p:nvSpPr>
        <p:spPr>
          <a:xfrm>
            <a:off x="2771800" y="5445224"/>
            <a:ext cx="1440160" cy="707886"/>
          </a:xfrm>
          <a:prstGeom prst="rect">
            <a:avLst/>
          </a:prstGeom>
          <a:noFill/>
        </p:spPr>
        <p:txBody>
          <a:bodyPr wrap="square" rtlCol="0">
            <a:spAutoFit/>
          </a:bodyPr>
          <a:lstStyle/>
          <a:p>
            <a:pPr algn="ctr">
              <a:lnSpc>
                <a:spcPts val="1200"/>
              </a:lnSpc>
            </a:pPr>
            <a:r>
              <a:rPr lang="en-GB" sz="900" dirty="0" smtClean="0">
                <a:latin typeface="Century Gothic" pitchFamily="34" charset="0"/>
              </a:rPr>
              <a:t>A car can travel </a:t>
            </a:r>
            <a:br>
              <a:rPr lang="en-GB" sz="900" dirty="0" smtClean="0">
                <a:latin typeface="Century Gothic" pitchFamily="34" charset="0"/>
              </a:rPr>
            </a:br>
            <a:r>
              <a:rPr lang="en-GB" sz="900" dirty="0" smtClean="0">
                <a:latin typeface="Century Gothic" pitchFamily="34" charset="0"/>
              </a:rPr>
              <a:t>1000 km before it needs refilling with biodiesel.</a:t>
            </a:r>
          </a:p>
        </p:txBody>
      </p:sp>
      <p:sp>
        <p:nvSpPr>
          <p:cNvPr id="224" name="TextBox 223"/>
          <p:cNvSpPr txBox="1"/>
          <p:nvPr/>
        </p:nvSpPr>
        <p:spPr>
          <a:xfrm>
            <a:off x="4860032" y="1844824"/>
            <a:ext cx="1440160" cy="707886"/>
          </a:xfrm>
          <a:prstGeom prst="rect">
            <a:avLst/>
          </a:prstGeom>
          <a:noFill/>
        </p:spPr>
        <p:txBody>
          <a:bodyPr wrap="square" rtlCol="0">
            <a:spAutoFit/>
          </a:bodyPr>
          <a:lstStyle/>
          <a:p>
            <a:pPr algn="ctr">
              <a:lnSpc>
                <a:spcPts val="1200"/>
              </a:lnSpc>
            </a:pPr>
            <a:r>
              <a:rPr lang="en-GB" sz="900" dirty="0" smtClean="0">
                <a:latin typeface="Century Gothic" pitchFamily="34" charset="0"/>
              </a:rPr>
              <a:t>The car can travel </a:t>
            </a:r>
            <a:br>
              <a:rPr lang="en-GB" sz="900" dirty="0" smtClean="0">
                <a:latin typeface="Century Gothic" pitchFamily="34" charset="0"/>
              </a:rPr>
            </a:br>
            <a:r>
              <a:rPr lang="en-GB" sz="900" dirty="0" smtClean="0">
                <a:latin typeface="Century Gothic" pitchFamily="34" charset="0"/>
              </a:rPr>
              <a:t>480 km before it needs refilling with hydrogen. </a:t>
            </a:r>
          </a:p>
        </p:txBody>
      </p:sp>
      <p:sp>
        <p:nvSpPr>
          <p:cNvPr id="225" name="TextBox 224"/>
          <p:cNvSpPr txBox="1"/>
          <p:nvPr/>
        </p:nvSpPr>
        <p:spPr>
          <a:xfrm>
            <a:off x="4860032" y="2823319"/>
            <a:ext cx="1440160" cy="553998"/>
          </a:xfrm>
          <a:prstGeom prst="rect">
            <a:avLst/>
          </a:prstGeom>
          <a:noFill/>
        </p:spPr>
        <p:txBody>
          <a:bodyPr wrap="square" rtlCol="0">
            <a:spAutoFit/>
          </a:bodyPr>
          <a:lstStyle/>
          <a:p>
            <a:pPr algn="ctr">
              <a:lnSpc>
                <a:spcPts val="1200"/>
              </a:lnSpc>
            </a:pPr>
            <a:r>
              <a:rPr lang="en-GB" sz="900" dirty="0" smtClean="0">
                <a:latin typeface="Century Gothic" pitchFamily="34" charset="0"/>
              </a:rPr>
              <a:t>If used correctly, biodiesel is unlikely to catch fire in storage.</a:t>
            </a:r>
            <a:endParaRPr lang="en-GB" sz="900" dirty="0"/>
          </a:p>
        </p:txBody>
      </p:sp>
      <p:sp>
        <p:nvSpPr>
          <p:cNvPr id="226" name="TextBox 225"/>
          <p:cNvSpPr txBox="1"/>
          <p:nvPr/>
        </p:nvSpPr>
        <p:spPr>
          <a:xfrm>
            <a:off x="4860032" y="3759423"/>
            <a:ext cx="1440160" cy="541110"/>
          </a:xfrm>
          <a:prstGeom prst="rect">
            <a:avLst/>
          </a:prstGeom>
          <a:noFill/>
        </p:spPr>
        <p:txBody>
          <a:bodyPr wrap="square" rtlCol="0">
            <a:spAutoFit/>
          </a:bodyPr>
          <a:lstStyle/>
          <a:p>
            <a:pPr algn="ctr">
              <a:lnSpc>
                <a:spcPts val="1200"/>
              </a:lnSpc>
            </a:pPr>
            <a:r>
              <a:rPr lang="en-GB" sz="900" dirty="0" smtClean="0">
                <a:latin typeface="Century Gothic" pitchFamily="34" charset="0"/>
              </a:rPr>
              <a:t>A hydrogen fuel cell makes one product, water.</a:t>
            </a:r>
          </a:p>
        </p:txBody>
      </p:sp>
      <p:sp>
        <p:nvSpPr>
          <p:cNvPr id="227" name="TextBox 226"/>
          <p:cNvSpPr txBox="1"/>
          <p:nvPr/>
        </p:nvSpPr>
        <p:spPr>
          <a:xfrm>
            <a:off x="4860032" y="4653136"/>
            <a:ext cx="1440160" cy="541110"/>
          </a:xfrm>
          <a:prstGeom prst="rect">
            <a:avLst/>
          </a:prstGeom>
          <a:noFill/>
        </p:spPr>
        <p:txBody>
          <a:bodyPr wrap="square" rtlCol="0">
            <a:spAutoFit/>
          </a:bodyPr>
          <a:lstStyle/>
          <a:p>
            <a:pPr algn="ctr">
              <a:lnSpc>
                <a:spcPts val="1200"/>
              </a:lnSpc>
            </a:pPr>
            <a:r>
              <a:rPr lang="en-GB" sz="900" dirty="0" smtClean="0">
                <a:latin typeface="Century Gothic" pitchFamily="34" charset="0"/>
              </a:rPr>
              <a:t>About one third of filling stations supply biodiesel. </a:t>
            </a:r>
          </a:p>
        </p:txBody>
      </p:sp>
      <p:sp>
        <p:nvSpPr>
          <p:cNvPr id="228" name="TextBox 227"/>
          <p:cNvSpPr txBox="1"/>
          <p:nvPr/>
        </p:nvSpPr>
        <p:spPr>
          <a:xfrm>
            <a:off x="4860032" y="5559623"/>
            <a:ext cx="1440160" cy="541110"/>
          </a:xfrm>
          <a:prstGeom prst="rect">
            <a:avLst/>
          </a:prstGeom>
          <a:noFill/>
        </p:spPr>
        <p:txBody>
          <a:bodyPr wrap="square" rtlCol="0">
            <a:spAutoFit/>
          </a:bodyPr>
          <a:lstStyle/>
          <a:p>
            <a:pPr algn="ctr">
              <a:lnSpc>
                <a:spcPts val="1200"/>
              </a:lnSpc>
            </a:pPr>
            <a:r>
              <a:rPr lang="en-GB" sz="900" dirty="0" smtClean="0">
                <a:latin typeface="Century Gothic" pitchFamily="34" charset="0"/>
              </a:rPr>
              <a:t>A mixture of hydrogen and air may explode if there is a spark.</a:t>
            </a:r>
          </a:p>
        </p:txBody>
      </p:sp>
      <p:sp>
        <p:nvSpPr>
          <p:cNvPr id="229" name="TextBox 228"/>
          <p:cNvSpPr txBox="1"/>
          <p:nvPr/>
        </p:nvSpPr>
        <p:spPr>
          <a:xfrm>
            <a:off x="6929385" y="1802403"/>
            <a:ext cx="1512168" cy="707886"/>
          </a:xfrm>
          <a:prstGeom prst="rect">
            <a:avLst/>
          </a:prstGeom>
          <a:noFill/>
        </p:spPr>
        <p:txBody>
          <a:bodyPr wrap="square" rtlCol="0">
            <a:spAutoFit/>
          </a:bodyPr>
          <a:lstStyle/>
          <a:p>
            <a:pPr algn="ctr">
              <a:lnSpc>
                <a:spcPts val="1200"/>
              </a:lnSpc>
            </a:pPr>
            <a:r>
              <a:rPr lang="en-GB" sz="900" dirty="0" smtClean="0">
                <a:latin typeface="Century Gothic" pitchFamily="34" charset="0"/>
              </a:rPr>
              <a:t>If used correctly, there is no danger of electric shock from the battery. Electricity is not stored.          </a:t>
            </a:r>
          </a:p>
        </p:txBody>
      </p:sp>
      <p:sp>
        <p:nvSpPr>
          <p:cNvPr id="230" name="TextBox 229"/>
          <p:cNvSpPr txBox="1"/>
          <p:nvPr/>
        </p:nvSpPr>
        <p:spPr>
          <a:xfrm>
            <a:off x="6955160" y="2887004"/>
            <a:ext cx="1440160" cy="400110"/>
          </a:xfrm>
          <a:prstGeom prst="rect">
            <a:avLst/>
          </a:prstGeom>
          <a:noFill/>
        </p:spPr>
        <p:txBody>
          <a:bodyPr wrap="square" rtlCol="0">
            <a:spAutoFit/>
          </a:bodyPr>
          <a:lstStyle/>
          <a:p>
            <a:pPr algn="ctr">
              <a:lnSpc>
                <a:spcPts val="1200"/>
              </a:lnSpc>
            </a:pPr>
            <a:r>
              <a:rPr lang="en-GB" sz="900" dirty="0" smtClean="0">
                <a:latin typeface="Century Gothic" pitchFamily="34" charset="0"/>
              </a:rPr>
              <a:t>Very few filling stations supply hydrogen.</a:t>
            </a:r>
          </a:p>
        </p:txBody>
      </p:sp>
      <p:sp>
        <p:nvSpPr>
          <p:cNvPr id="231" name="TextBox 230"/>
          <p:cNvSpPr txBox="1"/>
          <p:nvPr/>
        </p:nvSpPr>
        <p:spPr>
          <a:xfrm>
            <a:off x="6948264" y="3645024"/>
            <a:ext cx="1512168" cy="707886"/>
          </a:xfrm>
          <a:prstGeom prst="rect">
            <a:avLst/>
          </a:prstGeom>
          <a:noFill/>
        </p:spPr>
        <p:txBody>
          <a:bodyPr wrap="square" rtlCol="0">
            <a:spAutoFit/>
          </a:bodyPr>
          <a:lstStyle/>
          <a:p>
            <a:pPr algn="ctr">
              <a:lnSpc>
                <a:spcPts val="1200"/>
              </a:lnSpc>
            </a:pPr>
            <a:r>
              <a:rPr lang="en-GB" sz="900" dirty="0" err="1" smtClean="0">
                <a:latin typeface="Century Gothic" pitchFamily="34" charset="0"/>
              </a:rPr>
              <a:t>Biofuel</a:t>
            </a:r>
            <a:r>
              <a:rPr lang="en-GB" sz="900" dirty="0" smtClean="0">
                <a:latin typeface="Century Gothic" pitchFamily="34" charset="0"/>
              </a:rPr>
              <a:t> crop tractors make carbon dioxide. But the growing plants take in carbon dioxide.</a:t>
            </a:r>
          </a:p>
        </p:txBody>
      </p:sp>
      <p:sp>
        <p:nvSpPr>
          <p:cNvPr id="232" name="TextBox 231"/>
          <p:cNvSpPr txBox="1"/>
          <p:nvPr/>
        </p:nvSpPr>
        <p:spPr>
          <a:xfrm>
            <a:off x="6948264" y="4581128"/>
            <a:ext cx="1512168" cy="707886"/>
          </a:xfrm>
          <a:prstGeom prst="rect">
            <a:avLst/>
          </a:prstGeom>
          <a:noFill/>
        </p:spPr>
        <p:txBody>
          <a:bodyPr wrap="square" rtlCol="0">
            <a:spAutoFit/>
          </a:bodyPr>
          <a:lstStyle/>
          <a:p>
            <a:pPr algn="ctr">
              <a:lnSpc>
                <a:spcPts val="1200"/>
              </a:lnSpc>
            </a:pPr>
            <a:r>
              <a:rPr lang="en-GB" sz="900" dirty="0" smtClean="0">
                <a:latin typeface="Century Gothic" pitchFamily="34" charset="0"/>
              </a:rPr>
              <a:t>Some cities and filling stations have recharging points, but many do not. </a:t>
            </a:r>
          </a:p>
        </p:txBody>
      </p:sp>
      <p:sp>
        <p:nvSpPr>
          <p:cNvPr id="233" name="TextBox 232"/>
          <p:cNvSpPr txBox="1"/>
          <p:nvPr/>
        </p:nvSpPr>
        <p:spPr>
          <a:xfrm>
            <a:off x="7020272" y="5517232"/>
            <a:ext cx="1440160" cy="694998"/>
          </a:xfrm>
          <a:prstGeom prst="rect">
            <a:avLst/>
          </a:prstGeom>
          <a:noFill/>
        </p:spPr>
        <p:txBody>
          <a:bodyPr wrap="square" rtlCol="0">
            <a:spAutoFit/>
          </a:bodyPr>
          <a:lstStyle/>
          <a:p>
            <a:pPr algn="ctr">
              <a:lnSpc>
                <a:spcPts val="1200"/>
              </a:lnSpc>
            </a:pPr>
            <a:r>
              <a:rPr lang="en-GB" sz="900" dirty="0" smtClean="0">
                <a:latin typeface="Century Gothic" pitchFamily="34" charset="0"/>
              </a:rPr>
              <a:t>The car can travel </a:t>
            </a:r>
            <a:br>
              <a:rPr lang="en-GB" sz="900" dirty="0" smtClean="0">
                <a:latin typeface="Century Gothic" pitchFamily="34" charset="0"/>
              </a:rPr>
            </a:br>
            <a:r>
              <a:rPr lang="en-GB" sz="900" dirty="0" smtClean="0">
                <a:latin typeface="Century Gothic" pitchFamily="34" charset="0"/>
              </a:rPr>
              <a:t>160 km before its battery needs recharging.</a:t>
            </a:r>
          </a:p>
        </p:txBody>
      </p:sp>
      <p:sp>
        <p:nvSpPr>
          <p:cNvPr id="234" name="TextBox 233"/>
          <p:cNvSpPr txBox="1"/>
          <p:nvPr/>
        </p:nvSpPr>
        <p:spPr>
          <a:xfrm>
            <a:off x="3419872" y="260648"/>
            <a:ext cx="3744416" cy="584775"/>
          </a:xfrm>
          <a:prstGeom prst="rect">
            <a:avLst/>
          </a:prstGeom>
          <a:noFill/>
        </p:spPr>
        <p:txBody>
          <a:bodyPr wrap="square" rtlCol="0">
            <a:spAutoFit/>
          </a:bodyPr>
          <a:lstStyle/>
          <a:p>
            <a:pPr algn="ctr"/>
            <a:r>
              <a:rPr lang="en-GB" sz="3200" dirty="0" smtClean="0">
                <a:solidFill>
                  <a:srgbClr val="00B050"/>
                </a:solidFill>
                <a:latin typeface="Century Gothic" pitchFamily="34" charset="0"/>
                <a:ea typeface="+mj-ea"/>
                <a:cs typeface="+mj-cs"/>
              </a:rPr>
              <a:t>Argument cards</a:t>
            </a:r>
            <a:endParaRPr lang="en-GB" sz="3200" dirty="0">
              <a:solidFill>
                <a:srgbClr val="00B050"/>
              </a:solidFill>
              <a:latin typeface="Century Gothic" pitchFamily="34" charset="0"/>
              <a:ea typeface="+mj-ea"/>
              <a:cs typeface="+mj-cs"/>
            </a:endParaRPr>
          </a:p>
        </p:txBody>
      </p:sp>
      <p:sp>
        <p:nvSpPr>
          <p:cNvPr id="235" name="TextBox 234"/>
          <p:cNvSpPr txBox="1"/>
          <p:nvPr/>
        </p:nvSpPr>
        <p:spPr>
          <a:xfrm>
            <a:off x="107504" y="1628800"/>
            <a:ext cx="2448272" cy="4708981"/>
          </a:xfrm>
          <a:prstGeom prst="rect">
            <a:avLst/>
          </a:prstGeom>
          <a:noFill/>
          <a:ln w="3175">
            <a:noFill/>
          </a:ln>
        </p:spPr>
        <p:txBody>
          <a:bodyPr wrap="square" rtlCol="0">
            <a:spAutoFit/>
          </a:bodyPr>
          <a:lstStyle/>
          <a:p>
            <a:pPr marL="263525" indent="-263525">
              <a:spcBef>
                <a:spcPts val="600"/>
              </a:spcBef>
            </a:pPr>
            <a:r>
              <a:rPr lang="en-GB" sz="1400" b="1" dirty="0" smtClean="0">
                <a:solidFill>
                  <a:srgbClr val="C00000"/>
                </a:solidFill>
                <a:latin typeface="Century Gothic" pitchFamily="34" charset="0"/>
              </a:rPr>
              <a:t>1</a:t>
            </a:r>
            <a:r>
              <a:rPr lang="en-GB" sz="1100" dirty="0" smtClean="0">
                <a:latin typeface="Century Gothic" pitchFamily="34" charset="0"/>
              </a:rPr>
              <a:t>	Cut out the argument cards</a:t>
            </a:r>
          </a:p>
          <a:p>
            <a:pPr marL="263525" indent="-263525">
              <a:spcBef>
                <a:spcPts val="600"/>
              </a:spcBef>
            </a:pPr>
            <a:r>
              <a:rPr lang="en-GB" sz="1400" b="1" dirty="0" smtClean="0">
                <a:solidFill>
                  <a:srgbClr val="C00000"/>
                </a:solidFill>
                <a:latin typeface="Century Gothic" pitchFamily="34" charset="0"/>
              </a:rPr>
              <a:t>2</a:t>
            </a:r>
            <a:r>
              <a:rPr lang="en-GB" sz="1100" b="1" dirty="0" smtClean="0">
                <a:solidFill>
                  <a:srgbClr val="C00000"/>
                </a:solidFill>
                <a:latin typeface="Century Gothic" pitchFamily="34" charset="0"/>
              </a:rPr>
              <a:t> </a:t>
            </a:r>
            <a:r>
              <a:rPr lang="en-GB" sz="1100" dirty="0" smtClean="0">
                <a:latin typeface="Century Gothic" pitchFamily="34" charset="0"/>
              </a:rPr>
              <a:t>	Decide which card goes in which box on SS3. Glue each card in its box on SS3.</a:t>
            </a:r>
          </a:p>
          <a:p>
            <a:pPr marL="263525" indent="-263525">
              <a:spcBef>
                <a:spcPts val="600"/>
              </a:spcBef>
            </a:pPr>
            <a:r>
              <a:rPr lang="en-GB" sz="1400" b="1" dirty="0" smtClean="0">
                <a:solidFill>
                  <a:srgbClr val="C00000"/>
                </a:solidFill>
                <a:latin typeface="Century Gothic" pitchFamily="34" charset="0"/>
              </a:rPr>
              <a:t>3</a:t>
            </a:r>
            <a:r>
              <a:rPr lang="en-GB" sz="1100" b="1" dirty="0" smtClean="0">
                <a:solidFill>
                  <a:srgbClr val="C00000"/>
                </a:solidFill>
                <a:latin typeface="Century Gothic" pitchFamily="34" charset="0"/>
              </a:rPr>
              <a:t> </a:t>
            </a:r>
            <a:r>
              <a:rPr lang="en-GB" sz="1100" dirty="0" smtClean="0">
                <a:latin typeface="Century Gothic" pitchFamily="34" charset="0"/>
              </a:rPr>
              <a:t>	Award each glued-down argument card a mark. Write the mark in the space on the card:</a:t>
            </a:r>
          </a:p>
          <a:p>
            <a:pPr marL="263525" lvl="1" indent="-263525">
              <a:spcBef>
                <a:spcPts val="600"/>
              </a:spcBef>
              <a:buClr>
                <a:srgbClr val="C00000"/>
              </a:buClr>
              <a:buFont typeface="Wingdings" pitchFamily="2" charset="2"/>
              <a:buChar char=""/>
            </a:pPr>
            <a:r>
              <a:rPr lang="en-GB" sz="1100" b="1" dirty="0" smtClean="0">
                <a:latin typeface="Century Gothic" pitchFamily="34" charset="0"/>
              </a:rPr>
              <a:t>+1 </a:t>
            </a:r>
            <a:r>
              <a:rPr lang="en-GB" sz="1100" dirty="0" smtClean="0">
                <a:latin typeface="Century Gothic" pitchFamily="34" charset="0"/>
              </a:rPr>
              <a:t>if the energy source </a:t>
            </a:r>
            <a:br>
              <a:rPr lang="en-GB" sz="1100" dirty="0" smtClean="0">
                <a:latin typeface="Century Gothic" pitchFamily="34" charset="0"/>
              </a:rPr>
            </a:br>
            <a:r>
              <a:rPr lang="en-GB" sz="1100" dirty="0" smtClean="0">
                <a:latin typeface="Century Gothic" pitchFamily="34" charset="0"/>
              </a:rPr>
              <a:t>fully meets the criterion</a:t>
            </a:r>
          </a:p>
          <a:p>
            <a:pPr marL="263525" lvl="1" indent="-263525">
              <a:spcBef>
                <a:spcPts val="600"/>
              </a:spcBef>
              <a:buClr>
                <a:srgbClr val="C00000"/>
              </a:buClr>
              <a:buFont typeface="Wingdings" pitchFamily="2" charset="2"/>
              <a:buChar char=""/>
            </a:pPr>
            <a:r>
              <a:rPr lang="en-GB" sz="1100" b="1" dirty="0" smtClean="0">
                <a:latin typeface="Century Gothic" pitchFamily="34" charset="0"/>
              </a:rPr>
              <a:t> 0   </a:t>
            </a:r>
            <a:r>
              <a:rPr lang="en-GB" sz="1100" dirty="0" smtClean="0">
                <a:latin typeface="Century Gothic" pitchFamily="34" charset="0"/>
              </a:rPr>
              <a:t>if the energy source </a:t>
            </a:r>
            <a:br>
              <a:rPr lang="en-GB" sz="1100" dirty="0" smtClean="0">
                <a:latin typeface="Century Gothic" pitchFamily="34" charset="0"/>
              </a:rPr>
            </a:br>
            <a:r>
              <a:rPr lang="en-GB" sz="1100" dirty="0" smtClean="0">
                <a:latin typeface="Century Gothic" pitchFamily="34" charset="0"/>
              </a:rPr>
              <a:t>partly meets the criterion   </a:t>
            </a:r>
          </a:p>
          <a:p>
            <a:pPr marL="263525" lvl="1" indent="-263525">
              <a:spcBef>
                <a:spcPts val="600"/>
              </a:spcBef>
              <a:buClr>
                <a:srgbClr val="C00000"/>
              </a:buClr>
              <a:buFont typeface="Wingdings" pitchFamily="2" charset="2"/>
              <a:buChar char=""/>
            </a:pPr>
            <a:r>
              <a:rPr lang="en-GB" sz="1100" b="1" dirty="0" smtClean="0">
                <a:latin typeface="Century Gothic" pitchFamily="34" charset="0"/>
              </a:rPr>
              <a:t>–1 </a:t>
            </a:r>
            <a:r>
              <a:rPr lang="en-GB" sz="1100" dirty="0" smtClean="0">
                <a:latin typeface="Century Gothic" pitchFamily="34" charset="0"/>
              </a:rPr>
              <a:t>if the energy source does not meet the criterion at all</a:t>
            </a:r>
          </a:p>
          <a:p>
            <a:pPr marL="263525" indent="-263525">
              <a:spcBef>
                <a:spcPts val="600"/>
              </a:spcBef>
            </a:pPr>
            <a:r>
              <a:rPr lang="en-GB" sz="1400" b="1" dirty="0" smtClean="0">
                <a:solidFill>
                  <a:srgbClr val="C00000"/>
                </a:solidFill>
                <a:latin typeface="Century Gothic" pitchFamily="34" charset="0"/>
              </a:rPr>
              <a:t>4</a:t>
            </a:r>
            <a:r>
              <a:rPr lang="en-GB" sz="1100" dirty="0" smtClean="0">
                <a:latin typeface="Century Gothic" pitchFamily="34" charset="0"/>
              </a:rPr>
              <a:t>	Multiply the mark in each box by the criterion rank number for that row. </a:t>
            </a:r>
          </a:p>
          <a:p>
            <a:pPr marL="263525" indent="-263525">
              <a:spcBef>
                <a:spcPts val="600"/>
              </a:spcBef>
            </a:pPr>
            <a:r>
              <a:rPr lang="en-GB" sz="1400" b="1" dirty="0" smtClean="0">
                <a:solidFill>
                  <a:srgbClr val="C00000"/>
                </a:solidFill>
                <a:latin typeface="Century Gothic" pitchFamily="34" charset="0"/>
              </a:rPr>
              <a:t>5</a:t>
            </a:r>
            <a:r>
              <a:rPr lang="en-GB" sz="1100" dirty="0" smtClean="0">
                <a:latin typeface="Century Gothic" pitchFamily="34" charset="0"/>
              </a:rPr>
              <a:t>	Then add together all the numbers for each energy source. </a:t>
            </a:r>
          </a:p>
          <a:p>
            <a:pPr marL="263525" indent="-263525">
              <a:spcBef>
                <a:spcPts val="600"/>
              </a:spcBef>
            </a:pPr>
            <a:r>
              <a:rPr lang="en-GB" sz="1400" b="1" dirty="0" smtClean="0">
                <a:solidFill>
                  <a:srgbClr val="C00000"/>
                </a:solidFill>
                <a:latin typeface="Century Gothic" pitchFamily="34" charset="0"/>
              </a:rPr>
              <a:t>6</a:t>
            </a:r>
            <a:r>
              <a:rPr lang="en-GB" sz="1100" dirty="0" smtClean="0">
                <a:latin typeface="Century Gothic" pitchFamily="34" charset="0"/>
              </a:rPr>
              <a:t>	The energy source with the highest mark is the winner.  </a:t>
            </a:r>
          </a:p>
        </p:txBody>
      </p:sp>
      <p:grpSp>
        <p:nvGrpSpPr>
          <p:cNvPr id="2" name="Group 9"/>
          <p:cNvGrpSpPr/>
          <p:nvPr/>
        </p:nvGrpSpPr>
        <p:grpSpPr>
          <a:xfrm>
            <a:off x="7813154" y="0"/>
            <a:ext cx="1296144" cy="641606"/>
            <a:chOff x="7813154" y="0"/>
            <a:chExt cx="1296144" cy="641606"/>
          </a:xfrm>
        </p:grpSpPr>
        <p:sp>
          <p:nvSpPr>
            <p:cNvPr id="238" name="TextBox 237"/>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SS4</a:t>
              </a:r>
              <a:endParaRPr lang="en-GB" sz="1600" dirty="0">
                <a:latin typeface="Century Gothic" pitchFamily="34" charset="0"/>
              </a:endParaRPr>
            </a:p>
          </p:txBody>
        </p:sp>
        <p:pic>
          <p:nvPicPr>
            <p:cNvPr id="239" name="Picture 238" descr="Student sheets.png"/>
            <p:cNvPicPr>
              <a:picLocks noChangeAspect="1"/>
            </p:cNvPicPr>
            <p:nvPr/>
          </p:nvPicPr>
          <p:blipFill>
            <a:blip r:embed="rId2" cstate="print"/>
            <a:stretch>
              <a:fillRect/>
            </a:stretch>
          </p:blipFill>
          <p:spPr>
            <a:xfrm>
              <a:off x="8598815" y="44624"/>
              <a:ext cx="510483" cy="596982"/>
            </a:xfrm>
            <a:prstGeom prst="rect">
              <a:avLst/>
            </a:prstGeom>
          </p:spPr>
        </p:pic>
      </p:grpSp>
      <p:grpSp>
        <p:nvGrpSpPr>
          <p:cNvPr id="60" name="Group 59"/>
          <p:cNvGrpSpPr/>
          <p:nvPr/>
        </p:nvGrpSpPr>
        <p:grpSpPr>
          <a:xfrm>
            <a:off x="4355976" y="1700808"/>
            <a:ext cx="4176464" cy="4546013"/>
            <a:chOff x="4716016" y="980728"/>
            <a:chExt cx="3600400" cy="5040560"/>
          </a:xfrm>
        </p:grpSpPr>
        <p:cxnSp>
          <p:nvCxnSpPr>
            <p:cNvPr id="243" name="Straight Connector 242"/>
            <p:cNvCxnSpPr/>
            <p:nvPr/>
          </p:nvCxnSpPr>
          <p:spPr>
            <a:xfrm>
              <a:off x="8316416" y="980728"/>
              <a:ext cx="0" cy="5040560"/>
            </a:xfrm>
            <a:prstGeom prst="line">
              <a:avLst/>
            </a:prstGeom>
            <a:ln w="63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6516216" y="980728"/>
              <a:ext cx="0" cy="5040560"/>
            </a:xfrm>
            <a:prstGeom prst="line">
              <a:avLst/>
            </a:prstGeom>
            <a:ln w="63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4716016" y="980728"/>
              <a:ext cx="0" cy="5040560"/>
            </a:xfrm>
            <a:prstGeom prst="line">
              <a:avLst/>
            </a:prstGeom>
            <a:ln w="635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pic>
        <p:nvPicPr>
          <p:cNvPr id="80" name="Picture 79" descr="discuss.png"/>
          <p:cNvPicPr>
            <a:picLocks noChangeAspect="1"/>
          </p:cNvPicPr>
          <p:nvPr/>
        </p:nvPicPr>
        <p:blipFill>
          <a:blip r:embed="rId3" cstate="print"/>
          <a:stretch>
            <a:fillRect/>
          </a:stretch>
        </p:blipFill>
        <p:spPr>
          <a:xfrm>
            <a:off x="467544" y="908720"/>
            <a:ext cx="643933" cy="400039"/>
          </a:xfrm>
          <a:prstGeom prst="rect">
            <a:avLst/>
          </a:prstGeom>
          <a:effectLst>
            <a:outerShdw blurRad="50800" dist="38100" dir="2700000" algn="tl" rotWithShape="0">
              <a:prstClr val="black">
                <a:alpha val="40000"/>
              </a:prstClr>
            </a:outerShdw>
          </a:effectLst>
        </p:spPr>
      </p:pic>
      <p:pic>
        <p:nvPicPr>
          <p:cNvPr id="81" name="Picture 80" descr="red car.png"/>
          <p:cNvPicPr>
            <a:picLocks noChangeAspect="1"/>
          </p:cNvPicPr>
          <p:nvPr/>
        </p:nvPicPr>
        <p:blipFill>
          <a:blip r:embed="rId4" cstate="print"/>
          <a:stretch>
            <a:fillRect/>
          </a:stretch>
        </p:blipFill>
        <p:spPr>
          <a:xfrm>
            <a:off x="7831304" y="973150"/>
            <a:ext cx="1133184" cy="570527"/>
          </a:xfrm>
          <a:prstGeom prst="rect">
            <a:avLst/>
          </a:prstGeom>
        </p:spPr>
      </p:pic>
      <p:pic>
        <p:nvPicPr>
          <p:cNvPr id="82" name="Picture 81" descr="green colour car.png"/>
          <p:cNvPicPr>
            <a:picLocks noChangeAspect="1"/>
          </p:cNvPicPr>
          <p:nvPr/>
        </p:nvPicPr>
        <p:blipFill>
          <a:blip r:embed="rId5" cstate="print"/>
          <a:stretch>
            <a:fillRect/>
          </a:stretch>
        </p:blipFill>
        <p:spPr>
          <a:xfrm>
            <a:off x="2339753" y="973150"/>
            <a:ext cx="834595" cy="656253"/>
          </a:xfrm>
          <a:prstGeom prst="rect">
            <a:avLst/>
          </a:prstGeom>
        </p:spPr>
      </p:pic>
      <p:pic>
        <p:nvPicPr>
          <p:cNvPr id="83" name="Picture 82" descr="electric car.png"/>
          <p:cNvPicPr>
            <a:picLocks noChangeAspect="1"/>
          </p:cNvPicPr>
          <p:nvPr/>
        </p:nvPicPr>
        <p:blipFill>
          <a:blip r:embed="rId6" cstate="print"/>
          <a:stretch>
            <a:fillRect/>
          </a:stretch>
        </p:blipFill>
        <p:spPr>
          <a:xfrm>
            <a:off x="4147021" y="973150"/>
            <a:ext cx="1073051" cy="599647"/>
          </a:xfrm>
          <a:prstGeom prst="rect">
            <a:avLst/>
          </a:prstGeom>
          <a:noFill/>
          <a:ln>
            <a:noFill/>
          </a:ln>
          <a:effectLst>
            <a:outerShdw blurRad="50800" dist="38100" dir="2700000" algn="tl" rotWithShape="0">
              <a:prstClr val="black">
                <a:alpha val="40000"/>
              </a:prstClr>
            </a:outerShdw>
          </a:effectLst>
        </p:spPr>
      </p:pic>
      <p:pic>
        <p:nvPicPr>
          <p:cNvPr id="84" name="Picture 2" descr="F:\Images\Business images\Image sections\Transport\sports car dreamstime_xs_20281805.jpg"/>
          <p:cNvPicPr>
            <a:picLocks noChangeAspect="1" noChangeArrowheads="1"/>
          </p:cNvPicPr>
          <p:nvPr/>
        </p:nvPicPr>
        <p:blipFill>
          <a:blip r:embed="rId7" cstate="print"/>
          <a:srcRect l="4919" t="10209" r="6536"/>
          <a:stretch>
            <a:fillRect/>
          </a:stretch>
        </p:blipFill>
        <p:spPr bwMode="auto">
          <a:xfrm>
            <a:off x="5994441" y="973150"/>
            <a:ext cx="953823" cy="642818"/>
          </a:xfrm>
          <a:prstGeom prst="rect">
            <a:avLst/>
          </a:prstGeom>
          <a:noFill/>
        </p:spPr>
      </p:pic>
      <p:pic>
        <p:nvPicPr>
          <p:cNvPr id="86" name="Picture 85" descr="hydrogen fuel.png"/>
          <p:cNvPicPr>
            <a:picLocks noChangeAspect="1"/>
          </p:cNvPicPr>
          <p:nvPr/>
        </p:nvPicPr>
        <p:blipFill>
          <a:blip r:embed="rId8" cstate="print"/>
          <a:stretch>
            <a:fillRect/>
          </a:stretch>
        </p:blipFill>
        <p:spPr>
          <a:xfrm>
            <a:off x="3190844" y="980728"/>
            <a:ext cx="877100" cy="596790"/>
          </a:xfrm>
          <a:prstGeom prst="rect">
            <a:avLst/>
          </a:prstGeom>
          <a:noFill/>
          <a:ln>
            <a:noFill/>
          </a:ln>
        </p:spPr>
      </p:pic>
      <p:pic>
        <p:nvPicPr>
          <p:cNvPr id="87" name="Picture 86" descr="biodiesel fuel.png"/>
          <p:cNvPicPr>
            <a:picLocks noChangeAspect="1"/>
          </p:cNvPicPr>
          <p:nvPr/>
        </p:nvPicPr>
        <p:blipFill>
          <a:blip r:embed="rId9" cstate="print"/>
          <a:stretch>
            <a:fillRect/>
          </a:stretch>
        </p:blipFill>
        <p:spPr>
          <a:xfrm>
            <a:off x="7020272" y="980728"/>
            <a:ext cx="798590" cy="592768"/>
          </a:xfrm>
          <a:prstGeom prst="rect">
            <a:avLst/>
          </a:prstGeom>
          <a:noFill/>
          <a:ln>
            <a:noFill/>
          </a:ln>
        </p:spPr>
      </p:pic>
      <p:pic>
        <p:nvPicPr>
          <p:cNvPr id="88" name="Picture 87" descr="electric fuel.png"/>
          <p:cNvPicPr>
            <a:picLocks noChangeAspect="1"/>
          </p:cNvPicPr>
          <p:nvPr/>
        </p:nvPicPr>
        <p:blipFill>
          <a:blip r:embed="rId10" cstate="print"/>
          <a:stretch>
            <a:fillRect/>
          </a:stretch>
        </p:blipFill>
        <p:spPr>
          <a:xfrm>
            <a:off x="5350641" y="1124744"/>
            <a:ext cx="589511" cy="402995"/>
          </a:xfrm>
          <a:prstGeom prst="rect">
            <a:avLst/>
          </a:prstGeom>
          <a:noFill/>
          <a:ln>
            <a:noFill/>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10724</TotalTime>
  <Words>739</Words>
  <Application>Microsoft Office PowerPoint</Application>
  <PresentationFormat>On-screen Show (4:3)</PresentationFormat>
  <Paragraphs>170</Paragraphs>
  <Slides>5</Slides>
  <Notes>2</Notes>
  <HiddenSlides>0</HiddenSlides>
  <MMClips>0</MMClips>
  <ScaleCrop>false</ScaleCrop>
  <HeadingPairs>
    <vt:vector size="4" baseType="variant">
      <vt:variant>
        <vt:lpstr>Theme</vt:lpstr>
      </vt:variant>
      <vt:variant>
        <vt:i4>2</vt:i4>
      </vt:variant>
      <vt:variant>
        <vt:lpstr>Slide Titles</vt:lpstr>
      </vt:variant>
      <vt:variant>
        <vt:i4>5</vt:i4>
      </vt:variant>
    </vt:vector>
  </HeadingPairs>
  <TitlesOfParts>
    <vt:vector size="7" baseType="lpstr">
      <vt:lpstr>Office Theme</vt:lpstr>
      <vt:lpstr>Custom Design</vt:lpstr>
      <vt:lpstr>Slide 1</vt:lpstr>
      <vt:lpstr>Slide 2</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Gemma Young</dc:creator>
  <cp:lastModifiedBy>Philippa Gardom Hulme</cp:lastModifiedBy>
  <cp:revision>520</cp:revision>
  <dcterms:created xsi:type="dcterms:W3CDTF">2014-04-14T15:20:18Z</dcterms:created>
  <dcterms:modified xsi:type="dcterms:W3CDTF">2014-06-04T12:04:04Z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3A59B582-55AD-41CF-B1C7-7A5200DAF113</vt:lpwstr>
  </property>
  <property fmtid="{D5CDD505-2E9C-101B-9397-08002B2CF9AE}" pid="3" name="ArticulatePath">
    <vt:lpwstr>grow your own body student sheets (1)</vt:lpwstr>
  </property>
</Properties>
</file>