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63" r:id="rId3"/>
    <p:sldId id="286" r:id="rId4"/>
    <p:sldId id="282" r:id="rId5"/>
    <p:sldId id="283" r:id="rId6"/>
    <p:sldId id="284" r:id="rId7"/>
    <p:sldId id="285" r:id="rId8"/>
    <p:sldId id="275" r:id="rId9"/>
    <p:sldId id="276" r:id="rId10"/>
  </p:sldIdLst>
  <p:sldSz cx="9145588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288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emma Young" initials="GY" lastIdx="21" clrIdx="0"/>
  <p:cmAuthor id="1" name="Antony Sherborne" initials="AS" lastIdx="31" clrIdx="1">
    <p:extLst>
      <p:ext uri="{19B8F6BF-5375-455C-9EA6-DF929625EA0E}">
        <p15:presenceInfo xmlns:p15="http://schemas.microsoft.com/office/powerpoint/2012/main" xmlns="" userId="22e183d2424b5dbc" providerId="Windows Live"/>
      </p:ext>
    </p:extLst>
  </p:cmAuthor>
  <p:cmAuthor id="2" name="Linda" initials="L" lastIdx="4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6AD00"/>
    <a:srgbClr val="93FFB7"/>
    <a:srgbClr val="4BFF9C"/>
    <a:srgbClr val="0091C4"/>
    <a:srgbClr val="BC9800"/>
    <a:srgbClr val="0084DE"/>
    <a:srgbClr val="0099FF"/>
    <a:srgbClr val="EA6A32"/>
    <a:srgbClr val="FFFFFF"/>
    <a:srgbClr val="99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59" autoAdjust="0"/>
    <p:restoredTop sz="94624" autoAdjust="0"/>
  </p:normalViewPr>
  <p:slideViewPr>
    <p:cSldViewPr>
      <p:cViewPr>
        <p:scale>
          <a:sx n="60" d="100"/>
          <a:sy n="60" d="100"/>
        </p:scale>
        <p:origin x="-1560" y="-198"/>
      </p:cViewPr>
      <p:guideLst>
        <p:guide orient="horz" pos="2160"/>
        <p:guide pos="2880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DC8546-40F3-4EF3-ACDF-382DF57F5001}" type="datetimeFigureOut">
              <a:rPr lang="en-GB" smtClean="0"/>
              <a:pPr/>
              <a:t>01/07/2014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378DDA-6197-446A-853C-9249F1FC77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81164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11549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44575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11549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8DDA-6197-446A-853C-9249F1FC77A7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11549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 userDrawn="1"/>
        </p:nvSpPr>
        <p:spPr>
          <a:xfrm rot="16200000">
            <a:off x="9149557" y="6066781"/>
            <a:ext cx="306387" cy="1079500"/>
          </a:xfrm>
          <a:prstGeom prst="roundRect">
            <a:avLst/>
          </a:prstGeom>
          <a:solidFill>
            <a:srgbClr val="0091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 Box 13"/>
          <p:cNvSpPr txBox="1">
            <a:spLocks noChangeArrowheads="1"/>
          </p:cNvSpPr>
          <p:nvPr userDrawn="1"/>
        </p:nvSpPr>
        <p:spPr bwMode="auto">
          <a:xfrm>
            <a:off x="8763000" y="6485086"/>
            <a:ext cx="4572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4256886-91BF-4076-AFFA-7356CEB4E16A}" type="slidenum">
              <a:rPr lang="en-GB" altLang="en-US" sz="1400" b="1">
                <a:solidFill>
                  <a:schemeClr val="bg1"/>
                </a:solidFill>
                <a:latin typeface="Century Gothic" pitchFamily="34" charset="0"/>
              </a:rPr>
              <a:pPr algn="ctr" eaLnBrk="1" hangingPunct="1"/>
              <a:t>‹#›</a:t>
            </a:fld>
            <a:endParaRPr lang="en-GB" altLang="en-US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5" name="Picture 4" descr="engage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3" y="116632"/>
            <a:ext cx="1511905" cy="60653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E77D-1C21-4F04-BACB-0861B8EC5C55}" type="datetimeFigureOut">
              <a:rPr lang="en-GB" smtClean="0"/>
              <a:pPr/>
              <a:t>01/07/2014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0F5D-2AAB-41EF-B97B-337B9D98F6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8" y="4406903"/>
            <a:ext cx="77737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8" y="2906713"/>
            <a:ext cx="777375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E77D-1C21-4F04-BACB-0861B8EC5C55}" type="datetimeFigureOut">
              <a:rPr lang="en-GB" smtClean="0"/>
              <a:pPr/>
              <a:t>01/07/2014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0F5D-2AAB-41EF-B97B-337B9D98F6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81" y="1600203"/>
            <a:ext cx="40393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007" y="1600203"/>
            <a:ext cx="40393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E77D-1C21-4F04-BACB-0861B8EC5C55}" type="datetimeFigureOut">
              <a:rPr lang="en-GB" smtClean="0"/>
              <a:pPr/>
              <a:t>01/07/2014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0F5D-2AAB-41EF-B97B-337B9D98F6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79" y="1535113"/>
            <a:ext cx="40408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79" y="2174875"/>
            <a:ext cx="40408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833" y="1535113"/>
            <a:ext cx="404247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833" y="2174875"/>
            <a:ext cx="404247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E77D-1C21-4F04-BACB-0861B8EC5C55}" type="datetimeFigureOut">
              <a:rPr lang="en-GB" smtClean="0"/>
              <a:pPr/>
              <a:t>01/07/2014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0F5D-2AAB-41EF-B97B-337B9D98F6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E77D-1C21-4F04-BACB-0861B8EC5C55}" type="datetimeFigureOut">
              <a:rPr lang="en-GB" smtClean="0"/>
              <a:pPr/>
              <a:t>01/07/2014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0F5D-2AAB-41EF-B97B-337B9D98F6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5122" y="6453520"/>
            <a:ext cx="1054016" cy="369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7222" y="6453518"/>
            <a:ext cx="939268" cy="36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 userDrawn="1"/>
        </p:nvSpPr>
        <p:spPr>
          <a:xfrm>
            <a:off x="1476450" y="6381330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0" dirty="0" smtClean="0">
                <a:solidFill>
                  <a:schemeClr val="tx1"/>
                </a:solidFill>
                <a:latin typeface="Century Gothic" pitchFamily="34" charset="0"/>
                <a:cs typeface="LilyUPC" panose="020B0604020202020204" pitchFamily="34" charset="-34"/>
              </a:rPr>
              <a:t> For more, visit E</a:t>
            </a:r>
            <a:r>
              <a:rPr lang="en-GB" sz="2400" b="0" dirty="0" smtClean="0">
                <a:solidFill>
                  <a:schemeClr val="tx1"/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ngagingScience.eu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81" y="273050"/>
            <a:ext cx="30088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671" y="273053"/>
            <a:ext cx="511263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81" y="1435103"/>
            <a:ext cx="30088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E77D-1C21-4F04-BACB-0861B8EC5C55}" type="datetimeFigureOut">
              <a:rPr lang="en-GB" smtClean="0"/>
              <a:pPr/>
              <a:t>01/07/2014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0F5D-2AAB-41EF-B97B-337B9D98F6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599" y="4800600"/>
            <a:ext cx="548735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599" y="612775"/>
            <a:ext cx="548735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599" y="5367338"/>
            <a:ext cx="548735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E77D-1C21-4F04-BACB-0861B8EC5C55}" type="datetimeFigureOut">
              <a:rPr lang="en-GB" smtClean="0"/>
              <a:pPr/>
              <a:t>01/07/2014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0F5D-2AAB-41EF-B97B-337B9D98F6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E77D-1C21-4F04-BACB-0861B8EC5C55}" type="datetimeFigureOut">
              <a:rPr lang="en-GB" smtClean="0"/>
              <a:pPr/>
              <a:t>01/07/2014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0F5D-2AAB-41EF-B97B-337B9D98F6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551" y="274641"/>
            <a:ext cx="205775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81" y="274641"/>
            <a:ext cx="602084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E77D-1C21-4F04-BACB-0861B8EC5C55}" type="datetimeFigureOut">
              <a:rPr lang="en-GB" smtClean="0"/>
              <a:pPr/>
              <a:t>01/07/2014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0F5D-2AAB-41EF-B97B-337B9D98F62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81" y="274638"/>
            <a:ext cx="823102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81" y="1600203"/>
            <a:ext cx="8231029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79" y="6356353"/>
            <a:ext cx="21339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8E77D-1C21-4F04-BACB-0861B8EC5C55}" type="datetimeFigureOut">
              <a:rPr lang="en-GB" smtClean="0"/>
              <a:pPr/>
              <a:t>01/07/2014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744" y="6356353"/>
            <a:ext cx="2896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4339" y="6356353"/>
            <a:ext cx="21339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80F5D-2AAB-41EF-B97B-337B9D98F625}" type="slidenum">
              <a:rPr lang="en-GB" smtClean="0"/>
              <a:pPr/>
              <a:t>‹#›</a:t>
            </a:fld>
            <a:endParaRPr lang="en-GB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xmlns="" val="1653377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4.emf"/><Relationship Id="rId1" Type="http://schemas.openxmlformats.org/officeDocument/2006/relationships/tags" Target="../tags/tag9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emf"/><Relationship Id="rId10" Type="http://schemas.openxmlformats.org/officeDocument/2006/relationships/image" Target="../media/image28.jpeg"/><Relationship Id="rId4" Type="http://schemas.openxmlformats.org/officeDocument/2006/relationships/image" Target="../media/image4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298305"/>
            <a:ext cx="9144000" cy="1066801"/>
          </a:xfrm>
          <a:prstGeom prst="rect">
            <a:avLst/>
          </a:prstGeom>
          <a:solidFill>
            <a:srgbClr val="0091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00386" y="3359016"/>
            <a:ext cx="74888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solidFill>
                  <a:schemeClr val="bg1"/>
                </a:solidFill>
                <a:latin typeface="Century Gothic" pitchFamily="34" charset="0"/>
              </a:rPr>
              <a:t>Ban the beds</a:t>
            </a:r>
          </a:p>
        </p:txBody>
      </p:sp>
      <p:pic>
        <p:nvPicPr>
          <p:cNvPr id="9" name="Picture 8" descr="engage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0271" y="396248"/>
            <a:ext cx="5136758" cy="206037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836062" y="2508741"/>
            <a:ext cx="5545045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Equipping the Next Generation for Active Engagement</a:t>
            </a:r>
            <a:r>
              <a:rPr lang="en-GB" sz="1300" b="1" kern="1200" spc="-15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 </a:t>
            </a:r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in Science</a:t>
            </a:r>
            <a:endParaRPr lang="en-GB" sz="1300" b="1" kern="1200" dirty="0">
              <a:solidFill>
                <a:schemeClr val="bg1">
                  <a:lumMod val="50000"/>
                </a:schemeClr>
              </a:solidFill>
              <a:latin typeface="Century Gothic" pitchFamily="34" charset="0"/>
              <a:ea typeface="Ebrima" panose="02000000000000000000" pitchFamily="2" charset="0"/>
              <a:cs typeface="Mangal" panose="02040503050203030202" pitchFamily="18" charset="0"/>
            </a:endParaRPr>
          </a:p>
        </p:txBody>
      </p:sp>
      <p:pic>
        <p:nvPicPr>
          <p:cNvPr id="7" name="Picture 6" descr="sunbed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50" y="4149080"/>
            <a:ext cx="2040383" cy="2284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04442" y="1916832"/>
            <a:ext cx="684076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GB" sz="3600" b="1" dirty="0" smtClean="0">
                <a:latin typeface="Century Gothic" pitchFamily="34" charset="0"/>
              </a:rPr>
              <a:t>Objectives</a:t>
            </a:r>
          </a:p>
          <a:p>
            <a:pPr fontAlgn="base">
              <a:buClr>
                <a:srgbClr val="D6AD00"/>
              </a:buClr>
              <a:buSzPct val="100000"/>
            </a:pPr>
            <a:endParaRPr lang="en-GB" sz="2800" b="1" dirty="0"/>
          </a:p>
          <a:p>
            <a:pPr marL="901700" fontAlgn="base">
              <a:buClr>
                <a:srgbClr val="D6AD00"/>
              </a:buClr>
              <a:buSzPct val="100000"/>
            </a:pPr>
            <a:r>
              <a:rPr lang="en-GB" sz="2400" dirty="0" smtClean="0">
                <a:latin typeface="Century Gothic" pitchFamily="34" charset="0"/>
              </a:rPr>
              <a:t>To use knowledge about UV light to explain the link between </a:t>
            </a:r>
            <a:r>
              <a:rPr lang="en-GB" sz="2400" dirty="0" err="1" smtClean="0">
                <a:latin typeface="Century Gothic" pitchFamily="34" charset="0"/>
              </a:rPr>
              <a:t>sunbeds</a:t>
            </a:r>
            <a:r>
              <a:rPr lang="en-GB" sz="2400" dirty="0" smtClean="0">
                <a:latin typeface="Century Gothic" pitchFamily="34" charset="0"/>
              </a:rPr>
              <a:t> and skin cancer.</a:t>
            </a:r>
          </a:p>
          <a:p>
            <a:pPr marL="901700" fontAlgn="base">
              <a:buClr>
                <a:srgbClr val="D6AD00"/>
              </a:buClr>
              <a:buSzPct val="100000"/>
            </a:pPr>
            <a:endParaRPr lang="en-GB" sz="2400" dirty="0" smtClean="0">
              <a:latin typeface="Century Gothic" pitchFamily="34" charset="0"/>
            </a:endParaRPr>
          </a:p>
          <a:p>
            <a:pPr marL="901700" fontAlgn="base">
              <a:buClr>
                <a:srgbClr val="D6AD00"/>
              </a:buClr>
              <a:buSzPct val="100000"/>
            </a:pPr>
            <a:r>
              <a:rPr lang="en-GB" sz="2400" dirty="0" smtClean="0">
                <a:latin typeface="Century Gothic" pitchFamily="34" charset="0"/>
              </a:rPr>
              <a:t>To understand how scientific evidence can support a claim.</a:t>
            </a:r>
          </a:p>
        </p:txBody>
      </p:sp>
      <p:pic>
        <p:nvPicPr>
          <p:cNvPr id="17" name="Picture 16" descr="knowled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04442" y="3182725"/>
            <a:ext cx="792088" cy="6063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 descr="citize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16617" y="4437112"/>
            <a:ext cx="707906" cy="6492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95534" y="912407"/>
            <a:ext cx="8952932" cy="5062890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94390" y="908720"/>
            <a:ext cx="8954076" cy="336264"/>
            <a:chOff x="72008" y="778126"/>
            <a:chExt cx="8976458" cy="369080"/>
          </a:xfrm>
        </p:grpSpPr>
        <p:sp>
          <p:nvSpPr>
            <p:cNvPr id="13" name="Rectangle 12"/>
            <p:cNvSpPr/>
            <p:nvPr/>
          </p:nvSpPr>
          <p:spPr>
            <a:xfrm>
              <a:off x="72008" y="778127"/>
              <a:ext cx="1458265" cy="36907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574101" y="778126"/>
              <a:ext cx="1458265" cy="36907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076195" y="778127"/>
              <a:ext cx="1458265" cy="36907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578288" y="778127"/>
              <a:ext cx="1458265" cy="36907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080382" y="778127"/>
              <a:ext cx="1458265" cy="36907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590201" y="778127"/>
              <a:ext cx="1458265" cy="36907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10656" y="933353"/>
            <a:ext cx="1364362" cy="288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Century Gothic" pitchFamily="34" charset="0"/>
              </a:rPr>
              <a:t>Scientific news</a:t>
            </a:r>
            <a:endParaRPr lang="en-GB" sz="1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22438" y="942143"/>
            <a:ext cx="13485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Century Gothic" pitchFamily="34" charset="0"/>
              </a:rPr>
              <a:t>Educational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50215" y="945152"/>
            <a:ext cx="13485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Century Gothic" pitchFamily="34" charset="0"/>
              </a:rPr>
              <a:t>Investigations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60404" y="939252"/>
            <a:ext cx="13485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Century Gothic" pitchFamily="34" charset="0"/>
              </a:rPr>
              <a:t>Health issues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56532" y="945152"/>
            <a:ext cx="13485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Century Gothic" pitchFamily="34" charset="0"/>
              </a:rPr>
              <a:t>Weird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35852" y="939253"/>
            <a:ext cx="13485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Century Gothic" pitchFamily="34" charset="0"/>
              </a:rPr>
              <a:t>World health</a:t>
            </a:r>
          </a:p>
        </p:txBody>
      </p:sp>
      <p:pic>
        <p:nvPicPr>
          <p:cNvPr id="2" name="Picture 18" descr="model and cancer.png"/>
          <p:cNvPicPr>
            <a:picLocks noChangeAspect="1"/>
          </p:cNvPicPr>
          <p:nvPr/>
        </p:nvPicPr>
        <p:blipFill>
          <a:blip r:embed="rId3" cstate="print"/>
          <a:srcRect r="4834"/>
          <a:stretch>
            <a:fillRect/>
          </a:stretch>
        </p:blipFill>
        <p:spPr bwMode="auto">
          <a:xfrm>
            <a:off x="6201869" y="1484784"/>
            <a:ext cx="2835421" cy="4464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80306" y="1196752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latin typeface="Century Gothic" pitchFamily="34" charset="0"/>
              </a:rPr>
              <a:t>Tanning addict diagnosed with skin cancer at just 19 years old</a:t>
            </a:r>
            <a:endParaRPr lang="en-GB" sz="3600" b="1" dirty="0">
              <a:latin typeface="Century Gothic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8298" y="2761471"/>
            <a:ext cx="7056784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latin typeface="Century Gothic" pitchFamily="34" charset="0"/>
              </a:rPr>
              <a:t>Hayley Thompson first used sunbeds at age 13.</a:t>
            </a:r>
          </a:p>
          <a:p>
            <a:pPr marL="173038" indent="-173038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latin typeface="Century Gothic" pitchFamily="34" charset="0"/>
              </a:rPr>
              <a:t>She thought she looked healthier with a suntan.</a:t>
            </a:r>
          </a:p>
          <a:p>
            <a:pPr marL="173038" indent="-173038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latin typeface="Century Gothic" pitchFamily="34" charset="0"/>
              </a:rPr>
              <a:t>Now she has an aggressive form of skin cancer.</a:t>
            </a:r>
          </a:p>
          <a:p>
            <a:pPr marL="173038" indent="-173038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>
                <a:latin typeface="Century Gothic" pitchFamily="34" charset="0"/>
              </a:rPr>
              <a:t>Melanoma can spread quickly through the body.</a:t>
            </a:r>
          </a:p>
          <a:p>
            <a:pPr marL="173038" indent="-173038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b="1" dirty="0" smtClean="0">
                <a:latin typeface="Century Gothic" pitchFamily="34" charset="0"/>
              </a:rPr>
              <a:t>Thinks </a:t>
            </a:r>
            <a:r>
              <a:rPr lang="en-GB" sz="2000" b="1" dirty="0" err="1" smtClean="0">
                <a:latin typeface="Century Gothic" pitchFamily="34" charset="0"/>
              </a:rPr>
              <a:t>sunbeds</a:t>
            </a:r>
            <a:r>
              <a:rPr lang="en-GB" sz="2000" b="1" dirty="0" smtClean="0">
                <a:latin typeface="Century Gothic" pitchFamily="34" charset="0"/>
              </a:rPr>
              <a:t> are killers and should be banned.</a:t>
            </a:r>
          </a:p>
          <a:p>
            <a:pPr>
              <a:spcAft>
                <a:spcPts val="600"/>
              </a:spcAft>
            </a:pPr>
            <a:endParaRPr lang="en-GB" sz="2000" dirty="0">
              <a:latin typeface="Century Gothic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08498" y="118373"/>
            <a:ext cx="7237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600" b="1" dirty="0" smtClean="0">
                <a:solidFill>
                  <a:srgbClr val="FF0000"/>
                </a:solidFill>
                <a:latin typeface="Century Gothic" pitchFamily="34" charset="0"/>
              </a:rPr>
              <a:t>THE DAILY REPORT online</a:t>
            </a:r>
            <a:endParaRPr lang="en-GB" sz="3600" b="1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324322" y="5229200"/>
            <a:ext cx="6264696" cy="1124744"/>
            <a:chOff x="756371" y="5301208"/>
            <a:chExt cx="6264696" cy="1124744"/>
          </a:xfrm>
        </p:grpSpPr>
        <p:sp>
          <p:nvSpPr>
            <p:cNvPr id="27" name="Rounded Rectangle 26"/>
            <p:cNvSpPr/>
            <p:nvPr/>
          </p:nvSpPr>
          <p:spPr>
            <a:xfrm>
              <a:off x="756371" y="5301208"/>
              <a:ext cx="6264696" cy="1124744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152400" dist="1016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00386" y="5301208"/>
              <a:ext cx="5976664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 smtClean="0">
                  <a:solidFill>
                    <a:schemeClr val="bg1"/>
                  </a:solidFill>
                  <a:latin typeface="Century Gothic" pitchFamily="34" charset="0"/>
                </a:rPr>
                <a:t>What do you think?           Should </a:t>
              </a:r>
              <a:r>
                <a:rPr lang="en-GB" sz="3200" dirty="0" err="1" smtClean="0">
                  <a:solidFill>
                    <a:schemeClr val="bg1"/>
                  </a:solidFill>
                  <a:latin typeface="Century Gothic" pitchFamily="34" charset="0"/>
                </a:rPr>
                <a:t>sunbeds</a:t>
              </a:r>
              <a:r>
                <a:rPr lang="en-GB" sz="3200" dirty="0" smtClean="0">
                  <a:solidFill>
                    <a:schemeClr val="bg1"/>
                  </a:solidFill>
                  <a:latin typeface="Century Gothic" pitchFamily="34" charset="0"/>
                </a:rPr>
                <a:t> be banned?</a:t>
              </a:r>
              <a:endParaRPr lang="en-GB" sz="32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pic>
        <p:nvPicPr>
          <p:cNvPr id="29" name="Picture 28" descr="discus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93074" y="6021288"/>
            <a:ext cx="922098" cy="5728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0" name="Group 20"/>
          <p:cNvGrpSpPr/>
          <p:nvPr/>
        </p:nvGrpSpPr>
        <p:grpSpPr>
          <a:xfrm>
            <a:off x="-468560" y="6445967"/>
            <a:ext cx="1479848" cy="319807"/>
            <a:chOff x="-76200" y="6453334"/>
            <a:chExt cx="1479848" cy="288034"/>
          </a:xfrm>
        </p:grpSpPr>
        <p:sp>
          <p:nvSpPr>
            <p:cNvPr id="31" name="Freeform 30"/>
            <p:cNvSpPr/>
            <p:nvPr/>
          </p:nvSpPr>
          <p:spPr>
            <a:xfrm rot="16200000">
              <a:off x="483704" y="5893430"/>
              <a:ext cx="288033" cy="1407842"/>
            </a:xfrm>
            <a:custGeom>
              <a:avLst/>
              <a:gdLst>
                <a:gd name="connsiteX0" fmla="*/ 0 w 306387"/>
                <a:gd name="connsiteY0" fmla="*/ 51066 h 1295400"/>
                <a:gd name="connsiteX1" fmla="*/ 14957 w 306387"/>
                <a:gd name="connsiteY1" fmla="*/ 14957 h 1295400"/>
                <a:gd name="connsiteX2" fmla="*/ 51066 w 306387"/>
                <a:gd name="connsiteY2" fmla="*/ 0 h 1295400"/>
                <a:gd name="connsiteX3" fmla="*/ 255321 w 306387"/>
                <a:gd name="connsiteY3" fmla="*/ 0 h 1295400"/>
                <a:gd name="connsiteX4" fmla="*/ 291430 w 306387"/>
                <a:gd name="connsiteY4" fmla="*/ 14957 h 1295400"/>
                <a:gd name="connsiteX5" fmla="*/ 306387 w 306387"/>
                <a:gd name="connsiteY5" fmla="*/ 51066 h 1295400"/>
                <a:gd name="connsiteX6" fmla="*/ 306387 w 306387"/>
                <a:gd name="connsiteY6" fmla="*/ 1244334 h 1295400"/>
                <a:gd name="connsiteX7" fmla="*/ 291430 w 306387"/>
                <a:gd name="connsiteY7" fmla="*/ 1280443 h 1295400"/>
                <a:gd name="connsiteX8" fmla="*/ 255321 w 306387"/>
                <a:gd name="connsiteY8" fmla="*/ 1295400 h 1295400"/>
                <a:gd name="connsiteX9" fmla="*/ 51066 w 306387"/>
                <a:gd name="connsiteY9" fmla="*/ 1295400 h 1295400"/>
                <a:gd name="connsiteX10" fmla="*/ 14957 w 306387"/>
                <a:gd name="connsiteY10" fmla="*/ 1280443 h 1295400"/>
                <a:gd name="connsiteX11" fmla="*/ 0 w 306387"/>
                <a:gd name="connsiteY11" fmla="*/ 1244334 h 1295400"/>
                <a:gd name="connsiteX12" fmla="*/ 0 w 306387"/>
                <a:gd name="connsiteY12" fmla="*/ 51066 h 1295400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6387" h="1295402">
                  <a:moveTo>
                    <a:pt x="0" y="51066"/>
                  </a:moveTo>
                  <a:cubicBezTo>
                    <a:pt x="0" y="37522"/>
                    <a:pt x="5380" y="24534"/>
                    <a:pt x="14957" y="14957"/>
                  </a:cubicBezTo>
                  <a:cubicBezTo>
                    <a:pt x="24534" y="5380"/>
                    <a:pt x="37523" y="0"/>
                    <a:pt x="51066" y="0"/>
                  </a:cubicBezTo>
                  <a:lnTo>
                    <a:pt x="255321" y="0"/>
                  </a:lnTo>
                  <a:cubicBezTo>
                    <a:pt x="268865" y="0"/>
                    <a:pt x="281853" y="5380"/>
                    <a:pt x="291430" y="14957"/>
                  </a:cubicBezTo>
                  <a:cubicBezTo>
                    <a:pt x="301007" y="24534"/>
                    <a:pt x="306387" y="37523"/>
                    <a:pt x="306387" y="51066"/>
                  </a:cubicBezTo>
                  <a:lnTo>
                    <a:pt x="306387" y="1244334"/>
                  </a:lnTo>
                  <a:cubicBezTo>
                    <a:pt x="306387" y="1257878"/>
                    <a:pt x="304196" y="1271932"/>
                    <a:pt x="291430" y="1280443"/>
                  </a:cubicBezTo>
                  <a:cubicBezTo>
                    <a:pt x="278664" y="1288954"/>
                    <a:pt x="243332" y="1295402"/>
                    <a:pt x="229789" y="1295402"/>
                  </a:cubicBezTo>
                  <a:cubicBezTo>
                    <a:pt x="153607" y="1290928"/>
                    <a:pt x="110640" y="1295401"/>
                    <a:pt x="51066" y="1295400"/>
                  </a:cubicBezTo>
                  <a:cubicBezTo>
                    <a:pt x="37522" y="1295400"/>
                    <a:pt x="24534" y="1290020"/>
                    <a:pt x="14957" y="1280443"/>
                  </a:cubicBezTo>
                  <a:cubicBezTo>
                    <a:pt x="5380" y="1270866"/>
                    <a:pt x="0" y="1257877"/>
                    <a:pt x="0" y="1244334"/>
                  </a:cubicBezTo>
                  <a:lnTo>
                    <a:pt x="0" y="51066"/>
                  </a:lnTo>
                  <a:close/>
                </a:path>
              </a:pathLst>
            </a:cu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1187624" y="6453336"/>
              <a:ext cx="216024" cy="288032"/>
            </a:xfrm>
            <a:prstGeom prst="ellipse">
              <a:avLst/>
            </a:pr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algn="ctr" defTabSz="914400" rtl="0" eaLnBrk="1" latinLnBrk="0" hangingPunct="1">
                <a:defRPr/>
              </a:pPr>
              <a:endParaRPr lang="en-GB" sz="1800" kern="1200">
                <a:solidFill>
                  <a:srgbClr val="FFFFFF"/>
                </a:solidFill>
                <a:latin typeface="+mn-lt"/>
                <a:ea typeface="Arial" charset="0"/>
                <a:cs typeface="Arial" charset="0"/>
              </a:endParaRPr>
            </a:p>
          </p:txBody>
        </p:sp>
      </p:grpSp>
      <p:sp>
        <p:nvSpPr>
          <p:cNvPr id="33" name="Text Box 13"/>
          <p:cNvSpPr txBox="1">
            <a:spLocks noChangeArrowheads="1"/>
          </p:cNvSpPr>
          <p:nvPr/>
        </p:nvSpPr>
        <p:spPr bwMode="auto">
          <a:xfrm>
            <a:off x="-248367" y="6431881"/>
            <a:ext cx="1219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600" b="1" kern="100" baseline="0" dirty="0" smtClean="0">
                <a:solidFill>
                  <a:schemeClr val="bg1"/>
                </a:solidFill>
                <a:latin typeface="Century Gothic" pitchFamily="34" charset="0"/>
                <a:ea typeface="Myriad Pro" pitchFamily="86" charset="0"/>
                <a:cs typeface="Myriad Pro" pitchFamily="86" charset="0"/>
              </a:rPr>
              <a:t>STARTER</a:t>
            </a:r>
            <a:endParaRPr lang="en-GB" sz="1600" b="1" kern="100" baseline="0" dirty="0">
              <a:solidFill>
                <a:schemeClr val="bg1"/>
              </a:solidFill>
              <a:latin typeface="Century Gothic" pitchFamily="34" charset="0"/>
              <a:ea typeface="Myriad Pro" pitchFamily="86" charset="0"/>
              <a:cs typeface="Myriad Pro" pitchFamily="86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22454"/>
            <a:ext cx="5796930" cy="264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4" name="TextBox 16"/>
          <p:cNvGrpSpPr>
            <a:grpSpLocks/>
          </p:cNvGrpSpPr>
          <p:nvPr/>
        </p:nvGrpSpPr>
        <p:grpSpPr bwMode="auto">
          <a:xfrm>
            <a:off x="180864" y="965523"/>
            <a:ext cx="6832199" cy="2489199"/>
            <a:chOff x="201" y="503"/>
            <a:chExt cx="4303" cy="1568"/>
          </a:xfrm>
        </p:grpSpPr>
        <p:pic>
          <p:nvPicPr>
            <p:cNvPr id="5" name="TextBox 16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6" y="503"/>
              <a:ext cx="3974" cy="1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201" y="830"/>
              <a:ext cx="4303" cy="1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GB" sz="3000" dirty="0" smtClean="0">
                  <a:latin typeface="Century Gothic" pitchFamily="34" charset="0"/>
                </a:rPr>
                <a:t>We’re going to interview Hayley.</a:t>
              </a:r>
            </a:p>
            <a:p>
              <a:r>
                <a:rPr lang="en-GB" sz="3000" dirty="0" smtClean="0">
                  <a:latin typeface="Century Gothic" pitchFamily="34" charset="0"/>
                </a:rPr>
                <a:t>We want to follow with a report on </a:t>
              </a:r>
              <a:r>
                <a:rPr lang="en-GB" sz="3200" b="1" dirty="0" smtClean="0">
                  <a:latin typeface="Century Gothic" pitchFamily="34" charset="0"/>
                </a:rPr>
                <a:t>‘should </a:t>
              </a:r>
              <a:r>
                <a:rPr lang="en-GB" sz="3200" b="1" dirty="0" err="1" smtClean="0">
                  <a:latin typeface="Century Gothic" pitchFamily="34" charset="0"/>
                </a:rPr>
                <a:t>sunbeds</a:t>
              </a:r>
              <a:r>
                <a:rPr lang="en-GB" sz="3200" b="1" dirty="0" smtClean="0">
                  <a:latin typeface="Century Gothic" pitchFamily="34" charset="0"/>
                </a:rPr>
                <a:t> be banned?’</a:t>
              </a:r>
              <a:endParaRPr lang="en-GB" sz="3000" b="1" dirty="0" smtClean="0">
                <a:latin typeface="Century Gothic" pitchFamily="34" charset="0"/>
              </a:endParaRPr>
            </a:p>
            <a:p>
              <a:r>
                <a:rPr lang="en-GB" sz="3000" dirty="0" smtClean="0">
                  <a:latin typeface="Century Gothic" pitchFamily="34" charset="0"/>
                </a:rPr>
                <a:t>It must </a:t>
              </a:r>
              <a:r>
                <a:rPr lang="en-GB" sz="3000" dirty="0">
                  <a:latin typeface="Century Gothic" pitchFamily="34" charset="0"/>
                </a:rPr>
                <a:t>start with a strong claim. </a:t>
              </a:r>
            </a:p>
          </p:txBody>
        </p:sp>
      </p:grpSp>
      <p:pic>
        <p:nvPicPr>
          <p:cNvPr id="7" name="Picture 17" descr="producer 1.png"/>
          <p:cNvPicPr>
            <a:picLocks noChangeAspect="1"/>
          </p:cNvPicPr>
          <p:nvPr/>
        </p:nvPicPr>
        <p:blipFill>
          <a:blip r:embed="rId5" cstate="print"/>
          <a:srcRect b="8066"/>
          <a:stretch>
            <a:fillRect/>
          </a:stretch>
        </p:blipFill>
        <p:spPr bwMode="auto">
          <a:xfrm>
            <a:off x="5075530" y="1268760"/>
            <a:ext cx="4070057" cy="5605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23"/>
          <p:cNvGrpSpPr>
            <a:grpSpLocks/>
          </p:cNvGrpSpPr>
          <p:nvPr/>
        </p:nvGrpSpPr>
        <p:grpSpPr bwMode="auto">
          <a:xfrm rot="470885">
            <a:off x="7036690" y="4518026"/>
            <a:ext cx="968543" cy="295275"/>
            <a:chOff x="6945606" y="4517571"/>
            <a:chExt cx="969155" cy="295349"/>
          </a:xfrm>
        </p:grpSpPr>
        <p:sp>
          <p:nvSpPr>
            <p:cNvPr id="9" name="Rectangle 8"/>
            <p:cNvSpPr/>
            <p:nvPr/>
          </p:nvSpPr>
          <p:spPr>
            <a:xfrm>
              <a:off x="6965087" y="4499560"/>
              <a:ext cx="865884" cy="295349"/>
            </a:xfrm>
            <a:prstGeom prst="rect">
              <a:avLst/>
            </a:prstGeom>
            <a:solidFill>
              <a:srgbClr val="DEBD63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0" name="TextBox 22"/>
            <p:cNvSpPr txBox="1">
              <a:spLocks noChangeArrowheads="1"/>
            </p:cNvSpPr>
            <p:nvPr/>
          </p:nvSpPr>
          <p:spPr bwMode="auto">
            <a:xfrm>
              <a:off x="6945606" y="4528197"/>
              <a:ext cx="96915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200" dirty="0">
                  <a:latin typeface="Arial Black" pitchFamily="34" charset="0"/>
                </a:rPr>
                <a:t>Producer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764482" y="0"/>
            <a:ext cx="7272808" cy="1349479"/>
            <a:chOff x="1764482" y="0"/>
            <a:chExt cx="7272808" cy="1349479"/>
          </a:xfrm>
        </p:grpSpPr>
        <p:sp>
          <p:nvSpPr>
            <p:cNvPr id="3" name="TextBox 2"/>
            <p:cNvSpPr txBox="1"/>
            <p:nvPr/>
          </p:nvSpPr>
          <p:spPr>
            <a:xfrm>
              <a:off x="1764482" y="0"/>
              <a:ext cx="6486064" cy="7832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ts val="6000"/>
                </a:lnSpc>
                <a:defRPr/>
              </a:pPr>
              <a:r>
                <a:rPr lang="en-GB" sz="3200" dirty="0">
                  <a:latin typeface="Century Gothic" pitchFamily="34" charset="0"/>
                  <a:ea typeface="ＭＳ Ｐゴシック" charset="-128"/>
                  <a:cs typeface="Arial" charset="0"/>
                </a:rPr>
                <a:t>Y</a:t>
              </a:r>
              <a:r>
                <a:rPr lang="en-GB" sz="3200" dirty="0" smtClean="0">
                  <a:latin typeface="Century Gothic" pitchFamily="34" charset="0"/>
                  <a:ea typeface="ＭＳ Ｐゴシック" charset="-128"/>
                  <a:cs typeface="Arial" charset="0"/>
                </a:rPr>
                <a:t>ou’re </a:t>
              </a:r>
              <a:r>
                <a:rPr lang="en-GB" sz="3200" dirty="0">
                  <a:latin typeface="Century Gothic" pitchFamily="34" charset="0"/>
                  <a:ea typeface="ＭＳ Ｐゴシック" charset="-128"/>
                  <a:cs typeface="Arial" charset="0"/>
                </a:rPr>
                <a:t>a researcher on</a:t>
              </a:r>
              <a:endParaRPr lang="en-GB" sz="4000" dirty="0">
                <a:solidFill>
                  <a:srgbClr val="CAA162"/>
                </a:solidFill>
                <a:latin typeface="Century Gothic" pitchFamily="34" charset="0"/>
                <a:ea typeface="ＭＳ Ｐゴシック" charset="-128"/>
                <a:cs typeface="Arial" charset="0"/>
              </a:endParaRPr>
            </a:p>
          </p:txBody>
        </p:sp>
        <p:pic>
          <p:nvPicPr>
            <p:cNvPr id="11" name="Picture 23" descr="HEALTH WATCH.pn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850906" y="764704"/>
              <a:ext cx="3523274" cy="569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ectangle 18"/>
            <p:cNvSpPr/>
            <p:nvPr/>
          </p:nvSpPr>
          <p:spPr>
            <a:xfrm>
              <a:off x="5595322" y="764704"/>
              <a:ext cx="344196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3200" dirty="0" smtClean="0">
                  <a:latin typeface="Century Gothic" pitchFamily="34" charset="0"/>
                </a:rPr>
                <a:t>A TV news show.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-468560" y="6445967"/>
            <a:ext cx="1479848" cy="319807"/>
            <a:chOff x="-76200" y="6453334"/>
            <a:chExt cx="1479848" cy="288034"/>
          </a:xfrm>
        </p:grpSpPr>
        <p:sp>
          <p:nvSpPr>
            <p:cNvPr id="22" name="Freeform 21"/>
            <p:cNvSpPr/>
            <p:nvPr/>
          </p:nvSpPr>
          <p:spPr>
            <a:xfrm rot="16200000">
              <a:off x="483704" y="5893430"/>
              <a:ext cx="288033" cy="1407842"/>
            </a:xfrm>
            <a:custGeom>
              <a:avLst/>
              <a:gdLst>
                <a:gd name="connsiteX0" fmla="*/ 0 w 306387"/>
                <a:gd name="connsiteY0" fmla="*/ 51066 h 1295400"/>
                <a:gd name="connsiteX1" fmla="*/ 14957 w 306387"/>
                <a:gd name="connsiteY1" fmla="*/ 14957 h 1295400"/>
                <a:gd name="connsiteX2" fmla="*/ 51066 w 306387"/>
                <a:gd name="connsiteY2" fmla="*/ 0 h 1295400"/>
                <a:gd name="connsiteX3" fmla="*/ 255321 w 306387"/>
                <a:gd name="connsiteY3" fmla="*/ 0 h 1295400"/>
                <a:gd name="connsiteX4" fmla="*/ 291430 w 306387"/>
                <a:gd name="connsiteY4" fmla="*/ 14957 h 1295400"/>
                <a:gd name="connsiteX5" fmla="*/ 306387 w 306387"/>
                <a:gd name="connsiteY5" fmla="*/ 51066 h 1295400"/>
                <a:gd name="connsiteX6" fmla="*/ 306387 w 306387"/>
                <a:gd name="connsiteY6" fmla="*/ 1244334 h 1295400"/>
                <a:gd name="connsiteX7" fmla="*/ 291430 w 306387"/>
                <a:gd name="connsiteY7" fmla="*/ 1280443 h 1295400"/>
                <a:gd name="connsiteX8" fmla="*/ 255321 w 306387"/>
                <a:gd name="connsiteY8" fmla="*/ 1295400 h 1295400"/>
                <a:gd name="connsiteX9" fmla="*/ 51066 w 306387"/>
                <a:gd name="connsiteY9" fmla="*/ 1295400 h 1295400"/>
                <a:gd name="connsiteX10" fmla="*/ 14957 w 306387"/>
                <a:gd name="connsiteY10" fmla="*/ 1280443 h 1295400"/>
                <a:gd name="connsiteX11" fmla="*/ 0 w 306387"/>
                <a:gd name="connsiteY11" fmla="*/ 1244334 h 1295400"/>
                <a:gd name="connsiteX12" fmla="*/ 0 w 306387"/>
                <a:gd name="connsiteY12" fmla="*/ 51066 h 1295400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6387" h="1295402">
                  <a:moveTo>
                    <a:pt x="0" y="51066"/>
                  </a:moveTo>
                  <a:cubicBezTo>
                    <a:pt x="0" y="37522"/>
                    <a:pt x="5380" y="24534"/>
                    <a:pt x="14957" y="14957"/>
                  </a:cubicBezTo>
                  <a:cubicBezTo>
                    <a:pt x="24534" y="5380"/>
                    <a:pt x="37523" y="0"/>
                    <a:pt x="51066" y="0"/>
                  </a:cubicBezTo>
                  <a:lnTo>
                    <a:pt x="255321" y="0"/>
                  </a:lnTo>
                  <a:cubicBezTo>
                    <a:pt x="268865" y="0"/>
                    <a:pt x="281853" y="5380"/>
                    <a:pt x="291430" y="14957"/>
                  </a:cubicBezTo>
                  <a:cubicBezTo>
                    <a:pt x="301007" y="24534"/>
                    <a:pt x="306387" y="37523"/>
                    <a:pt x="306387" y="51066"/>
                  </a:cubicBezTo>
                  <a:lnTo>
                    <a:pt x="306387" y="1244334"/>
                  </a:lnTo>
                  <a:cubicBezTo>
                    <a:pt x="306387" y="1257878"/>
                    <a:pt x="304196" y="1271932"/>
                    <a:pt x="291430" y="1280443"/>
                  </a:cubicBezTo>
                  <a:cubicBezTo>
                    <a:pt x="278664" y="1288954"/>
                    <a:pt x="243332" y="1295402"/>
                    <a:pt x="229789" y="1295402"/>
                  </a:cubicBezTo>
                  <a:cubicBezTo>
                    <a:pt x="153607" y="1290928"/>
                    <a:pt x="110640" y="1295401"/>
                    <a:pt x="51066" y="1295400"/>
                  </a:cubicBezTo>
                  <a:cubicBezTo>
                    <a:pt x="37522" y="1295400"/>
                    <a:pt x="24534" y="1290020"/>
                    <a:pt x="14957" y="1280443"/>
                  </a:cubicBezTo>
                  <a:cubicBezTo>
                    <a:pt x="5380" y="1270866"/>
                    <a:pt x="0" y="1257877"/>
                    <a:pt x="0" y="1244334"/>
                  </a:cubicBezTo>
                  <a:lnTo>
                    <a:pt x="0" y="51066"/>
                  </a:lnTo>
                  <a:close/>
                </a:path>
              </a:pathLst>
            </a:cu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1187624" y="6453336"/>
              <a:ext cx="216024" cy="288032"/>
            </a:xfrm>
            <a:prstGeom prst="ellipse">
              <a:avLst/>
            </a:pr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algn="ctr" defTabSz="914400" rtl="0" eaLnBrk="1" latinLnBrk="0" hangingPunct="1">
                <a:defRPr/>
              </a:pPr>
              <a:endParaRPr lang="en-GB" sz="1800" kern="1200">
                <a:solidFill>
                  <a:srgbClr val="FFFFFF"/>
                </a:solidFill>
                <a:latin typeface="+mn-lt"/>
                <a:ea typeface="Arial" charset="0"/>
                <a:cs typeface="Arial" charset="0"/>
              </a:endParaRPr>
            </a:p>
          </p:txBody>
        </p:sp>
      </p:grpSp>
      <p:sp>
        <p:nvSpPr>
          <p:cNvPr id="24" name="Text Box 13"/>
          <p:cNvSpPr txBox="1">
            <a:spLocks noChangeArrowheads="1"/>
          </p:cNvSpPr>
          <p:nvPr/>
        </p:nvSpPr>
        <p:spPr bwMode="auto">
          <a:xfrm>
            <a:off x="-248367" y="6431881"/>
            <a:ext cx="1219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600" b="1" kern="100" baseline="0" dirty="0" smtClean="0">
                <a:solidFill>
                  <a:schemeClr val="bg1"/>
                </a:solidFill>
                <a:latin typeface="Century Gothic" pitchFamily="34" charset="0"/>
                <a:ea typeface="Myriad Pro" pitchFamily="86" charset="0"/>
                <a:cs typeface="Myriad Pro" pitchFamily="86" charset="0"/>
              </a:rPr>
              <a:t>STARTER</a:t>
            </a:r>
            <a:endParaRPr lang="en-GB" sz="1600" b="1" kern="100" baseline="0" dirty="0">
              <a:solidFill>
                <a:schemeClr val="bg1"/>
              </a:solidFill>
              <a:latin typeface="Century Gothic" pitchFamily="34" charset="0"/>
              <a:ea typeface="Myriad Pro" pitchFamily="86" charset="0"/>
              <a:cs typeface="Myriad Pro" pitchFamily="86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2553195" y="1556792"/>
            <a:ext cx="5112568" cy="2952328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>
          <a:xfrm flipV="1">
            <a:off x="2544811" y="1268760"/>
            <a:ext cx="8384" cy="43924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553195" y="5661248"/>
            <a:ext cx="5464224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553195" y="5805264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entury Gothic" pitchFamily="34" charset="0"/>
              </a:rPr>
              <a:t>Number of </a:t>
            </a:r>
            <a:r>
              <a:rPr lang="en-GB" sz="2400" dirty="0" err="1" smtClean="0">
                <a:latin typeface="Century Gothic" pitchFamily="34" charset="0"/>
              </a:rPr>
              <a:t>sunbed</a:t>
            </a:r>
            <a:r>
              <a:rPr lang="en-GB" sz="2400" dirty="0" smtClean="0">
                <a:latin typeface="Century Gothic" pitchFamily="34" charset="0"/>
              </a:rPr>
              <a:t> salons</a:t>
            </a:r>
            <a:endParaRPr lang="en-GB" sz="2400" dirty="0">
              <a:latin typeface="Century Gothic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2385" y="3083476"/>
            <a:ext cx="22488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dirty="0" smtClean="0">
                <a:latin typeface="Century Gothic" pitchFamily="34" charset="0"/>
              </a:rPr>
              <a:t>Number of people with skin cancer</a:t>
            </a:r>
            <a:endParaRPr lang="en-GB" sz="2400" dirty="0">
              <a:latin typeface="Century Gothic" pitchFamily="34" charset="0"/>
            </a:endParaRPr>
          </a:p>
        </p:txBody>
      </p:sp>
      <p:pic>
        <p:nvPicPr>
          <p:cNvPr id="20" name="Picture 19" descr="sunbe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38437" y="5733256"/>
            <a:ext cx="983310" cy="1100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 descr="model.png"/>
          <p:cNvPicPr>
            <a:picLocks noChangeAspect="1"/>
          </p:cNvPicPr>
          <p:nvPr/>
        </p:nvPicPr>
        <p:blipFill>
          <a:blip r:embed="rId3" cstate="print"/>
          <a:srcRect t="3802" r="9743" b="39500"/>
          <a:stretch>
            <a:fillRect/>
          </a:stretch>
        </p:blipFill>
        <p:spPr>
          <a:xfrm>
            <a:off x="1041027" y="1785481"/>
            <a:ext cx="1324001" cy="1211471"/>
          </a:xfrm>
          <a:prstGeom prst="rect">
            <a:avLst/>
          </a:prstGeom>
        </p:spPr>
      </p:pic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2553195" y="1340768"/>
          <a:ext cx="5400600" cy="43204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5075"/>
                <a:gridCol w="675075"/>
                <a:gridCol w="675075"/>
                <a:gridCol w="675075"/>
                <a:gridCol w="675075"/>
                <a:gridCol w="675075"/>
                <a:gridCol w="675075"/>
                <a:gridCol w="675075"/>
              </a:tblGrid>
              <a:tr h="617211"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211"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211"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211"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211"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211"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211"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grpSp>
        <p:nvGrpSpPr>
          <p:cNvPr id="26" name="Group 25"/>
          <p:cNvGrpSpPr/>
          <p:nvPr/>
        </p:nvGrpSpPr>
        <p:grpSpPr>
          <a:xfrm>
            <a:off x="1332434" y="188640"/>
            <a:ext cx="7272808" cy="720080"/>
            <a:chOff x="900386" y="5589240"/>
            <a:chExt cx="7272808" cy="720080"/>
          </a:xfrm>
        </p:grpSpPr>
        <p:sp>
          <p:nvSpPr>
            <p:cNvPr id="27" name="Rounded Rectangle 26"/>
            <p:cNvSpPr/>
            <p:nvPr/>
          </p:nvSpPr>
          <p:spPr>
            <a:xfrm>
              <a:off x="1692474" y="5589240"/>
              <a:ext cx="5688631" cy="72008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152400" dist="1016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00386" y="5662517"/>
              <a:ext cx="72728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 smtClean="0">
                  <a:solidFill>
                    <a:schemeClr val="bg1"/>
                  </a:solidFill>
                  <a:latin typeface="Century Gothic" pitchFamily="34" charset="0"/>
                </a:rPr>
                <a:t>What does this graph show?</a:t>
              </a:r>
              <a:endParaRPr lang="en-GB" sz="32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pic>
        <p:nvPicPr>
          <p:cNvPr id="29" name="Picture 28" descr="discus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29178" y="332656"/>
            <a:ext cx="690279" cy="4288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8" name="Group 20"/>
          <p:cNvGrpSpPr/>
          <p:nvPr/>
        </p:nvGrpSpPr>
        <p:grpSpPr>
          <a:xfrm>
            <a:off x="-468560" y="6445967"/>
            <a:ext cx="1479848" cy="319807"/>
            <a:chOff x="-76200" y="6453334"/>
            <a:chExt cx="1479848" cy="288034"/>
          </a:xfrm>
        </p:grpSpPr>
        <p:sp>
          <p:nvSpPr>
            <p:cNvPr id="19" name="Freeform 18"/>
            <p:cNvSpPr/>
            <p:nvPr/>
          </p:nvSpPr>
          <p:spPr>
            <a:xfrm rot="16200000">
              <a:off x="483704" y="5893430"/>
              <a:ext cx="288033" cy="1407842"/>
            </a:xfrm>
            <a:custGeom>
              <a:avLst/>
              <a:gdLst>
                <a:gd name="connsiteX0" fmla="*/ 0 w 306387"/>
                <a:gd name="connsiteY0" fmla="*/ 51066 h 1295400"/>
                <a:gd name="connsiteX1" fmla="*/ 14957 w 306387"/>
                <a:gd name="connsiteY1" fmla="*/ 14957 h 1295400"/>
                <a:gd name="connsiteX2" fmla="*/ 51066 w 306387"/>
                <a:gd name="connsiteY2" fmla="*/ 0 h 1295400"/>
                <a:gd name="connsiteX3" fmla="*/ 255321 w 306387"/>
                <a:gd name="connsiteY3" fmla="*/ 0 h 1295400"/>
                <a:gd name="connsiteX4" fmla="*/ 291430 w 306387"/>
                <a:gd name="connsiteY4" fmla="*/ 14957 h 1295400"/>
                <a:gd name="connsiteX5" fmla="*/ 306387 w 306387"/>
                <a:gd name="connsiteY5" fmla="*/ 51066 h 1295400"/>
                <a:gd name="connsiteX6" fmla="*/ 306387 w 306387"/>
                <a:gd name="connsiteY6" fmla="*/ 1244334 h 1295400"/>
                <a:gd name="connsiteX7" fmla="*/ 291430 w 306387"/>
                <a:gd name="connsiteY7" fmla="*/ 1280443 h 1295400"/>
                <a:gd name="connsiteX8" fmla="*/ 255321 w 306387"/>
                <a:gd name="connsiteY8" fmla="*/ 1295400 h 1295400"/>
                <a:gd name="connsiteX9" fmla="*/ 51066 w 306387"/>
                <a:gd name="connsiteY9" fmla="*/ 1295400 h 1295400"/>
                <a:gd name="connsiteX10" fmla="*/ 14957 w 306387"/>
                <a:gd name="connsiteY10" fmla="*/ 1280443 h 1295400"/>
                <a:gd name="connsiteX11" fmla="*/ 0 w 306387"/>
                <a:gd name="connsiteY11" fmla="*/ 1244334 h 1295400"/>
                <a:gd name="connsiteX12" fmla="*/ 0 w 306387"/>
                <a:gd name="connsiteY12" fmla="*/ 51066 h 1295400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6387" h="1295402">
                  <a:moveTo>
                    <a:pt x="0" y="51066"/>
                  </a:moveTo>
                  <a:cubicBezTo>
                    <a:pt x="0" y="37522"/>
                    <a:pt x="5380" y="24534"/>
                    <a:pt x="14957" y="14957"/>
                  </a:cubicBezTo>
                  <a:cubicBezTo>
                    <a:pt x="24534" y="5380"/>
                    <a:pt x="37523" y="0"/>
                    <a:pt x="51066" y="0"/>
                  </a:cubicBezTo>
                  <a:lnTo>
                    <a:pt x="255321" y="0"/>
                  </a:lnTo>
                  <a:cubicBezTo>
                    <a:pt x="268865" y="0"/>
                    <a:pt x="281853" y="5380"/>
                    <a:pt x="291430" y="14957"/>
                  </a:cubicBezTo>
                  <a:cubicBezTo>
                    <a:pt x="301007" y="24534"/>
                    <a:pt x="306387" y="37523"/>
                    <a:pt x="306387" y="51066"/>
                  </a:cubicBezTo>
                  <a:lnTo>
                    <a:pt x="306387" y="1244334"/>
                  </a:lnTo>
                  <a:cubicBezTo>
                    <a:pt x="306387" y="1257878"/>
                    <a:pt x="304196" y="1271932"/>
                    <a:pt x="291430" y="1280443"/>
                  </a:cubicBezTo>
                  <a:cubicBezTo>
                    <a:pt x="278664" y="1288954"/>
                    <a:pt x="243332" y="1295402"/>
                    <a:pt x="229789" y="1295402"/>
                  </a:cubicBezTo>
                  <a:cubicBezTo>
                    <a:pt x="153607" y="1290928"/>
                    <a:pt x="110640" y="1295401"/>
                    <a:pt x="51066" y="1295400"/>
                  </a:cubicBezTo>
                  <a:cubicBezTo>
                    <a:pt x="37522" y="1295400"/>
                    <a:pt x="24534" y="1290020"/>
                    <a:pt x="14957" y="1280443"/>
                  </a:cubicBezTo>
                  <a:cubicBezTo>
                    <a:pt x="5380" y="1270866"/>
                    <a:pt x="0" y="1257877"/>
                    <a:pt x="0" y="1244334"/>
                  </a:cubicBezTo>
                  <a:lnTo>
                    <a:pt x="0" y="51066"/>
                  </a:lnTo>
                  <a:close/>
                </a:path>
              </a:pathLst>
            </a:cu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1187624" y="6453336"/>
              <a:ext cx="216024" cy="288032"/>
            </a:xfrm>
            <a:prstGeom prst="ellipse">
              <a:avLst/>
            </a:pr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algn="ctr" defTabSz="914400" rtl="0" eaLnBrk="1" latinLnBrk="0" hangingPunct="1">
                <a:defRPr/>
              </a:pPr>
              <a:endParaRPr lang="en-GB" sz="1800" kern="1200">
                <a:solidFill>
                  <a:srgbClr val="FFFFFF"/>
                </a:solidFill>
                <a:latin typeface="+mn-lt"/>
                <a:ea typeface="Arial" charset="0"/>
                <a:cs typeface="Arial" charset="0"/>
              </a:endParaRPr>
            </a:p>
          </p:txBody>
        </p:sp>
      </p:grp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-248367" y="6431881"/>
            <a:ext cx="1219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600" b="1" kern="100" baseline="0" dirty="0" smtClean="0">
                <a:solidFill>
                  <a:schemeClr val="bg1"/>
                </a:solidFill>
                <a:latin typeface="Century Gothic" pitchFamily="34" charset="0"/>
                <a:ea typeface="Myriad Pro" pitchFamily="86" charset="0"/>
                <a:cs typeface="Myriad Pro" pitchFamily="86" charset="0"/>
              </a:rPr>
              <a:t>STARTER</a:t>
            </a:r>
            <a:endParaRPr lang="en-GB" sz="1600" b="1" kern="100" baseline="0" dirty="0">
              <a:solidFill>
                <a:schemeClr val="bg1"/>
              </a:solidFill>
              <a:latin typeface="Century Gothic" pitchFamily="34" charset="0"/>
              <a:ea typeface="Myriad Pro" pitchFamily="86" charset="0"/>
              <a:cs typeface="Myriad Pro" pitchFamily="8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7" descr="producer 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638" y="477838"/>
            <a:ext cx="4079876" cy="638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36"/>
          <p:cNvSpPr txBox="1">
            <a:spLocks noChangeArrowheads="1"/>
          </p:cNvSpPr>
          <p:nvPr/>
        </p:nvSpPr>
        <p:spPr bwMode="auto">
          <a:xfrm>
            <a:off x="4398314" y="5661248"/>
            <a:ext cx="4458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dirty="0" smtClean="0">
                <a:latin typeface="Century Gothic" pitchFamily="34" charset="0"/>
              </a:rPr>
              <a:t>Write </a:t>
            </a:r>
            <a:r>
              <a:rPr lang="en-GB" dirty="0">
                <a:latin typeface="Century Gothic" pitchFamily="34" charset="0"/>
              </a:rPr>
              <a:t>the intro </a:t>
            </a:r>
            <a:r>
              <a:rPr lang="en-GB" dirty="0" smtClean="0">
                <a:latin typeface="Century Gothic" pitchFamily="34" charset="0"/>
              </a:rPr>
              <a:t>for the report. </a:t>
            </a:r>
            <a:endParaRPr lang="en-GB" dirty="0">
              <a:latin typeface="Century Gothic" pitchFamily="34" charset="0"/>
            </a:endParaRPr>
          </a:p>
        </p:txBody>
      </p:sp>
      <p:grpSp>
        <p:nvGrpSpPr>
          <p:cNvPr id="18" name="Group 29"/>
          <p:cNvGrpSpPr>
            <a:grpSpLocks/>
          </p:cNvGrpSpPr>
          <p:nvPr/>
        </p:nvGrpSpPr>
        <p:grpSpPr bwMode="auto">
          <a:xfrm rot="470885">
            <a:off x="1703388" y="4151313"/>
            <a:ext cx="830262" cy="320675"/>
            <a:chOff x="6945606" y="4517571"/>
            <a:chExt cx="969155" cy="295349"/>
          </a:xfrm>
        </p:grpSpPr>
        <p:sp>
          <p:nvSpPr>
            <p:cNvPr id="19" name="Rectangle 18"/>
            <p:cNvSpPr/>
            <p:nvPr/>
          </p:nvSpPr>
          <p:spPr>
            <a:xfrm>
              <a:off x="6984388" y="4517520"/>
              <a:ext cx="865384" cy="295349"/>
            </a:xfrm>
            <a:prstGeom prst="rect">
              <a:avLst/>
            </a:prstGeom>
            <a:solidFill>
              <a:srgbClr val="DEBD63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0" name="TextBox 31"/>
            <p:cNvSpPr txBox="1">
              <a:spLocks noChangeArrowheads="1"/>
            </p:cNvSpPr>
            <p:nvPr/>
          </p:nvSpPr>
          <p:spPr bwMode="auto">
            <a:xfrm>
              <a:off x="6945606" y="4553094"/>
              <a:ext cx="969155" cy="227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000">
                  <a:latin typeface="Arial Black" pitchFamily="34" charset="0"/>
                </a:rPr>
                <a:t>Producer</a:t>
              </a:r>
            </a:p>
          </p:txBody>
        </p:sp>
      </p:grpSp>
      <p:grpSp>
        <p:nvGrpSpPr>
          <p:cNvPr id="21" name="Group 33"/>
          <p:cNvGrpSpPr>
            <a:grpSpLocks/>
          </p:cNvGrpSpPr>
          <p:nvPr/>
        </p:nvGrpSpPr>
        <p:grpSpPr bwMode="auto">
          <a:xfrm>
            <a:off x="2772594" y="1484784"/>
            <a:ext cx="5832648" cy="1570076"/>
            <a:chOff x="3523488" y="4096512"/>
            <a:chExt cx="5832649" cy="1569218"/>
          </a:xfrm>
        </p:grpSpPr>
        <p:grpSp>
          <p:nvGrpSpPr>
            <p:cNvPr id="22" name="Group 29"/>
            <p:cNvGrpSpPr>
              <a:grpSpLocks/>
            </p:cNvGrpSpPr>
            <p:nvPr/>
          </p:nvGrpSpPr>
          <p:grpSpPr bwMode="auto">
            <a:xfrm>
              <a:off x="3523488" y="4096512"/>
              <a:ext cx="5626609" cy="1353312"/>
              <a:chOff x="3581738" y="3134246"/>
              <a:chExt cx="5626234" cy="1504347"/>
            </a:xfrm>
          </p:grpSpPr>
          <p:grpSp>
            <p:nvGrpSpPr>
              <p:cNvPr id="24" name="Rectangle 19"/>
              <p:cNvGrpSpPr>
                <a:grpSpLocks/>
              </p:cNvGrpSpPr>
              <p:nvPr/>
            </p:nvGrpSpPr>
            <p:grpSpPr bwMode="auto">
              <a:xfrm>
                <a:off x="3581738" y="3852534"/>
                <a:ext cx="5571373" cy="584747"/>
                <a:chOff x="3523488" y="4437888"/>
                <a:chExt cx="5571744" cy="526039"/>
              </a:xfrm>
            </p:grpSpPr>
            <p:pic>
              <p:nvPicPr>
                <p:cNvPr id="28" name="Rectangle 19"/>
                <p:cNvPicPr>
                  <a:picLocks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523488" y="4437888"/>
                  <a:ext cx="5571744" cy="4815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9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3529012" y="4440994"/>
                  <a:ext cx="5557107" cy="5229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marL="363538" indent="-363538">
                    <a:buClr>
                      <a:srgbClr val="C00000"/>
                    </a:buClr>
                    <a:buFont typeface="Verdana" pitchFamily="34" charset="0"/>
                    <a:buChar char="●"/>
                  </a:pPr>
                  <a:endParaRPr lang="en-GB" sz="2800">
                    <a:latin typeface="Century Gothic" pitchFamily="34" charset="0"/>
                  </a:endParaRPr>
                </a:p>
              </p:txBody>
            </p:sp>
          </p:grpSp>
          <p:grpSp>
            <p:nvGrpSpPr>
              <p:cNvPr id="25" name="Rectangle 21"/>
              <p:cNvGrpSpPr>
                <a:grpSpLocks/>
              </p:cNvGrpSpPr>
              <p:nvPr/>
            </p:nvGrpSpPr>
            <p:grpSpPr bwMode="auto">
              <a:xfrm>
                <a:off x="3648790" y="3134246"/>
                <a:ext cx="5559182" cy="1504347"/>
                <a:chOff x="3590544" y="3791712"/>
                <a:chExt cx="5559552" cy="1353312"/>
              </a:xfrm>
            </p:grpSpPr>
            <p:pic>
              <p:nvPicPr>
                <p:cNvPr id="26" name="Rectangle 21"/>
                <p:cNvPicPr>
                  <a:picLocks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3590544" y="3791712"/>
                  <a:ext cx="5559552" cy="13533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7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3596942" y="3795765"/>
                  <a:ext cx="5547057" cy="5229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buClr>
                      <a:srgbClr val="C00000"/>
                    </a:buClr>
                  </a:pPr>
                  <a:endParaRPr lang="en-GB" sz="2800">
                    <a:latin typeface="Century Gothic" pitchFamily="34" charset="0"/>
                  </a:endParaRPr>
                </a:p>
              </p:txBody>
            </p:sp>
          </p:grpSp>
        </p:grpSp>
        <p:sp>
          <p:nvSpPr>
            <p:cNvPr id="23" name="Rectangle 29"/>
            <p:cNvSpPr>
              <a:spLocks noChangeArrowheads="1"/>
            </p:cNvSpPr>
            <p:nvPr/>
          </p:nvSpPr>
          <p:spPr bwMode="auto">
            <a:xfrm>
              <a:off x="3780971" y="4281492"/>
              <a:ext cx="5575166" cy="1384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buClr>
                  <a:srgbClr val="C00000"/>
                </a:buClr>
              </a:pPr>
              <a:r>
                <a:rPr lang="en-GB" sz="2800" dirty="0" smtClean="0">
                  <a:latin typeface="Century Gothic" pitchFamily="34" charset="0"/>
                </a:rPr>
                <a:t>I need more scientific evidence before I can use this in the report.</a:t>
              </a:r>
              <a:endParaRPr lang="en-GB" sz="2800" b="1" dirty="0">
                <a:solidFill>
                  <a:srgbClr val="901414"/>
                </a:solidFill>
                <a:latin typeface="Century Gothic" pitchFamily="34" charset="0"/>
                <a:cs typeface="Arial" pitchFamily="34" charset="0"/>
              </a:endParaRPr>
            </a:p>
          </p:txBody>
        </p:sp>
      </p:grpSp>
      <p:grpSp>
        <p:nvGrpSpPr>
          <p:cNvPr id="30" name="Group 33"/>
          <p:cNvGrpSpPr>
            <a:grpSpLocks/>
          </p:cNvGrpSpPr>
          <p:nvPr/>
        </p:nvGrpSpPr>
        <p:grpSpPr bwMode="auto">
          <a:xfrm>
            <a:off x="2208213" y="548679"/>
            <a:ext cx="6937375" cy="1032447"/>
            <a:chOff x="1587639" y="1905730"/>
            <a:chExt cx="7162374" cy="770249"/>
          </a:xfrm>
          <a:noFill/>
        </p:grpSpPr>
        <p:sp>
          <p:nvSpPr>
            <p:cNvPr id="36" name="Text Box 33"/>
            <p:cNvSpPr txBox="1">
              <a:spLocks noChangeArrowheads="1"/>
            </p:cNvSpPr>
            <p:nvPr/>
          </p:nvSpPr>
          <p:spPr bwMode="auto">
            <a:xfrm>
              <a:off x="1587639" y="1959452"/>
              <a:ext cx="7162374" cy="71652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GB">
                <a:solidFill>
                  <a:srgbClr val="FFFFFF"/>
                </a:solidFill>
                <a:latin typeface="Century Gothic" pitchFamily="34" charset="0"/>
              </a:endParaRPr>
            </a:p>
          </p:txBody>
        </p:sp>
        <p:sp>
          <p:nvSpPr>
            <p:cNvPr id="34" name="Text Box 36"/>
            <p:cNvSpPr txBox="1">
              <a:spLocks noChangeArrowheads="1"/>
            </p:cNvSpPr>
            <p:nvPr/>
          </p:nvSpPr>
          <p:spPr bwMode="auto">
            <a:xfrm>
              <a:off x="1736326" y="1905730"/>
              <a:ext cx="6201564" cy="71180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2800" dirty="0" smtClean="0">
                  <a:latin typeface="Century Gothic" pitchFamily="34" charset="0"/>
                </a:rPr>
                <a:t>So you think our claim could be: </a:t>
              </a:r>
              <a:r>
                <a:rPr lang="en-GB" sz="2800" b="1" dirty="0" err="1" smtClean="0">
                  <a:latin typeface="Century Gothic" pitchFamily="34" charset="0"/>
                </a:rPr>
                <a:t>Sunbeds</a:t>
              </a:r>
              <a:r>
                <a:rPr lang="en-GB" sz="2800" b="1" dirty="0" smtClean="0">
                  <a:latin typeface="Century Gothic" pitchFamily="34" charset="0"/>
                </a:rPr>
                <a:t> cause skin cancer? </a:t>
              </a:r>
              <a:endParaRPr lang="en-GB" sz="2800" dirty="0" smtClean="0">
                <a:latin typeface="Century Gothic" pitchFamily="34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7813154" y="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latin typeface="Century Gothic" pitchFamily="34" charset="0"/>
              </a:rPr>
              <a:t>SS1-2</a:t>
            </a:r>
            <a:endParaRPr lang="en-GB" sz="1600" dirty="0">
              <a:latin typeface="Century Gothic" pitchFamily="34" charset="0"/>
            </a:endParaRPr>
          </a:p>
        </p:txBody>
      </p:sp>
      <p:pic>
        <p:nvPicPr>
          <p:cNvPr id="47" name="Picture 46" descr="Student sheet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598816" y="44624"/>
            <a:ext cx="510483" cy="596982"/>
          </a:xfrm>
          <a:prstGeom prst="rect">
            <a:avLst/>
          </a:prstGeom>
        </p:spPr>
      </p:pic>
      <p:grpSp>
        <p:nvGrpSpPr>
          <p:cNvPr id="48" name="Group 47"/>
          <p:cNvGrpSpPr/>
          <p:nvPr/>
        </p:nvGrpSpPr>
        <p:grpSpPr>
          <a:xfrm>
            <a:off x="3744416" y="3501008"/>
            <a:ext cx="5256584" cy="1872208"/>
            <a:chOff x="2268538" y="1772816"/>
            <a:chExt cx="4752528" cy="1512168"/>
          </a:xfrm>
        </p:grpSpPr>
        <p:sp>
          <p:nvSpPr>
            <p:cNvPr id="49" name="Rectangle 48"/>
            <p:cNvSpPr/>
            <p:nvPr/>
          </p:nvSpPr>
          <p:spPr>
            <a:xfrm>
              <a:off x="2268538" y="1772816"/>
              <a:ext cx="4752528" cy="1512168"/>
            </a:xfrm>
            <a:prstGeom prst="rect">
              <a:avLst/>
            </a:prstGeom>
            <a:noFill/>
            <a:ln w="6350">
              <a:solidFill>
                <a:srgbClr val="99009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0" name="Picture 49" descr="read research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63847" y="1830976"/>
              <a:ext cx="455722" cy="43758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51" name="TextBox 50"/>
          <p:cNvSpPr txBox="1"/>
          <p:nvPr/>
        </p:nvSpPr>
        <p:spPr>
          <a:xfrm>
            <a:off x="4536505" y="3573018"/>
            <a:ext cx="3960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00"/>
              </a:spcBef>
            </a:pPr>
            <a:r>
              <a:rPr lang="en-GB" dirty="0" smtClean="0">
                <a:latin typeface="Century Gothic" pitchFamily="34" charset="0"/>
              </a:rPr>
              <a:t> Read the information.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960440" y="3933056"/>
            <a:ext cx="529287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0238" indent="-630238">
              <a:spcBef>
                <a:spcPts val="400"/>
              </a:spcBef>
            </a:pPr>
            <a:r>
              <a:rPr lang="en-GB" dirty="0" smtClean="0">
                <a:latin typeface="Century Gothic" pitchFamily="34" charset="0"/>
              </a:rPr>
              <a:t>	Find out:</a:t>
            </a:r>
          </a:p>
          <a:p>
            <a:pPr marL="173038" indent="-173038">
              <a:spcBef>
                <a:spcPts val="400"/>
              </a:spcBef>
              <a:buFont typeface="Arial" pitchFamily="34" charset="0"/>
              <a:buChar char="•"/>
            </a:pPr>
            <a:r>
              <a:rPr lang="en-GB" dirty="0" smtClean="0">
                <a:latin typeface="Century Gothic" pitchFamily="34" charset="0"/>
              </a:rPr>
              <a:t>Which objects give off UV light</a:t>
            </a:r>
          </a:p>
          <a:p>
            <a:pPr marL="173038" indent="-173038">
              <a:spcBef>
                <a:spcPts val="400"/>
              </a:spcBef>
              <a:buFont typeface="Arial" pitchFamily="34" charset="0"/>
              <a:buChar char="•"/>
            </a:pPr>
            <a:r>
              <a:rPr lang="en-GB" dirty="0" smtClean="0">
                <a:latin typeface="Century Gothic" pitchFamily="34" charset="0"/>
              </a:rPr>
              <a:t>If UV can be harmful</a:t>
            </a:r>
          </a:p>
          <a:p>
            <a:pPr marL="173038" indent="-173038">
              <a:spcBef>
                <a:spcPts val="400"/>
              </a:spcBef>
              <a:buFont typeface="Arial" pitchFamily="34" charset="0"/>
              <a:buChar char="•"/>
            </a:pPr>
            <a:r>
              <a:rPr lang="en-GB" dirty="0" smtClean="0">
                <a:latin typeface="Century Gothic" pitchFamily="34" charset="0"/>
              </a:rPr>
              <a:t>How </a:t>
            </a:r>
            <a:r>
              <a:rPr lang="en-GB" dirty="0" err="1" smtClean="0">
                <a:latin typeface="Century Gothic" pitchFamily="34" charset="0"/>
              </a:rPr>
              <a:t>sunbeds</a:t>
            </a:r>
            <a:r>
              <a:rPr lang="en-GB" dirty="0" smtClean="0">
                <a:latin typeface="Century Gothic" pitchFamily="34" charset="0"/>
              </a:rPr>
              <a:t> are linked to skin cancer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3744416" y="5517232"/>
            <a:ext cx="5256584" cy="720080"/>
            <a:chOff x="1394379" y="4961511"/>
            <a:chExt cx="5256584" cy="720080"/>
          </a:xfrm>
        </p:grpSpPr>
        <p:sp>
          <p:nvSpPr>
            <p:cNvPr id="54" name="Rectangle 53"/>
            <p:cNvSpPr/>
            <p:nvPr/>
          </p:nvSpPr>
          <p:spPr>
            <a:xfrm>
              <a:off x="1394379" y="4961511"/>
              <a:ext cx="5256584" cy="720080"/>
            </a:xfrm>
            <a:prstGeom prst="rect">
              <a:avLst/>
            </a:prstGeom>
            <a:noFill/>
            <a:ln w="6350">
              <a:solidFill>
                <a:srgbClr val="99009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5" name="Picture 54" descr="write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24494" y="5033519"/>
              <a:ext cx="345949" cy="50444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6" name="Group 20"/>
          <p:cNvGrpSpPr/>
          <p:nvPr/>
        </p:nvGrpSpPr>
        <p:grpSpPr>
          <a:xfrm>
            <a:off x="-179734" y="6445967"/>
            <a:ext cx="1656184" cy="319807"/>
            <a:chOff x="-252536" y="6453334"/>
            <a:chExt cx="1656184" cy="288034"/>
          </a:xfrm>
        </p:grpSpPr>
        <p:sp>
          <p:nvSpPr>
            <p:cNvPr id="57" name="Freeform 56"/>
            <p:cNvSpPr/>
            <p:nvPr/>
          </p:nvSpPr>
          <p:spPr>
            <a:xfrm rot="16200000">
              <a:off x="395536" y="5805262"/>
              <a:ext cx="288033" cy="1584178"/>
            </a:xfrm>
            <a:custGeom>
              <a:avLst/>
              <a:gdLst>
                <a:gd name="connsiteX0" fmla="*/ 0 w 306387"/>
                <a:gd name="connsiteY0" fmla="*/ 51066 h 1295400"/>
                <a:gd name="connsiteX1" fmla="*/ 14957 w 306387"/>
                <a:gd name="connsiteY1" fmla="*/ 14957 h 1295400"/>
                <a:gd name="connsiteX2" fmla="*/ 51066 w 306387"/>
                <a:gd name="connsiteY2" fmla="*/ 0 h 1295400"/>
                <a:gd name="connsiteX3" fmla="*/ 255321 w 306387"/>
                <a:gd name="connsiteY3" fmla="*/ 0 h 1295400"/>
                <a:gd name="connsiteX4" fmla="*/ 291430 w 306387"/>
                <a:gd name="connsiteY4" fmla="*/ 14957 h 1295400"/>
                <a:gd name="connsiteX5" fmla="*/ 306387 w 306387"/>
                <a:gd name="connsiteY5" fmla="*/ 51066 h 1295400"/>
                <a:gd name="connsiteX6" fmla="*/ 306387 w 306387"/>
                <a:gd name="connsiteY6" fmla="*/ 1244334 h 1295400"/>
                <a:gd name="connsiteX7" fmla="*/ 291430 w 306387"/>
                <a:gd name="connsiteY7" fmla="*/ 1280443 h 1295400"/>
                <a:gd name="connsiteX8" fmla="*/ 255321 w 306387"/>
                <a:gd name="connsiteY8" fmla="*/ 1295400 h 1295400"/>
                <a:gd name="connsiteX9" fmla="*/ 51066 w 306387"/>
                <a:gd name="connsiteY9" fmla="*/ 1295400 h 1295400"/>
                <a:gd name="connsiteX10" fmla="*/ 14957 w 306387"/>
                <a:gd name="connsiteY10" fmla="*/ 1280443 h 1295400"/>
                <a:gd name="connsiteX11" fmla="*/ 0 w 306387"/>
                <a:gd name="connsiteY11" fmla="*/ 1244334 h 1295400"/>
                <a:gd name="connsiteX12" fmla="*/ 0 w 306387"/>
                <a:gd name="connsiteY12" fmla="*/ 51066 h 1295400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  <a:gd name="connsiteX0" fmla="*/ 0 w 306387"/>
                <a:gd name="connsiteY0" fmla="*/ 51066 h 1295402"/>
                <a:gd name="connsiteX1" fmla="*/ 14957 w 306387"/>
                <a:gd name="connsiteY1" fmla="*/ 14957 h 1295402"/>
                <a:gd name="connsiteX2" fmla="*/ 51066 w 306387"/>
                <a:gd name="connsiteY2" fmla="*/ 0 h 1295402"/>
                <a:gd name="connsiteX3" fmla="*/ 255321 w 306387"/>
                <a:gd name="connsiteY3" fmla="*/ 0 h 1295402"/>
                <a:gd name="connsiteX4" fmla="*/ 291430 w 306387"/>
                <a:gd name="connsiteY4" fmla="*/ 14957 h 1295402"/>
                <a:gd name="connsiteX5" fmla="*/ 306387 w 306387"/>
                <a:gd name="connsiteY5" fmla="*/ 51066 h 1295402"/>
                <a:gd name="connsiteX6" fmla="*/ 306387 w 306387"/>
                <a:gd name="connsiteY6" fmla="*/ 1244334 h 1295402"/>
                <a:gd name="connsiteX7" fmla="*/ 291430 w 306387"/>
                <a:gd name="connsiteY7" fmla="*/ 1280443 h 1295402"/>
                <a:gd name="connsiteX8" fmla="*/ 229789 w 306387"/>
                <a:gd name="connsiteY8" fmla="*/ 1295402 h 1295402"/>
                <a:gd name="connsiteX9" fmla="*/ 51066 w 306387"/>
                <a:gd name="connsiteY9" fmla="*/ 1295400 h 1295402"/>
                <a:gd name="connsiteX10" fmla="*/ 14957 w 306387"/>
                <a:gd name="connsiteY10" fmla="*/ 1280443 h 1295402"/>
                <a:gd name="connsiteX11" fmla="*/ 0 w 306387"/>
                <a:gd name="connsiteY11" fmla="*/ 1244334 h 1295402"/>
                <a:gd name="connsiteX12" fmla="*/ 0 w 306387"/>
                <a:gd name="connsiteY12" fmla="*/ 51066 h 1295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6387" h="1295402">
                  <a:moveTo>
                    <a:pt x="0" y="51066"/>
                  </a:moveTo>
                  <a:cubicBezTo>
                    <a:pt x="0" y="37522"/>
                    <a:pt x="5380" y="24534"/>
                    <a:pt x="14957" y="14957"/>
                  </a:cubicBezTo>
                  <a:cubicBezTo>
                    <a:pt x="24534" y="5380"/>
                    <a:pt x="37523" y="0"/>
                    <a:pt x="51066" y="0"/>
                  </a:cubicBezTo>
                  <a:lnTo>
                    <a:pt x="255321" y="0"/>
                  </a:lnTo>
                  <a:cubicBezTo>
                    <a:pt x="268865" y="0"/>
                    <a:pt x="281853" y="5380"/>
                    <a:pt x="291430" y="14957"/>
                  </a:cubicBezTo>
                  <a:cubicBezTo>
                    <a:pt x="301007" y="24534"/>
                    <a:pt x="306387" y="37523"/>
                    <a:pt x="306387" y="51066"/>
                  </a:cubicBezTo>
                  <a:lnTo>
                    <a:pt x="306387" y="1244334"/>
                  </a:lnTo>
                  <a:cubicBezTo>
                    <a:pt x="306387" y="1257878"/>
                    <a:pt x="304196" y="1271932"/>
                    <a:pt x="291430" y="1280443"/>
                  </a:cubicBezTo>
                  <a:cubicBezTo>
                    <a:pt x="278664" y="1288954"/>
                    <a:pt x="243332" y="1295402"/>
                    <a:pt x="229789" y="1295402"/>
                  </a:cubicBezTo>
                  <a:cubicBezTo>
                    <a:pt x="153607" y="1290928"/>
                    <a:pt x="110640" y="1295401"/>
                    <a:pt x="51066" y="1295400"/>
                  </a:cubicBezTo>
                  <a:cubicBezTo>
                    <a:pt x="37522" y="1295400"/>
                    <a:pt x="24534" y="1290020"/>
                    <a:pt x="14957" y="1280443"/>
                  </a:cubicBezTo>
                  <a:cubicBezTo>
                    <a:pt x="5380" y="1270866"/>
                    <a:pt x="0" y="1257877"/>
                    <a:pt x="0" y="1244334"/>
                  </a:cubicBezTo>
                  <a:lnTo>
                    <a:pt x="0" y="51066"/>
                  </a:lnTo>
                  <a:close/>
                </a:path>
              </a:pathLst>
            </a:cu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1187624" y="6453336"/>
              <a:ext cx="216024" cy="288032"/>
            </a:xfrm>
            <a:prstGeom prst="ellipse">
              <a:avLst/>
            </a:prstGeom>
            <a:solidFill>
              <a:srgbClr val="D6A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algn="ctr" defTabSz="914400" rtl="0" eaLnBrk="1" latinLnBrk="0" hangingPunct="1">
                <a:defRPr/>
              </a:pPr>
              <a:endParaRPr lang="en-GB" sz="1800" kern="1200">
                <a:solidFill>
                  <a:srgbClr val="FFFFFF"/>
                </a:solidFill>
                <a:latin typeface="+mn-lt"/>
                <a:ea typeface="Arial" charset="0"/>
                <a:cs typeface="Arial" charset="0"/>
              </a:endParaRPr>
            </a:p>
          </p:txBody>
        </p:sp>
      </p:grpSp>
      <p:sp>
        <p:nvSpPr>
          <p:cNvPr id="59" name="Text Box 13"/>
          <p:cNvSpPr txBox="1">
            <a:spLocks noChangeArrowheads="1"/>
          </p:cNvSpPr>
          <p:nvPr/>
        </p:nvSpPr>
        <p:spPr bwMode="auto">
          <a:xfrm>
            <a:off x="69404" y="6431881"/>
            <a:ext cx="136659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600" b="1" kern="100" baseline="0" dirty="0" smtClean="0">
                <a:solidFill>
                  <a:schemeClr val="bg1"/>
                </a:solidFill>
                <a:latin typeface="Century Gothic" pitchFamily="34" charset="0"/>
                <a:ea typeface="Myriad Pro" pitchFamily="86" charset="0"/>
                <a:cs typeface="Myriad Pro" pitchFamily="86" charset="0"/>
              </a:rPr>
              <a:t>CORE TASK</a:t>
            </a:r>
            <a:endParaRPr lang="en-GB" sz="1600" b="1" kern="100" baseline="0" dirty="0">
              <a:solidFill>
                <a:schemeClr val="bg1"/>
              </a:solidFill>
              <a:latin typeface="Century Gothic" pitchFamily="34" charset="0"/>
              <a:ea typeface="Myriad Pro" pitchFamily="86" charset="0"/>
              <a:cs typeface="Myriad Pro" pitchFamily="8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1" grpId="0" build="p"/>
      <p:bldP spid="5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oducer 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7375"/>
            <a:ext cx="4551363" cy="6270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Group 16"/>
          <p:cNvGrpSpPr>
            <a:grpSpLocks/>
          </p:cNvGrpSpPr>
          <p:nvPr/>
        </p:nvGrpSpPr>
        <p:grpSpPr bwMode="auto">
          <a:xfrm rot="470885">
            <a:off x="2314575" y="4321175"/>
            <a:ext cx="969963" cy="295275"/>
            <a:chOff x="6945606" y="4517571"/>
            <a:chExt cx="969155" cy="295349"/>
          </a:xfrm>
        </p:grpSpPr>
        <p:sp>
          <p:nvSpPr>
            <p:cNvPr id="6" name="Rectangle 5"/>
            <p:cNvSpPr/>
            <p:nvPr/>
          </p:nvSpPr>
          <p:spPr>
            <a:xfrm>
              <a:off x="6964839" y="4497987"/>
              <a:ext cx="866053" cy="295349"/>
            </a:xfrm>
            <a:prstGeom prst="rect">
              <a:avLst/>
            </a:prstGeom>
            <a:solidFill>
              <a:srgbClr val="DEBD63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" name="TextBox 19"/>
            <p:cNvSpPr txBox="1">
              <a:spLocks noChangeArrowheads="1"/>
            </p:cNvSpPr>
            <p:nvPr/>
          </p:nvSpPr>
          <p:spPr bwMode="auto">
            <a:xfrm>
              <a:off x="6945606" y="4528197"/>
              <a:ext cx="96915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200">
                  <a:latin typeface="Arial Black" pitchFamily="34" charset="0"/>
                </a:rPr>
                <a:t>Producer</a:t>
              </a:r>
            </a:p>
          </p:txBody>
        </p:sp>
      </p:grpSp>
      <p:sp>
        <p:nvSpPr>
          <p:cNvPr id="8" name="Rectangle 29"/>
          <p:cNvSpPr>
            <a:spLocks noChangeArrowheads="1"/>
          </p:cNvSpPr>
          <p:nvPr/>
        </p:nvSpPr>
        <p:spPr bwMode="auto">
          <a:xfrm>
            <a:off x="2700586" y="750183"/>
            <a:ext cx="612068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C00000"/>
              </a:buClr>
            </a:pPr>
            <a:r>
              <a:rPr lang="en-GB" sz="2800" dirty="0" smtClean="0">
                <a:latin typeface="Century Gothic" pitchFamily="34" charset="0"/>
              </a:rPr>
              <a:t>To make the claim believable we need </a:t>
            </a:r>
            <a:r>
              <a:rPr lang="en-GB" sz="2800" b="1" dirty="0" smtClean="0">
                <a:latin typeface="Century Gothic" pitchFamily="34" charset="0"/>
              </a:rPr>
              <a:t>more evidence.</a:t>
            </a:r>
          </a:p>
          <a:p>
            <a:pPr>
              <a:buClr>
                <a:srgbClr val="C00000"/>
              </a:buClr>
            </a:pPr>
            <a:endParaRPr lang="en-GB" sz="2800" dirty="0" smtClean="0">
              <a:latin typeface="Century Gothic" pitchFamily="34" charset="0"/>
              <a:cs typeface="Arial" pitchFamily="34" charset="0"/>
            </a:endParaRPr>
          </a:p>
          <a:p>
            <a:pPr>
              <a:buClr>
                <a:srgbClr val="C00000"/>
              </a:buClr>
            </a:pPr>
            <a:r>
              <a:rPr lang="en-GB" sz="2800" dirty="0" smtClean="0">
                <a:latin typeface="Century Gothic" pitchFamily="34" charset="0"/>
                <a:cs typeface="Arial" pitchFamily="34" charset="0"/>
              </a:rPr>
              <a:t>Choose one piece that best supports our claim.</a:t>
            </a:r>
            <a:endParaRPr lang="en-GB" sz="2800" dirty="0">
              <a:latin typeface="Century Gothic" pitchFamily="34" charset="0"/>
              <a:cs typeface="Arial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-251742" y="6421561"/>
            <a:ext cx="2160240" cy="348874"/>
            <a:chOff x="-251742" y="6421561"/>
            <a:chExt cx="2160240" cy="348874"/>
          </a:xfrm>
        </p:grpSpPr>
        <p:grpSp>
          <p:nvGrpSpPr>
            <p:cNvPr id="10" name="Group 20"/>
            <p:cNvGrpSpPr/>
            <p:nvPr/>
          </p:nvGrpSpPr>
          <p:grpSpPr>
            <a:xfrm>
              <a:off x="-251742" y="6421561"/>
              <a:ext cx="2160240" cy="319807"/>
              <a:chOff x="-756592" y="6453334"/>
              <a:chExt cx="2160240" cy="288034"/>
            </a:xfrm>
          </p:grpSpPr>
          <p:sp>
            <p:nvSpPr>
              <p:cNvPr id="12" name="Freeform 11"/>
              <p:cNvSpPr/>
              <p:nvPr/>
            </p:nvSpPr>
            <p:spPr>
              <a:xfrm rot="16200000">
                <a:off x="143508" y="5553234"/>
                <a:ext cx="288033" cy="2088234"/>
              </a:xfrm>
              <a:custGeom>
                <a:avLst/>
                <a:gdLst>
                  <a:gd name="connsiteX0" fmla="*/ 0 w 306387"/>
                  <a:gd name="connsiteY0" fmla="*/ 51066 h 1295400"/>
                  <a:gd name="connsiteX1" fmla="*/ 14957 w 306387"/>
                  <a:gd name="connsiteY1" fmla="*/ 14957 h 1295400"/>
                  <a:gd name="connsiteX2" fmla="*/ 51066 w 306387"/>
                  <a:gd name="connsiteY2" fmla="*/ 0 h 1295400"/>
                  <a:gd name="connsiteX3" fmla="*/ 255321 w 306387"/>
                  <a:gd name="connsiteY3" fmla="*/ 0 h 1295400"/>
                  <a:gd name="connsiteX4" fmla="*/ 291430 w 306387"/>
                  <a:gd name="connsiteY4" fmla="*/ 14957 h 1295400"/>
                  <a:gd name="connsiteX5" fmla="*/ 306387 w 306387"/>
                  <a:gd name="connsiteY5" fmla="*/ 51066 h 1295400"/>
                  <a:gd name="connsiteX6" fmla="*/ 306387 w 306387"/>
                  <a:gd name="connsiteY6" fmla="*/ 1244334 h 1295400"/>
                  <a:gd name="connsiteX7" fmla="*/ 291430 w 306387"/>
                  <a:gd name="connsiteY7" fmla="*/ 1280443 h 1295400"/>
                  <a:gd name="connsiteX8" fmla="*/ 255321 w 306387"/>
                  <a:gd name="connsiteY8" fmla="*/ 1295400 h 1295400"/>
                  <a:gd name="connsiteX9" fmla="*/ 51066 w 306387"/>
                  <a:gd name="connsiteY9" fmla="*/ 1295400 h 1295400"/>
                  <a:gd name="connsiteX10" fmla="*/ 14957 w 306387"/>
                  <a:gd name="connsiteY10" fmla="*/ 1280443 h 1295400"/>
                  <a:gd name="connsiteX11" fmla="*/ 0 w 306387"/>
                  <a:gd name="connsiteY11" fmla="*/ 1244334 h 1295400"/>
                  <a:gd name="connsiteX12" fmla="*/ 0 w 306387"/>
                  <a:gd name="connsiteY12" fmla="*/ 51066 h 1295400"/>
                  <a:gd name="connsiteX0" fmla="*/ 0 w 306387"/>
                  <a:gd name="connsiteY0" fmla="*/ 51066 h 1295402"/>
                  <a:gd name="connsiteX1" fmla="*/ 14957 w 306387"/>
                  <a:gd name="connsiteY1" fmla="*/ 14957 h 1295402"/>
                  <a:gd name="connsiteX2" fmla="*/ 51066 w 306387"/>
                  <a:gd name="connsiteY2" fmla="*/ 0 h 1295402"/>
                  <a:gd name="connsiteX3" fmla="*/ 255321 w 306387"/>
                  <a:gd name="connsiteY3" fmla="*/ 0 h 1295402"/>
                  <a:gd name="connsiteX4" fmla="*/ 291430 w 306387"/>
                  <a:gd name="connsiteY4" fmla="*/ 14957 h 1295402"/>
                  <a:gd name="connsiteX5" fmla="*/ 306387 w 306387"/>
                  <a:gd name="connsiteY5" fmla="*/ 51066 h 1295402"/>
                  <a:gd name="connsiteX6" fmla="*/ 306387 w 306387"/>
                  <a:gd name="connsiteY6" fmla="*/ 1244334 h 1295402"/>
                  <a:gd name="connsiteX7" fmla="*/ 291430 w 306387"/>
                  <a:gd name="connsiteY7" fmla="*/ 1280443 h 1295402"/>
                  <a:gd name="connsiteX8" fmla="*/ 229789 w 306387"/>
                  <a:gd name="connsiteY8" fmla="*/ 1295402 h 1295402"/>
                  <a:gd name="connsiteX9" fmla="*/ 51066 w 306387"/>
                  <a:gd name="connsiteY9" fmla="*/ 1295400 h 1295402"/>
                  <a:gd name="connsiteX10" fmla="*/ 14957 w 306387"/>
                  <a:gd name="connsiteY10" fmla="*/ 1280443 h 1295402"/>
                  <a:gd name="connsiteX11" fmla="*/ 0 w 306387"/>
                  <a:gd name="connsiteY11" fmla="*/ 1244334 h 1295402"/>
                  <a:gd name="connsiteX12" fmla="*/ 0 w 306387"/>
                  <a:gd name="connsiteY12" fmla="*/ 51066 h 1295402"/>
                  <a:gd name="connsiteX0" fmla="*/ 0 w 306387"/>
                  <a:gd name="connsiteY0" fmla="*/ 51066 h 1295402"/>
                  <a:gd name="connsiteX1" fmla="*/ 14957 w 306387"/>
                  <a:gd name="connsiteY1" fmla="*/ 14957 h 1295402"/>
                  <a:gd name="connsiteX2" fmla="*/ 51066 w 306387"/>
                  <a:gd name="connsiteY2" fmla="*/ 0 h 1295402"/>
                  <a:gd name="connsiteX3" fmla="*/ 255321 w 306387"/>
                  <a:gd name="connsiteY3" fmla="*/ 0 h 1295402"/>
                  <a:gd name="connsiteX4" fmla="*/ 291430 w 306387"/>
                  <a:gd name="connsiteY4" fmla="*/ 14957 h 1295402"/>
                  <a:gd name="connsiteX5" fmla="*/ 306387 w 306387"/>
                  <a:gd name="connsiteY5" fmla="*/ 51066 h 1295402"/>
                  <a:gd name="connsiteX6" fmla="*/ 306387 w 306387"/>
                  <a:gd name="connsiteY6" fmla="*/ 1244334 h 1295402"/>
                  <a:gd name="connsiteX7" fmla="*/ 291430 w 306387"/>
                  <a:gd name="connsiteY7" fmla="*/ 1280443 h 1295402"/>
                  <a:gd name="connsiteX8" fmla="*/ 229789 w 306387"/>
                  <a:gd name="connsiteY8" fmla="*/ 1295402 h 1295402"/>
                  <a:gd name="connsiteX9" fmla="*/ 51066 w 306387"/>
                  <a:gd name="connsiteY9" fmla="*/ 1295400 h 1295402"/>
                  <a:gd name="connsiteX10" fmla="*/ 14957 w 306387"/>
                  <a:gd name="connsiteY10" fmla="*/ 1280443 h 1295402"/>
                  <a:gd name="connsiteX11" fmla="*/ 0 w 306387"/>
                  <a:gd name="connsiteY11" fmla="*/ 1244334 h 1295402"/>
                  <a:gd name="connsiteX12" fmla="*/ 0 w 306387"/>
                  <a:gd name="connsiteY12" fmla="*/ 51066 h 1295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06387" h="1295402">
                    <a:moveTo>
                      <a:pt x="0" y="51066"/>
                    </a:moveTo>
                    <a:cubicBezTo>
                      <a:pt x="0" y="37522"/>
                      <a:pt x="5380" y="24534"/>
                      <a:pt x="14957" y="14957"/>
                    </a:cubicBezTo>
                    <a:cubicBezTo>
                      <a:pt x="24534" y="5380"/>
                      <a:pt x="37523" y="0"/>
                      <a:pt x="51066" y="0"/>
                    </a:cubicBezTo>
                    <a:lnTo>
                      <a:pt x="255321" y="0"/>
                    </a:lnTo>
                    <a:cubicBezTo>
                      <a:pt x="268865" y="0"/>
                      <a:pt x="281853" y="5380"/>
                      <a:pt x="291430" y="14957"/>
                    </a:cubicBezTo>
                    <a:cubicBezTo>
                      <a:pt x="301007" y="24534"/>
                      <a:pt x="306387" y="37523"/>
                      <a:pt x="306387" y="51066"/>
                    </a:cubicBezTo>
                    <a:lnTo>
                      <a:pt x="306387" y="1244334"/>
                    </a:lnTo>
                    <a:cubicBezTo>
                      <a:pt x="306387" y="1257878"/>
                      <a:pt x="304196" y="1271932"/>
                      <a:pt x="291430" y="1280443"/>
                    </a:cubicBezTo>
                    <a:cubicBezTo>
                      <a:pt x="278664" y="1288954"/>
                      <a:pt x="243332" y="1295402"/>
                      <a:pt x="229789" y="1295402"/>
                    </a:cubicBezTo>
                    <a:cubicBezTo>
                      <a:pt x="153607" y="1290928"/>
                      <a:pt x="110640" y="1295401"/>
                      <a:pt x="51066" y="1295400"/>
                    </a:cubicBezTo>
                    <a:cubicBezTo>
                      <a:pt x="37522" y="1295400"/>
                      <a:pt x="24534" y="1290020"/>
                      <a:pt x="14957" y="1280443"/>
                    </a:cubicBezTo>
                    <a:cubicBezTo>
                      <a:pt x="5380" y="1270866"/>
                      <a:pt x="0" y="1257877"/>
                      <a:pt x="0" y="1244334"/>
                    </a:cubicBezTo>
                    <a:lnTo>
                      <a:pt x="0" y="51066"/>
                    </a:lnTo>
                    <a:close/>
                  </a:path>
                </a:pathLst>
              </a:custGeom>
              <a:solidFill>
                <a:srgbClr val="D6AD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800">
                  <a:solidFill>
                    <a:srgbClr val="FFFFFF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1187624" y="6453336"/>
                <a:ext cx="216024" cy="288032"/>
              </a:xfrm>
              <a:prstGeom prst="ellipse">
                <a:avLst/>
              </a:prstGeom>
              <a:solidFill>
                <a:srgbClr val="D6AD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algn="ctr" defTabSz="914400" rtl="0" eaLnBrk="1" latinLnBrk="0" hangingPunct="1">
                  <a:defRPr/>
                </a:pPr>
                <a:endParaRPr lang="en-GB" sz="1800" kern="1200">
                  <a:solidFill>
                    <a:srgbClr val="FFFFFF"/>
                  </a:solidFill>
                  <a:latin typeface="+mn-lt"/>
                  <a:ea typeface="Arial" charset="0"/>
                  <a:cs typeface="Arial" charset="0"/>
                </a:endParaRPr>
              </a:p>
            </p:txBody>
          </p:sp>
        </p:grpSp>
        <p:sp>
          <p:nvSpPr>
            <p:cNvPr id="11" name="Text Box 13"/>
            <p:cNvSpPr txBox="1">
              <a:spLocks noChangeArrowheads="1"/>
            </p:cNvSpPr>
            <p:nvPr/>
          </p:nvSpPr>
          <p:spPr bwMode="auto">
            <a:xfrm>
              <a:off x="0" y="6431881"/>
              <a:ext cx="186804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en-GB" sz="1600" b="1" kern="100" dirty="0" smtClean="0">
                  <a:solidFill>
                    <a:schemeClr val="bg1"/>
                  </a:solidFill>
                  <a:latin typeface="Century Gothic" pitchFamily="34" charset="0"/>
                  <a:ea typeface="Myriad Pro" pitchFamily="86" charset="0"/>
                  <a:cs typeface="Myriad Pro" pitchFamily="86" charset="0"/>
                </a:rPr>
                <a:t>EXTENSION </a:t>
              </a:r>
              <a:r>
                <a:rPr lang="en-GB" sz="1600" b="1" kern="100" baseline="0" dirty="0" smtClean="0">
                  <a:solidFill>
                    <a:schemeClr val="bg1"/>
                  </a:solidFill>
                  <a:latin typeface="Century Gothic" pitchFamily="34" charset="0"/>
                  <a:ea typeface="Myriad Pro" pitchFamily="86" charset="0"/>
                  <a:cs typeface="Myriad Pro" pitchFamily="86" charset="0"/>
                </a:rPr>
                <a:t>TASK</a:t>
              </a:r>
              <a:endParaRPr lang="en-GB" sz="1600" b="1" kern="100" baseline="0" dirty="0">
                <a:solidFill>
                  <a:schemeClr val="bg1"/>
                </a:solidFill>
                <a:latin typeface="Century Gothic" pitchFamily="34" charset="0"/>
                <a:ea typeface="Myriad Pro" pitchFamily="86" charset="0"/>
                <a:cs typeface="Myriad Pro" pitchFamily="86" charset="0"/>
              </a:endParaRPr>
            </a:p>
          </p:txBody>
        </p:sp>
      </p:grpSp>
      <p:sp>
        <p:nvSpPr>
          <p:cNvPr id="14" name="Text Box 36"/>
          <p:cNvSpPr txBox="1">
            <a:spLocks noChangeArrowheads="1"/>
          </p:cNvSpPr>
          <p:nvPr/>
        </p:nvSpPr>
        <p:spPr bwMode="auto">
          <a:xfrm>
            <a:off x="5148858" y="5229201"/>
            <a:ext cx="392472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dirty="0" smtClean="0">
                <a:latin typeface="Century Gothic" pitchFamily="34" charset="0"/>
              </a:rPr>
              <a:t>Describe what the evidence shows.</a:t>
            </a:r>
          </a:p>
          <a:p>
            <a:r>
              <a:rPr lang="en-GB" dirty="0" smtClean="0">
                <a:latin typeface="Century Gothic" pitchFamily="34" charset="0"/>
              </a:rPr>
              <a:t>Explain how it supports our claim. </a:t>
            </a:r>
            <a:endParaRPr lang="en-GB" dirty="0">
              <a:latin typeface="Century Gothic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537078" y="3140968"/>
            <a:ext cx="4356196" cy="1800200"/>
            <a:chOff x="3082586" y="1772816"/>
            <a:chExt cx="3938480" cy="1023191"/>
          </a:xfrm>
        </p:grpSpPr>
        <p:sp>
          <p:nvSpPr>
            <p:cNvPr id="16" name="Rectangle 15"/>
            <p:cNvSpPr/>
            <p:nvPr/>
          </p:nvSpPr>
          <p:spPr>
            <a:xfrm>
              <a:off x="3082586" y="1772816"/>
              <a:ext cx="3938480" cy="1023191"/>
            </a:xfrm>
            <a:prstGeom prst="rect">
              <a:avLst/>
            </a:prstGeom>
            <a:noFill/>
            <a:ln w="6350">
              <a:solidFill>
                <a:srgbClr val="99009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7" name="Picture 16" descr="read research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45083" y="1916557"/>
              <a:ext cx="506504" cy="34739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8" name="TextBox 17"/>
          <p:cNvSpPr txBox="1"/>
          <p:nvPr/>
        </p:nvSpPr>
        <p:spPr>
          <a:xfrm>
            <a:off x="5364882" y="3272211"/>
            <a:ext cx="3960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00"/>
              </a:spcBef>
            </a:pPr>
            <a:r>
              <a:rPr lang="en-GB" dirty="0" smtClean="0">
                <a:latin typeface="Century Gothic" pitchFamily="34" charset="0"/>
              </a:rPr>
              <a:t>Work in a group.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64882" y="3646766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00"/>
              </a:spcBef>
            </a:pPr>
            <a:r>
              <a:rPr lang="en-GB" dirty="0" smtClean="0">
                <a:latin typeface="Century Gothic" pitchFamily="34" charset="0"/>
              </a:rPr>
              <a:t>Study the evidence and discuss what each shows.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4500786" y="5144419"/>
            <a:ext cx="4428206" cy="1008112"/>
            <a:chOff x="2222757" y="4961511"/>
            <a:chExt cx="4428206" cy="1008112"/>
          </a:xfrm>
        </p:grpSpPr>
        <p:sp>
          <p:nvSpPr>
            <p:cNvPr id="21" name="Rectangle 20"/>
            <p:cNvSpPr/>
            <p:nvPr/>
          </p:nvSpPr>
          <p:spPr>
            <a:xfrm>
              <a:off x="2222757" y="4961511"/>
              <a:ext cx="4428206" cy="1008112"/>
            </a:xfrm>
            <a:prstGeom prst="rect">
              <a:avLst/>
            </a:prstGeom>
            <a:noFill/>
            <a:ln w="6350">
              <a:solidFill>
                <a:srgbClr val="99009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2" name="Picture 21" descr="write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66773" y="5105527"/>
              <a:ext cx="345949" cy="50444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3" name="Rectangle 22"/>
          <p:cNvSpPr/>
          <p:nvPr/>
        </p:nvSpPr>
        <p:spPr>
          <a:xfrm>
            <a:off x="4501580" y="429309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400"/>
              </a:spcBef>
            </a:pPr>
            <a:r>
              <a:rPr lang="en-GB" dirty="0" smtClean="0">
                <a:latin typeface="Century Gothic" pitchFamily="34" charset="0"/>
              </a:rPr>
              <a:t>Choose the one that best supports our claim.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13154" y="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latin typeface="Century Gothic" pitchFamily="34" charset="0"/>
              </a:rPr>
              <a:t>SS2-3</a:t>
            </a:r>
            <a:endParaRPr lang="en-GB" sz="1600" dirty="0">
              <a:latin typeface="Century Gothic" pitchFamily="34" charset="0"/>
            </a:endParaRPr>
          </a:p>
        </p:txBody>
      </p:sp>
      <p:pic>
        <p:nvPicPr>
          <p:cNvPr id="25" name="Picture 24" descr="Student sheet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598816" y="44624"/>
            <a:ext cx="510483" cy="596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8" grpId="0" build="p"/>
      <p:bldP spid="19" grpId="0" build="p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47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171"/>
          <a:stretch>
            <a:fillRect/>
          </a:stretch>
        </p:blipFill>
        <p:spPr>
          <a:xfrm>
            <a:off x="-2096" y="2209404"/>
            <a:ext cx="9147684" cy="4675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engagelogo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4087" y="404664"/>
            <a:ext cx="2823785" cy="11328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32204" y="1700811"/>
            <a:ext cx="6947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639729"/>
                </a:solidFill>
                <a:latin typeface="Century Gothic" pitchFamily="34" charset="0"/>
              </a:rPr>
              <a:t>G</a:t>
            </a:r>
            <a:r>
              <a:rPr lang="en-GB" sz="3200" dirty="0" smtClean="0">
                <a:solidFill>
                  <a:srgbClr val="639729"/>
                </a:solidFill>
                <a:latin typeface="Century Gothic" pitchFamily="34" charset="0"/>
              </a:rPr>
              <a:t>et students talking and thinking </a:t>
            </a:r>
            <a:endParaRPr lang="pt-BR" sz="3200" dirty="0">
              <a:solidFill>
                <a:srgbClr val="639729"/>
              </a:solidFill>
              <a:latin typeface="Century Gothic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engage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0271" y="396248"/>
            <a:ext cx="5136758" cy="206037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836062" y="2508741"/>
            <a:ext cx="5545045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Equipping the Next Generation for Active Engagement</a:t>
            </a:r>
            <a:r>
              <a:rPr lang="en-GB" sz="1300" b="1" kern="1200" spc="-15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 </a:t>
            </a:r>
            <a:r>
              <a:rPr lang="en-GB" sz="1300" b="1" kern="12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Ebrima" panose="02000000000000000000" pitchFamily="2" charset="0"/>
                <a:cs typeface="Mangal" panose="02040503050203030202" pitchFamily="18" charset="0"/>
              </a:rPr>
              <a:t>in Science</a:t>
            </a:r>
            <a:endParaRPr lang="en-GB" sz="1300" b="1" kern="1200" dirty="0">
              <a:solidFill>
                <a:schemeClr val="bg1">
                  <a:lumMod val="50000"/>
                </a:schemeClr>
              </a:solidFill>
              <a:latin typeface="Century Gothic" pitchFamily="34" charset="0"/>
              <a:ea typeface="Ebrima" panose="02000000000000000000" pitchFamily="2" charset="0"/>
              <a:cs typeface="Mangal" panose="02040503050203030202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907" y="5157192"/>
            <a:ext cx="1873110" cy="4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2314" y="4437112"/>
            <a:ext cx="128609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2754" y="4365104"/>
            <a:ext cx="912614" cy="43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0546" y="4437112"/>
            <a:ext cx="1181533" cy="502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3154" y="5157192"/>
            <a:ext cx="611848" cy="418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354" y="3717032"/>
            <a:ext cx="602093" cy="256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331" y="5229202"/>
            <a:ext cx="1408095" cy="31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898" y="4149082"/>
            <a:ext cx="182435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8779" y="3501010"/>
            <a:ext cx="495909" cy="43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7669139" y="4437112"/>
            <a:ext cx="1216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TRACES</a:t>
            </a:r>
            <a:endParaRPr lang="pt-BR" dirty="0"/>
          </a:p>
        </p:txBody>
      </p:sp>
      <p:pic>
        <p:nvPicPr>
          <p:cNvPr id="19" name="Picture 16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568" r="40409"/>
          <a:stretch/>
        </p:blipFill>
        <p:spPr bwMode="auto">
          <a:xfrm>
            <a:off x="4068739" y="5157192"/>
            <a:ext cx="1104257" cy="37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906" y="3501010"/>
            <a:ext cx="855812" cy="37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0546" y="5301210"/>
            <a:ext cx="1221466" cy="281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3155" y="3573016"/>
            <a:ext cx="410381" cy="470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501010"/>
            <a:ext cx="878406" cy="608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180307" y="3212976"/>
            <a:ext cx="8784976" cy="2664296"/>
          </a:xfrm>
          <a:prstGeom prst="rect">
            <a:avLst/>
          </a:prstGeom>
          <a:noFill/>
          <a:ln w="6350">
            <a:solidFill>
              <a:srgbClr val="0091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9243</TotalTime>
  <Words>296</Words>
  <Application>Microsoft Office PowerPoint</Application>
  <PresentationFormat>Custom</PresentationFormat>
  <Paragraphs>62</Paragraphs>
  <Slides>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Gemma Young</dc:creator>
  <cp:lastModifiedBy>Gemma Young</cp:lastModifiedBy>
  <cp:revision>304</cp:revision>
  <dcterms:created xsi:type="dcterms:W3CDTF">2014-04-14T14:21:53Z</dcterms:created>
  <dcterms:modified xsi:type="dcterms:W3CDTF">2014-07-01T12:39:53Z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01F146E1-A8C0-44E0-97A7-6E09FA22E4D7</vt:lpwstr>
  </property>
  <property fmtid="{D5CDD505-2E9C-101B-9397-08002B2CF9AE}" pid="3" name="ArticulatePath">
    <vt:lpwstr>grow your own body presentation</vt:lpwstr>
  </property>
</Properties>
</file>