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276" r:id="rId3"/>
    <p:sldId id="277" r:id="rId4"/>
    <p:sldId id="278" r:id="rId5"/>
  </p:sldIdLst>
  <p:sldSz cx="9144000" cy="6858000" type="screen4x3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mma Young" initials="GY" lastIdx="31" clrIdx="0"/>
  <p:cmAuthor id="1" name="Antony Sherborne" initials="AS" lastIdx="4" clrIdx="1">
    <p:extLst>
      <p:ext uri="{19B8F6BF-5375-455C-9EA6-DF929625EA0E}">
        <p15:presenceInfo xmlns:p15="http://schemas.microsoft.com/office/powerpoint/2012/main" xmlns="" userId="22e183d2424b5dbc" providerId="Windows Live"/>
      </p:ext>
    </p:extLst>
  </p:cmAuthor>
  <p:cmAuthor id="2" name="Linda" initials="L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9A0099"/>
    <a:srgbClr val="D6AD00"/>
    <a:srgbClr val="0091C4"/>
    <a:srgbClr val="C00000"/>
    <a:srgbClr val="F4F3EC"/>
    <a:srgbClr val="E9EFF7"/>
    <a:srgbClr val="CCDAEC"/>
    <a:srgbClr val="ECEADC"/>
    <a:srgbClr val="9BB7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8351" autoAdjust="0"/>
  </p:normalViewPr>
  <p:slideViewPr>
    <p:cSldViewPr>
      <p:cViewPr>
        <p:scale>
          <a:sx n="70" d="100"/>
          <a:sy n="70" d="100"/>
        </p:scale>
        <p:origin x="-17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72D8C-BE4C-4532-A416-353B449F015C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C17E5-ECCE-4B62-A532-A5F7DEEED2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444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5400000">
            <a:off x="4365331" y="2160014"/>
            <a:ext cx="413337" cy="9144000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60653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19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476194" y="6381329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" y="78"/>
            <a:ext cx="828233" cy="6876973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2226" y="116632"/>
            <a:ext cx="1511905" cy="606536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6200000">
            <a:off x="9147941" y="6066874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7136D-B1E8-404E-B551-813E0072C558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565B4-BA6F-4C4E-A463-4155119313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70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0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91C4"/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rgbClr val="0091C4"/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612" y="205263"/>
            <a:ext cx="1902871" cy="76324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1210071"/>
            <a:ext cx="9142412" cy="1066801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0229" y="1270783"/>
            <a:ext cx="7487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Ban the beds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95535" y="2701599"/>
          <a:ext cx="8496945" cy="1890997"/>
        </p:xfrm>
        <a:graphic>
          <a:graphicData uri="http://schemas.openxmlformats.org/drawingml/2006/table">
            <a:tbl>
              <a:tblPr/>
              <a:tblGrid>
                <a:gridCol w="1224137"/>
                <a:gridCol w="4176464"/>
                <a:gridCol w="3096344"/>
              </a:tblGrid>
              <a:tr h="3649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0091C4"/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1C4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0091C4"/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1C4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0091C4"/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91C4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Science of UV light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pair, can be projected 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Programme outline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Consumable, one per student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latin typeface="Century Gothic" pitchFamily="34" charset="0"/>
                        </a:rPr>
                        <a:t>Evidence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7175" y="628502"/>
            <a:ext cx="8132763" cy="2667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cs typeface="American Typewriter"/>
            </a:endParaRPr>
          </a:p>
        </p:txBody>
      </p:sp>
      <p:pic>
        <p:nvPicPr>
          <p:cNvPr id="6" name="Picture 16" descr="skin can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429000"/>
            <a:ext cx="1908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79512" y="1015751"/>
            <a:ext cx="7056784" cy="82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114000"/>
              </a:lnSpc>
            </a:pP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Ultraviolet (UV) light is </a:t>
            </a:r>
            <a:r>
              <a:rPr lang="en-GB" sz="1400" dirty="0" smtClean="0">
                <a:latin typeface="Century Gothic" pitchFamily="34" charset="0"/>
                <a:cs typeface="Times New Roman" pitchFamily="18" charset="0"/>
              </a:rPr>
              <a:t>an invisible wave – a type of </a:t>
            </a:r>
            <a:r>
              <a:rPr lang="en-GB" sz="1400" b="1" dirty="0" smtClean="0">
                <a:latin typeface="Century Gothic" pitchFamily="34" charset="0"/>
                <a:cs typeface="Times New Roman" pitchFamily="18" charset="0"/>
              </a:rPr>
              <a:t>electromagnetic </a:t>
            </a:r>
            <a:r>
              <a:rPr lang="en-GB" sz="1400" b="1" dirty="0">
                <a:latin typeface="Century Gothic" pitchFamily="34" charset="0"/>
                <a:cs typeface="Times New Roman" pitchFamily="18" charset="0"/>
              </a:rPr>
              <a:t>radiation</a:t>
            </a: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. </a:t>
            </a:r>
            <a:endParaRPr lang="en-GB" sz="1400" dirty="0" smtClean="0">
              <a:latin typeface="Century Gothic" pitchFamily="34" charset="0"/>
              <a:cs typeface="Times New Roman" pitchFamily="18" charset="0"/>
            </a:endParaRPr>
          </a:p>
          <a:p>
            <a:pPr eaLnBrk="0" hangingPunct="0">
              <a:lnSpc>
                <a:spcPct val="114000"/>
              </a:lnSpc>
            </a:pPr>
            <a:r>
              <a:rPr lang="en-GB" sz="1400" dirty="0" smtClean="0">
                <a:latin typeface="Century Gothic" pitchFamily="34" charset="0"/>
                <a:cs typeface="Times New Roman" pitchFamily="18" charset="0"/>
              </a:rPr>
              <a:t>It has a higher frequency than visible light.</a:t>
            </a:r>
          </a:p>
          <a:p>
            <a:pPr eaLnBrk="0" hangingPunct="0">
              <a:lnSpc>
                <a:spcPct val="114000"/>
              </a:lnSpc>
            </a:pPr>
            <a:r>
              <a:rPr lang="en-GB" sz="1400" dirty="0" smtClean="0">
                <a:latin typeface="Century Gothic" pitchFamily="34" charset="0"/>
                <a:cs typeface="Times New Roman" pitchFamily="18" charset="0"/>
              </a:rPr>
              <a:t>The sun gives out UV light.</a:t>
            </a:r>
            <a:endParaRPr lang="en-GB" sz="1400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1675482" y="4459239"/>
            <a:ext cx="4984750" cy="33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4000"/>
              </a:lnSpc>
            </a:pP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The sun’s rays contain 3 types of UV: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51520" y="5929461"/>
            <a:ext cx="576064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entury Gothic" pitchFamily="34" charset="0"/>
                <a:cs typeface="Times New Roman" pitchFamily="18" charset="0"/>
              </a:rPr>
              <a:t>The </a:t>
            </a:r>
            <a:r>
              <a:rPr lang="en-GB" sz="1400" b="1" dirty="0">
                <a:latin typeface="Century Gothic" pitchFamily="34" charset="0"/>
                <a:cs typeface="Times New Roman" pitchFamily="18" charset="0"/>
              </a:rPr>
              <a:t>ozone layer </a:t>
            </a: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blocks 97-99% of UV radiation from the sun from reaching the Earth’s surface.</a:t>
            </a:r>
            <a:endParaRPr lang="en-GB" sz="1400" dirty="0"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19" name="Picture 14" descr="sunbur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7513" y="855837"/>
            <a:ext cx="2376487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808260"/>
            <a:ext cx="3048545" cy="172259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35957"/>
            <a:ext cx="1433845" cy="25731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4499992" y="4797152"/>
            <a:ext cx="1755775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eaLnBrk="0" hangingPunct="0">
              <a:lnSpc>
                <a:spcPct val="114000"/>
              </a:lnSpc>
              <a:buClr>
                <a:srgbClr val="C00000"/>
              </a:buClr>
              <a:buSzPct val="120000"/>
              <a:buFont typeface="Verdana" pitchFamily="34" charset="0"/>
              <a:buChar char="●"/>
            </a:pPr>
            <a:r>
              <a:rPr lang="en-GB" sz="1400" b="1" dirty="0">
                <a:latin typeface="Century Gothic" pitchFamily="34" charset="0"/>
                <a:cs typeface="Times New Roman" pitchFamily="18" charset="0"/>
              </a:rPr>
              <a:t>UVC</a:t>
            </a: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 is mostly filtered out by the Earth’s atmosphere.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2411760" y="4797152"/>
            <a:ext cx="216024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 eaLnBrk="0" hangingPunct="0">
              <a:lnSpc>
                <a:spcPct val="114000"/>
              </a:lnSpc>
              <a:buClr>
                <a:srgbClr val="C00000"/>
              </a:buClr>
              <a:buSzPct val="120000"/>
              <a:buFont typeface="Verdana" pitchFamily="34" charset="0"/>
              <a:buChar char="●"/>
            </a:pPr>
            <a:r>
              <a:rPr lang="en-GB" sz="1400" b="1" dirty="0">
                <a:latin typeface="Century Gothic" pitchFamily="34" charset="0"/>
                <a:cs typeface="Times New Roman" pitchFamily="18" charset="0"/>
              </a:rPr>
              <a:t>UVB</a:t>
            </a: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 is what makes your skin burn and is the main cause of skin cancer.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24" name="TextBox 26"/>
          <p:cNvSpPr txBox="1">
            <a:spLocks noChangeArrowheads="1"/>
          </p:cNvSpPr>
          <p:nvPr/>
        </p:nvSpPr>
        <p:spPr bwMode="auto">
          <a:xfrm>
            <a:off x="35496" y="4797152"/>
            <a:ext cx="2624137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eaLnBrk="0" hangingPunct="0">
              <a:lnSpc>
                <a:spcPct val="114000"/>
              </a:lnSpc>
              <a:buClr>
                <a:srgbClr val="C00000"/>
              </a:buClr>
              <a:buSzPct val="120000"/>
              <a:buFont typeface="Verdana" pitchFamily="34" charset="0"/>
              <a:buChar char="●"/>
            </a:pPr>
            <a:r>
              <a:rPr lang="en-GB" sz="1400" b="1" dirty="0">
                <a:latin typeface="Century Gothic" pitchFamily="34" charset="0"/>
                <a:cs typeface="Times New Roman" pitchFamily="18" charset="0"/>
              </a:rPr>
              <a:t>UVA</a:t>
            </a:r>
            <a:r>
              <a:rPr lang="en-GB" sz="1400" dirty="0">
                <a:latin typeface="Century Gothic" pitchFamily="34" charset="0"/>
                <a:cs typeface="Times New Roman" pitchFamily="18" charset="0"/>
              </a:rPr>
              <a:t> makes up most of sunlight and makes skin age. It can also cause skin cancer.</a:t>
            </a:r>
            <a:endParaRPr lang="en-GB" sz="1400" dirty="0">
              <a:latin typeface="Century Gothic" pitchFamily="34" charset="0"/>
            </a:endParaRPr>
          </a:p>
        </p:txBody>
      </p:sp>
      <p:grpSp>
        <p:nvGrpSpPr>
          <p:cNvPr id="25" name="Rectangle 13"/>
          <p:cNvGrpSpPr>
            <a:grpSpLocks/>
          </p:cNvGrpSpPr>
          <p:nvPr/>
        </p:nvGrpSpPr>
        <p:grpSpPr bwMode="auto">
          <a:xfrm>
            <a:off x="6011863" y="4797147"/>
            <a:ext cx="3240088" cy="647700"/>
            <a:chOff x="3046" y="2806"/>
            <a:chExt cx="2041" cy="408"/>
          </a:xfrm>
        </p:grpSpPr>
        <p:pic>
          <p:nvPicPr>
            <p:cNvPr id="26" name="Rectangle 13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46" y="2811"/>
              <a:ext cx="199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3086" y="2806"/>
              <a:ext cx="200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1600" b="1" dirty="0" err="1">
                  <a:solidFill>
                    <a:schemeClr val="bg1"/>
                  </a:solidFill>
                  <a:latin typeface="Century Gothic" pitchFamily="34" charset="0"/>
                </a:rPr>
                <a:t>Sunbeds</a:t>
              </a:r>
              <a:r>
                <a:rPr lang="en-GB" sz="1600" b="1" dirty="0">
                  <a:solidFill>
                    <a:schemeClr val="bg1"/>
                  </a:solidFill>
                  <a:latin typeface="Century Gothic" pitchFamily="34" charset="0"/>
                </a:rPr>
                <a:t> give off UVA and UVB rays like the sun </a:t>
              </a:r>
              <a:endParaRPr lang="en-GB" sz="16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 flipH="1">
            <a:off x="0" y="4797152"/>
            <a:ext cx="6300192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55776" y="179929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91C4"/>
                </a:solidFill>
                <a:latin typeface="Century Gothic" pitchFamily="34" charset="0"/>
                <a:ea typeface="+mj-ea"/>
                <a:cs typeface="+mj-cs"/>
              </a:rPr>
              <a:t>Science of UV light</a:t>
            </a:r>
            <a:endParaRPr lang="en-GB" sz="3200" dirty="0">
              <a:solidFill>
                <a:srgbClr val="0091C4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043608" y="2079973"/>
            <a:ext cx="6768752" cy="571500"/>
          </a:xfrm>
          <a:custGeom>
            <a:avLst/>
            <a:gdLst>
              <a:gd name="connsiteX0" fmla="*/ 0 w 11067393"/>
              <a:gd name="connsiteY0" fmla="*/ 1106214 h 2086304"/>
              <a:gd name="connsiteX1" fmla="*/ 646386 w 11067393"/>
              <a:gd name="connsiteY1" fmla="*/ 160283 h 2086304"/>
              <a:gd name="connsiteX2" fmla="*/ 1891862 w 11067393"/>
              <a:gd name="connsiteY2" fmla="*/ 2067911 h 2086304"/>
              <a:gd name="connsiteX3" fmla="*/ 3247697 w 11067393"/>
              <a:gd name="connsiteY3" fmla="*/ 160283 h 2086304"/>
              <a:gd name="connsiteX4" fmla="*/ 4524703 w 11067393"/>
              <a:gd name="connsiteY4" fmla="*/ 2067911 h 2086304"/>
              <a:gd name="connsiteX5" fmla="*/ 5880538 w 11067393"/>
              <a:gd name="connsiteY5" fmla="*/ 176049 h 2086304"/>
              <a:gd name="connsiteX6" fmla="*/ 7189076 w 11067393"/>
              <a:gd name="connsiteY6" fmla="*/ 2083676 h 2086304"/>
              <a:gd name="connsiteX7" fmla="*/ 8481848 w 11067393"/>
              <a:gd name="connsiteY7" fmla="*/ 160283 h 2086304"/>
              <a:gd name="connsiteX8" fmla="*/ 9774621 w 11067393"/>
              <a:gd name="connsiteY8" fmla="*/ 2067911 h 2086304"/>
              <a:gd name="connsiteX9" fmla="*/ 11067393 w 11067393"/>
              <a:gd name="connsiteY9" fmla="*/ 160283 h 20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67393" h="2086304">
                <a:moveTo>
                  <a:pt x="0" y="1106214"/>
                </a:moveTo>
                <a:cubicBezTo>
                  <a:pt x="165538" y="553107"/>
                  <a:pt x="331076" y="0"/>
                  <a:pt x="646386" y="160283"/>
                </a:cubicBezTo>
                <a:cubicBezTo>
                  <a:pt x="961696" y="320566"/>
                  <a:pt x="1458310" y="2067911"/>
                  <a:pt x="1891862" y="2067911"/>
                </a:cubicBezTo>
                <a:cubicBezTo>
                  <a:pt x="2325414" y="2067911"/>
                  <a:pt x="2808890" y="160283"/>
                  <a:pt x="3247697" y="160283"/>
                </a:cubicBezTo>
                <a:cubicBezTo>
                  <a:pt x="3686504" y="160283"/>
                  <a:pt x="4085896" y="2065283"/>
                  <a:pt x="4524703" y="2067911"/>
                </a:cubicBezTo>
                <a:cubicBezTo>
                  <a:pt x="4963510" y="2070539"/>
                  <a:pt x="5436476" y="173422"/>
                  <a:pt x="5880538" y="176049"/>
                </a:cubicBezTo>
                <a:cubicBezTo>
                  <a:pt x="6324600" y="178676"/>
                  <a:pt x="6755524" y="2086304"/>
                  <a:pt x="7189076" y="2083676"/>
                </a:cubicBezTo>
                <a:cubicBezTo>
                  <a:pt x="7622628" y="2081048"/>
                  <a:pt x="8050924" y="162910"/>
                  <a:pt x="8481848" y="160283"/>
                </a:cubicBezTo>
                <a:cubicBezTo>
                  <a:pt x="8912772" y="157656"/>
                  <a:pt x="9343697" y="2067911"/>
                  <a:pt x="9774621" y="2067911"/>
                </a:cubicBezTo>
                <a:cubicBezTo>
                  <a:pt x="10205545" y="2067911"/>
                  <a:pt x="10657490" y="155028"/>
                  <a:pt x="11067393" y="160283"/>
                </a:cubicBezTo>
              </a:path>
            </a:pathLst>
          </a:custGeom>
          <a:ln>
            <a:solidFill>
              <a:srgbClr val="9A00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691680" y="2900855"/>
            <a:ext cx="4896544" cy="1320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4000"/>
              </a:lnSpc>
            </a:pPr>
            <a:r>
              <a:rPr lang="en-GB" sz="1400" dirty="0" smtClean="0">
                <a:latin typeface="Century Gothic" pitchFamily="34" charset="0"/>
                <a:cs typeface="Times New Roman" pitchFamily="18" charset="0"/>
              </a:rPr>
              <a:t>You may get a tan when your skin absorbs UV light. Too much gives you sunburn. </a:t>
            </a:r>
          </a:p>
          <a:p>
            <a:pPr eaLnBrk="0" hangingPunct="0">
              <a:lnSpc>
                <a:spcPct val="114000"/>
              </a:lnSpc>
            </a:pPr>
            <a:endParaRPr lang="en-GB" sz="1400" dirty="0" smtClean="0">
              <a:latin typeface="Century Gothic" pitchFamily="34" charset="0"/>
              <a:cs typeface="Times New Roman" pitchFamily="18" charset="0"/>
            </a:endParaRPr>
          </a:p>
          <a:p>
            <a:pPr eaLnBrk="0" hangingPunct="0">
              <a:lnSpc>
                <a:spcPct val="114000"/>
              </a:lnSpc>
            </a:pPr>
            <a:r>
              <a:rPr lang="en-GB" sz="1400" dirty="0" smtClean="0">
                <a:latin typeface="Century Gothic" pitchFamily="34" charset="0"/>
                <a:cs typeface="Times New Roman" pitchFamily="18" charset="0"/>
              </a:rPr>
              <a:t>UV damages your DNA. This can build up over many years and lead to skin cancer. </a:t>
            </a:r>
            <a:endParaRPr lang="en-GB" sz="1400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35" name="Picture 34" descr="Student sheet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7"/>
          <p:cNvPicPr>
            <a:picLocks noChangeArrowheads="1"/>
          </p:cNvPicPr>
          <p:nvPr/>
        </p:nvPicPr>
        <p:blipFill>
          <a:blip r:embed="rId2" cstate="print"/>
          <a:srcRect b="22450"/>
          <a:stretch>
            <a:fillRect/>
          </a:stretch>
        </p:blipFill>
        <p:spPr bwMode="auto">
          <a:xfrm>
            <a:off x="146050" y="1403970"/>
            <a:ext cx="8974138" cy="497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319088" y="225425"/>
            <a:ext cx="4905375" cy="2667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>
                  <a:lumMod val="65000"/>
                </a:prstClr>
              </a:solidFill>
              <a:latin typeface="Century Gothic" pitchFamily="34" charset="0"/>
              <a:cs typeface="American Typewriter"/>
            </a:endParaRP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257175" y="2107233"/>
            <a:ext cx="856932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500"/>
              </a:lnSpc>
              <a:spcBef>
                <a:spcPts val="600"/>
              </a:spcBef>
            </a:pPr>
            <a:r>
              <a:rPr lang="en-GB" sz="1200" b="1">
                <a:solidFill>
                  <a:srgbClr val="901414"/>
                </a:solidFill>
                <a:latin typeface="Century Gothic" pitchFamily="34" charset="0"/>
                <a:cs typeface="Arial" pitchFamily="34" charset="0"/>
              </a:rPr>
              <a:t>Introduction</a:t>
            </a:r>
            <a:r>
              <a:rPr lang="en-GB" sz="120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: Abigail will explain the science of UV light.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247650" y="3628058"/>
            <a:ext cx="86788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 smtClean="0">
                <a:solidFill>
                  <a:srgbClr val="901414"/>
                </a:solidFill>
                <a:latin typeface="Century Gothic" pitchFamily="34" charset="0"/>
                <a:cs typeface="Arial" pitchFamily="34" charset="0"/>
              </a:rPr>
              <a:t>The </a:t>
            </a:r>
            <a:r>
              <a:rPr lang="en-GB" sz="1200" b="1" dirty="0">
                <a:solidFill>
                  <a:srgbClr val="901414"/>
                </a:solidFill>
                <a:latin typeface="Century Gothic" pitchFamily="34" charset="0"/>
                <a:cs typeface="Arial" pitchFamily="34" charset="0"/>
              </a:rPr>
              <a:t>evidence</a:t>
            </a:r>
            <a:r>
              <a:rPr lang="en-GB" sz="1200" b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: </a:t>
            </a:r>
            <a:r>
              <a:rPr lang="en-GB" sz="1200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She will describe</a:t>
            </a:r>
            <a:r>
              <a:rPr lang="en-GB" sz="1200" dirty="0">
                <a:solidFill>
                  <a:srgbClr val="000000"/>
                </a:solidFill>
                <a:latin typeface="Century Gothic" pitchFamily="34" charset="0"/>
              </a:rPr>
              <a:t> the evidence which supports our </a:t>
            </a:r>
            <a:r>
              <a:rPr lang="en-GB" sz="1200" dirty="0" smtClean="0">
                <a:solidFill>
                  <a:srgbClr val="000000"/>
                </a:solidFill>
                <a:latin typeface="Century Gothic" pitchFamily="34" charset="0"/>
              </a:rPr>
              <a:t>claim. </a:t>
            </a:r>
            <a:endParaRPr lang="en-GB" sz="1200" dirty="0">
              <a:solidFill>
                <a:srgbClr val="901414"/>
              </a:solidFill>
              <a:latin typeface="Century Gothic" pitchFamily="34" charset="0"/>
            </a:endParaRPr>
          </a:p>
        </p:txBody>
      </p:sp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1488" y="2108820"/>
            <a:ext cx="2073275" cy="149701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cxnSp>
        <p:nvCxnSpPr>
          <p:cNvPr id="9" name="Straight Connector 8"/>
          <p:cNvCxnSpPr/>
          <p:nvPr/>
        </p:nvCxnSpPr>
        <p:spPr bwMode="auto">
          <a:xfrm>
            <a:off x="276225" y="3605833"/>
            <a:ext cx="8637588" cy="0"/>
          </a:xfrm>
          <a:prstGeom prst="line">
            <a:avLst/>
          </a:prstGeom>
          <a:ln w="6350">
            <a:solidFill>
              <a:srgbClr val="9014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>
            <a:off x="276225" y="5209208"/>
            <a:ext cx="8637588" cy="0"/>
          </a:xfrm>
          <a:prstGeom prst="line">
            <a:avLst/>
          </a:prstGeom>
          <a:ln w="6350">
            <a:solidFill>
              <a:srgbClr val="9014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273050" y="6353795"/>
            <a:ext cx="8620125" cy="0"/>
          </a:xfrm>
          <a:prstGeom prst="line">
            <a:avLst/>
          </a:prstGeom>
          <a:ln w="6350">
            <a:solidFill>
              <a:srgbClr val="9014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276225" y="2094533"/>
            <a:ext cx="8637588" cy="0"/>
          </a:xfrm>
          <a:prstGeom prst="line">
            <a:avLst/>
          </a:prstGeom>
          <a:ln w="6350">
            <a:solidFill>
              <a:srgbClr val="9014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246063" y="1712615"/>
            <a:ext cx="8667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  <a:latin typeface="Century Gothic" pitchFamily="34" charset="0"/>
              </a:rPr>
              <a:t>Researcher: </a:t>
            </a:r>
            <a:r>
              <a:rPr lang="en-GB" sz="1200" dirty="0" smtClean="0">
                <a:solidFill>
                  <a:srgbClr val="000000"/>
                </a:solidFill>
                <a:latin typeface="Century Gothic" pitchFamily="34" charset="0"/>
              </a:rPr>
              <a:t>..................................................................</a:t>
            </a:r>
            <a:r>
              <a:rPr lang="en-GB" sz="1200" b="1" dirty="0" smtClean="0">
                <a:solidFill>
                  <a:srgbClr val="000000"/>
                </a:solidFill>
                <a:latin typeface="Century Gothic" pitchFamily="34" charset="0"/>
              </a:rPr>
              <a:t>                		Claim</a:t>
            </a:r>
            <a:r>
              <a:rPr lang="en-GB" sz="1200" b="1" dirty="0">
                <a:solidFill>
                  <a:srgbClr val="000000"/>
                </a:solidFill>
                <a:latin typeface="Century Gothic" pitchFamily="34" charset="0"/>
              </a:rPr>
              <a:t>: </a:t>
            </a:r>
            <a:r>
              <a:rPr lang="en-GB" sz="1200" dirty="0" err="1">
                <a:solidFill>
                  <a:srgbClr val="000000"/>
                </a:solidFill>
                <a:latin typeface="Century Gothic" pitchFamily="34" charset="0"/>
              </a:rPr>
              <a:t>Sunbeds</a:t>
            </a:r>
            <a:r>
              <a:rPr lang="en-GB" sz="1200" dirty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n-GB" sz="1200" dirty="0" smtClean="0">
                <a:solidFill>
                  <a:srgbClr val="000000"/>
                </a:solidFill>
                <a:latin typeface="Century Gothic" pitchFamily="34" charset="0"/>
              </a:rPr>
              <a:t>cause skin cancer</a:t>
            </a:r>
            <a:endParaRPr lang="en-GB" sz="1200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pic>
        <p:nvPicPr>
          <p:cNvPr id="14" name="Picture 25" descr="HEALTH WATC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80728"/>
            <a:ext cx="339566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51520" y="3861048"/>
            <a:ext cx="6840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The evidence shows that...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55776" y="179929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91C4"/>
                </a:solidFill>
                <a:latin typeface="Century Gothic" pitchFamily="34" charset="0"/>
                <a:ea typeface="+mj-ea"/>
                <a:cs typeface="+mj-cs"/>
              </a:rPr>
              <a:t>Programme outline</a:t>
            </a:r>
            <a:endParaRPr lang="en-GB" sz="3200" dirty="0">
              <a:solidFill>
                <a:srgbClr val="0091C4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SS2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33" name="Picture 32" descr="Student sheet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51520" y="5229200"/>
            <a:ext cx="26757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latin typeface="Century Gothic" pitchFamily="34" charset="0"/>
              </a:rPr>
              <a:t>This supports our claim because...</a:t>
            </a:r>
            <a:endParaRPr lang="en-GB" sz="12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572000" y="764704"/>
            <a:ext cx="0" cy="576000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0" y="3645024"/>
            <a:ext cx="9144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0" y="764704"/>
            <a:ext cx="395536" cy="36933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en-GB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99889" y="3769876"/>
            <a:ext cx="42560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sz="1400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Increase in natural </a:t>
            </a:r>
            <a:r>
              <a:rPr lang="en-GB" sz="140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UV </a:t>
            </a:r>
            <a:r>
              <a:rPr lang="en-GB" sz="140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levels </a:t>
            </a:r>
            <a:r>
              <a:rPr lang="en-GB" sz="1400" dirty="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from the </a:t>
            </a:r>
            <a:r>
              <a:rPr lang="en-GB" sz="140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sun   1980-1997</a:t>
            </a:r>
            <a:endParaRPr lang="en-GB" sz="1400" dirty="0">
              <a:solidFill>
                <a:srgbClr val="000000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7" name="Picture 22" descr="europe map2.png"/>
          <p:cNvPicPr>
            <a:picLocks noChangeAspect="1"/>
          </p:cNvPicPr>
          <p:nvPr/>
        </p:nvPicPr>
        <p:blipFill>
          <a:blip r:embed="rId2" cstate="print"/>
          <a:srcRect b="7607"/>
          <a:stretch>
            <a:fillRect/>
          </a:stretch>
        </p:blipFill>
        <p:spPr bwMode="auto">
          <a:xfrm>
            <a:off x="287235" y="4170310"/>
            <a:ext cx="2484565" cy="228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260375" y="4149080"/>
            <a:ext cx="2436813" cy="2341439"/>
          </a:xfrm>
          <a:prstGeom prst="rect">
            <a:avLst/>
          </a:prstGeom>
          <a:noFill/>
          <a:ln w="12700">
            <a:solidFill>
              <a:srgbClr val="9014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15816" y="4437112"/>
            <a:ext cx="1503363" cy="19557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9014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928516" y="4464100"/>
            <a:ext cx="14874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Century Gothic" pitchFamily="34" charset="0"/>
              </a:rPr>
              <a:t>Increase in yearly UV dose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99954" y="5079877"/>
            <a:ext cx="382587" cy="260350"/>
          </a:xfrm>
          <a:prstGeom prst="rect">
            <a:avLst/>
          </a:prstGeom>
          <a:solidFill>
            <a:srgbClr val="ED0707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01541" y="5397377"/>
            <a:ext cx="382588" cy="258763"/>
          </a:xfrm>
          <a:prstGeom prst="rect">
            <a:avLst/>
          </a:prstGeom>
          <a:solidFill>
            <a:srgbClr val="F47D7D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01541" y="5710115"/>
            <a:ext cx="382588" cy="260350"/>
          </a:xfrm>
          <a:prstGeom prst="rect">
            <a:avLst/>
          </a:prstGeom>
          <a:solidFill>
            <a:srgbClr val="F4C1C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3129" y="6040315"/>
            <a:ext cx="382587" cy="258762"/>
          </a:xfrm>
          <a:prstGeom prst="rect">
            <a:avLst/>
          </a:prstGeom>
          <a:solidFill>
            <a:srgbClr val="F4E9E9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3433341" y="5007869"/>
            <a:ext cx="15430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latin typeface="Century Gothic" pitchFamily="34" charset="0"/>
              </a:rPr>
              <a:t>11-13%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latin typeface="Century Gothic" pitchFamily="34" charset="0"/>
              </a:rPr>
              <a:t>8-10%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latin typeface="Century Gothic" pitchFamily="34" charset="0"/>
              </a:rPr>
              <a:t>5-7%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latin typeface="Century Gothic" pitchFamily="34" charset="0"/>
              </a:rPr>
              <a:t>0-4%</a:t>
            </a:r>
          </a:p>
        </p:txBody>
      </p:sp>
      <p:pic>
        <p:nvPicPr>
          <p:cNvPr id="20" name="Chart 3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0520" y="3926160"/>
            <a:ext cx="457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evidenc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209" y="764704"/>
            <a:ext cx="3238703" cy="2826689"/>
          </a:xfrm>
          <a:prstGeom prst="rect">
            <a:avLst/>
          </a:prstGeom>
        </p:spPr>
      </p:pic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6651674" y="764704"/>
            <a:ext cx="3536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/>
            <a:r>
              <a:rPr lang="en-GB" sz="1200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* Irradiance is a measurement </a:t>
            </a:r>
            <a:br>
              <a:rPr lang="en-GB" sz="1200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</a:br>
            <a:r>
              <a:rPr lang="en-GB" sz="1200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of how strong radiation is.</a:t>
            </a:r>
          </a:p>
        </p:txBody>
      </p:sp>
      <p:pic>
        <p:nvPicPr>
          <p:cNvPr id="23" name="Picture 9" descr="GRAPH 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8806" y="1196752"/>
            <a:ext cx="40576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0" y="764704"/>
            <a:ext cx="9144000" cy="5760640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4572000" y="764704"/>
            <a:ext cx="395536" cy="36933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0" y="3645024"/>
            <a:ext cx="395536" cy="36933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4572000" y="3645024"/>
            <a:ext cx="395536" cy="36933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4</a:t>
            </a:r>
            <a:endParaRPr lang="en-GB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55776" y="179929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91C4"/>
                </a:solidFill>
                <a:latin typeface="Century Gothic" pitchFamily="34" charset="0"/>
                <a:ea typeface="+mj-ea"/>
                <a:cs typeface="+mj-cs"/>
              </a:rPr>
              <a:t>Evidence</a:t>
            </a:r>
            <a:endParaRPr lang="en-GB" sz="3200" dirty="0">
              <a:solidFill>
                <a:srgbClr val="0091C4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SS3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31" name="Picture 30" descr="Student sheet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11772</TotalTime>
  <Words>267</Words>
  <Application>Microsoft Office PowerPoint</Application>
  <PresentationFormat>On-screen Show (4:3)</PresentationFormat>
  <Paragraphs>48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Student sheets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295</cp:revision>
  <dcterms:created xsi:type="dcterms:W3CDTF">2014-04-14T15:20:18Z</dcterms:created>
  <dcterms:modified xsi:type="dcterms:W3CDTF">2014-07-01T12:39:28Z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3A59B582-55AD-41CF-B1C7-7A5200DAF113</vt:lpwstr>
  </property>
  <property fmtid="{D5CDD505-2E9C-101B-9397-08002B2CF9AE}" pid="3" name="ArticulatePath">
    <vt:lpwstr>grow your own body student sheets (1)</vt:lpwstr>
  </property>
</Properties>
</file>