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Default Extension="emf" ContentType="image/x-emf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4" r:id="rId2"/>
    <p:sldId id="275" r:id="rId3"/>
    <p:sldId id="257" r:id="rId4"/>
    <p:sldId id="258" r:id="rId5"/>
    <p:sldId id="263" r:id="rId6"/>
    <p:sldId id="265" r:id="rId7"/>
    <p:sldId id="267" r:id="rId8"/>
    <p:sldId id="271" r:id="rId9"/>
    <p:sldId id="273" r:id="rId10"/>
    <p:sldId id="276" r:id="rId11"/>
    <p:sldId id="277" r:id="rId12"/>
  </p:sldIdLst>
  <p:sldSz cx="9144000" cy="6858000" type="screen4x3"/>
  <p:notesSz cx="6881813" cy="10015538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ony Sherborne" initials="AS" lastIdx="13" clrIdx="0">
    <p:extLst>
      <p:ext uri="{19B8F6BF-5375-455C-9EA6-DF929625EA0E}">
        <p15:presenceInfo xmlns="" xmlns:p15="http://schemas.microsoft.com/office/powerpoint/2012/main" userId="22e183d2424b5db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39729"/>
    <a:srgbClr val="990099"/>
    <a:srgbClr val="FFBDBD"/>
    <a:srgbClr val="FF9B9B"/>
    <a:srgbClr val="D6AD00"/>
    <a:srgbClr val="0091C4"/>
    <a:srgbClr val="FFCC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76788" autoAdjust="0"/>
  </p:normalViewPr>
  <p:slideViewPr>
    <p:cSldViewPr>
      <p:cViewPr varScale="1">
        <p:scale>
          <a:sx n="88" d="100"/>
          <a:sy n="8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AC1DF2-35A0-4CB1-A54B-7537D632A478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2300"/>
            <a:ext cx="2982913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9512300"/>
            <a:ext cx="2982912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93D7D-2704-4EE1-975D-7FCADC30435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923396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56EC1-A54D-46AE-A473-744E7A267876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2538"/>
            <a:ext cx="4505325" cy="3379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19650"/>
            <a:ext cx="5505450" cy="39433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3888"/>
            <a:ext cx="2982913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9513888"/>
            <a:ext cx="2982912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BA4F8-9765-4D53-9556-42E3E8012C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99490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18309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44575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96290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baseline="0" dirty="0" smtClean="0"/>
          </a:p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41011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="0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823781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29364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413660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59865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BA4F8-9765-4D53-9556-42E3E8012C9A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8848076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11549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11549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511905" cy="606536"/>
          </a:xfrm>
          <a:prstGeom prst="rect">
            <a:avLst/>
          </a:prstGeom>
        </p:spPr>
      </p:pic>
      <p:sp>
        <p:nvSpPr>
          <p:cNvPr id="17" name="Rounded Rectangle 16"/>
          <p:cNvSpPr/>
          <p:nvPr userDrawn="1"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9900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815" y="6453521"/>
            <a:ext cx="1053833" cy="36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66" y="6453518"/>
            <a:ext cx="939105" cy="36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 userDrawn="1"/>
        </p:nvSpPr>
        <p:spPr>
          <a:xfrm>
            <a:off x="1476194" y="6381331"/>
            <a:ext cx="6263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cs typeface="LilyUPC" panose="020B0604020202020204" pitchFamily="34" charset="-34"/>
              </a:rPr>
              <a:t> For more, visit E</a:t>
            </a:r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ngagingScience.eu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3" y="80"/>
            <a:ext cx="828233" cy="6876973"/>
          </a:xfrm>
          <a:prstGeom prst="rect">
            <a:avLst/>
          </a:prstGeom>
          <a:solidFill>
            <a:srgbClr val="0091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engage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26" y="116632"/>
            <a:ext cx="1511905" cy="606536"/>
          </a:xfrm>
          <a:prstGeom prst="rect">
            <a:avLst/>
          </a:prstGeom>
        </p:spPr>
      </p:pic>
      <p:sp>
        <p:nvSpPr>
          <p:cNvPr id="17" name="Rounded Rectangle 16"/>
          <p:cNvSpPr/>
          <p:nvPr userDrawn="1"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0091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B8F9F-76BF-46F5-8649-0035106514D2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B8F9F-76BF-46F5-8649-0035106514D2}" type="datetimeFigureOut">
              <a:rPr lang="en-GB" smtClean="0"/>
              <a:pPr/>
              <a:t>11/05/2014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FE573-219E-4A5C-AAA2-EFB3C789C13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61" r:id="rId9"/>
    <p:sldLayoutId id="2147483660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0.png"/><Relationship Id="rId5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2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38.emf"/><Relationship Id="rId1" Type="http://schemas.openxmlformats.org/officeDocument/2006/relationships/tags" Target="../tags/tag13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emf"/><Relationship Id="rId10" Type="http://schemas.openxmlformats.org/officeDocument/2006/relationships/image" Target="../media/image32.jpeg"/><Relationship Id="rId4" Type="http://schemas.openxmlformats.org/officeDocument/2006/relationships/image" Target="../media/image4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3874367"/>
            <a:ext cx="9144000" cy="1066801"/>
            <a:chOff x="0" y="3298305"/>
            <a:chExt cx="9144000" cy="1066801"/>
          </a:xfrm>
        </p:grpSpPr>
        <p:sp>
          <p:nvSpPr>
            <p:cNvPr id="6" name="Rectangle 5"/>
            <p:cNvSpPr/>
            <p:nvPr/>
          </p:nvSpPr>
          <p:spPr>
            <a:xfrm>
              <a:off x="0" y="3298305"/>
              <a:ext cx="9144000" cy="1066801"/>
            </a:xfrm>
            <a:prstGeom prst="rect">
              <a:avLst/>
            </a:prstGeom>
            <a:solidFill>
              <a:srgbClr val="99009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00386" y="3359016"/>
              <a:ext cx="74888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dirty="0" smtClean="0">
                  <a:solidFill>
                    <a:schemeClr val="bg1"/>
                  </a:solidFill>
                  <a:latin typeface="Century Gothic" pitchFamily="34" charset="0"/>
                </a:rPr>
                <a:t>Ban Cola?</a:t>
              </a:r>
            </a:p>
          </p:txBody>
        </p:sp>
      </p:grpSp>
      <p:pic>
        <p:nvPicPr>
          <p:cNvPr id="8" name="Picture 7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271" y="396248"/>
            <a:ext cx="5136758" cy="206037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836061" y="2508741"/>
            <a:ext cx="5545045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51520" y="3140968"/>
            <a:ext cx="2679164" cy="2734616"/>
            <a:chOff x="251520" y="3140968"/>
            <a:chExt cx="2679164" cy="2734616"/>
          </a:xfrm>
        </p:grpSpPr>
        <p:pic>
          <p:nvPicPr>
            <p:cNvPr id="23" name="Picture 22" descr="can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1560" y="3140968"/>
              <a:ext cx="1758669" cy="2734616"/>
            </a:xfrm>
            <a:prstGeom prst="rect">
              <a:avLst/>
            </a:prstGeom>
          </p:spPr>
        </p:pic>
        <p:pic>
          <p:nvPicPr>
            <p:cNvPr id="25" name="Picture 24" descr="cros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1520" y="3501008"/>
              <a:ext cx="2679164" cy="2088232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971600" y="4725144"/>
              <a:ext cx="11521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itchFamily="34" charset="0"/>
                </a:rPr>
                <a:t>fizzy </a:t>
              </a:r>
            </a:p>
            <a:p>
              <a:pPr algn="ctr"/>
              <a:r>
                <a:rPr lang="en-GB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itchFamily="34" charset="0"/>
                </a:rPr>
                <a:t>drink</a:t>
              </a:r>
              <a:endPara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1988840"/>
            <a:ext cx="619268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GB" sz="3600" b="1" dirty="0" smtClean="0">
                <a:latin typeface="Century Gothic" pitchFamily="34" charset="0"/>
              </a:rPr>
              <a:t>Objectives</a:t>
            </a:r>
          </a:p>
          <a:p>
            <a:pPr fontAlgn="base"/>
            <a:endParaRPr lang="en-GB" sz="2400" b="1" dirty="0" smtClean="0">
              <a:latin typeface="Century Gothic" pitchFamily="34" charset="0"/>
            </a:endParaRPr>
          </a:p>
          <a:p>
            <a:pPr marL="901700" fontAlgn="base">
              <a:buClr>
                <a:srgbClr val="D6AD00"/>
              </a:buClr>
            </a:pPr>
            <a:r>
              <a:rPr lang="en-GB" sz="2400" dirty="0" smtClean="0">
                <a:latin typeface="Century Gothic" pitchFamily="34" charset="0"/>
              </a:rPr>
              <a:t>To use what you know about food and health in a new context.</a:t>
            </a:r>
            <a:br>
              <a:rPr lang="en-GB" sz="2400" dirty="0" smtClean="0">
                <a:latin typeface="Century Gothic" pitchFamily="34" charset="0"/>
              </a:rPr>
            </a:br>
            <a:endParaRPr lang="en-GB" sz="2400" dirty="0" smtClean="0">
              <a:latin typeface="Century Gothic" pitchFamily="34" charset="0"/>
            </a:endParaRPr>
          </a:p>
          <a:p>
            <a:pPr marL="901700" fontAlgn="base">
              <a:buClr>
                <a:srgbClr val="D6AD00"/>
              </a:buClr>
            </a:pPr>
            <a:r>
              <a:rPr lang="en-GB" sz="2400" dirty="0" smtClean="0">
                <a:latin typeface="Century Gothic" pitchFamily="34" charset="0"/>
              </a:rPr>
              <a:t>To decide whether there is enough evidence to show that a factor causes a disease.</a:t>
            </a:r>
          </a:p>
          <a:p>
            <a:pPr marL="361950" indent="-361950" fontAlgn="base"/>
            <a:endParaRPr lang="en-GB" sz="2400" dirty="0" smtClean="0"/>
          </a:p>
        </p:txBody>
      </p:sp>
      <p:pic>
        <p:nvPicPr>
          <p:cNvPr id="8" name="Picture 7" descr="knowled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5656" y="3000515"/>
            <a:ext cx="792088" cy="6063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citize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87830" y="4273713"/>
            <a:ext cx="707906" cy="6492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 rot="21312147">
            <a:off x="4147188" y="245085"/>
            <a:ext cx="4918666" cy="2983621"/>
            <a:chOff x="4147188" y="298858"/>
            <a:chExt cx="4918666" cy="2983621"/>
          </a:xfrm>
        </p:grpSpPr>
        <p:pic>
          <p:nvPicPr>
            <p:cNvPr id="13" name="Picture 12" descr="newspaper piece2.png"/>
            <p:cNvPicPr>
              <a:picLocks noChangeAspect="1"/>
            </p:cNvPicPr>
            <p:nvPr/>
          </p:nvPicPr>
          <p:blipFill>
            <a:blip r:embed="rId4" cstate="print"/>
            <a:srcRect l="1092" t="9708" b="10055"/>
            <a:stretch>
              <a:fillRect/>
            </a:stretch>
          </p:blipFill>
          <p:spPr>
            <a:xfrm rot="1091978">
              <a:off x="4147188" y="298858"/>
              <a:ext cx="4918666" cy="298362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" name="TextBox 1"/>
            <p:cNvSpPr txBox="1"/>
            <p:nvPr/>
          </p:nvSpPr>
          <p:spPr>
            <a:xfrm rot="1295209">
              <a:off x="4410412" y="965433"/>
              <a:ext cx="4189195" cy="1877437"/>
            </a:xfrm>
            <a:custGeom>
              <a:avLst/>
              <a:gdLst>
                <a:gd name="connsiteX0" fmla="*/ 0 w 3253136"/>
                <a:gd name="connsiteY0" fmla="*/ 0 h 1569660"/>
                <a:gd name="connsiteX1" fmla="*/ 3253136 w 3253136"/>
                <a:gd name="connsiteY1" fmla="*/ 0 h 1569660"/>
                <a:gd name="connsiteX2" fmla="*/ 3253136 w 3253136"/>
                <a:gd name="connsiteY2" fmla="*/ 1569660 h 1569660"/>
                <a:gd name="connsiteX3" fmla="*/ 0 w 3253136"/>
                <a:gd name="connsiteY3" fmla="*/ 1569660 h 1569660"/>
                <a:gd name="connsiteX4" fmla="*/ 0 w 3253136"/>
                <a:gd name="connsiteY4" fmla="*/ 0 h 1569660"/>
                <a:gd name="connsiteX0" fmla="*/ 613786 w 3253136"/>
                <a:gd name="connsiteY0" fmla="*/ 0 h 1703068"/>
                <a:gd name="connsiteX1" fmla="*/ 3253136 w 3253136"/>
                <a:gd name="connsiteY1" fmla="*/ 133408 h 1703068"/>
                <a:gd name="connsiteX2" fmla="*/ 3253136 w 3253136"/>
                <a:gd name="connsiteY2" fmla="*/ 1703068 h 1703068"/>
                <a:gd name="connsiteX3" fmla="*/ 0 w 3253136"/>
                <a:gd name="connsiteY3" fmla="*/ 1703068 h 1703068"/>
                <a:gd name="connsiteX4" fmla="*/ 613786 w 3253136"/>
                <a:gd name="connsiteY4" fmla="*/ 0 h 1703068"/>
                <a:gd name="connsiteX0" fmla="*/ 704647 w 3343997"/>
                <a:gd name="connsiteY0" fmla="*/ 0 h 1703068"/>
                <a:gd name="connsiteX1" fmla="*/ 3343997 w 3343997"/>
                <a:gd name="connsiteY1" fmla="*/ 133408 h 1703068"/>
                <a:gd name="connsiteX2" fmla="*/ 3343997 w 3343997"/>
                <a:gd name="connsiteY2" fmla="*/ 1703068 h 1703068"/>
                <a:gd name="connsiteX3" fmla="*/ 0 w 3343997"/>
                <a:gd name="connsiteY3" fmla="*/ 1340253 h 1703068"/>
                <a:gd name="connsiteX4" fmla="*/ 704647 w 3343997"/>
                <a:gd name="connsiteY4" fmla="*/ 0 h 1703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43997" h="1703068">
                  <a:moveTo>
                    <a:pt x="704647" y="0"/>
                  </a:moveTo>
                  <a:lnTo>
                    <a:pt x="3343997" y="133408"/>
                  </a:lnTo>
                  <a:lnTo>
                    <a:pt x="3343997" y="1703068"/>
                  </a:lnTo>
                  <a:lnTo>
                    <a:pt x="0" y="1340253"/>
                  </a:lnTo>
                  <a:lnTo>
                    <a:pt x="704647" y="0"/>
                  </a:lnTo>
                  <a:close/>
                </a:path>
              </a:pathLst>
            </a:custGeom>
            <a:noFill/>
          </p:spPr>
          <p:txBody>
            <a:bodyPr wrap="square" rtlCol="0">
              <a:spAutoFit/>
            </a:bodyPr>
            <a:lstStyle/>
            <a:p>
              <a:r>
                <a:rPr lang="en-GB" sz="2900" dirty="0" smtClean="0">
                  <a:latin typeface="Times New Roman" pitchFamily="18" charset="0"/>
                  <a:cs typeface="Times New Roman" pitchFamily="18" charset="0"/>
                </a:rPr>
                <a:t>Sugar is an addictive drug. It causes obesity. Obesity is linked to heart disease and diabetes. </a:t>
              </a:r>
              <a:endParaRPr lang="en-GB" sz="29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004048" y="332656"/>
              <a:ext cx="3600400" cy="14401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283968" y="2060848"/>
              <a:ext cx="2736304" cy="10801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 descr="vending.png"/>
          <p:cNvPicPr>
            <a:picLocks noChangeAspect="1"/>
          </p:cNvPicPr>
          <p:nvPr/>
        </p:nvPicPr>
        <p:blipFill>
          <a:blip r:embed="rId5" cstate="print"/>
          <a:srcRect l="13414"/>
          <a:stretch>
            <a:fillRect/>
          </a:stretch>
        </p:blipFill>
        <p:spPr>
          <a:xfrm>
            <a:off x="0" y="548680"/>
            <a:ext cx="5112568" cy="6600524"/>
          </a:xfrm>
          <a:prstGeom prst="rect">
            <a:avLst/>
          </a:prstGeom>
          <a:effectLst>
            <a:outerShdw blurRad="152400" dist="63500" sx="101000" sy="1010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21" name="Group 20"/>
          <p:cNvGrpSpPr/>
          <p:nvPr/>
        </p:nvGrpSpPr>
        <p:grpSpPr>
          <a:xfrm>
            <a:off x="-252536" y="6445967"/>
            <a:ext cx="1479848" cy="319807"/>
            <a:chOff x="-76200" y="6453334"/>
            <a:chExt cx="1479848" cy="288034"/>
          </a:xfrm>
        </p:grpSpPr>
        <p:sp>
          <p:nvSpPr>
            <p:cNvPr id="22" name="Freeform 21"/>
            <p:cNvSpPr/>
            <p:nvPr/>
          </p:nvSpPr>
          <p:spPr>
            <a:xfrm rot="16200000">
              <a:off x="483704" y="5893430"/>
              <a:ext cx="288033" cy="1407842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-32343" y="6431881"/>
            <a:ext cx="1219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baseline="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STARTER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427984" y="4293096"/>
            <a:ext cx="4355976" cy="1944216"/>
            <a:chOff x="4427984" y="4293096"/>
            <a:chExt cx="4355976" cy="1944216"/>
          </a:xfrm>
        </p:grpSpPr>
        <p:sp>
          <p:nvSpPr>
            <p:cNvPr id="28" name="Rounded Rectangle 27"/>
            <p:cNvSpPr/>
            <p:nvPr/>
          </p:nvSpPr>
          <p:spPr>
            <a:xfrm>
              <a:off x="4499992" y="4293096"/>
              <a:ext cx="4248472" cy="1944216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/>
            <p:cNvSpPr/>
            <p:nvPr/>
          </p:nvSpPr>
          <p:spPr>
            <a:xfrm>
              <a:off x="4427984" y="4365104"/>
              <a:ext cx="4355976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3600" b="1" dirty="0" smtClean="0">
                  <a:solidFill>
                    <a:srgbClr val="639729"/>
                  </a:solidFill>
                  <a:latin typeface="Century Gothic" pitchFamily="34" charset="0"/>
                </a:rPr>
                <a:t>   </a:t>
              </a:r>
              <a:r>
                <a:rPr lang="en-GB" sz="3600" dirty="0" smtClean="0">
                  <a:solidFill>
                    <a:schemeClr val="bg1"/>
                  </a:solidFill>
                  <a:latin typeface="Century Gothic" pitchFamily="34" charset="0"/>
                </a:rPr>
                <a:t>Should </a:t>
              </a:r>
              <a:r>
                <a:rPr lang="en-GB" sz="3600" dirty="0">
                  <a:solidFill>
                    <a:schemeClr val="bg1"/>
                  </a:solidFill>
                  <a:latin typeface="Century Gothic" pitchFamily="34" charset="0"/>
                </a:rPr>
                <a:t>we ban sugary drink sales to </a:t>
              </a:r>
              <a:r>
                <a:rPr lang="en-GB" sz="3600" dirty="0" smtClean="0">
                  <a:solidFill>
                    <a:schemeClr val="bg1"/>
                  </a:solidFill>
                  <a:latin typeface="Century Gothic" pitchFamily="34" charset="0"/>
                </a:rPr>
                <a:t>under–18s</a:t>
              </a:r>
              <a:r>
                <a:rPr lang="en-GB" sz="3600" dirty="0">
                  <a:solidFill>
                    <a:schemeClr val="bg1"/>
                  </a:solidFill>
                  <a:latin typeface="Century Gothic" pitchFamily="34" charset="0"/>
                </a:rPr>
                <a:t>?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/>
          <p:cNvGrpSpPr/>
          <p:nvPr/>
        </p:nvGrpSpPr>
        <p:grpSpPr>
          <a:xfrm>
            <a:off x="1475656" y="3717032"/>
            <a:ext cx="4176464" cy="1296144"/>
            <a:chOff x="1259632" y="3861048"/>
            <a:chExt cx="4176464" cy="1296144"/>
          </a:xfrm>
          <a:effectLst/>
        </p:grpSpPr>
        <p:sp>
          <p:nvSpPr>
            <p:cNvPr id="61" name="Rounded Rectangle 60"/>
            <p:cNvSpPr/>
            <p:nvPr/>
          </p:nvSpPr>
          <p:spPr>
            <a:xfrm>
              <a:off x="1259632" y="3861048"/>
              <a:ext cx="3816424" cy="1296144"/>
            </a:xfrm>
            <a:prstGeom prst="roundRect">
              <a:avLst/>
            </a:prstGeom>
            <a:solidFill>
              <a:srgbClr val="639729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267744" y="3946217"/>
              <a:ext cx="3168352" cy="106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en-GB" sz="3600" b="1" dirty="0" smtClean="0">
                  <a:solidFill>
                    <a:srgbClr val="FFFF00"/>
                  </a:solidFill>
                  <a:latin typeface="Century Gothic" pitchFamily="34" charset="0"/>
                </a:rPr>
                <a:t>39 g </a:t>
              </a:r>
              <a:r>
                <a:rPr lang="en-GB" sz="3200" dirty="0" smtClean="0">
                  <a:solidFill>
                    <a:schemeClr val="bg1"/>
                  </a:solidFill>
                  <a:latin typeface="Century Gothic" pitchFamily="34" charset="0"/>
                </a:rPr>
                <a:t/>
              </a:r>
              <a:br>
                <a:rPr lang="en-GB" sz="3200" dirty="0" smtClean="0">
                  <a:solidFill>
                    <a:schemeClr val="bg1"/>
                  </a:solidFill>
                  <a:latin typeface="Century Gothic" pitchFamily="34" charset="0"/>
                </a:rPr>
              </a:br>
              <a:r>
                <a:rPr lang="en-GB" sz="3200" dirty="0" smtClean="0">
                  <a:solidFill>
                    <a:schemeClr val="bg1"/>
                  </a:solidFill>
                  <a:latin typeface="Century Gothic" pitchFamily="34" charset="0"/>
                </a:rPr>
                <a:t>(10 packets)</a:t>
              </a:r>
              <a:endParaRPr lang="en-GB" sz="32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pic>
        <p:nvPicPr>
          <p:cNvPr id="29" name="Picture 28" descr="suga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445224"/>
            <a:ext cx="9144000" cy="14234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67744" y="908720"/>
            <a:ext cx="53285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>
                <a:latin typeface="Century Gothic" pitchFamily="34" charset="0"/>
              </a:rPr>
              <a:t>How much sugar is in a cola bottle?</a:t>
            </a:r>
            <a:endParaRPr lang="en-GB" sz="4400" dirty="0">
              <a:latin typeface="Century Gothic" pitchFamily="34" charset="0"/>
            </a:endParaRPr>
          </a:p>
        </p:txBody>
      </p:sp>
      <p:sp>
        <p:nvSpPr>
          <p:cNvPr id="1026" name="AutoShape 2" descr="data:image/jpeg;base64,/9j/4AAQSkZJRgABAQAAAQABAAD/2wCEAAkGBxITEhUUEhQWFhUWGRcWGBcUFBgVFhwUFxcYGBgXGBgcHCkgHRslHBgUITEiJSkrLi4uFx8zODMsNygtLiwBCgoKDg0OGxAQGywkICQsLCwsLCwsLCwsLCwsLCwsLC0sLCw0LCwvLCwsLCwsLCwsLDQsLCwsLywsLCwsLCwsLP/AABEIAOEA4QMBEQACEQEDEQH/xAAcAAEAAgMBAQEAAAAAAAAAAAAABQcDBAYIAQL/xABKEAABAwIDBAYECQcLBQAAAAABAAIDBBESITEFBkFRBxMiYXGBFDKRoSNCUnJzkrGywSUzU2Ki0dIVNENUY4KDk6PC4RYkNbPw/8QAGgEBAAIDAQAAAAAAAAAAAAAAAAMEAgUGAf/EADkRAAIBAgMFBQcEAQMFAAAAAAABAgMRBCExBRJBUWETMnGBkSJSobHB0fAUIzPhQiQ08RVDYnLi/9oADAMBAAIRAxEAPwC8UAQBAEAQBAEAQBAEAQBAEAQBAEAQBAEAQBAEAQBAEAQBAEAQBAEAQBAEAQBAEAQBAEAQBAEAQBAEAQBAEAQBAEAQBAEAQBAEAQBAEAQBAEAQBAfHFAcPS9I0UhOGMtFyAZZAwkC+eGxsguSEO+kB9aSJv+K396XPUm9EfX770g/pov8AMb+9eby5mao1HpF+jNWXpDpBpIw+Bv8AYvN+PNGX6at7kvRmlL0lwjQsP1k3480e/pa/uS9GYm9J8XG3scm/Hmh+lr+5L0Ztw9I1OdZGjxBFvO6b8eY/S1/cl6M2Hb/U1iRNETwGK1z43TejzRi8PVX+EvRm0N8IrA443d7H3aRzB4hZLMjaadmaFb0jQRj1Q7ubI2/sKHh02wNrMqqeOdgIbILgOtcWJGdiRqCgJBAEAQBAEAQBAEAQBAEAQBAEAQBAEBiqqhsbHPeQ1rQXOJ0DQLknyXjdj1Jt2R5kqpWzTyzBoAkkkkAsBYPeXDzsQqU5XOswtPcil0NqNg5KFm1gZl4TZnwhDB5mMtXqMHEBiM8UEfcC8ue7gwr243S+tzh/2NL9DH90LYUu4jiMf/uan/syiN7qnrqqeQ54pH2+a04W+4BVN68mzpIUtyhCPRfct/oq2pHLQRRtcC+EdW9uQLQHENNhwLQLFWqUrxsc7j6ThWbtZPTkdkpSkEAQBAEAQBAEAQBAEAQBAEAQBAEBVvTHvFZraKM5vGOWxzDb9lh8Tme4Dmq9aXBG32Zh/wDuyXRfVlaww271VbOjpUrG9BZpBLcQBF26XHEX4G3FYoubt1ZOz5kjt3ZRp5MIOKN7RJE/5UbswfEaH/lZSjusgwmIVeF7WadpLk19ORGkLAs2PwV6iNnxqMRP3ZYmdhZAXbudUfk2B3yYrfUuP9q2FJ/to4jaEP8AWzjzl8yiJG3Fzqcz4lUkzrqsORO9Ge2W0tcBJkyYdUXfJcXAtJ7rgDzU9OSUjSY+jKdJpcMy/AVcOcPqAIAgCAIAgCAIAgCAIAgCAIAgMdRKGNc52jQXHwAuV43Y9im2kjzRXVzqieSZ+sji7wB0HkLDyVBu+Z2FGkoWguGRsQtUbNnTSSJ7YmyopIppZXva2HqwerYHntkjE5tx2RYaZ5qSEU02ytisRUp1IU6cU3K+rtpwXXxOn2pQNl2QxzXtkNKSGyNuA6MOwnI5jsluXAsUslelfkauhWlT2k4tNdpa6fB2v8+PUr9xVZnQtna0W5DKqiimp3hsxacbXG7HOBIIJzLHad3cp40d6Ka1OfrbWlQxM6dRXjfLml9V+XOYj2YI5nQ1hdTuIOBzm3ZiuLFxGsZz7Tb2yUe7naWRf/Vb0FUoe2uK426dejMO0aGSB+CVtnWuM7tc06Oa7RzTzWDi4uzLdCvCtDfpu6+XR9TWXhMWnuLU32VKL5x9e32gvH3lcpP9tnKbVhbaEXz3ft9Cpxa3kqSOolmaFawaqWLNfWSTuXz0a7afVULHyG72l0bjxOC1ie8ggnxV2lJuOZyuOpRp1mo6PP1OqUhUCAIAgCAIAgCAIAgCAIAgCAICJ3te0UVSXWt1Moz72ED32WFTusnwqbrwtzXzPOFMNefBUmdZTtdklEombCnoTu621xTTXeMUUjermba94zxtxtrbkTzUlOe689Cvj8K8RStF2ks4vqvudptCQUNHLE1okppA50EnrtxSHF1Uvcb5O0IyOeZmk9yDXB6M0dFPGYmM27TjZSWjssrx+q4PPQ4XaFDHJG6eluGtzmhJu+K/xmn40R56jj3QOKa3o+a5f0biNadOSpVnm+7LhLo+Uua48OvYUfpEmz6WfZzyJadhjkgGbXkWxgsORdcYhxIdkbqyruCcOHA0lbs4YmpTxCyk7qXFcvLgbGyd7KLaTPR62Nsct7YX5NL9Pg36sd3Gx8VkqkZq0iGeEr4V9rRd105dVxXU34dyi1joTIHxMIkpjI28kMl7lt9HRniMvxXnYZW9Oh49p3kqm7ZvKdtJL79SrNpY+ukEgDZA4hwGQDgbG3dkqTvfM6ug49nHcd1bI7Lo2qLw1sPNmMebHMP2NVmg/ZkjTbZhapSqdbfFMr9pyHgqyN5LU063RSRKVctzoPaRQycjO631GXVyjozmdo/yLwLGUprwgCAIAgCAIAgCAIAgCAIAgCAhd842OoakP06p51t2gLt/aDVHVScHcs4OUo14OOt0ec6Y5+aps6mnqSURUbNhB5EpsPZrqieOFvx3ZnkwZud5C/nZZQi5OyPMVXVClKpLh8+BYdXVQ7OlFLKQ+knDiGPu4w3NiDziJv3ixVhtUnuvR/A5qFOrj6brwVqkeKy3v/pfEiNt7nzUzxVbOcXtHaDB23Bp1A/SRkajW3NYyouL3oFihtOFeHYYpWfPRf0+pFbL2saUmso2/AkhtVS3/NvubFvJhN8LuB7J5DyMt32o6cUZV6Kq/sVn7X+Eua+/P1XXp6zYdBteMz07xHLo4gC+L5M0fHx48yFM4RqK6NdSxOIwUtyauvzRkhu3Q7ThilhkfG7C0dRK5xfn8hwydhtbM5jvXsI1Emn5GOKq4OpOM4pq/eSy81wKo2lLI6aR0350vdjytZ97EW7tPJUZNt5nW0IwjTiqfdtl4E70d1GGtDeErJIvMjEPu+9SUH7dijteF8M5e60/jb6nKtbYWPAW9iiRsZO7bNOt0UkSlXLd6D3n0F4IOU7zfKxu1mngrlLQ5jaK/dXgWKpSgEAQBAEAQBAEAQBAEAQBAEAQEJvpSdbQ1Db2+Dc4HvYMY97QsKivFos4Op2deEup5zpXXN1Seh1NN+0ScKiZsaZY3RfDHHHU1cmQYMFzwY1vWPPndvsVrDpK8maLbspznTw8OOfm3ZfU43bm1H1M75n/ABjkPksGTW+Q95Krzk5O7N1hcPHD0VTjw+L4skd1t85qM4CDJB8gnNvfGTp4HLw1UlKq4ZcChj9nU8T7Sylz5+P3+ZYWz46CucaiHDjLSyUDsucxws6OePiDzPkVajuT9pHOVf1GGXZz04ePOLOB2nutXbOndNSB5jBux8fbcGfJkZqRw0INr5KCUJQd0bahisPiae5Vtfk8s+aZ12wd+31EEmGEOqYRifEHFoczQuZkc72u0+RKkjWbTss0UsRsyNKpG8rQlknrZ8n9ysq+sdNLJK62KRxebaZm9gqUnd3Oqo01ShGmtErGXYVX1VTDJoGyMJ+biAd7iVlF2kmR4mHaUJxtqmYNqQ4JpmfJkkb7HuCNWbQoy3qcZc0vkRFbosoleuXB0H/+Pd9PJ91iuUtDmNofy+SLDUpRCAIAgCAIAgCAIAgCAIAgCAICL3oLvQ6nCAT1Mtr5D1CsZ91k2HSdaF3bNfM810otkqLOsh3iUhUbNhTOy3bbLNs+sp4Rd/WRPsSGgscQHDESB8Tmpad3BxXQ12NdOljKVao8rSXmr2y14nObS2bNAQJo3Rk6YhkfB2h8iopRcdTY0q9Ksr05J/nLUj5CiEjon7KgpGwSSVc0U8sYlaYYsTWNdpchwJ7wPYp91Rs28zSuvUrucY004p2d3ZnbUW9ksNIyeXDVsxlhmphazA0EPewgYXXuCDa2XNTqo1G7z8DUvBxq1nTh7DtpLnyT+Ru02/8As4guMha7iDE/F7mm/tTt4B7Kxd7bt/NWKn2rUNknlkY3Cx73ua3SwJJCoyd22dbh4ShSjCTu0kjUkGRWJMtTe3gdiqHv4PwSf5kbXn3uKklqU8Kt2ko8rr0bRA1+i9iRVy4OhBv5Pcec8nuaxXKWhzW0H+6vBFhqUoBAEAQBAEAQBAEAQBAEAQBAEBG7ytvSVA/sZeNviO4rGfdZNh/5Y+K+Z5npXX+zyVJnVweZKwqJmwpHb7ozWoqqzceCRsksfy6Z0ZY9vkA9w72qWn3H+ZGs2hG+Kp3drpqL5STuvovM0J55aSwB9Io5c2Nku6N7OX9nK3Q2sQReyxbcNM1+fEnUKeKu37FWOttU+fWLIvbmzmMDJoCXU8tw3F67Ht9aJ/6w4HiPafJRSzWhlRryk3Tqq04620a4Nfmp0u581JXwsoqxvwkN+ocHFjizUsa4cRbTiADwKsUnGa3ZGnx0auGqOvReUtV15+Zq73MraKVhhaYaaK7YTES6Mhxu7rb6vcdcWXK+q8qb0XlkjLBdhiINTe9J6318v68zRkoWVkL6inYGSxZzwM9UtN/hohwGRuzuy743FTV468UXadaWGqKlVd4vuyeq6S+/4oBqhNsEPDa2kbtgdziA843vj+xrVk+BXp5Oa/8AL5pP6kJXaLKJBXLl6FWWoHD+3k+6xXKOhze0lat5I79SmvCAIAgCAIAgCAIAgCAIAgCAICN3lNqSp+hl+45Yz7rJaP8AJHxXzPM1CfP7FSkdXTftErAombCkdNuJtYU1UC/83L8G/ln6rj3B1vJxWdKe7LMq7SwvbUHu96PtLy1+GfkSm8lFJs6RzWsbLRzG4ikBLA7XDcZseODhw52WdSLpvmmVMJWhjoJtuNWPFa+PVPinx8TnNp7VhMAgghMTes612OUynEGYAG3AsLHxWDkrWSLUMPUVXtKk1J2srK2V75n7/wCnRHHDLPVsp3St6yJuCR7sOocXM9Tgs1CyTbsVZYvelKMKbko5PNW+Op3exd6JY4f+9DKiDT0umImZb+2YBdvebeSnU2l7Wa5o09TCxnP9n2Ze7LJ+T0+JObJq9lsDpKd9MzH6xYWMuBn2hkeJyWUXTWasQVoYuVoVFJ20vdlN7VdH10pi/N43lnzMRt5fgqErXdjssOpqlFT71lfxNS4XhKbtUL00LvkyTR+0RSD7z1lwKydq0lzUX819iCrzksokNcuHoQt6A6wP5+TMi18mWt4aK5S0Oa2j/KvBFhqUoBAEAQBAEAQBAEAQBAEAQBAEBEb3R4qKpAtnDLqLj1CdFhUV4snwzSrQb5o810hzuqbOohqSkKiZsaZn4ZrEsXtmWdubtmKtpzR1VnPDbDF8dg0IOuNuWeuQPNXKM1OO5I5baWFnhK36mhkm/R/Z/wBHHb3boy0bi4XkgOklsx+rIOB79D3aKKdJw8DY4PaMMSrPKXLn4flyc3djptp0jKWZxZUU4IjeLYur0BF/WFgA4dwPepYbtSO69UazFOrg67qw7stfH6dDn9q7Gq9kSskZKCH3AewENdbMskYcjlna5420WEoypu5aoVqONg4yjpw+qZ+9oUMNVC6rpmBj47ekQDRt/wCmi/UOdxwseRvjJKS3o+aJ8PWnQqKhVd0+7Ln0fUjNjOLZo39W6QMe1xa1uI65WFrXvoDqbBRLUvYhJ03HeSunq7fnXkjb2vT9VC2P4V15HSdZJA+EZtAwNxZkm2I8OyLX1WTVkRUJ9pUc8l7NrKSlxvfL0RjiZioZT+jqIneUkb2faGol7L8ROVsTHrFr0aZzddoV7EjrlydCJ/J3+NL/ALVcpaHM4/8Al8iwFKUggCAIAgCAIAgCAIAgCAIAgCAjt432pag8oZfuOWM+6yWgr1Y+K+Z5jpNVSZ1UO8yWhUTNhTNgLEskhu9s+SeoZHE/q5O05j8xZzGlwzGY0tf3FZ04uUrIp42tGjRc5q6yTXRlmbC3pDnmkr2tjqB2SDYxyXGVjoCQRlx4chdhVv7M9TlsTgd2Pb4d70Neq8fuRu3+jVjndbRSdRIDcNucAP6jh2meVx3BeSocY5GdDaskt2st5c+P2ZCbVk2sIXQVlL6THwe0Y3AjRzXx53HNzVhLtLWkrlmisG5qpSnuvl/z9zN0X7EqGzvlljeyIxujIkaW4y4tywnMgWPCy8oQe9d6GW1sTSdJQi05Xvk72scwYWQ1jonOc2JkzmOLXEdhjyBcjPKwzGY1CrtJSsbfflVw6nFXk43WV82jJtd8RiYGvxva4Nc7rHvD/gwXvAdo0POFpAFwDdJW4HlBVN97ysmtLJWzyWXG2b5Mz7Ajx0e0W/Jjhl+pI4/YCs4Zxl5EWKlu4ii+sl6o4+v0SJ7XLl6EyP5PIGvWvxeYaR7rDyVuloc3tFWqrwRYKlKAQBAEAQBAEAQBAEAQBAEAQBARm8/8zqfoZf8A1uWMu6ySi7VI+K+Z5kowqTOqh3iWhUTNhTM914WLkpu3TTSVLG07+rls4sd3taTY65G1tDros6abllqVMdUpQot1Y3jldeLMO9j6h1S81UeCUhuIWsDhaG4m6gg2GhsvZ7297WpBhFSVFKi7x++dmTOyN8q6ibGJm9dBI0OjxnPB+pKL6cWuvbuUsakoJXNfXwOHxEpODtJa259V9Udjs/pKoJB2zJC7k+MkfWZcKdV4msnsuvHRJ+f3sfjbHSPSsYeoJmkt2ey5rAebi4DLuF/JYyrxWhJh9kVqkv3PZXxK02ZUPNSx+EyPMgdhGrnudc65AknwCp3d7nTVYRVFwbsrWvyViU3jEjYmMc0BjXgRjro5S1ghbZpwfGdfrHHIEuasp3tb80KuDcHUck82s8mrveeefBd1G/0c0/WCuZ8unw+3GFnRV7+BBtaW52UuUvsV3WnsrGJZxGRc3QiwjZ5JNwZpLDlk0H3q3S0Oa2hbtV4FhKUohAEAQBAEAQBAEAQBAEAQBAEBEb2xYqKqbreGUfsOWE1eLJsO7VYvqjzTRuOnC9/cqbOopt6ErCo2bCkZ1gWDo+j1o9Oju7CQ2Qt5F+E2B7rYvYpqHfRrNsNrCS8Vfwv/AMHWDbtNVE0e04mxTtNszZhdoHRyasJ4XOd9TorCmpezNZmklhatD9/Cy3ov18GuPUjK3dSajDmBprKB5u+MD4aM/pYwPjjW7deI4rx03HLVGccZCu95vcqLR8H0fTx9Tjd6d3ZKOXC4l0bhiikItiblkRweL5jw5qKcN1mxwmJjXjfRrJr84GDYuzn1ErYo9XZknRrBm57u4D8Ao4x3nYt1K8aNN1JcPi+C8zb2e6Pr8ccrYgxwMZkY+TFnYXDGk3IzIy9awRWvke1FPst2acr62aVuPHl9DNtmoBiY1r432IxFkczC50cYja5xkFrhlhZttbkZo3lb7mOHi9+UmmssruLsm75Wz15+R03Q+281T9HGPa5ymw2rNdt1/tw8X9Ctdsx4HvYfive36ri38FglYt1HvRT5pP4Fy9CzfyY3vklP7X/Ct0tDm8d/N5I7xSFMIAgCAIAgCAIAgCAIAgCAIAgI7eGIOpZ2m+cUgyNj6h4hYz7rJKLtUi+qPMNGb5qkzqod4lotFGy/T0NgLEsI+xTOY4PY4tc0hwcNQRoQiedzGcFNOLV0yyad9LtmDDJaOrYNRbF3uA+NGeLeHdkVcTjWVnqctUjX2bUvDOD/ADyfXiRtBtOv2S8R1THTUt7B7bvDW82O1HzHW7u/xSnTyloZVKWHxq3qTUZ8nl8PqvMzdLW12Ojig6t+IlszZCAGFmEg4Te5PaAIIFvYsq8srGOyaMlJ1L5aNdTHutszqdk1VTb4SWKTCeIiaC0DzOJ3s5LGEbU3IkxNbtMbTo8Itev5kcTsuq6qWOS18Dg62l7d/A8jzsqydnc39aHaU5QvqjYramLqmxRdYW4zIXTYQ7EW4Q0BpPDMm+ZtkLJlayMKdOfaOpOyytZX53/4XA7bodjzqXfRD75/crOG1ZptvPuLx+hXW/EWGsqWjhNJ73F34rBq0mWacr0IPoi0+hL/AMeRcXE0mQ1Fw05qxS0NJtBNVV4IsFSlAIAgCAIAgCAIAgCAIAgCAIAgI/eD+az52+Clz5dh3NYy7rM6Xfj4o8vUJHuy7lTZ1cLJsl4FEy/SNlYlg6Do/ax1dGJLZtfgxAECXD2TbifWUtFLfRrNquX6VuPNX8Dd3o2mxsYbKx8W04HNHXMaGh7QfzmJtgWubcgEa5aXWc5ZWfeRTwtFuTcGnRktHnbpZ8VxOj3J37bUfA1Fmz27JA7MthoBwf8Aq8eHIT06u9kzWY3Z7o+3DOPy/ohuk3eKjqIGMidjlbJf1XNLAA4PDsQFjeww63HcsK04yWRY2bhqtOo5SVlb10tY7TZDYm7OiEhAiFOzHi9XAYxiv7SpY23M+Rrqzm8TJx13svG5SlT1Ye4RFxjBOAvADsN8rjn/APZaKg7XyO0puW6t/XjbQxleGZaPRFERTzOtm6UNHg2Np/Eq3htGzmduSvVguS+pXPSbHbaFTwu5p9sbD9qwn32WsM74aHh9Wd90GULm000pJtJIGgcLRjUd93Ef3VNR4s1m0pe1GPJfMsxTGtCAIAgCAIAgCAIAgCAIAgCAICP2/b0afFa3VSXvpbAdVjLRmdK++rczy/Q6DnxVNnVQ1JaFRMv09DOCsSwj6yQtIc0kEEEEZEEaEea9RjKKkrSzRZ1B6NtmntMMFTELFzMnC/xm82Otm06HyKuK1aOepytVVdnVfYzhLn8n1Rxe2Nw66B/YYZWg3bJB6wIzBLb4mm/K/io5UpIvUto0Kqze6+T09Tf382JIKenrJG4JnhkdS0WHwmE4Xm3xjhsfEcllUi7KTIcBiF2k6MXeOsfDkb+8G0j/ACJRtB/OYGO8ImuuD/eY1eVJftIYOiv+oVHyu15v+zglWOgPpKHrLm6NaXBs+Mn47pJPa4ge4BXqK9g5Da097FSXKy+BVvSsbbQm/wAI/wCm1RVO+zYYN/6aPn8yx+hh99mt+lm+/f8AFT0u6anH/wAzO7UhTCAIAgCAIAgCAIAgCAIAgCAIDS21/N5vo5PuFeS0ZlDvLxPLdADYctFSZ1cE7ktCo2XqZ1279NBHSPqpoWzWnZCQ+9mRkAueANXdrLyWUbKO81fMqYqdWVdUKct32XLLi+C8CXZu7RenwiJ7JoZY5JGxl4cMbAC1pN74Te9jn2SFJ2cN9WzRTljcT+lm5pxlFpN24PXzX1NfdXarDVPD6VtM+OOXrJIC5gjYGnF1kZuDmG2OtwLL2nJb2ljHHYeSoq1RzTaspZ3fR/Mk49+J6ZjXVEYqoHZMqqY2BPKSM5MfzBI7rrNVWlnmuZTeBhVk1Te7LjGXDwfFHMb7b7+msbFHG6OMOxnGQXOcAQBYZAC545rCpU3si7gsB2EnOTu9DX67rNksbxp6oj+7LG5w/aLlg84eDLMFu41v3ofJoggVEbNBxsCvDNZ5HoPYlJ1NPDF8iNjT4hov77rZQVopHB4ip2lWU+bZSHSs6+0Ju7qx/ptVap32bzBr/TR8/mWJ0KE/ycMrDrZLG+ouLnuzuPJTUtDV7Qt2uXJHfqUohAEAQBAEAQBAEAQBAEAQBAEBG7x1DY6Wd7zZrYpCTa+WErGTsmSUouU4pczy9s9U2dPT1JiEqNmwps7zo5Mc8dTRSerM0PbzDhkSO8fBnyKlo2leD4ms2rvUnTxMP8XZ+f3zRzNVBNR1JB7EsTgQQMiRmHDm0j7SOahtKD6o2anTxVG+sZL8XiizOtj2vRubHJ1Mpt1jRY9oaNeNXRk6Wt9oVy6qxyOXcJbPxCclvLh911RwMez6/Z0rg+B0sT+zIxrTLDKzS2QydbQkAg24KK0ocDZSq4fFRylaS04NGDffdg0UoLbmCW5jxes06mN3eL5HiPAleVIbr6GWCxXbxd+8tfuY93W9ZDWQ8XQiZo/Wp3h33XOWMdGunyJ673J0qnKVn4SViKaozYold2KHr6uCPUF7S75re273NK9gt6SRBjKvZUJz6fPIvslbI4dHnnpJkvtCq7ngfVYwfgqku+zpcMrYaHh9WWl0LH8mM+kl+8p6XdNNj3+95I7tSFMIAgCAIAgCAIAgCAIAgCAIAgNDbzC6mnANiYpBe17XYc7cV5LQzp99eJ5boSLDLP8ACw/5VJnUw1JeAqNl+m+RIbMr3wSsljycx2IcjzB7iCR5rxNxd0Z1KUKsHTloy1tr7Lg2tSsmiIbJY4Xalrh60T+Yv+8d9yUVVjdanK0K9XZ9ZwkrriufJr88SrHmqoaj40MzPYR9jmH2Hx0q+1B8mdBJ0sVT4Si/zyZ3mxOlKIgCrY5jh8eIF7D34fWb4Zq1GuuJoa+yZJ/tO65PUh+kTe+nq42RU+J2F+Nz3NLQCGuaA29jc4jn3LCrUUlZFnZ2DqUZOdTlYiejwXrom8HiVp+aYn3UdLvpFvaP+1k+Vn8UQssWBzmH4rnM82kt/BRGzhLeSlzz9czu+iXZ+KaWc6Rt6tvzn2LvY0D66nw8c7mn23WtTjSXF39P7LRaFcOZPNe91R1lTO/5Ush8sZt7rKle8mzqlHcpRj0XyLh6Fnfk1vG0svC3xr/irFLumjx/83kjvFKUggCAIAgCAIAgCAIAgCAIAgCAjt4Zwylne4gBsUhJdp6p1ssZaMzpK80up5boTwVRnTweZMQqJl6mbCxLJN7qbyyUUlx2onW6xl9f1m8nD36HmJKVRwZRx2CjioW0ktH9H0LUqKWi2nACbSMPquGT2O42OrTzB81ctGornLqVfB1GtH8GV3t3oyqoyTTuE7OAJDJR3WPZPiCPBQyoyWmZtaO1Kc/5Fuv1X3OXk2BWNdhNLOD3QyH3gEKPdfIurEUWrqUfUsLo43TlgeampHVkNLWMJ7QB9Z7uWQsBrmbqalTcXvM1W0cbGrDsqefN/JIryuna+WV40dJI/wAnOLh7iqredzoqStCMeSS+BdO4+y/R6OJrhZ7/AIR/PE/O3k3CPJXqUd2COS2jX7bESa0WS8vuS21KoRQyyHRjHv8AqtJWcnZXKtKG/NR5tI8z12mZzt71RidZXsXh0Ku/JjfpJfvK3S0Ocx38vkjvFIUwgCAIAgCAIAgCAIAgCAIAgCAit6ZS2jqHNYXkRSWaNT2TksZ91klFJ1Ipu2aPMNCBn3WA81UZ08OLJWAqJl2mzYBWJYugUPGbGy9sz0r8cDyw8Rq1w5Oboft5ELOEnF3RUxFGnWjuzV/p4Hf7I6U4iLVUTmHi+Lts+qe0PK6tRrrijRVtlSWdN38dfsTzOkDZpF/SPIxyX9mFZ9tDmVP+n4j3fijkt7+kBs8boaUODHCz5HDCS3i1g1APEnNQ1K11aJtMDsxwkqlXVaLX1Oe3N2R6TVxsPqN+Ek+Ywjs+brDzKhpx3pWNhj8R2NFyvm8l5/YvNbA485PpOr+roXN4zObGPC+J/wCy0jzUNeVomx2VS38Qn7uf2KK2k+3mq0Eb2uy7OhF99m2zylkGY8DlzVuloc9j/wCXyRYKkKQQBAEAQBAEAQBAEAQBAEAQBAfiaMOBadCCD4HIoDz3vH0e1VHI7q29bCT2HiwNuDXA5Yh458FXlSfA3VHaFO3t5P4EE+OSP143t8WuA9uiicGtUbCniqUs1Jep8irG/KHtCjaLUKqMvpI5rzdZl2qMTphzWViN1EYjKF6Ybyufpr7cUPb2Mscg5rFokjNItjo0pWQ05ldbHPZ3f1YuGDzuXf3grdGFo3Zz21MR2tXcWkcvPidc7abOLgpjWFZdKO03TTxRRte8RsLjgaSMch7hqGtH1lWrJuSSN1syUKVOU5NJt8+BxtJuvW1UgZFCQTxeQABzdyCQpslrY6jz9D0FufsFtFSR04diLblzvlSON3G3AXOXcArEY2VjSVqrqTcmTS9IwgCAIAgCAIAgCAIAgCAIAgCAID8vYCLEAg6g5hAcPt/YD434oWOdE7MtaMRY7iANcPHLTPuQHPT0sZycyMniHtAPsIQ9Ta0NaTd2A5+jxeQH8K83UZqtUWkn6s1Jd24P6uz3fvXm5HkZfqKvvP1NR+70H9WHkR/Em6uR7+pq+8z9M2LB/VW+0fxJuR5D9VW99mRuxYf6qzzw/vTcjyPHiaz/AMmTMQksLMAAtbt2yHgsiE+umI9YxjxddAb2ytmTTvaA1wjv2n4S1uHjYnU8BZAWLSUjI24WNDW8gLe3mUBnQBAEAQBAEAQBAEAQBAEAQBAEAQBAEAQGOWBrsnNDvnAH7UBoybBpXawR+TQ37EBhduvSH+j9kkg+xyAxf9JUnyHf5sv8SADdGj/Ru/zZP4kB+xurR/ovbJIf9yAys3cpB/QMPzhi+1AblPQRM9SNjfmsaPsCA2UAQBAEAQBAEAQBAEAQBAEAQBAEAQBAEAQBAEAQBAEAQBAEAQBAEAQBAEAQBAEAQBAEAQBAEAQBAEAQBAEAQBAEAQBAEAQBAEAQBAEAQBAEAQBAEAQBAf/Z"/>
          <p:cNvSpPr>
            <a:spLocks noChangeAspect="1" noChangeArrowheads="1"/>
          </p:cNvSpPr>
          <p:nvPr/>
        </p:nvSpPr>
        <p:spPr bwMode="auto">
          <a:xfrm>
            <a:off x="1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7" name="Picture 26" descr="col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36512" y="980728"/>
            <a:ext cx="3024336" cy="6120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Rounded Rectangle 29"/>
          <p:cNvSpPr/>
          <p:nvPr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9900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4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-252536" y="6445967"/>
            <a:ext cx="1479848" cy="319807"/>
            <a:chOff x="-76200" y="6453334"/>
            <a:chExt cx="1479848" cy="288034"/>
          </a:xfrm>
        </p:grpSpPr>
        <p:sp>
          <p:nvSpPr>
            <p:cNvPr id="33" name="Freeform 32"/>
            <p:cNvSpPr/>
            <p:nvPr/>
          </p:nvSpPr>
          <p:spPr>
            <a:xfrm rot="16200000">
              <a:off x="483704" y="5893430"/>
              <a:ext cx="288033" cy="1407842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35" name="Text Box 13"/>
          <p:cNvSpPr txBox="1">
            <a:spLocks noChangeArrowheads="1"/>
          </p:cNvSpPr>
          <p:nvPr/>
        </p:nvSpPr>
        <p:spPr bwMode="auto">
          <a:xfrm>
            <a:off x="-32343" y="6431881"/>
            <a:ext cx="1219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baseline="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STARTER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4211961" y="2074569"/>
            <a:ext cx="4680520" cy="4954831"/>
            <a:chOff x="4211961" y="2074569"/>
            <a:chExt cx="4680520" cy="4954831"/>
          </a:xfrm>
        </p:grpSpPr>
        <p:pic>
          <p:nvPicPr>
            <p:cNvPr id="49" name="Picture 48" descr="sugar pack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19771195">
              <a:off x="5407270" y="4957763"/>
              <a:ext cx="3048063" cy="1568534"/>
            </a:xfrm>
            <a:prstGeom prst="rect">
              <a:avLst/>
            </a:prstGeom>
          </p:spPr>
        </p:pic>
        <p:pic>
          <p:nvPicPr>
            <p:cNvPr id="56" name="Picture 55" descr="sugar pack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20696638">
              <a:off x="4211961" y="2074569"/>
              <a:ext cx="2397438" cy="12344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Picture 52" descr="sugar pack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19990657">
              <a:off x="4470798" y="2411448"/>
              <a:ext cx="2397438" cy="12344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Picture 49" descr="sugar pack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20494543">
              <a:off x="5339046" y="3925159"/>
              <a:ext cx="3224843" cy="16604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Picture 47" descr="sugar pack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21377821">
              <a:off x="5508907" y="4707189"/>
              <a:ext cx="3034305" cy="14779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Picture 53" descr="sugar pack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21193080">
              <a:off x="4995357" y="2912480"/>
              <a:ext cx="2397438" cy="12344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Picture 54" descr="sugar pack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20461331">
              <a:off x="4913978" y="2979203"/>
              <a:ext cx="2397438" cy="12344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" name="Picture 51" descr="sugar pack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19873124">
              <a:off x="5027888" y="3281811"/>
              <a:ext cx="2787999" cy="1435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Picture 50" descr="sugar pack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20861612">
              <a:off x="5223098" y="3610344"/>
              <a:ext cx="3224843" cy="16604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Picture 46" descr="sugar pack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20715583">
              <a:off x="5667638" y="5368943"/>
              <a:ext cx="3224843" cy="16604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TextBox 58"/>
            <p:cNvSpPr txBox="1"/>
            <p:nvPr/>
          </p:nvSpPr>
          <p:spPr>
            <a:xfrm rot="189960">
              <a:off x="6899131" y="5933813"/>
              <a:ext cx="1218948" cy="488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sugar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331640" y="3645024"/>
            <a:ext cx="5400600" cy="1368152"/>
            <a:chOff x="1331640" y="3645024"/>
            <a:chExt cx="5400600" cy="1368152"/>
          </a:xfrm>
        </p:grpSpPr>
        <p:sp>
          <p:nvSpPr>
            <p:cNvPr id="19" name="Rounded Rectangle 18"/>
            <p:cNvSpPr/>
            <p:nvPr/>
          </p:nvSpPr>
          <p:spPr>
            <a:xfrm>
              <a:off x="1331640" y="3645024"/>
              <a:ext cx="5400600" cy="1368152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Rectangle 2"/>
            <p:cNvSpPr/>
            <p:nvPr/>
          </p:nvSpPr>
          <p:spPr>
            <a:xfrm>
              <a:off x="1835696" y="3717032"/>
              <a:ext cx="4608512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400" dirty="0" smtClean="0">
                  <a:solidFill>
                    <a:schemeClr val="bg1"/>
                  </a:solidFill>
                  <a:latin typeface="Century Gothic" pitchFamily="34" charset="0"/>
                </a:rPr>
                <a:t>So do sugary drinks </a:t>
              </a:r>
              <a:r>
                <a:rPr lang="en-GB" sz="3600" b="1" dirty="0" smtClean="0">
                  <a:solidFill>
                    <a:srgbClr val="FFFF00"/>
                  </a:solidFill>
                  <a:latin typeface="Century Gothic" pitchFamily="34" charset="0"/>
                </a:rPr>
                <a:t>cause</a:t>
              </a:r>
              <a:r>
                <a:rPr lang="en-GB" sz="3400" b="1" dirty="0" smtClean="0">
                  <a:solidFill>
                    <a:schemeClr val="bg1"/>
                  </a:solidFill>
                  <a:latin typeface="Century Gothic" pitchFamily="34" charset="0"/>
                </a:rPr>
                <a:t> </a:t>
              </a:r>
              <a:r>
                <a:rPr lang="en-GB" sz="3400" dirty="0" smtClean="0">
                  <a:solidFill>
                    <a:schemeClr val="bg1"/>
                  </a:solidFill>
                  <a:latin typeface="Century Gothic" pitchFamily="34" charset="0"/>
                </a:rPr>
                <a:t>obesity</a:t>
              </a:r>
              <a:r>
                <a:rPr lang="en-GB" sz="3400" dirty="0">
                  <a:solidFill>
                    <a:schemeClr val="bg1"/>
                  </a:solidFill>
                  <a:latin typeface="Century Gothic" pitchFamily="34" charset="0"/>
                </a:rPr>
                <a:t>?</a:t>
              </a:r>
            </a:p>
          </p:txBody>
        </p:sp>
      </p:grpSp>
      <p:pic>
        <p:nvPicPr>
          <p:cNvPr id="15" name="Picture 14" descr="fat bo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0688" y="0"/>
            <a:ext cx="3643313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539552" y="1556792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Century Gothic" pitchFamily="34" charset="0"/>
              </a:rPr>
              <a:t>Jed drinks lots of sugary drinks. He becomes obese.</a:t>
            </a:r>
            <a:endParaRPr lang="en-GB" sz="3600" dirty="0">
              <a:latin typeface="Century Gothic" pitchFamily="34" charset="0"/>
            </a:endParaRPr>
          </a:p>
        </p:txBody>
      </p:sp>
      <p:sp>
        <p:nvSpPr>
          <p:cNvPr id="1026" name="AutoShape 2" descr="data:image/jpeg;base64,/9j/4AAQSkZJRgABAQAAAQABAAD/2wCEAAkGBxITEhUUEhQWFhUWGRcWGBcUFBgVFhwUFxcYGBgXGBgcHCkgHRslHBgUITEiJSkrLi4uFx8zODMsNygtLiwBCgoKDg0OGxAQGywkICQsLCwsLCwsLCwsLCwsLCwsLC0sLCw0LCwvLCwsLCwsLCwsLDQsLCwsLywsLCwsLCwsLP/AABEIAOEA4QMBEQACEQEDEQH/xAAcAAEAAgMBAQEAAAAAAAAAAAAABQcDBAYIAQL/xABKEAABAwIDBAYECQcLBQAAAAABAAIDBBESITEFBkFRBxMiYXGBFDKRoSNCUnJzkrGywSUzU2Ki0dIVNENUY4KDk6PC4RYkNbPw/8QAGgEBAAIDAQAAAAAAAAAAAAAAAAMEAgUGAf/EADkRAAIBAgMFBQcEAQMFAAAAAAABAgMRBCExBRJBUWETMnGBkSJSobHB0fAUIzPhQiQ08RVDYnLi/9oADAMBAAIRAxEAPwC8UAQBAEAQBAEAQBAEAQBAEAQBAEAQBAEAQBAEAQBAEAQBAEAQBAEAQBAEAQBAEAQBAEAQBAEAQBAEAQBAEAQBAEAQBAEAQBAEAQBAEAQBAEAQBAfHFAcPS9I0UhOGMtFyAZZAwkC+eGxsguSEO+kB9aSJv+K396XPUm9EfX770g/pov8AMb+9eby5mao1HpF+jNWXpDpBpIw+Bv8AYvN+PNGX6at7kvRmlL0lwjQsP1k3480e/pa/uS9GYm9J8XG3scm/Hmh+lr+5L0Ztw9I1OdZGjxBFvO6b8eY/S1/cl6M2Hb/U1iRNETwGK1z43TejzRi8PVX+EvRm0N8IrA443d7H3aRzB4hZLMjaadmaFb0jQRj1Q7ubI2/sKHh02wNrMqqeOdgIbILgOtcWJGdiRqCgJBAEAQBAEAQBAEAQBAEAQBAEAQBAEBiqqhsbHPeQ1rQXOJ0DQLknyXjdj1Jt2R5kqpWzTyzBoAkkkkAsBYPeXDzsQqU5XOswtPcil0NqNg5KFm1gZl4TZnwhDB5mMtXqMHEBiM8UEfcC8ue7gwr243S+tzh/2NL9DH90LYUu4jiMf/uan/syiN7qnrqqeQ54pH2+a04W+4BVN68mzpIUtyhCPRfct/oq2pHLQRRtcC+EdW9uQLQHENNhwLQLFWqUrxsc7j6ThWbtZPTkdkpSkEAQBAEAQBAEAQBAEAQBAEAQBAEBVvTHvFZraKM5vGOWxzDb9lh8Tme4Dmq9aXBG32Zh/wDuyXRfVlaww271VbOjpUrG9BZpBLcQBF26XHEX4G3FYoubt1ZOz5kjt3ZRp5MIOKN7RJE/5UbswfEaH/lZSjusgwmIVeF7WadpLk19ORGkLAs2PwV6iNnxqMRP3ZYmdhZAXbudUfk2B3yYrfUuP9q2FJ/to4jaEP8AWzjzl8yiJG3Fzqcz4lUkzrqsORO9Ge2W0tcBJkyYdUXfJcXAtJ7rgDzU9OSUjSY+jKdJpcMy/AVcOcPqAIAgCAIAgCAIAgCAIAgCAIAgMdRKGNc52jQXHwAuV43Y9im2kjzRXVzqieSZ+sji7wB0HkLDyVBu+Z2FGkoWguGRsQtUbNnTSSJ7YmyopIppZXva2HqwerYHntkjE5tx2RYaZ5qSEU02ytisRUp1IU6cU3K+rtpwXXxOn2pQNl2QxzXtkNKSGyNuA6MOwnI5jsluXAsUslelfkauhWlT2k4tNdpa6fB2v8+PUr9xVZnQtna0W5DKqiimp3hsxacbXG7HOBIIJzLHad3cp40d6Ka1OfrbWlQxM6dRXjfLml9V+XOYj2YI5nQ1hdTuIOBzm3ZiuLFxGsZz7Tb2yUe7naWRf/Vb0FUoe2uK426dejMO0aGSB+CVtnWuM7tc06Oa7RzTzWDi4uzLdCvCtDfpu6+XR9TWXhMWnuLU32VKL5x9e32gvH3lcpP9tnKbVhbaEXz3ft9Cpxa3kqSOolmaFawaqWLNfWSTuXz0a7afVULHyG72l0bjxOC1ie8ggnxV2lJuOZyuOpRp1mo6PP1OqUhUCAIAgCAIAgCAIAgCAIAgCAICJ3te0UVSXWt1Moz72ED32WFTusnwqbrwtzXzPOFMNefBUmdZTtdklEombCnoTu621xTTXeMUUjermba94zxtxtrbkTzUlOe689Cvj8K8RStF2ks4vqvudptCQUNHLE1okppA50EnrtxSHF1Uvcb5O0IyOeZmk9yDXB6M0dFPGYmM27TjZSWjssrx+q4PPQ4XaFDHJG6eluGtzmhJu+K/xmn40R56jj3QOKa3o+a5f0biNadOSpVnm+7LhLo+Uua48OvYUfpEmz6WfZzyJadhjkgGbXkWxgsORdcYhxIdkbqyruCcOHA0lbs4YmpTxCyk7qXFcvLgbGyd7KLaTPR62Nsct7YX5NL9Pg36sd3Gx8VkqkZq0iGeEr4V9rRd105dVxXU34dyi1joTIHxMIkpjI28kMl7lt9HRniMvxXnYZW9Oh49p3kqm7ZvKdtJL79SrNpY+ukEgDZA4hwGQDgbG3dkqTvfM6ug49nHcd1bI7Lo2qLw1sPNmMebHMP2NVmg/ZkjTbZhapSqdbfFMr9pyHgqyN5LU063RSRKVctzoPaRQycjO631GXVyjozmdo/yLwLGUprwgCAIAgCAIAgCAIAgCAIAgCAhd842OoakP06p51t2gLt/aDVHVScHcs4OUo14OOt0ec6Y5+aps6mnqSURUbNhB5EpsPZrqieOFvx3ZnkwZud5C/nZZQi5OyPMVXVClKpLh8+BYdXVQ7OlFLKQ+knDiGPu4w3NiDziJv3ixVhtUnuvR/A5qFOrj6brwVqkeKy3v/pfEiNt7nzUzxVbOcXtHaDB23Bp1A/SRkajW3NYyouL3oFihtOFeHYYpWfPRf0+pFbL2saUmso2/AkhtVS3/NvubFvJhN8LuB7J5DyMt32o6cUZV6Kq/sVn7X+Eua+/P1XXp6zYdBteMz07xHLo4gC+L5M0fHx48yFM4RqK6NdSxOIwUtyauvzRkhu3Q7ThilhkfG7C0dRK5xfn8hwydhtbM5jvXsI1Emn5GOKq4OpOM4pq/eSy81wKo2lLI6aR0350vdjytZ97EW7tPJUZNt5nW0IwjTiqfdtl4E70d1GGtDeErJIvMjEPu+9SUH7dijteF8M5e60/jb6nKtbYWPAW9iiRsZO7bNOt0UkSlXLd6D3n0F4IOU7zfKxu1mngrlLQ5jaK/dXgWKpSgEAQBAEAQBAEAQBAEAQBAEAQEJvpSdbQ1Db2+Dc4HvYMY97QsKivFos4Op2deEup5zpXXN1Seh1NN+0ScKiZsaZY3RfDHHHU1cmQYMFzwY1vWPPndvsVrDpK8maLbspznTw8OOfm3ZfU43bm1H1M75n/ABjkPksGTW+Q95Krzk5O7N1hcPHD0VTjw+L4skd1t85qM4CDJB8gnNvfGTp4HLw1UlKq4ZcChj9nU8T7Sylz5+P3+ZYWz46CucaiHDjLSyUDsucxws6OePiDzPkVajuT9pHOVf1GGXZz04ePOLOB2nutXbOndNSB5jBux8fbcGfJkZqRw0INr5KCUJQd0bahisPiae5Vtfk8s+aZ12wd+31EEmGEOqYRifEHFoczQuZkc72u0+RKkjWbTss0UsRsyNKpG8rQlknrZ8n9ysq+sdNLJK62KRxebaZm9gqUnd3Oqo01ShGmtErGXYVX1VTDJoGyMJ+biAd7iVlF2kmR4mHaUJxtqmYNqQ4JpmfJkkb7HuCNWbQoy3qcZc0vkRFbosoleuXB0H/+Pd9PJ91iuUtDmNofy+SLDUpRCAIAgCAIAgCAIAgCAIAgCAICL3oLvQ6nCAT1Mtr5D1CsZ91k2HSdaF3bNfM810otkqLOsh3iUhUbNhTOy3bbLNs+sp4Rd/WRPsSGgscQHDESB8Tmpad3BxXQ12NdOljKVao8rSXmr2y14nObS2bNAQJo3Rk6YhkfB2h8iopRcdTY0q9Ksr05J/nLUj5CiEjon7KgpGwSSVc0U8sYlaYYsTWNdpchwJ7wPYp91Rs28zSuvUrucY004p2d3ZnbUW9ksNIyeXDVsxlhmphazA0EPewgYXXuCDa2XNTqo1G7z8DUvBxq1nTh7DtpLnyT+Ru02/8As4guMha7iDE/F7mm/tTt4B7Kxd7bt/NWKn2rUNknlkY3Cx73ua3SwJJCoyd22dbh4ShSjCTu0kjUkGRWJMtTe3gdiqHv4PwSf5kbXn3uKklqU8Kt2ko8rr0bRA1+i9iRVy4OhBv5Pcec8nuaxXKWhzW0H+6vBFhqUoBAEAQBAEAQBAEAQBAEAQBAEBG7ytvSVA/sZeNviO4rGfdZNh/5Y+K+Z5npXX+zyVJnVweZKwqJmwpHb7ozWoqqzceCRsksfy6Z0ZY9vkA9w72qWn3H+ZGs2hG+Kp3drpqL5STuvovM0J55aSwB9Io5c2Nku6N7OX9nK3Q2sQReyxbcNM1+fEnUKeKu37FWOttU+fWLIvbmzmMDJoCXU8tw3F67Ht9aJ/6w4HiPafJRSzWhlRryk3Tqq04620a4Nfmp0u581JXwsoqxvwkN+ocHFjizUsa4cRbTiADwKsUnGa3ZGnx0auGqOvReUtV15+Zq73MraKVhhaYaaK7YTES6Mhxu7rb6vcdcWXK+q8qb0XlkjLBdhiINTe9J6318v68zRkoWVkL6inYGSxZzwM9UtN/hohwGRuzuy743FTV468UXadaWGqKlVd4vuyeq6S+/4oBqhNsEPDa2kbtgdziA843vj+xrVk+BXp5Oa/8AL5pP6kJXaLKJBXLl6FWWoHD+3k+6xXKOhze0lat5I79SmvCAIAgCAIAgCAIAgCAIAgCAICN3lNqSp+hl+45Yz7rJaP8AJHxXzPM1CfP7FSkdXTftErAombCkdNuJtYU1UC/83L8G/ln6rj3B1vJxWdKe7LMq7SwvbUHu96PtLy1+GfkSm8lFJs6RzWsbLRzG4ikBLA7XDcZseODhw52WdSLpvmmVMJWhjoJtuNWPFa+PVPinx8TnNp7VhMAgghMTes612OUynEGYAG3AsLHxWDkrWSLUMPUVXtKk1J2srK2V75n7/wCnRHHDLPVsp3St6yJuCR7sOocXM9Tgs1CyTbsVZYvelKMKbko5PNW+Op3exd6JY4f+9DKiDT0umImZb+2YBdvebeSnU2l7Wa5o09TCxnP9n2Ze7LJ+T0+JObJq9lsDpKd9MzH6xYWMuBn2hkeJyWUXTWasQVoYuVoVFJ20vdlN7VdH10pi/N43lnzMRt5fgqErXdjssOpqlFT71lfxNS4XhKbtUL00LvkyTR+0RSD7z1lwKydq0lzUX819iCrzksokNcuHoQt6A6wP5+TMi18mWt4aK5S0Oa2j/KvBFhqUoBAEAQBAEAQBAEAQBAEAQBAEBEb3R4qKpAtnDLqLj1CdFhUV4snwzSrQb5o810hzuqbOohqSkKiZsaZn4ZrEsXtmWdubtmKtpzR1VnPDbDF8dg0IOuNuWeuQPNXKM1OO5I5baWFnhK36mhkm/R/Z/wBHHb3boy0bi4XkgOklsx+rIOB79D3aKKdJw8DY4PaMMSrPKXLn4flyc3djptp0jKWZxZUU4IjeLYur0BF/WFgA4dwPepYbtSO69UazFOrg67qw7stfH6dDn9q7Gq9kSskZKCH3AewENdbMskYcjlna5420WEoypu5aoVqONg4yjpw+qZ+9oUMNVC6rpmBj47ekQDRt/wCmi/UOdxwseRvjJKS3o+aJ8PWnQqKhVd0+7Ln0fUjNjOLZo39W6QMe1xa1uI65WFrXvoDqbBRLUvYhJ03HeSunq7fnXkjb2vT9VC2P4V15HSdZJA+EZtAwNxZkm2I8OyLX1WTVkRUJ9pUc8l7NrKSlxvfL0RjiZioZT+jqIneUkb2faGol7L8ROVsTHrFr0aZzddoV7EjrlydCJ/J3+NL/ALVcpaHM4/8Al8iwFKUggCAIAgCAIAgCAIAgCAIAgCAjt432pag8oZfuOWM+6yWgr1Y+K+Z5jpNVSZ1UO8yWhUTNhTNgLEskhu9s+SeoZHE/q5O05j8xZzGlwzGY0tf3FZ04uUrIp42tGjRc5q6yTXRlmbC3pDnmkr2tjqB2SDYxyXGVjoCQRlx4chdhVv7M9TlsTgd2Pb4d70Neq8fuRu3+jVjndbRSdRIDcNucAP6jh2meVx3BeSocY5GdDaskt2st5c+P2ZCbVk2sIXQVlL6THwe0Y3AjRzXx53HNzVhLtLWkrlmisG5qpSnuvl/z9zN0X7EqGzvlljeyIxujIkaW4y4tywnMgWPCy8oQe9d6GW1sTSdJQi05Xvk72scwYWQ1jonOc2JkzmOLXEdhjyBcjPKwzGY1CrtJSsbfflVw6nFXk43WV82jJtd8RiYGvxva4Nc7rHvD/gwXvAdo0POFpAFwDdJW4HlBVN97ysmtLJWzyWXG2b5Mz7Ajx0e0W/Jjhl+pI4/YCs4Zxl5EWKlu4ii+sl6o4+v0SJ7XLl6EyP5PIGvWvxeYaR7rDyVuloc3tFWqrwRYKlKAQBAEAQBAEAQBAEAQBAEAQBARm8/8zqfoZf8A1uWMu6ySi7VI+K+Z5kowqTOqh3iWhUTNhTM914WLkpu3TTSVLG07+rls4sd3taTY65G1tDros6abllqVMdUpQot1Y3jldeLMO9j6h1S81UeCUhuIWsDhaG4m6gg2GhsvZ7297WpBhFSVFKi7x++dmTOyN8q6ibGJm9dBI0OjxnPB+pKL6cWuvbuUsakoJXNfXwOHxEpODtJa259V9Udjs/pKoJB2zJC7k+MkfWZcKdV4msnsuvHRJ+f3sfjbHSPSsYeoJmkt2ey5rAebi4DLuF/JYyrxWhJh9kVqkv3PZXxK02ZUPNSx+EyPMgdhGrnudc65AknwCp3d7nTVYRVFwbsrWvyViU3jEjYmMc0BjXgRjro5S1ghbZpwfGdfrHHIEuasp3tb80KuDcHUck82s8mrveeefBd1G/0c0/WCuZ8unw+3GFnRV7+BBtaW52UuUvsV3WnsrGJZxGRc3QiwjZ5JNwZpLDlk0H3q3S0Oa2hbtV4FhKUohAEAQBAEAQBAEAQBAEAQBAEBEb2xYqKqbreGUfsOWE1eLJsO7VYvqjzTRuOnC9/cqbOopt6ErCo2bCkZ1gWDo+j1o9Oju7CQ2Qt5F+E2B7rYvYpqHfRrNsNrCS8Vfwv/AMHWDbtNVE0e04mxTtNszZhdoHRyasJ4XOd9TorCmpezNZmklhatD9/Cy3ov18GuPUjK3dSajDmBprKB5u+MD4aM/pYwPjjW7deI4rx03HLVGccZCu95vcqLR8H0fTx9Tjd6d3ZKOXC4l0bhiikItiblkRweL5jw5qKcN1mxwmJjXjfRrJr84GDYuzn1ErYo9XZknRrBm57u4D8Ao4x3nYt1K8aNN1JcPi+C8zb2e6Pr8ccrYgxwMZkY+TFnYXDGk3IzIy9awRWvke1FPst2acr62aVuPHl9DNtmoBiY1r432IxFkczC50cYja5xkFrhlhZttbkZo3lb7mOHi9+UmmssruLsm75Wz15+R03Q+281T9HGPa5ymw2rNdt1/tw8X9Ctdsx4HvYfive36ri38FglYt1HvRT5pP4Fy9CzfyY3vklP7X/Ct0tDm8d/N5I7xSFMIAgCAIAgCAIAgCAIAgCAIAgI7eGIOpZ2m+cUgyNj6h4hYz7rJKLtUi+qPMNGb5qkzqod4lotFGy/T0NgLEsI+xTOY4PY4tc0hwcNQRoQiedzGcFNOLV0yyad9LtmDDJaOrYNRbF3uA+NGeLeHdkVcTjWVnqctUjX2bUvDOD/ADyfXiRtBtOv2S8R1THTUt7B7bvDW82O1HzHW7u/xSnTyloZVKWHxq3qTUZ8nl8PqvMzdLW12Ojig6t+IlszZCAGFmEg4Te5PaAIIFvYsq8srGOyaMlJ1L5aNdTHutszqdk1VTb4SWKTCeIiaC0DzOJ3s5LGEbU3IkxNbtMbTo8Itev5kcTsuq6qWOS18Dg62l7d/A8jzsqydnc39aHaU5QvqjYramLqmxRdYW4zIXTYQ7EW4Q0BpPDMm+ZtkLJlayMKdOfaOpOyytZX53/4XA7bodjzqXfRD75/crOG1ZptvPuLx+hXW/EWGsqWjhNJ73F34rBq0mWacr0IPoi0+hL/AMeRcXE0mQ1Fw05qxS0NJtBNVV4IsFSlAIAgCAIAgCAIAgCAIAgCAIAgI/eD+az52+Clz5dh3NYy7rM6Xfj4o8vUJHuy7lTZ1cLJsl4FEy/SNlYlg6Do/ax1dGJLZtfgxAECXD2TbifWUtFLfRrNquX6VuPNX8Dd3o2mxsYbKx8W04HNHXMaGh7QfzmJtgWubcgEa5aXWc5ZWfeRTwtFuTcGnRktHnbpZ8VxOj3J37bUfA1Fmz27JA7MthoBwf8Aq8eHIT06u9kzWY3Z7o+3DOPy/ohuk3eKjqIGMidjlbJf1XNLAA4PDsQFjeww63HcsK04yWRY2bhqtOo5SVlb10tY7TZDYm7OiEhAiFOzHi9XAYxiv7SpY23M+Rrqzm8TJx13svG5SlT1Ye4RFxjBOAvADsN8rjn/APZaKg7XyO0puW6t/XjbQxleGZaPRFERTzOtm6UNHg2Np/Eq3htGzmduSvVguS+pXPSbHbaFTwu5p9sbD9qwn32WsM74aHh9Wd90GULm000pJtJIGgcLRjUd93Ef3VNR4s1m0pe1GPJfMsxTGtCAIAgCAIAgCAIAgCAIAgCAICP2/b0afFa3VSXvpbAdVjLRmdK++rczy/Q6DnxVNnVQ1JaFRMv09DOCsSwj6yQtIc0kEEEEZEEaEea9RjKKkrSzRZ1B6NtmntMMFTELFzMnC/xm82Otm06HyKuK1aOepytVVdnVfYzhLn8n1Rxe2Nw66B/YYZWg3bJB6wIzBLb4mm/K/io5UpIvUto0Kqze6+T09Tf382JIKenrJG4JnhkdS0WHwmE4Xm3xjhsfEcllUi7KTIcBiF2k6MXeOsfDkb+8G0j/ACJRtB/OYGO8ImuuD/eY1eVJftIYOiv+oVHyu15v+zglWOgPpKHrLm6NaXBs+Mn47pJPa4ge4BXqK9g5Da097FSXKy+BVvSsbbQm/wAI/wCm1RVO+zYYN/6aPn8yx+hh99mt+lm+/f8AFT0u6anH/wAzO7UhTCAIAgCAIAgCAIAgCAIAgCAIDS21/N5vo5PuFeS0ZlDvLxPLdADYctFSZ1cE7ktCo2XqZ1279NBHSPqpoWzWnZCQ+9mRkAueANXdrLyWUbKO81fMqYqdWVdUKct32XLLi+C8CXZu7RenwiJ7JoZY5JGxl4cMbAC1pN74Te9jn2SFJ2cN9WzRTljcT+lm5pxlFpN24PXzX1NfdXarDVPD6VtM+OOXrJIC5gjYGnF1kZuDmG2OtwLL2nJb2ljHHYeSoq1RzTaspZ3fR/Mk49+J6ZjXVEYqoHZMqqY2BPKSM5MfzBI7rrNVWlnmuZTeBhVk1Te7LjGXDwfFHMb7b7+msbFHG6OMOxnGQXOcAQBYZAC545rCpU3si7gsB2EnOTu9DX67rNksbxp6oj+7LG5w/aLlg84eDLMFu41v3ofJoggVEbNBxsCvDNZ5HoPYlJ1NPDF8iNjT4hov77rZQVopHB4ip2lWU+bZSHSs6+0Ju7qx/ptVap32bzBr/TR8/mWJ0KE/ycMrDrZLG+ouLnuzuPJTUtDV7Qt2uXJHfqUohAEAQBAEAQBAEAQBAEAQBAEBG7x1DY6Wd7zZrYpCTa+WErGTsmSUouU4pczy9s9U2dPT1JiEqNmwps7zo5Mc8dTRSerM0PbzDhkSO8fBnyKlo2leD4ms2rvUnTxMP8XZ+f3zRzNVBNR1JB7EsTgQQMiRmHDm0j7SOahtKD6o2anTxVG+sZL8XiizOtj2vRubHJ1Mpt1jRY9oaNeNXRk6Wt9oVy6qxyOXcJbPxCclvLh911RwMez6/Z0rg+B0sT+zIxrTLDKzS2QydbQkAg24KK0ocDZSq4fFRylaS04NGDffdg0UoLbmCW5jxes06mN3eL5HiPAleVIbr6GWCxXbxd+8tfuY93W9ZDWQ8XQiZo/Wp3h33XOWMdGunyJ673J0qnKVn4SViKaozYold2KHr6uCPUF7S75re273NK9gt6SRBjKvZUJz6fPIvslbI4dHnnpJkvtCq7ngfVYwfgqku+zpcMrYaHh9WWl0LH8mM+kl+8p6XdNNj3+95I7tSFMIAgCAIAgCAIAgCAIAgCAIAgNDbzC6mnANiYpBe17XYc7cV5LQzp99eJ5boSLDLP8ACw/5VJnUw1JeAqNl+m+RIbMr3wSsljycx2IcjzB7iCR5rxNxd0Z1KUKsHTloy1tr7Lg2tSsmiIbJY4Xalrh60T+Yv+8d9yUVVjdanK0K9XZ9ZwkrriufJr88SrHmqoaj40MzPYR9jmH2Hx0q+1B8mdBJ0sVT4Si/zyZ3mxOlKIgCrY5jh8eIF7D34fWb4Zq1GuuJoa+yZJ/tO65PUh+kTe+nq42RU+J2F+Nz3NLQCGuaA29jc4jn3LCrUUlZFnZ2DqUZOdTlYiejwXrom8HiVp+aYn3UdLvpFvaP+1k+Vn8UQssWBzmH4rnM82kt/BRGzhLeSlzz9czu+iXZ+KaWc6Rt6tvzn2LvY0D66nw8c7mn23WtTjSXF39P7LRaFcOZPNe91R1lTO/5Ush8sZt7rKle8mzqlHcpRj0XyLh6Fnfk1vG0svC3xr/irFLumjx/83kjvFKUggCAIAgCAIAgCAIAgCAIAgCAjt4Zwylne4gBsUhJdp6p1ssZaMzpK80up5boTwVRnTweZMQqJl6mbCxLJN7qbyyUUlx2onW6xl9f1m8nD36HmJKVRwZRx2CjioW0ktH9H0LUqKWi2nACbSMPquGT2O42OrTzB81ctGornLqVfB1GtH8GV3t3oyqoyTTuE7OAJDJR3WPZPiCPBQyoyWmZtaO1Kc/5Fuv1X3OXk2BWNdhNLOD3QyH3gEKPdfIurEUWrqUfUsLo43TlgeampHVkNLWMJ7QB9Z7uWQsBrmbqalTcXvM1W0cbGrDsqefN/JIryuna+WV40dJI/wAnOLh7iqredzoqStCMeSS+BdO4+y/R6OJrhZ7/AIR/PE/O3k3CPJXqUd2COS2jX7bESa0WS8vuS21KoRQyyHRjHv8AqtJWcnZXKtKG/NR5tI8z12mZzt71RidZXsXh0Ku/JjfpJfvK3S0Ocx38vkjvFIUwgCAIAgCAIAgCAIAgCAIAgCAit6ZS2jqHNYXkRSWaNT2TksZ91klFJ1Ipu2aPMNCBn3WA81UZ08OLJWAqJl2mzYBWJYugUPGbGy9sz0r8cDyw8Rq1w5Oboft5ELOEnF3RUxFGnWjuzV/p4Hf7I6U4iLVUTmHi+Lts+qe0PK6tRrrijRVtlSWdN38dfsTzOkDZpF/SPIxyX9mFZ9tDmVP+n4j3fijkt7+kBs8boaUODHCz5HDCS3i1g1APEnNQ1K11aJtMDsxwkqlXVaLX1Oe3N2R6TVxsPqN+Ek+Ywjs+brDzKhpx3pWNhj8R2NFyvm8l5/YvNbA485PpOr+roXN4zObGPC+J/wCy0jzUNeVomx2VS38Qn7uf2KK2k+3mq0Eb2uy7OhF99m2zylkGY8DlzVuloc9j/wCXyRYKkKQQBAEAQBAEAQBAEAQBAEAQBAfiaMOBadCCD4HIoDz3vH0e1VHI7q29bCT2HiwNuDXA5Yh458FXlSfA3VHaFO3t5P4EE+OSP143t8WuA9uiicGtUbCniqUs1Jep8irG/KHtCjaLUKqMvpI5rzdZl2qMTphzWViN1EYjKF6Ybyufpr7cUPb2Mscg5rFokjNItjo0pWQ05ldbHPZ3f1YuGDzuXf3grdGFo3Zz21MR2tXcWkcvPidc7abOLgpjWFZdKO03TTxRRte8RsLjgaSMch7hqGtH1lWrJuSSN1syUKVOU5NJt8+BxtJuvW1UgZFCQTxeQABzdyCQpslrY6jz9D0FufsFtFSR04diLblzvlSON3G3AXOXcArEY2VjSVqrqTcmTS9IwgCAIAgCAIAgCAIAgCAIAgCAID8vYCLEAg6g5hAcPt/YD434oWOdE7MtaMRY7iANcPHLTPuQHPT0sZycyMniHtAPsIQ9Ta0NaTd2A5+jxeQH8K83UZqtUWkn6s1Jd24P6uz3fvXm5HkZfqKvvP1NR+70H9WHkR/Em6uR7+pq+8z9M2LB/VW+0fxJuR5D9VW99mRuxYf6qzzw/vTcjyPHiaz/AMmTMQksLMAAtbt2yHgsiE+umI9YxjxddAb2ytmTTvaA1wjv2n4S1uHjYnU8BZAWLSUjI24WNDW8gLe3mUBnQBAEAQBAEAQBAEAQBAEAQBAEAQBAEAQGOWBrsnNDvnAH7UBoybBpXawR+TQ37EBhduvSH+j9kkg+xyAxf9JUnyHf5sv8SADdGj/Ru/zZP4kB+xurR/ovbJIf9yAys3cpB/QMPzhi+1AblPQRM9SNjfmsaPsCA2UAQBAEAQBAEAQBAEAQBAEAQBAEAQBAEAQBAEAQBAEAQBAEAQBAEAQBAEAQBAEAQBAEAQBAEAQBAEAQBAEAQBAEAQBAEAQBAEAQBAEAQBAEAQBAEAQBAf/Z"/>
          <p:cNvSpPr>
            <a:spLocks noChangeAspect="1" noChangeArrowheads="1"/>
          </p:cNvSpPr>
          <p:nvPr/>
        </p:nvSpPr>
        <p:spPr bwMode="auto">
          <a:xfrm>
            <a:off x="1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4" name="Picture 13" descr="cola ca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3068960"/>
            <a:ext cx="1484168" cy="2759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ounded Rectangle 15"/>
          <p:cNvSpPr/>
          <p:nvPr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9900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5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-148208" y="6445956"/>
            <a:ext cx="1479848" cy="319812"/>
            <a:chOff x="-76200" y="6453336"/>
            <a:chExt cx="1479848" cy="288039"/>
          </a:xfrm>
        </p:grpSpPr>
        <p:sp>
          <p:nvSpPr>
            <p:cNvPr id="12" name="Freeform 11"/>
            <p:cNvSpPr/>
            <p:nvPr/>
          </p:nvSpPr>
          <p:spPr>
            <a:xfrm rot="16200000">
              <a:off x="483704" y="5893438"/>
              <a:ext cx="288033" cy="1407842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-76200" y="6431881"/>
            <a:ext cx="13673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baseline="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CORE TASK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619672" y="2708920"/>
            <a:ext cx="34597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 smtClean="0">
                <a:solidFill>
                  <a:schemeClr val="bg1"/>
                </a:solidFill>
                <a:latin typeface="Century Gothic" pitchFamily="34" charset="0"/>
              </a:rPr>
              <a:t>Big question</a:t>
            </a:r>
            <a:endParaRPr lang="en-GB" sz="3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40" y="1045185"/>
            <a:ext cx="4392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Century Gothic" pitchFamily="34" charset="0"/>
              </a:rPr>
              <a:t>Sort the evidence that </a:t>
            </a:r>
            <a:r>
              <a:rPr lang="en-GB" sz="3000" b="1" dirty="0" smtClean="0">
                <a:solidFill>
                  <a:srgbClr val="C00000"/>
                </a:solidFill>
                <a:latin typeface="Century Gothic" pitchFamily="34" charset="0"/>
              </a:rPr>
              <a:t>sugar causes obesity</a:t>
            </a:r>
            <a:r>
              <a:rPr lang="en-GB" sz="3000" dirty="0" smtClean="0">
                <a:latin typeface="Century Gothic" pitchFamily="34" charset="0"/>
              </a:rPr>
              <a:t>:</a:t>
            </a:r>
          </a:p>
        </p:txBody>
      </p:sp>
      <p:sp>
        <p:nvSpPr>
          <p:cNvPr id="1026" name="AutoShape 2" descr="data:image/jpeg;base64,/9j/4AAQSkZJRgABAQAAAQABAAD/2wCEAAkGBxITEhUUEhQWFhUWGRcWGBcUFBgVFhwUFxcYGBgXGBgcHCkgHRslHBgUITEiJSkrLi4uFx8zODMsNygtLiwBCgoKDg0OGxAQGywkICQsLCwsLCwsLCwsLCwsLCwsLC0sLCw0LCwvLCwsLCwsLCwsLDQsLCwsLywsLCwsLCwsLP/AABEIAOEA4QMBEQACEQEDEQH/xAAcAAEAAgMBAQEAAAAAAAAAAAAABQcDBAYIAQL/xABKEAABAwIDBAYECQcLBQAAAAABAAIDBBESITEFBkFRBxMiYXGBFDKRoSNCUnJzkrGywSUzU2Ki0dIVNENUY4KDk6PC4RYkNbPw/8QAGgEBAAIDAQAAAAAAAAAAAAAAAAMEAgUGAf/EADkRAAIBAgMFBQcEAQMFAAAAAAABAgMRBCExBRJBUWETMnGBkSJSobHB0fAUIzPhQiQ08RVDYnLi/9oADAMBAAIRAxEAPwC8UAQBAEAQBAEAQBAEAQBAEAQBAEAQBAEAQBAEAQBAEAQBAEAQBAEAQBAEAQBAEAQBAEAQBAEAQBAEAQBAEAQBAEAQBAEAQBAEAQBAEAQBAEAQBAfHFAcPS9I0UhOGMtFyAZZAwkC+eGxsguSEO+kB9aSJv+K396XPUm9EfX770g/pov8AMb+9eby5mao1HpF+jNWXpDpBpIw+Bv8AYvN+PNGX6at7kvRmlL0lwjQsP1k3480e/pa/uS9GYm9J8XG3scm/Hmh+lr+5L0Ztw9I1OdZGjxBFvO6b8eY/S1/cl6M2Hb/U1iRNETwGK1z43TejzRi8PVX+EvRm0N8IrA443d7H3aRzB4hZLMjaadmaFb0jQRj1Q7ubI2/sKHh02wNrMqqeOdgIbILgOtcWJGdiRqCgJBAEAQBAEAQBAEAQBAEAQBAEAQBAEBiqqhsbHPeQ1rQXOJ0DQLknyXjdj1Jt2R5kqpWzTyzBoAkkkkAsBYPeXDzsQqU5XOswtPcil0NqNg5KFm1gZl4TZnwhDB5mMtXqMHEBiM8UEfcC8ue7gwr243S+tzh/2NL9DH90LYUu4jiMf/uan/syiN7qnrqqeQ54pH2+a04W+4BVN68mzpIUtyhCPRfct/oq2pHLQRRtcC+EdW9uQLQHENNhwLQLFWqUrxsc7j6ThWbtZPTkdkpSkEAQBAEAQBAEAQBAEAQBAEAQBAEBVvTHvFZraKM5vGOWxzDb9lh8Tme4Dmq9aXBG32Zh/wDuyXRfVlaww271VbOjpUrG9BZpBLcQBF26XHEX4G3FYoubt1ZOz5kjt3ZRp5MIOKN7RJE/5UbswfEaH/lZSjusgwmIVeF7WadpLk19ORGkLAs2PwV6iNnxqMRP3ZYmdhZAXbudUfk2B3yYrfUuP9q2FJ/to4jaEP8AWzjzl8yiJG3Fzqcz4lUkzrqsORO9Ge2W0tcBJkyYdUXfJcXAtJ7rgDzU9OSUjSY+jKdJpcMy/AVcOcPqAIAgCAIAgCAIAgCAIAgCAIAgMdRKGNc52jQXHwAuV43Y9im2kjzRXVzqieSZ+sji7wB0HkLDyVBu+Z2FGkoWguGRsQtUbNnTSSJ7YmyopIppZXva2HqwerYHntkjE5tx2RYaZ5qSEU02ytisRUp1IU6cU3K+rtpwXXxOn2pQNl2QxzXtkNKSGyNuA6MOwnI5jsluXAsUslelfkauhWlT2k4tNdpa6fB2v8+PUr9xVZnQtna0W5DKqiimp3hsxacbXG7HOBIIJzLHad3cp40d6Ka1OfrbWlQxM6dRXjfLml9V+XOYj2YI5nQ1hdTuIOBzm3ZiuLFxGsZz7Tb2yUe7naWRf/Vb0FUoe2uK426dejMO0aGSB+CVtnWuM7tc06Oa7RzTzWDi4uzLdCvCtDfpu6+XR9TWXhMWnuLU32VKL5x9e32gvH3lcpP9tnKbVhbaEXz3ft9Cpxa3kqSOolmaFawaqWLNfWSTuXz0a7afVULHyG72l0bjxOC1ie8ggnxV2lJuOZyuOpRp1mo6PP1OqUhUCAIAgCAIAgCAIAgCAIAgCAICJ3te0UVSXWt1Moz72ED32WFTusnwqbrwtzXzPOFMNefBUmdZTtdklEombCnoTu621xTTXeMUUjermba94zxtxtrbkTzUlOe689Cvj8K8RStF2ks4vqvudptCQUNHLE1okppA50EnrtxSHF1Uvcb5O0IyOeZmk9yDXB6M0dFPGYmM27TjZSWjssrx+q4PPQ4XaFDHJG6eluGtzmhJu+K/xmn40R56jj3QOKa3o+a5f0biNadOSpVnm+7LhLo+Uua48OvYUfpEmz6WfZzyJadhjkgGbXkWxgsORdcYhxIdkbqyruCcOHA0lbs4YmpTxCyk7qXFcvLgbGyd7KLaTPR62Nsct7YX5NL9Pg36sd3Gx8VkqkZq0iGeEr4V9rRd105dVxXU34dyi1joTIHxMIkpjI28kMl7lt9HRniMvxXnYZW9Oh49p3kqm7ZvKdtJL79SrNpY+ukEgDZA4hwGQDgbG3dkqTvfM6ug49nHcd1bI7Lo2qLw1sPNmMebHMP2NVmg/ZkjTbZhapSqdbfFMr9pyHgqyN5LU063RSRKVctzoPaRQycjO631GXVyjozmdo/yLwLGUprwgCAIAgCAIAgCAIAgCAIAgCAhd842OoakP06p51t2gLt/aDVHVScHcs4OUo14OOt0ec6Y5+aps6mnqSURUbNhB5EpsPZrqieOFvx3ZnkwZud5C/nZZQi5OyPMVXVClKpLh8+BYdXVQ7OlFLKQ+knDiGPu4w3NiDziJv3ixVhtUnuvR/A5qFOrj6brwVqkeKy3v/pfEiNt7nzUzxVbOcXtHaDB23Bp1A/SRkajW3NYyouL3oFihtOFeHYYpWfPRf0+pFbL2saUmso2/AkhtVS3/NvubFvJhN8LuB7J5DyMt32o6cUZV6Kq/sVn7X+Eua+/P1XXp6zYdBteMz07xHLo4gC+L5M0fHx48yFM4RqK6NdSxOIwUtyauvzRkhu3Q7ThilhkfG7C0dRK5xfn8hwydhtbM5jvXsI1Emn5GOKq4OpOM4pq/eSy81wKo2lLI6aR0350vdjytZ97EW7tPJUZNt5nW0IwjTiqfdtl4E70d1GGtDeErJIvMjEPu+9SUH7dijteF8M5e60/jb6nKtbYWPAW9iiRsZO7bNOt0UkSlXLd6D3n0F4IOU7zfKxu1mngrlLQ5jaK/dXgWKpSgEAQBAEAQBAEAQBAEAQBAEAQEJvpSdbQ1Db2+Dc4HvYMY97QsKivFos4Op2deEup5zpXXN1Seh1NN+0ScKiZsaZY3RfDHHHU1cmQYMFzwY1vWPPndvsVrDpK8maLbspznTw8OOfm3ZfU43bm1H1M75n/ABjkPksGTW+Q95Krzk5O7N1hcPHD0VTjw+L4skd1t85qM4CDJB8gnNvfGTp4HLw1UlKq4ZcChj9nU8T7Sylz5+P3+ZYWz46CucaiHDjLSyUDsucxws6OePiDzPkVajuT9pHOVf1GGXZz04ePOLOB2nutXbOndNSB5jBux8fbcGfJkZqRw0INr5KCUJQd0bahisPiae5Vtfk8s+aZ12wd+31EEmGEOqYRifEHFoczQuZkc72u0+RKkjWbTss0UsRsyNKpG8rQlknrZ8n9ysq+sdNLJK62KRxebaZm9gqUnd3Oqo01ShGmtErGXYVX1VTDJoGyMJ+biAd7iVlF2kmR4mHaUJxtqmYNqQ4JpmfJkkb7HuCNWbQoy3qcZc0vkRFbosoleuXB0H/+Pd9PJ91iuUtDmNofy+SLDUpRCAIAgCAIAgCAIAgCAIAgCAICL3oLvQ6nCAT1Mtr5D1CsZ91k2HSdaF3bNfM810otkqLOsh3iUhUbNhTOy3bbLNs+sp4Rd/WRPsSGgscQHDESB8Tmpad3BxXQ12NdOljKVao8rSXmr2y14nObS2bNAQJo3Rk6YhkfB2h8iopRcdTY0q9Ksr05J/nLUj5CiEjon7KgpGwSSVc0U8sYlaYYsTWNdpchwJ7wPYp91Rs28zSuvUrucY004p2d3ZnbUW9ksNIyeXDVsxlhmphazA0EPewgYXXuCDa2XNTqo1G7z8DUvBxq1nTh7DtpLnyT+Ru02/8As4guMha7iDE/F7mm/tTt4B7Kxd7bt/NWKn2rUNknlkY3Cx73ua3SwJJCoyd22dbh4ShSjCTu0kjUkGRWJMtTe3gdiqHv4PwSf5kbXn3uKklqU8Kt2ko8rr0bRA1+i9iRVy4OhBv5Pcec8nuaxXKWhzW0H+6vBFhqUoBAEAQBAEAQBAEAQBAEAQBAEBG7ytvSVA/sZeNviO4rGfdZNh/5Y+K+Z5npXX+zyVJnVweZKwqJmwpHb7ozWoqqzceCRsksfy6Z0ZY9vkA9w72qWn3H+ZGs2hG+Kp3drpqL5STuvovM0J55aSwB9Io5c2Nku6N7OX9nK3Q2sQReyxbcNM1+fEnUKeKu37FWOttU+fWLIvbmzmMDJoCXU8tw3F67Ht9aJ/6w4HiPafJRSzWhlRryk3Tqq04620a4Nfmp0u581JXwsoqxvwkN+ocHFjizUsa4cRbTiADwKsUnGa3ZGnx0auGqOvReUtV15+Zq73MraKVhhaYaaK7YTES6Mhxu7rb6vcdcWXK+q8qb0XlkjLBdhiINTe9J6318v68zRkoWVkL6inYGSxZzwM9UtN/hohwGRuzuy743FTV468UXadaWGqKlVd4vuyeq6S+/4oBqhNsEPDa2kbtgdziA843vj+xrVk+BXp5Oa/8AL5pP6kJXaLKJBXLl6FWWoHD+3k+6xXKOhze0lat5I79SmvCAIAgCAIAgCAIAgCAIAgCAICN3lNqSp+hl+45Yz7rJaP8AJHxXzPM1CfP7FSkdXTftErAombCkdNuJtYU1UC/83L8G/ln6rj3B1vJxWdKe7LMq7SwvbUHu96PtLy1+GfkSm8lFJs6RzWsbLRzG4ikBLA7XDcZseODhw52WdSLpvmmVMJWhjoJtuNWPFa+PVPinx8TnNp7VhMAgghMTes612OUynEGYAG3AsLHxWDkrWSLUMPUVXtKk1J2srK2V75n7/wCnRHHDLPVsp3St6yJuCR7sOocXM9Tgs1CyTbsVZYvelKMKbko5PNW+Op3exd6JY4f+9DKiDT0umImZb+2YBdvebeSnU2l7Wa5o09TCxnP9n2Ze7LJ+T0+JObJq9lsDpKd9MzH6xYWMuBn2hkeJyWUXTWasQVoYuVoVFJ20vdlN7VdH10pi/N43lnzMRt5fgqErXdjssOpqlFT71lfxNS4XhKbtUL00LvkyTR+0RSD7z1lwKydq0lzUX819iCrzksokNcuHoQt6A6wP5+TMi18mWt4aK5S0Oa2j/KvBFhqUoBAEAQBAEAQBAEAQBAEAQBAEBEb3R4qKpAtnDLqLj1CdFhUV4snwzSrQb5o810hzuqbOohqSkKiZsaZn4ZrEsXtmWdubtmKtpzR1VnPDbDF8dg0IOuNuWeuQPNXKM1OO5I5baWFnhK36mhkm/R/Z/wBHHb3boy0bi4XkgOklsx+rIOB79D3aKKdJw8DY4PaMMSrPKXLn4flyc3djptp0jKWZxZUU4IjeLYur0BF/WFgA4dwPepYbtSO69UazFOrg67qw7stfH6dDn9q7Gq9kSskZKCH3AewENdbMskYcjlna5420WEoypu5aoVqONg4yjpw+qZ+9oUMNVC6rpmBj47ekQDRt/wCmi/UOdxwseRvjJKS3o+aJ8PWnQqKhVd0+7Ln0fUjNjOLZo39W6QMe1xa1uI65WFrXvoDqbBRLUvYhJ03HeSunq7fnXkjb2vT9VC2P4V15HSdZJA+EZtAwNxZkm2I8OyLX1WTVkRUJ9pUc8l7NrKSlxvfL0RjiZioZT+jqIneUkb2faGol7L8ROVsTHrFr0aZzddoV7EjrlydCJ/J3+NL/ALVcpaHM4/8Al8iwFKUggCAIAgCAIAgCAIAgCAIAgCAjt432pag8oZfuOWM+6yWgr1Y+K+Z5jpNVSZ1UO8yWhUTNhTNgLEskhu9s+SeoZHE/q5O05j8xZzGlwzGY0tf3FZ04uUrIp42tGjRc5q6yTXRlmbC3pDnmkr2tjqB2SDYxyXGVjoCQRlx4chdhVv7M9TlsTgd2Pb4d70Neq8fuRu3+jVjndbRSdRIDcNucAP6jh2meVx3BeSocY5GdDaskt2st5c+P2ZCbVk2sIXQVlL6THwe0Y3AjRzXx53HNzVhLtLWkrlmisG5qpSnuvl/z9zN0X7EqGzvlljeyIxujIkaW4y4tywnMgWPCy8oQe9d6GW1sTSdJQi05Xvk72scwYWQ1jonOc2JkzmOLXEdhjyBcjPKwzGY1CrtJSsbfflVw6nFXk43WV82jJtd8RiYGvxva4Nc7rHvD/gwXvAdo0POFpAFwDdJW4HlBVN97ysmtLJWzyWXG2b5Mz7Ajx0e0W/Jjhl+pI4/YCs4Zxl5EWKlu4ii+sl6o4+v0SJ7XLl6EyP5PIGvWvxeYaR7rDyVuloc3tFWqrwRYKlKAQBAEAQBAEAQBAEAQBAEAQBARm8/8zqfoZf8A1uWMu6ySi7VI+K+Z5kowqTOqh3iWhUTNhTM914WLkpu3TTSVLG07+rls4sd3taTY65G1tDros6abllqVMdUpQot1Y3jldeLMO9j6h1S81UeCUhuIWsDhaG4m6gg2GhsvZ7297WpBhFSVFKi7x++dmTOyN8q6ibGJm9dBI0OjxnPB+pKL6cWuvbuUsakoJXNfXwOHxEpODtJa259V9Udjs/pKoJB2zJC7k+MkfWZcKdV4msnsuvHRJ+f3sfjbHSPSsYeoJmkt2ey5rAebi4DLuF/JYyrxWhJh9kVqkv3PZXxK02ZUPNSx+EyPMgdhGrnudc65AknwCp3d7nTVYRVFwbsrWvyViU3jEjYmMc0BjXgRjro5S1ghbZpwfGdfrHHIEuasp3tb80KuDcHUck82s8mrveeefBd1G/0c0/WCuZ8unw+3GFnRV7+BBtaW52UuUvsV3WnsrGJZxGRc3QiwjZ5JNwZpLDlk0H3q3S0Oa2hbtV4FhKUohAEAQBAEAQBAEAQBAEAQBAEBEb2xYqKqbreGUfsOWE1eLJsO7VYvqjzTRuOnC9/cqbOopt6ErCo2bCkZ1gWDo+j1o9Oju7CQ2Qt5F+E2B7rYvYpqHfRrNsNrCS8Vfwv/AMHWDbtNVE0e04mxTtNszZhdoHRyasJ4XOd9TorCmpezNZmklhatD9/Cy3ov18GuPUjK3dSajDmBprKB5u+MD4aM/pYwPjjW7deI4rx03HLVGccZCu95vcqLR8H0fTx9Tjd6d3ZKOXC4l0bhiikItiblkRweL5jw5qKcN1mxwmJjXjfRrJr84GDYuzn1ErYo9XZknRrBm57u4D8Ao4x3nYt1K8aNN1JcPi+C8zb2e6Pr8ccrYgxwMZkY+TFnYXDGk3IzIy9awRWvke1FPst2acr62aVuPHl9DNtmoBiY1r432IxFkczC50cYja5xkFrhlhZttbkZo3lb7mOHi9+UmmssruLsm75Wz15+R03Q+281T9HGPa5ymw2rNdt1/tw8X9Ctdsx4HvYfive36ri38FglYt1HvRT5pP4Fy9CzfyY3vklP7X/Ct0tDm8d/N5I7xSFMIAgCAIAgCAIAgCAIAgCAIAgI7eGIOpZ2m+cUgyNj6h4hYz7rJKLtUi+qPMNGb5qkzqod4lotFGy/T0NgLEsI+xTOY4PY4tc0hwcNQRoQiedzGcFNOLV0yyad9LtmDDJaOrYNRbF3uA+NGeLeHdkVcTjWVnqctUjX2bUvDOD/ADyfXiRtBtOv2S8R1THTUt7B7bvDW82O1HzHW7u/xSnTyloZVKWHxq3qTUZ8nl8PqvMzdLW12Ojig6t+IlszZCAGFmEg4Te5PaAIIFvYsq8srGOyaMlJ1L5aNdTHutszqdk1VTb4SWKTCeIiaC0DzOJ3s5LGEbU3IkxNbtMbTo8Itev5kcTsuq6qWOS18Dg62l7d/A8jzsqydnc39aHaU5QvqjYramLqmxRdYW4zIXTYQ7EW4Q0BpPDMm+ZtkLJlayMKdOfaOpOyytZX53/4XA7bodjzqXfRD75/crOG1ZptvPuLx+hXW/EWGsqWjhNJ73F34rBq0mWacr0IPoi0+hL/AMeRcXE0mQ1Fw05qxS0NJtBNVV4IsFSlAIAgCAIAgCAIAgCAIAgCAIAgI/eD+az52+Clz5dh3NYy7rM6Xfj4o8vUJHuy7lTZ1cLJsl4FEy/SNlYlg6Do/ax1dGJLZtfgxAECXD2TbifWUtFLfRrNquX6VuPNX8Dd3o2mxsYbKx8W04HNHXMaGh7QfzmJtgWubcgEa5aXWc5ZWfeRTwtFuTcGnRktHnbpZ8VxOj3J37bUfA1Fmz27JA7MthoBwf8Aq8eHIT06u9kzWY3Z7o+3DOPy/ohuk3eKjqIGMidjlbJf1XNLAA4PDsQFjeww63HcsK04yWRY2bhqtOo5SVlb10tY7TZDYm7OiEhAiFOzHi9XAYxiv7SpY23M+Rrqzm8TJx13svG5SlT1Ye4RFxjBOAvADsN8rjn/APZaKg7XyO0puW6t/XjbQxleGZaPRFERTzOtm6UNHg2Np/Eq3htGzmduSvVguS+pXPSbHbaFTwu5p9sbD9qwn32WsM74aHh9Wd90GULm000pJtJIGgcLRjUd93Ef3VNR4s1m0pe1GPJfMsxTGtCAIAgCAIAgCAIAgCAIAgCAICP2/b0afFa3VSXvpbAdVjLRmdK++rczy/Q6DnxVNnVQ1JaFRMv09DOCsSwj6yQtIc0kEEEEZEEaEea9RjKKkrSzRZ1B6NtmntMMFTELFzMnC/xm82Otm06HyKuK1aOepytVVdnVfYzhLn8n1Rxe2Nw66B/YYZWg3bJB6wIzBLb4mm/K/io5UpIvUto0Kqze6+T09Tf382JIKenrJG4JnhkdS0WHwmE4Xm3xjhsfEcllUi7KTIcBiF2k6MXeOsfDkb+8G0j/ACJRtB/OYGO8ImuuD/eY1eVJftIYOiv+oVHyu15v+zglWOgPpKHrLm6NaXBs+Mn47pJPa4ge4BXqK9g5Da097FSXKy+BVvSsbbQm/wAI/wCm1RVO+zYYN/6aPn8yx+hh99mt+lm+/f8AFT0u6anH/wAzO7UhTCAIAgCAIAgCAIAgCAIAgCAIDS21/N5vo5PuFeS0ZlDvLxPLdADYctFSZ1cE7ktCo2XqZ1279NBHSPqpoWzWnZCQ+9mRkAueANXdrLyWUbKO81fMqYqdWVdUKct32XLLi+C8CXZu7RenwiJ7JoZY5JGxl4cMbAC1pN74Te9jn2SFJ2cN9WzRTljcT+lm5pxlFpN24PXzX1NfdXarDVPD6VtM+OOXrJIC5gjYGnF1kZuDmG2OtwLL2nJb2ljHHYeSoq1RzTaspZ3fR/Mk49+J6ZjXVEYqoHZMqqY2BPKSM5MfzBI7rrNVWlnmuZTeBhVk1Te7LjGXDwfFHMb7b7+msbFHG6OMOxnGQXOcAQBYZAC545rCpU3si7gsB2EnOTu9DX67rNksbxp6oj+7LG5w/aLlg84eDLMFu41v3ofJoggVEbNBxsCvDNZ5HoPYlJ1NPDF8iNjT4hov77rZQVopHB4ip2lWU+bZSHSs6+0Ju7qx/ptVap32bzBr/TR8/mWJ0KE/ycMrDrZLG+ouLnuzuPJTUtDV7Qt2uXJHfqUohAEAQBAEAQBAEAQBAEAQBAEBG7x1DY6Wd7zZrYpCTa+WErGTsmSUouU4pczy9s9U2dPT1JiEqNmwps7zo5Mc8dTRSerM0PbzDhkSO8fBnyKlo2leD4ms2rvUnTxMP8XZ+f3zRzNVBNR1JB7EsTgQQMiRmHDm0j7SOahtKD6o2anTxVG+sZL8XiizOtj2vRubHJ1Mpt1jRY9oaNeNXRk6Wt9oVy6qxyOXcJbPxCclvLh911RwMez6/Z0rg+B0sT+zIxrTLDKzS2QydbQkAg24KK0ocDZSq4fFRylaS04NGDffdg0UoLbmCW5jxes06mN3eL5HiPAleVIbr6GWCxXbxd+8tfuY93W9ZDWQ8XQiZo/Wp3h33XOWMdGunyJ673J0qnKVn4SViKaozYold2KHr6uCPUF7S75re273NK9gt6SRBjKvZUJz6fPIvslbI4dHnnpJkvtCq7ngfVYwfgqku+zpcMrYaHh9WWl0LH8mM+kl+8p6XdNNj3+95I7tSFMIAgCAIAgCAIAgCAIAgCAIAgNDbzC6mnANiYpBe17XYc7cV5LQzp99eJ5boSLDLP8ACw/5VJnUw1JeAqNl+m+RIbMr3wSsljycx2IcjzB7iCR5rxNxd0Z1KUKsHTloy1tr7Lg2tSsmiIbJY4Xalrh60T+Yv+8d9yUVVjdanK0K9XZ9ZwkrriufJr88SrHmqoaj40MzPYR9jmH2Hx0q+1B8mdBJ0sVT4Si/zyZ3mxOlKIgCrY5jh8eIF7D34fWb4Zq1GuuJoa+yZJ/tO65PUh+kTe+nq42RU+J2F+Nz3NLQCGuaA29jc4jn3LCrUUlZFnZ2DqUZOdTlYiejwXrom8HiVp+aYn3UdLvpFvaP+1k+Vn8UQssWBzmH4rnM82kt/BRGzhLeSlzz9czu+iXZ+KaWc6Rt6tvzn2LvY0D66nw8c7mn23WtTjSXF39P7LRaFcOZPNe91R1lTO/5Ush8sZt7rKle8mzqlHcpRj0XyLh6Fnfk1vG0svC3xr/irFLumjx/83kjvFKUggCAIAgCAIAgCAIAgCAIAgCAjt4Zwylne4gBsUhJdp6p1ssZaMzpK80up5boTwVRnTweZMQqJl6mbCxLJN7qbyyUUlx2onW6xl9f1m8nD36HmJKVRwZRx2CjioW0ktH9H0LUqKWi2nACbSMPquGT2O42OrTzB81ctGornLqVfB1GtH8GV3t3oyqoyTTuE7OAJDJR3WPZPiCPBQyoyWmZtaO1Kc/5Fuv1X3OXk2BWNdhNLOD3QyH3gEKPdfIurEUWrqUfUsLo43TlgeampHVkNLWMJ7QB9Z7uWQsBrmbqalTcXvM1W0cbGrDsqefN/JIryuna+WV40dJI/wAnOLh7iqredzoqStCMeSS+BdO4+y/R6OJrhZ7/AIR/PE/O3k3CPJXqUd2COS2jX7bESa0WS8vuS21KoRQyyHRjHv8AqtJWcnZXKtKG/NR5tI8z12mZzt71RidZXsXh0Ku/JjfpJfvK3S0Ocx38vkjvFIUwgCAIAgCAIAgCAIAgCAIAgCAit6ZS2jqHNYXkRSWaNT2TksZ91klFJ1Ipu2aPMNCBn3WA81UZ08OLJWAqJl2mzYBWJYugUPGbGy9sz0r8cDyw8Rq1w5Oboft5ELOEnF3RUxFGnWjuzV/p4Hf7I6U4iLVUTmHi+Lts+qe0PK6tRrrijRVtlSWdN38dfsTzOkDZpF/SPIxyX9mFZ9tDmVP+n4j3fijkt7+kBs8boaUODHCz5HDCS3i1g1APEnNQ1K11aJtMDsxwkqlXVaLX1Oe3N2R6TVxsPqN+Ek+Ywjs+brDzKhpx3pWNhj8R2NFyvm8l5/YvNbA485PpOr+roXN4zObGPC+J/wCy0jzUNeVomx2VS38Qn7uf2KK2k+3mq0Eb2uy7OhF99m2zylkGY8DlzVuloc9j/wCXyRYKkKQQBAEAQBAEAQBAEAQBAEAQBAfiaMOBadCCD4HIoDz3vH0e1VHI7q29bCT2HiwNuDXA5Yh458FXlSfA3VHaFO3t5P4EE+OSP143t8WuA9uiicGtUbCniqUs1Jep8irG/KHtCjaLUKqMvpI5rzdZl2qMTphzWViN1EYjKF6Ybyufpr7cUPb2Mscg5rFokjNItjo0pWQ05ldbHPZ3f1YuGDzuXf3grdGFo3Zz21MR2tXcWkcvPidc7abOLgpjWFZdKO03TTxRRte8RsLjgaSMch7hqGtH1lWrJuSSN1syUKVOU5NJt8+BxtJuvW1UgZFCQTxeQABzdyCQpslrY6jz9D0FufsFtFSR04diLblzvlSON3G3AXOXcArEY2VjSVqrqTcmTS9IwgCAIAgCAIAgCAIAgCAIAgCAID8vYCLEAg6g5hAcPt/YD434oWOdE7MtaMRY7iANcPHLTPuQHPT0sZycyMniHtAPsIQ9Ta0NaTd2A5+jxeQH8K83UZqtUWkn6s1Jd24P6uz3fvXm5HkZfqKvvP1NR+70H9WHkR/Em6uR7+pq+8z9M2LB/VW+0fxJuR5D9VW99mRuxYf6qzzw/vTcjyPHiaz/AMmTMQksLMAAtbt2yHgsiE+umI9YxjxddAb2ytmTTvaA1wjv2n4S1uHjYnU8BZAWLSUjI24WNDW8gLe3mUBnQBAEAQBAEAQBAEAQBAEAQBAEAQBAEAQGOWBrsnNDvnAH7UBoybBpXawR+TQ37EBhduvSH+j9kkg+xyAxf9JUnyHf5sv8SADdGj/Ru/zZP4kB+xurR/ovbJIf9yAys3cpB/QMPzhi+1AblPQRM9SNjfmsaPsCA2UAQBAEAQBAEAQBAEAQBAEAQBAEAQBAEAQBAEAQBAEAQBAEAQBAEAQBAEAQBAEAQBAEAQBAEAQBAEAQBAEAQBAEAQBAEAQBAEAQBAEAQBAEAQBAEAQBAf/Z"/>
          <p:cNvSpPr>
            <a:spLocks noChangeAspect="1" noChangeArrowheads="1"/>
          </p:cNvSpPr>
          <p:nvPr/>
        </p:nvSpPr>
        <p:spPr bwMode="auto">
          <a:xfrm>
            <a:off x="1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6" name="Group 35"/>
          <p:cNvGrpSpPr/>
          <p:nvPr/>
        </p:nvGrpSpPr>
        <p:grpSpPr>
          <a:xfrm>
            <a:off x="1691680" y="5013176"/>
            <a:ext cx="6192688" cy="1368152"/>
            <a:chOff x="1691680" y="5013176"/>
            <a:chExt cx="6192688" cy="1368152"/>
          </a:xfrm>
        </p:grpSpPr>
        <p:sp>
          <p:nvSpPr>
            <p:cNvPr id="29" name="Rounded Rectangle 28"/>
            <p:cNvSpPr/>
            <p:nvPr/>
          </p:nvSpPr>
          <p:spPr>
            <a:xfrm>
              <a:off x="1691680" y="5013176"/>
              <a:ext cx="6120680" cy="1368152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907704" y="5229200"/>
              <a:ext cx="597666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chemeClr val="bg1"/>
                  </a:solidFill>
                  <a:latin typeface="Century Gothic" pitchFamily="34" charset="0"/>
                </a:rPr>
                <a:t>Is there enough evidence to ban sugary drink sales to under–18s?</a:t>
              </a:r>
              <a:endParaRPr lang="en-GB" sz="28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39552" y="2492896"/>
            <a:ext cx="3384376" cy="2788784"/>
            <a:chOff x="539552" y="2492896"/>
            <a:chExt cx="3384376" cy="2788784"/>
          </a:xfrm>
        </p:grpSpPr>
        <p:pic>
          <p:nvPicPr>
            <p:cNvPr id="23" name="Picture 22" descr="card pile 1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3568" y="2980415"/>
              <a:ext cx="3096344" cy="230126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539552" y="2492896"/>
              <a:ext cx="33843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latin typeface="Century Gothic" pitchFamily="34" charset="0"/>
                </a:rPr>
                <a:t>weak evidence </a:t>
              </a:r>
              <a:endParaRPr lang="en-GB" sz="2800" dirty="0">
                <a:latin typeface="Century Gothic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813154" y="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latin typeface="Century Gothic" pitchFamily="34" charset="0"/>
              </a:rPr>
              <a:t>SS1</a:t>
            </a:r>
            <a:endParaRPr lang="en-GB" sz="1600" dirty="0">
              <a:latin typeface="Century Gothic" pitchFamily="34" charset="0"/>
            </a:endParaRPr>
          </a:p>
        </p:txBody>
      </p:sp>
      <p:pic>
        <p:nvPicPr>
          <p:cNvPr id="20" name="Picture 19" descr="Student sheet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98816" y="44624"/>
            <a:ext cx="510483" cy="596982"/>
          </a:xfrm>
          <a:prstGeom prst="rect">
            <a:avLst/>
          </a:prstGeom>
        </p:spPr>
      </p:pic>
      <p:pic>
        <p:nvPicPr>
          <p:cNvPr id="18" name="Picture 17" descr="a group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95736" y="1340768"/>
            <a:ext cx="733581" cy="4624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5" name="Group 34"/>
          <p:cNvGrpSpPr/>
          <p:nvPr/>
        </p:nvGrpSpPr>
        <p:grpSpPr>
          <a:xfrm>
            <a:off x="5314331" y="2492896"/>
            <a:ext cx="3290117" cy="2788784"/>
            <a:chOff x="5314331" y="2492896"/>
            <a:chExt cx="3290117" cy="2788784"/>
          </a:xfrm>
        </p:grpSpPr>
        <p:sp>
          <p:nvSpPr>
            <p:cNvPr id="13" name="TextBox 12"/>
            <p:cNvSpPr txBox="1"/>
            <p:nvPr/>
          </p:nvSpPr>
          <p:spPr>
            <a:xfrm>
              <a:off x="5508104" y="2492896"/>
              <a:ext cx="30963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latin typeface="Century Gothic" pitchFamily="34" charset="0"/>
                </a:rPr>
                <a:t>strong evidence</a:t>
              </a:r>
              <a:endParaRPr lang="en-GB" sz="2800" dirty="0">
                <a:latin typeface="Century Gothic" pitchFamily="34" charset="0"/>
              </a:endParaRPr>
            </a:p>
          </p:txBody>
        </p:sp>
        <p:pic>
          <p:nvPicPr>
            <p:cNvPr id="24" name="Picture 23" descr="card pile 1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14331" y="2996952"/>
              <a:ext cx="3074093" cy="22847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2" name="Group 21"/>
          <p:cNvGrpSpPr/>
          <p:nvPr/>
        </p:nvGrpSpPr>
        <p:grpSpPr>
          <a:xfrm>
            <a:off x="-148208" y="6445956"/>
            <a:ext cx="1479848" cy="319812"/>
            <a:chOff x="-76200" y="6453336"/>
            <a:chExt cx="1479848" cy="288039"/>
          </a:xfrm>
        </p:grpSpPr>
        <p:sp>
          <p:nvSpPr>
            <p:cNvPr id="25" name="Freeform 24"/>
            <p:cNvSpPr/>
            <p:nvPr/>
          </p:nvSpPr>
          <p:spPr>
            <a:xfrm rot="16200000">
              <a:off x="483704" y="5893438"/>
              <a:ext cx="288033" cy="1407842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-76200" y="6431881"/>
            <a:ext cx="13673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baseline="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CORE TASK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979712" y="908720"/>
            <a:ext cx="5616624" cy="1296144"/>
          </a:xfrm>
          <a:prstGeom prst="rect">
            <a:avLst/>
          </a:prstGeom>
          <a:noFill/>
          <a:ln w="6350">
            <a:solidFill>
              <a:srgbClr val="9900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3212976"/>
            <a:ext cx="331236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entury Gothic" pitchFamily="34" charset="0"/>
              </a:rPr>
              <a:t>Will they ever agree?</a:t>
            </a:r>
          </a:p>
          <a:p>
            <a:r>
              <a:rPr lang="en-GB" sz="2400" dirty="0" smtClean="0">
                <a:latin typeface="Century Gothic" pitchFamily="34" charset="0"/>
              </a:rPr>
              <a:t>Scientists will be more confident that sugary drinks </a:t>
            </a:r>
            <a:r>
              <a:rPr lang="en-GB" sz="2400" b="1" dirty="0" smtClean="0">
                <a:solidFill>
                  <a:srgbClr val="C00000"/>
                </a:solidFill>
                <a:latin typeface="Century Gothic" pitchFamily="34" charset="0"/>
              </a:rPr>
              <a:t>cause</a:t>
            </a:r>
            <a:r>
              <a:rPr lang="en-GB" sz="2400" dirty="0" smtClean="0">
                <a:latin typeface="Century Gothic" pitchFamily="34" charset="0"/>
              </a:rPr>
              <a:t> obesity if they can </a:t>
            </a:r>
            <a:r>
              <a:rPr lang="en-GB" sz="2400" b="1" dirty="0" smtClean="0">
                <a:solidFill>
                  <a:srgbClr val="C00000"/>
                </a:solidFill>
                <a:latin typeface="Century Gothic" pitchFamily="34" charset="0"/>
              </a:rPr>
              <a:t>explain</a:t>
            </a:r>
            <a:r>
              <a:rPr lang="en-GB" sz="2400" dirty="0" smtClean="0">
                <a:solidFill>
                  <a:srgbClr val="C00000"/>
                </a:solidFill>
                <a:latin typeface="Century Gothic" pitchFamily="34" charset="0"/>
              </a:rPr>
              <a:t> </a:t>
            </a:r>
            <a:r>
              <a:rPr lang="en-GB" sz="2400" b="1" dirty="0" smtClean="0">
                <a:solidFill>
                  <a:srgbClr val="C00000"/>
                </a:solidFill>
                <a:latin typeface="Century Gothic" pitchFamily="34" charset="0"/>
              </a:rPr>
              <a:t>how</a:t>
            </a:r>
            <a:r>
              <a:rPr lang="en-GB" sz="2400" dirty="0" smtClean="0">
                <a:latin typeface="Century Gothic" pitchFamily="34" charset="0"/>
              </a:rPr>
              <a:t>.</a:t>
            </a:r>
            <a:endParaRPr lang="en-GB" sz="2400" dirty="0">
              <a:latin typeface="Century Gothic" pitchFamily="34" charset="0"/>
            </a:endParaRPr>
          </a:p>
        </p:txBody>
      </p:sp>
      <p:sp>
        <p:nvSpPr>
          <p:cNvPr id="1026" name="AutoShape 2" descr="data:image/jpeg;base64,/9j/4AAQSkZJRgABAQAAAQABAAD/2wCEAAkGBxITEhUUEhQWFhUWGRcWGBcUFBgVFhwUFxcYGBgXGBgcHCkgHRslHBgUITEiJSkrLi4uFx8zODMsNygtLiwBCgoKDg0OGxAQGywkICQsLCwsLCwsLCwsLCwsLCwsLC0sLCw0LCwvLCwsLCwsLCwsLDQsLCwsLywsLCwsLCwsLP/AABEIAOEA4QMBEQACEQEDEQH/xAAcAAEAAgMBAQEAAAAAAAAAAAAABQcDBAYIAQL/xABKEAABAwIDBAYECQcLBQAAAAABAAIDBBESITEFBkFRBxMiYXGBFDKRoSNCUnJzkrGywSUzU2Ki0dIVNENUY4KDk6PC4RYkNbPw/8QAGgEBAAIDAQAAAAAAAAAAAAAAAAMEAgUGAf/EADkRAAIBAgMFBQcEAQMFAAAAAAABAgMRBCExBRJBUWETMnGBkSJSobHB0fAUIzPhQiQ08RVDYnLi/9oADAMBAAIRAxEAPwC8UAQBAEAQBAEAQBAEAQBAEAQBAEAQBAEAQBAEAQBAEAQBAEAQBAEAQBAEAQBAEAQBAEAQBAEAQBAEAQBAEAQBAEAQBAEAQBAEAQBAEAQBAEAQBAfHFAcPS9I0UhOGMtFyAZZAwkC+eGxsguSEO+kB9aSJv+K396XPUm9EfX770g/pov8AMb+9eby5mao1HpF+jNWXpDpBpIw+Bv8AYvN+PNGX6at7kvRmlL0lwjQsP1k3480e/pa/uS9GYm9J8XG3scm/Hmh+lr+5L0Ztw9I1OdZGjxBFvO6b8eY/S1/cl6M2Hb/U1iRNETwGK1z43TejzRi8PVX+EvRm0N8IrA443d7H3aRzB4hZLMjaadmaFb0jQRj1Q7ubI2/sKHh02wNrMqqeOdgIbILgOtcWJGdiRqCgJBAEAQBAEAQBAEAQBAEAQBAEAQBAEBiqqhsbHPeQ1rQXOJ0DQLknyXjdj1Jt2R5kqpWzTyzBoAkkkkAsBYPeXDzsQqU5XOswtPcil0NqNg5KFm1gZl4TZnwhDB5mMtXqMHEBiM8UEfcC8ue7gwr243S+tzh/2NL9DH90LYUu4jiMf/uan/syiN7qnrqqeQ54pH2+a04W+4BVN68mzpIUtyhCPRfct/oq2pHLQRRtcC+EdW9uQLQHENNhwLQLFWqUrxsc7j6ThWbtZPTkdkpSkEAQBAEAQBAEAQBAEAQBAEAQBAEBVvTHvFZraKM5vGOWxzDb9lh8Tme4Dmq9aXBG32Zh/wDuyXRfVlaww271VbOjpUrG9BZpBLcQBF26XHEX4G3FYoubt1ZOz5kjt3ZRp5MIOKN7RJE/5UbswfEaH/lZSjusgwmIVeF7WadpLk19ORGkLAs2PwV6iNnxqMRP3ZYmdhZAXbudUfk2B3yYrfUuP9q2FJ/to4jaEP8AWzjzl8yiJG3Fzqcz4lUkzrqsORO9Ge2W0tcBJkyYdUXfJcXAtJ7rgDzU9OSUjSY+jKdJpcMy/AVcOcPqAIAgCAIAgCAIAgCAIAgCAIAgMdRKGNc52jQXHwAuV43Y9im2kjzRXVzqieSZ+sji7wB0HkLDyVBu+Z2FGkoWguGRsQtUbNnTSSJ7YmyopIppZXva2HqwerYHntkjE5tx2RYaZ5qSEU02ytisRUp1IU6cU3K+rtpwXXxOn2pQNl2QxzXtkNKSGyNuA6MOwnI5jsluXAsUslelfkauhWlT2k4tNdpa6fB2v8+PUr9xVZnQtna0W5DKqiimp3hsxacbXG7HOBIIJzLHad3cp40d6Ka1OfrbWlQxM6dRXjfLml9V+XOYj2YI5nQ1hdTuIOBzm3ZiuLFxGsZz7Tb2yUe7naWRf/Vb0FUoe2uK426dejMO0aGSB+CVtnWuM7tc06Oa7RzTzWDi4uzLdCvCtDfpu6+XR9TWXhMWnuLU32VKL5x9e32gvH3lcpP9tnKbVhbaEXz3ft9Cpxa3kqSOolmaFawaqWLNfWSTuXz0a7afVULHyG72l0bjxOC1ie8ggnxV2lJuOZyuOpRp1mo6PP1OqUhUCAIAgCAIAgCAIAgCAIAgCAICJ3te0UVSXWt1Moz72ED32WFTusnwqbrwtzXzPOFMNefBUmdZTtdklEombCnoTu621xTTXeMUUjermba94zxtxtrbkTzUlOe689Cvj8K8RStF2ks4vqvudptCQUNHLE1okppA50EnrtxSHF1Uvcb5O0IyOeZmk9yDXB6M0dFPGYmM27TjZSWjssrx+q4PPQ4XaFDHJG6eluGtzmhJu+K/xmn40R56jj3QOKa3o+a5f0biNadOSpVnm+7LhLo+Uua48OvYUfpEmz6WfZzyJadhjkgGbXkWxgsORdcYhxIdkbqyruCcOHA0lbs4YmpTxCyk7qXFcvLgbGyd7KLaTPR62Nsct7YX5NL9Pg36sd3Gx8VkqkZq0iGeEr4V9rRd105dVxXU34dyi1joTIHxMIkpjI28kMl7lt9HRniMvxXnYZW9Oh49p3kqm7ZvKdtJL79SrNpY+ukEgDZA4hwGQDgbG3dkqTvfM6ug49nHcd1bI7Lo2qLw1sPNmMebHMP2NVmg/ZkjTbZhapSqdbfFMr9pyHgqyN5LU063RSRKVctzoPaRQycjO631GXVyjozmdo/yLwLGUprwgCAIAgCAIAgCAIAgCAIAgCAhd842OoakP06p51t2gLt/aDVHVScHcs4OUo14OOt0ec6Y5+aps6mnqSURUbNhB5EpsPZrqieOFvx3ZnkwZud5C/nZZQi5OyPMVXVClKpLh8+BYdXVQ7OlFLKQ+knDiGPu4w3NiDziJv3ixVhtUnuvR/A5qFOrj6brwVqkeKy3v/pfEiNt7nzUzxVbOcXtHaDB23Bp1A/SRkajW3NYyouL3oFihtOFeHYYpWfPRf0+pFbL2saUmso2/AkhtVS3/NvubFvJhN8LuB7J5DyMt32o6cUZV6Kq/sVn7X+Eua+/P1XXp6zYdBteMz07xHLo4gC+L5M0fHx48yFM4RqK6NdSxOIwUtyauvzRkhu3Q7ThilhkfG7C0dRK5xfn8hwydhtbM5jvXsI1Emn5GOKq4OpOM4pq/eSy81wKo2lLI6aR0350vdjytZ97EW7tPJUZNt5nW0IwjTiqfdtl4E70d1GGtDeErJIvMjEPu+9SUH7dijteF8M5e60/jb6nKtbYWPAW9iiRsZO7bNOt0UkSlXLd6D3n0F4IOU7zfKxu1mngrlLQ5jaK/dXgWKpSgEAQBAEAQBAEAQBAEAQBAEAQEJvpSdbQ1Db2+Dc4HvYMY97QsKivFos4Op2deEup5zpXXN1Seh1NN+0ScKiZsaZY3RfDHHHU1cmQYMFzwY1vWPPndvsVrDpK8maLbspznTw8OOfm3ZfU43bm1H1M75n/ABjkPksGTW+Q95Krzk5O7N1hcPHD0VTjw+L4skd1t85qM4CDJB8gnNvfGTp4HLw1UlKq4ZcChj9nU8T7Sylz5+P3+ZYWz46CucaiHDjLSyUDsucxws6OePiDzPkVajuT9pHOVf1GGXZz04ePOLOB2nutXbOndNSB5jBux8fbcGfJkZqRw0INr5KCUJQd0bahisPiae5Vtfk8s+aZ12wd+31EEmGEOqYRifEHFoczQuZkc72u0+RKkjWbTss0UsRsyNKpG8rQlknrZ8n9ysq+sdNLJK62KRxebaZm9gqUnd3Oqo01ShGmtErGXYVX1VTDJoGyMJ+biAd7iVlF2kmR4mHaUJxtqmYNqQ4JpmfJkkb7HuCNWbQoy3qcZc0vkRFbosoleuXB0H/+Pd9PJ91iuUtDmNofy+SLDUpRCAIAgCAIAgCAIAgCAIAgCAICL3oLvQ6nCAT1Mtr5D1CsZ91k2HSdaF3bNfM810otkqLOsh3iUhUbNhTOy3bbLNs+sp4Rd/WRPsSGgscQHDESB8Tmpad3BxXQ12NdOljKVao8rSXmr2y14nObS2bNAQJo3Rk6YhkfB2h8iopRcdTY0q9Ksr05J/nLUj5CiEjon7KgpGwSSVc0U8sYlaYYsTWNdpchwJ7wPYp91Rs28zSuvUrucY004p2d3ZnbUW9ksNIyeXDVsxlhmphazA0EPewgYXXuCDa2XNTqo1G7z8DUvBxq1nTh7DtpLnyT+Ru02/8As4guMha7iDE/F7mm/tTt4B7Kxd7bt/NWKn2rUNknlkY3Cx73ua3SwJJCoyd22dbh4ShSjCTu0kjUkGRWJMtTe3gdiqHv4PwSf5kbXn3uKklqU8Kt2ko8rr0bRA1+i9iRVy4OhBv5Pcec8nuaxXKWhzW0H+6vBFhqUoBAEAQBAEAQBAEAQBAEAQBAEBG7ytvSVA/sZeNviO4rGfdZNh/5Y+K+Z5npXX+zyVJnVweZKwqJmwpHb7ozWoqqzceCRsksfy6Z0ZY9vkA9w72qWn3H+ZGs2hG+Kp3drpqL5STuvovM0J55aSwB9Io5c2Nku6N7OX9nK3Q2sQReyxbcNM1+fEnUKeKu37FWOttU+fWLIvbmzmMDJoCXU8tw3F67Ht9aJ/6w4HiPafJRSzWhlRryk3Tqq04620a4Nfmp0u581JXwsoqxvwkN+ocHFjizUsa4cRbTiADwKsUnGa3ZGnx0auGqOvReUtV15+Zq73MraKVhhaYaaK7YTES6Mhxu7rb6vcdcWXK+q8qb0XlkjLBdhiINTe9J6318v68zRkoWVkL6inYGSxZzwM9UtN/hohwGRuzuy743FTV468UXadaWGqKlVd4vuyeq6S+/4oBqhNsEPDa2kbtgdziA843vj+xrVk+BXp5Oa/8AL5pP6kJXaLKJBXLl6FWWoHD+3k+6xXKOhze0lat5I79SmvCAIAgCAIAgCAIAgCAIAgCAICN3lNqSp+hl+45Yz7rJaP8AJHxXzPM1CfP7FSkdXTftErAombCkdNuJtYU1UC/83L8G/ln6rj3B1vJxWdKe7LMq7SwvbUHu96PtLy1+GfkSm8lFJs6RzWsbLRzG4ikBLA7XDcZseODhw52WdSLpvmmVMJWhjoJtuNWPFa+PVPinx8TnNp7VhMAgghMTes612OUynEGYAG3AsLHxWDkrWSLUMPUVXtKk1J2srK2V75n7/wCnRHHDLPVsp3St6yJuCR7sOocXM9Tgs1CyTbsVZYvelKMKbko5PNW+Op3exd6JY4f+9DKiDT0umImZb+2YBdvebeSnU2l7Wa5o09TCxnP9n2Ze7LJ+T0+JObJq9lsDpKd9MzH6xYWMuBn2hkeJyWUXTWasQVoYuVoVFJ20vdlN7VdH10pi/N43lnzMRt5fgqErXdjssOpqlFT71lfxNS4XhKbtUL00LvkyTR+0RSD7z1lwKydq0lzUX819iCrzksokNcuHoQt6A6wP5+TMi18mWt4aK5S0Oa2j/KvBFhqUoBAEAQBAEAQBAEAQBAEAQBAEBEb3R4qKpAtnDLqLj1CdFhUV4snwzSrQb5o810hzuqbOohqSkKiZsaZn4ZrEsXtmWdubtmKtpzR1VnPDbDF8dg0IOuNuWeuQPNXKM1OO5I5baWFnhK36mhkm/R/Z/wBHHb3boy0bi4XkgOklsx+rIOB79D3aKKdJw8DY4PaMMSrPKXLn4flyc3djptp0jKWZxZUU4IjeLYur0BF/WFgA4dwPepYbtSO69UazFOrg67qw7stfH6dDn9q7Gq9kSskZKCH3AewENdbMskYcjlna5420WEoypu5aoVqONg4yjpw+qZ+9oUMNVC6rpmBj47ekQDRt/wCmi/UOdxwseRvjJKS3o+aJ8PWnQqKhVd0+7Ln0fUjNjOLZo39W6QMe1xa1uI65WFrXvoDqbBRLUvYhJ03HeSunq7fnXkjb2vT9VC2P4V15HSdZJA+EZtAwNxZkm2I8OyLX1WTVkRUJ9pUc8l7NrKSlxvfL0RjiZioZT+jqIneUkb2faGol7L8ROVsTHrFr0aZzddoV7EjrlydCJ/J3+NL/ALVcpaHM4/8Al8iwFKUggCAIAgCAIAgCAIAgCAIAgCAjt432pag8oZfuOWM+6yWgr1Y+K+Z5jpNVSZ1UO8yWhUTNhTNgLEskhu9s+SeoZHE/q5O05j8xZzGlwzGY0tf3FZ04uUrIp42tGjRc5q6yTXRlmbC3pDnmkr2tjqB2SDYxyXGVjoCQRlx4chdhVv7M9TlsTgd2Pb4d70Neq8fuRu3+jVjndbRSdRIDcNucAP6jh2meVx3BeSocY5GdDaskt2st5c+P2ZCbVk2sIXQVlL6THwe0Y3AjRzXx53HNzVhLtLWkrlmisG5qpSnuvl/z9zN0X7EqGzvlljeyIxujIkaW4y4tywnMgWPCy8oQe9d6GW1sTSdJQi05Xvk72scwYWQ1jonOc2JkzmOLXEdhjyBcjPKwzGY1CrtJSsbfflVw6nFXk43WV82jJtd8RiYGvxva4Nc7rHvD/gwXvAdo0POFpAFwDdJW4HlBVN97ysmtLJWzyWXG2b5Mz7Ajx0e0W/Jjhl+pI4/YCs4Zxl5EWKlu4ii+sl6o4+v0SJ7XLl6EyP5PIGvWvxeYaR7rDyVuloc3tFWqrwRYKlKAQBAEAQBAEAQBAEAQBAEAQBARm8/8zqfoZf8A1uWMu6ySi7VI+K+Z5kowqTOqh3iWhUTNhTM914WLkpu3TTSVLG07+rls4sd3taTY65G1tDros6abllqVMdUpQot1Y3jldeLMO9j6h1S81UeCUhuIWsDhaG4m6gg2GhsvZ7297WpBhFSVFKi7x++dmTOyN8q6ibGJm9dBI0OjxnPB+pKL6cWuvbuUsakoJXNfXwOHxEpODtJa259V9Udjs/pKoJB2zJC7k+MkfWZcKdV4msnsuvHRJ+f3sfjbHSPSsYeoJmkt2ey5rAebi4DLuF/JYyrxWhJh9kVqkv3PZXxK02ZUPNSx+EyPMgdhGrnudc65AknwCp3d7nTVYRVFwbsrWvyViU3jEjYmMc0BjXgRjro5S1ghbZpwfGdfrHHIEuasp3tb80KuDcHUck82s8mrveeefBd1G/0c0/WCuZ8unw+3GFnRV7+BBtaW52UuUvsV3WnsrGJZxGRc3QiwjZ5JNwZpLDlk0H3q3S0Oa2hbtV4FhKUohAEAQBAEAQBAEAQBAEAQBAEBEb2xYqKqbreGUfsOWE1eLJsO7VYvqjzTRuOnC9/cqbOopt6ErCo2bCkZ1gWDo+j1o9Oju7CQ2Qt5F+E2B7rYvYpqHfRrNsNrCS8Vfwv/AMHWDbtNVE0e04mxTtNszZhdoHRyasJ4XOd9TorCmpezNZmklhatD9/Cy3ov18GuPUjK3dSajDmBprKB5u+MD4aM/pYwPjjW7deI4rx03HLVGccZCu95vcqLR8H0fTx9Tjd6d3ZKOXC4l0bhiikItiblkRweL5jw5qKcN1mxwmJjXjfRrJr84GDYuzn1ErYo9XZknRrBm57u4D8Ao4x3nYt1K8aNN1JcPi+C8zb2e6Pr8ccrYgxwMZkY+TFnYXDGk3IzIy9awRWvke1FPst2acr62aVuPHl9DNtmoBiY1r432IxFkczC50cYja5xkFrhlhZttbkZo3lb7mOHi9+UmmssruLsm75Wz15+R03Q+281T9HGPa5ymw2rNdt1/tw8X9Ctdsx4HvYfive36ri38FglYt1HvRT5pP4Fy9CzfyY3vklP7X/Ct0tDm8d/N5I7xSFMIAgCAIAgCAIAgCAIAgCAIAgI7eGIOpZ2m+cUgyNj6h4hYz7rJKLtUi+qPMNGb5qkzqod4lotFGy/T0NgLEsI+xTOY4PY4tc0hwcNQRoQiedzGcFNOLV0yyad9LtmDDJaOrYNRbF3uA+NGeLeHdkVcTjWVnqctUjX2bUvDOD/ADyfXiRtBtOv2S8R1THTUt7B7bvDW82O1HzHW7u/xSnTyloZVKWHxq3qTUZ8nl8PqvMzdLW12Ojig6t+IlszZCAGFmEg4Te5PaAIIFvYsq8srGOyaMlJ1L5aNdTHutszqdk1VTb4SWKTCeIiaC0DzOJ3s5LGEbU3IkxNbtMbTo8Itev5kcTsuq6qWOS18Dg62l7d/A8jzsqydnc39aHaU5QvqjYramLqmxRdYW4zIXTYQ7EW4Q0BpPDMm+ZtkLJlayMKdOfaOpOyytZX53/4XA7bodjzqXfRD75/crOG1ZptvPuLx+hXW/EWGsqWjhNJ73F34rBq0mWacr0IPoi0+hL/AMeRcXE0mQ1Fw05qxS0NJtBNVV4IsFSlAIAgCAIAgCAIAgCAIAgCAIAgI/eD+az52+Clz5dh3NYy7rM6Xfj4o8vUJHuy7lTZ1cLJsl4FEy/SNlYlg6Do/ax1dGJLZtfgxAECXD2TbifWUtFLfRrNquX6VuPNX8Dd3o2mxsYbKx8W04HNHXMaGh7QfzmJtgWubcgEa5aXWc5ZWfeRTwtFuTcGnRktHnbpZ8VxOj3J37bUfA1Fmz27JA7MthoBwf8Aq8eHIT06u9kzWY3Z7o+3DOPy/ohuk3eKjqIGMidjlbJf1XNLAA4PDsQFjeww63HcsK04yWRY2bhqtOo5SVlb10tY7TZDYm7OiEhAiFOzHi9XAYxiv7SpY23M+Rrqzm8TJx13svG5SlT1Ye4RFxjBOAvADsN8rjn/APZaKg7XyO0puW6t/XjbQxleGZaPRFERTzOtm6UNHg2Np/Eq3htGzmduSvVguS+pXPSbHbaFTwu5p9sbD9qwn32WsM74aHh9Wd90GULm000pJtJIGgcLRjUd93Ef3VNR4s1m0pe1GPJfMsxTGtCAIAgCAIAgCAIAgCAIAgCAICP2/b0afFa3VSXvpbAdVjLRmdK++rczy/Q6DnxVNnVQ1JaFRMv09DOCsSwj6yQtIc0kEEEEZEEaEea9RjKKkrSzRZ1B6NtmntMMFTELFzMnC/xm82Otm06HyKuK1aOepytVVdnVfYzhLn8n1Rxe2Nw66B/YYZWg3bJB6wIzBLb4mm/K/io5UpIvUto0Kqze6+T09Tf382JIKenrJG4JnhkdS0WHwmE4Xm3xjhsfEcllUi7KTIcBiF2k6MXeOsfDkb+8G0j/ACJRtB/OYGO8ImuuD/eY1eVJftIYOiv+oVHyu15v+zglWOgPpKHrLm6NaXBs+Mn47pJPa4ge4BXqK9g5Da097FSXKy+BVvSsbbQm/wAI/wCm1RVO+zYYN/6aPn8yx+hh99mt+lm+/f8AFT0u6anH/wAzO7UhTCAIAgCAIAgCAIAgCAIAgCAIDS21/N5vo5PuFeS0ZlDvLxPLdADYctFSZ1cE7ktCo2XqZ1279NBHSPqpoWzWnZCQ+9mRkAueANXdrLyWUbKO81fMqYqdWVdUKct32XLLi+C8CXZu7RenwiJ7JoZY5JGxl4cMbAC1pN74Te9jn2SFJ2cN9WzRTljcT+lm5pxlFpN24PXzX1NfdXarDVPD6VtM+OOXrJIC5gjYGnF1kZuDmG2OtwLL2nJb2ljHHYeSoq1RzTaspZ3fR/Mk49+J6ZjXVEYqoHZMqqY2BPKSM5MfzBI7rrNVWlnmuZTeBhVk1Te7LjGXDwfFHMb7b7+msbFHG6OMOxnGQXOcAQBYZAC545rCpU3si7gsB2EnOTu9DX67rNksbxp6oj+7LG5w/aLlg84eDLMFu41v3ofJoggVEbNBxsCvDNZ5HoPYlJ1NPDF8iNjT4hov77rZQVopHB4ip2lWU+bZSHSs6+0Ju7qx/ptVap32bzBr/TR8/mWJ0KE/ycMrDrZLG+ouLnuzuPJTUtDV7Qt2uXJHfqUohAEAQBAEAQBAEAQBAEAQBAEBG7x1DY6Wd7zZrYpCTa+WErGTsmSUouU4pczy9s9U2dPT1JiEqNmwps7zo5Mc8dTRSerM0PbzDhkSO8fBnyKlo2leD4ms2rvUnTxMP8XZ+f3zRzNVBNR1JB7EsTgQQMiRmHDm0j7SOahtKD6o2anTxVG+sZL8XiizOtj2vRubHJ1Mpt1jRY9oaNeNXRk6Wt9oVy6qxyOXcJbPxCclvLh911RwMez6/Z0rg+B0sT+zIxrTLDKzS2QydbQkAg24KK0ocDZSq4fFRylaS04NGDffdg0UoLbmCW5jxes06mN3eL5HiPAleVIbr6GWCxXbxd+8tfuY93W9ZDWQ8XQiZo/Wp3h33XOWMdGunyJ673J0qnKVn4SViKaozYold2KHr6uCPUF7S75re273NK9gt6SRBjKvZUJz6fPIvslbI4dHnnpJkvtCq7ngfVYwfgqku+zpcMrYaHh9WWl0LH8mM+kl+8p6XdNNj3+95I7tSFMIAgCAIAgCAIAgCAIAgCAIAgNDbzC6mnANiYpBe17XYc7cV5LQzp99eJ5boSLDLP8ACw/5VJnUw1JeAqNl+m+RIbMr3wSsljycx2IcjzB7iCR5rxNxd0Z1KUKsHTloy1tr7Lg2tSsmiIbJY4Xalrh60T+Yv+8d9yUVVjdanK0K9XZ9ZwkrriufJr88SrHmqoaj40MzPYR9jmH2Hx0q+1B8mdBJ0sVT4Si/zyZ3mxOlKIgCrY5jh8eIF7D34fWb4Zq1GuuJoa+yZJ/tO65PUh+kTe+nq42RU+J2F+Nz3NLQCGuaA29jc4jn3LCrUUlZFnZ2DqUZOdTlYiejwXrom8HiVp+aYn3UdLvpFvaP+1k+Vn8UQssWBzmH4rnM82kt/BRGzhLeSlzz9czu+iXZ+KaWc6Rt6tvzn2LvY0D66nw8c7mn23WtTjSXF39P7LRaFcOZPNe91R1lTO/5Ush8sZt7rKle8mzqlHcpRj0XyLh6Fnfk1vG0svC3xr/irFLumjx/83kjvFKUggCAIAgCAIAgCAIAgCAIAgCAjt4Zwylne4gBsUhJdp6p1ssZaMzpK80up5boTwVRnTweZMQqJl6mbCxLJN7qbyyUUlx2onW6xl9f1m8nD36HmJKVRwZRx2CjioW0ktH9H0LUqKWi2nACbSMPquGT2O42OrTzB81ctGornLqVfB1GtH8GV3t3oyqoyTTuE7OAJDJR3WPZPiCPBQyoyWmZtaO1Kc/5Fuv1X3OXk2BWNdhNLOD3QyH3gEKPdfIurEUWrqUfUsLo43TlgeampHVkNLWMJ7QB9Z7uWQsBrmbqalTcXvM1W0cbGrDsqefN/JIryuna+WV40dJI/wAnOLh7iqredzoqStCMeSS+BdO4+y/R6OJrhZ7/AIR/PE/O3k3CPJXqUd2COS2jX7bESa0WS8vuS21KoRQyyHRjHv8AqtJWcnZXKtKG/NR5tI8z12mZzt71RidZXsXh0Ku/JjfpJfvK3S0Ocx38vkjvFIUwgCAIAgCAIAgCAIAgCAIAgCAit6ZS2jqHNYXkRSWaNT2TksZ91klFJ1Ipu2aPMNCBn3WA81UZ08OLJWAqJl2mzYBWJYugUPGbGy9sz0r8cDyw8Rq1w5Oboft5ELOEnF3RUxFGnWjuzV/p4Hf7I6U4iLVUTmHi+Lts+qe0PK6tRrrijRVtlSWdN38dfsTzOkDZpF/SPIxyX9mFZ9tDmVP+n4j3fijkt7+kBs8boaUODHCz5HDCS3i1g1APEnNQ1K11aJtMDsxwkqlXVaLX1Oe3N2R6TVxsPqN+Ek+Ywjs+brDzKhpx3pWNhj8R2NFyvm8l5/YvNbA485PpOr+roXN4zObGPC+J/wCy0jzUNeVomx2VS38Qn7uf2KK2k+3mq0Eb2uy7OhF99m2zylkGY8DlzVuloc9j/wCXyRYKkKQQBAEAQBAEAQBAEAQBAEAQBAfiaMOBadCCD4HIoDz3vH0e1VHI7q29bCT2HiwNuDXA5Yh458FXlSfA3VHaFO3t5P4EE+OSP143t8WuA9uiicGtUbCniqUs1Jep8irG/KHtCjaLUKqMvpI5rzdZl2qMTphzWViN1EYjKF6Ybyufpr7cUPb2Mscg5rFokjNItjo0pWQ05ldbHPZ3f1YuGDzuXf3grdGFo3Zz21MR2tXcWkcvPidc7abOLgpjWFZdKO03TTxRRte8RsLjgaSMch7hqGtH1lWrJuSSN1syUKVOU5NJt8+BxtJuvW1UgZFCQTxeQABzdyCQpslrY6jz9D0FufsFtFSR04diLblzvlSON3G3AXOXcArEY2VjSVqrqTcmTS9IwgCAIAgCAIAgCAIAgCAIAgCAID8vYCLEAg6g5hAcPt/YD434oWOdE7MtaMRY7iANcPHLTPuQHPT0sZycyMniHtAPsIQ9Ta0NaTd2A5+jxeQH8K83UZqtUWkn6s1Jd24P6uz3fvXm5HkZfqKvvP1NR+70H9WHkR/Em6uR7+pq+8z9M2LB/VW+0fxJuR5D9VW99mRuxYf6qzzw/vTcjyPHiaz/AMmTMQksLMAAtbt2yHgsiE+umI9YxjxddAb2ytmTTvaA1wjv2n4S1uHjYnU8BZAWLSUjI24WNDW8gLe3mUBnQBAEAQBAEAQBAEAQBAEAQBAEAQBAEAQGOWBrsnNDvnAH7UBoybBpXawR+TQ37EBhduvSH+j9kkg+xyAxf9JUnyHf5sv8SADdGj/Ru/zZP4kB+xurR/ovbJIf9yAys3cpB/QMPzhi+1AblPQRM9SNjfmsaPsCA2UAQBAEAQBAEAQBAEAQBAEAQBAEAQBAEAQBAEAQBAEAQBAEAQBAEAQBAEAQBAEAQBAEAQBAEAQBAEAQBAEAQBAEAQBAEAQBAEAQBAEAQBAEAQBAEAQBAf/Z"/>
          <p:cNvSpPr>
            <a:spLocks noChangeAspect="1" noChangeArrowheads="1"/>
          </p:cNvSpPr>
          <p:nvPr/>
        </p:nvSpPr>
        <p:spPr bwMode="auto">
          <a:xfrm>
            <a:off x="1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084168" y="6309322"/>
            <a:ext cx="2339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solidFill>
                  <a:srgbClr val="00B050"/>
                </a:solidFill>
              </a:rPr>
              <a:t>Plenary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9632" y="1445875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latin typeface="Century Gothic" pitchFamily="34" charset="0"/>
              </a:rPr>
              <a:t>What’s the conclusion?</a:t>
            </a:r>
          </a:p>
          <a:p>
            <a:r>
              <a:rPr lang="en-GB" sz="2400" dirty="0" smtClean="0">
                <a:latin typeface="Century Gothic" pitchFamily="34" charset="0"/>
              </a:rPr>
              <a:t>It’s uncertain. Not all scientists agree.</a:t>
            </a:r>
          </a:p>
        </p:txBody>
      </p:sp>
      <p:pic>
        <p:nvPicPr>
          <p:cNvPr id="10" name="Picture 9" descr="worried woman.png"/>
          <p:cNvPicPr>
            <a:picLocks noChangeAspect="1"/>
          </p:cNvPicPr>
          <p:nvPr/>
        </p:nvPicPr>
        <p:blipFill>
          <a:blip r:embed="rId4" cstate="print"/>
          <a:srcRect l="12430"/>
          <a:stretch>
            <a:fillRect/>
          </a:stretch>
        </p:blipFill>
        <p:spPr>
          <a:xfrm>
            <a:off x="-36512" y="2112668"/>
            <a:ext cx="2952328" cy="4745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 descr="worried man.png"/>
          <p:cNvPicPr>
            <a:picLocks noChangeAspect="1"/>
          </p:cNvPicPr>
          <p:nvPr/>
        </p:nvPicPr>
        <p:blipFill>
          <a:blip r:embed="rId5" cstate="print"/>
          <a:srcRect r="20377" b="15105"/>
          <a:stretch>
            <a:fillRect/>
          </a:stretch>
        </p:blipFill>
        <p:spPr>
          <a:xfrm>
            <a:off x="5508104" y="1285317"/>
            <a:ext cx="3635896" cy="5572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ounded Rectangle 11"/>
          <p:cNvSpPr/>
          <p:nvPr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9900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7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-148208" y="6445956"/>
            <a:ext cx="1479848" cy="319812"/>
            <a:chOff x="-76200" y="6453336"/>
            <a:chExt cx="1479848" cy="288039"/>
          </a:xfrm>
        </p:grpSpPr>
        <p:sp>
          <p:nvSpPr>
            <p:cNvPr id="15" name="Freeform 14"/>
            <p:cNvSpPr/>
            <p:nvPr/>
          </p:nvSpPr>
          <p:spPr>
            <a:xfrm rot="16200000">
              <a:off x="483704" y="5893438"/>
              <a:ext cx="288033" cy="1407842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-76200" y="6431881"/>
            <a:ext cx="13673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PLENARY 1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1152244" y="870101"/>
            <a:ext cx="4680520" cy="369332"/>
            <a:chOff x="1187624" y="908720"/>
            <a:chExt cx="4680520" cy="369332"/>
          </a:xfrm>
        </p:grpSpPr>
        <p:sp>
          <p:nvSpPr>
            <p:cNvPr id="20" name="Rounded Rectangle 19"/>
            <p:cNvSpPr/>
            <p:nvPr/>
          </p:nvSpPr>
          <p:spPr>
            <a:xfrm>
              <a:off x="1187624" y="908720"/>
              <a:ext cx="4680520" cy="360040"/>
            </a:xfrm>
            <a:prstGeom prst="round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159108" y="908720"/>
              <a:ext cx="36724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solidFill>
                    <a:schemeClr val="bg1"/>
                  </a:solidFill>
                  <a:latin typeface="Century Gothic" pitchFamily="34" charset="0"/>
                </a:rPr>
                <a:t>David Cameron, Prime Minister</a:t>
              </a:r>
              <a:endParaRPr lang="en-GB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1026" name="AutoShape 2" descr="data:image/jpeg;base64,/9j/4AAQSkZJRgABAQAAAQABAAD/2wCEAAkGBxITEhUUEhQWFhUWGRcWGBcUFBgVFhwUFxcYGBgXGBgcHCkgHRslHBgUITEiJSkrLi4uFx8zODMsNygtLiwBCgoKDg0OGxAQGywkICQsLCwsLCwsLCwsLCwsLCwsLC0sLCw0LCwvLCwsLCwsLCwsLDQsLCwsLywsLCwsLCwsLP/AABEIAOEA4QMBEQACEQEDEQH/xAAcAAEAAgMBAQEAAAAAAAAAAAAABQcDBAYIAQL/xABKEAABAwIDBAYECQcLBQAAAAABAAIDBBESITEFBkFRBxMiYXGBFDKRoSNCUnJzkrGywSUzU2Ki0dIVNENUY4KDk6PC4RYkNbPw/8QAGgEBAAIDAQAAAAAAAAAAAAAAAAMEAgUGAf/EADkRAAIBAgMFBQcEAQMFAAAAAAABAgMRBCExBRJBUWETMnGBkSJSobHB0fAUIzPhQiQ08RVDYnLi/9oADAMBAAIRAxEAPwC8UAQBAEAQBAEAQBAEAQBAEAQBAEAQBAEAQBAEAQBAEAQBAEAQBAEAQBAEAQBAEAQBAEAQBAEAQBAEAQBAEAQBAEAQBAEAQBAEAQBAEAQBAEAQBAfHFAcPS9I0UhOGMtFyAZZAwkC+eGxsguSEO+kB9aSJv+K396XPUm9EfX770g/pov8AMb+9eby5mao1HpF+jNWXpDpBpIw+Bv8AYvN+PNGX6at7kvRmlL0lwjQsP1k3480e/pa/uS9GYm9J8XG3scm/Hmh+lr+5L0Ztw9I1OdZGjxBFvO6b8eY/S1/cl6M2Hb/U1iRNETwGK1z43TejzRi8PVX+EvRm0N8IrA443d7H3aRzB4hZLMjaadmaFb0jQRj1Q7ubI2/sKHh02wNrMqqeOdgIbILgOtcWJGdiRqCgJBAEAQBAEAQBAEAQBAEAQBAEAQBAEBiqqhsbHPeQ1rQXOJ0DQLknyXjdj1Jt2R5kqpWzTyzBoAkkkkAsBYPeXDzsQqU5XOswtPcil0NqNg5KFm1gZl4TZnwhDB5mMtXqMHEBiM8UEfcC8ue7gwr243S+tzh/2NL9DH90LYUu4jiMf/uan/syiN7qnrqqeQ54pH2+a04W+4BVN68mzpIUtyhCPRfct/oq2pHLQRRtcC+EdW9uQLQHENNhwLQLFWqUrxsc7j6ThWbtZPTkdkpSkEAQBAEAQBAEAQBAEAQBAEAQBAEBVvTHvFZraKM5vGOWxzDb9lh8Tme4Dmq9aXBG32Zh/wDuyXRfVlaww271VbOjpUrG9BZpBLcQBF26XHEX4G3FYoubt1ZOz5kjt3ZRp5MIOKN7RJE/5UbswfEaH/lZSjusgwmIVeF7WadpLk19ORGkLAs2PwV6iNnxqMRP3ZYmdhZAXbudUfk2B3yYrfUuP9q2FJ/to4jaEP8AWzjzl8yiJG3Fzqcz4lUkzrqsORO9Ge2W0tcBJkyYdUXfJcXAtJ7rgDzU9OSUjSY+jKdJpcMy/AVcOcPqAIAgCAIAgCAIAgCAIAgCAIAgMdRKGNc52jQXHwAuV43Y9im2kjzRXVzqieSZ+sji7wB0HkLDyVBu+Z2FGkoWguGRsQtUbNnTSSJ7YmyopIppZXva2HqwerYHntkjE5tx2RYaZ5qSEU02ytisRUp1IU6cU3K+rtpwXXxOn2pQNl2QxzXtkNKSGyNuA6MOwnI5jsluXAsUslelfkauhWlT2k4tNdpa6fB2v8+PUr9xVZnQtna0W5DKqiimp3hsxacbXG7HOBIIJzLHad3cp40d6Ka1OfrbWlQxM6dRXjfLml9V+XOYj2YI5nQ1hdTuIOBzm3ZiuLFxGsZz7Tb2yUe7naWRf/Vb0FUoe2uK426dejMO0aGSB+CVtnWuM7tc06Oa7RzTzWDi4uzLdCvCtDfpu6+XR9TWXhMWnuLU32VKL5x9e32gvH3lcpP9tnKbVhbaEXz3ft9Cpxa3kqSOolmaFawaqWLNfWSTuXz0a7afVULHyG72l0bjxOC1ie8ggnxV2lJuOZyuOpRp1mo6PP1OqUhUCAIAgCAIAgCAIAgCAIAgCAICJ3te0UVSXWt1Moz72ED32WFTusnwqbrwtzXzPOFMNefBUmdZTtdklEombCnoTu621xTTXeMUUjermba94zxtxtrbkTzUlOe689Cvj8K8RStF2ks4vqvudptCQUNHLE1okppA50EnrtxSHF1Uvcb5O0IyOeZmk9yDXB6M0dFPGYmM27TjZSWjssrx+q4PPQ4XaFDHJG6eluGtzmhJu+K/xmn40R56jj3QOKa3o+a5f0biNadOSpVnm+7LhLo+Uua48OvYUfpEmz6WfZzyJadhjkgGbXkWxgsORdcYhxIdkbqyruCcOHA0lbs4YmpTxCyk7qXFcvLgbGyd7KLaTPR62Nsct7YX5NL9Pg36sd3Gx8VkqkZq0iGeEr4V9rRd105dVxXU34dyi1joTIHxMIkpjI28kMl7lt9HRniMvxXnYZW9Oh49p3kqm7ZvKdtJL79SrNpY+ukEgDZA4hwGQDgbG3dkqTvfM6ug49nHcd1bI7Lo2qLw1sPNmMebHMP2NVmg/ZkjTbZhapSqdbfFMr9pyHgqyN5LU063RSRKVctzoPaRQycjO631GXVyjozmdo/yLwLGUprwgCAIAgCAIAgCAIAgCAIAgCAhd842OoakP06p51t2gLt/aDVHVScHcs4OUo14OOt0ec6Y5+aps6mnqSURUbNhB5EpsPZrqieOFvx3ZnkwZud5C/nZZQi5OyPMVXVClKpLh8+BYdXVQ7OlFLKQ+knDiGPu4w3NiDziJv3ixVhtUnuvR/A5qFOrj6brwVqkeKy3v/pfEiNt7nzUzxVbOcXtHaDB23Bp1A/SRkajW3NYyouL3oFihtOFeHYYpWfPRf0+pFbL2saUmso2/AkhtVS3/NvubFvJhN8LuB7J5DyMt32o6cUZV6Kq/sVn7X+Eua+/P1XXp6zYdBteMz07xHLo4gC+L5M0fHx48yFM4RqK6NdSxOIwUtyauvzRkhu3Q7ThilhkfG7C0dRK5xfn8hwydhtbM5jvXsI1Emn5GOKq4OpOM4pq/eSy81wKo2lLI6aR0350vdjytZ97EW7tPJUZNt5nW0IwjTiqfdtl4E70d1GGtDeErJIvMjEPu+9SUH7dijteF8M5e60/jb6nKtbYWPAW9iiRsZO7bNOt0UkSlXLd6D3n0F4IOU7zfKxu1mngrlLQ5jaK/dXgWKpSgEAQBAEAQBAEAQBAEAQBAEAQEJvpSdbQ1Db2+Dc4HvYMY97QsKivFos4Op2deEup5zpXXN1Seh1NN+0ScKiZsaZY3RfDHHHU1cmQYMFzwY1vWPPndvsVrDpK8maLbspznTw8OOfm3ZfU43bm1H1M75n/ABjkPksGTW+Q95Krzk5O7N1hcPHD0VTjw+L4skd1t85qM4CDJB8gnNvfGTp4HLw1UlKq4ZcChj9nU8T7Sylz5+P3+ZYWz46CucaiHDjLSyUDsucxws6OePiDzPkVajuT9pHOVf1GGXZz04ePOLOB2nutXbOndNSB5jBux8fbcGfJkZqRw0INr5KCUJQd0bahisPiae5Vtfk8s+aZ12wd+31EEmGEOqYRifEHFoczQuZkc72u0+RKkjWbTss0UsRsyNKpG8rQlknrZ8n9ysq+sdNLJK62KRxebaZm9gqUnd3Oqo01ShGmtErGXYVX1VTDJoGyMJ+biAd7iVlF2kmR4mHaUJxtqmYNqQ4JpmfJkkb7HuCNWbQoy3qcZc0vkRFbosoleuXB0H/+Pd9PJ91iuUtDmNofy+SLDUpRCAIAgCAIAgCAIAgCAIAgCAICL3oLvQ6nCAT1Mtr5D1CsZ91k2HSdaF3bNfM810otkqLOsh3iUhUbNhTOy3bbLNs+sp4Rd/WRPsSGgscQHDESB8Tmpad3BxXQ12NdOljKVao8rSXmr2y14nObS2bNAQJo3Rk6YhkfB2h8iopRcdTY0q9Ksr05J/nLUj5CiEjon7KgpGwSSVc0U8sYlaYYsTWNdpchwJ7wPYp91Rs28zSuvUrucY004p2d3ZnbUW9ksNIyeXDVsxlhmphazA0EPewgYXXuCDa2XNTqo1G7z8DUvBxq1nTh7DtpLnyT+Ru02/8As4guMha7iDE/F7mm/tTt4B7Kxd7bt/NWKn2rUNknlkY3Cx73ua3SwJJCoyd22dbh4ShSjCTu0kjUkGRWJMtTe3gdiqHv4PwSf5kbXn3uKklqU8Kt2ko8rr0bRA1+i9iRVy4OhBv5Pcec8nuaxXKWhzW0H+6vBFhqUoBAEAQBAEAQBAEAQBAEAQBAEBG7ytvSVA/sZeNviO4rGfdZNh/5Y+K+Z5npXX+zyVJnVweZKwqJmwpHb7ozWoqqzceCRsksfy6Z0ZY9vkA9w72qWn3H+ZGs2hG+Kp3drpqL5STuvovM0J55aSwB9Io5c2Nku6N7OX9nK3Q2sQReyxbcNM1+fEnUKeKu37FWOttU+fWLIvbmzmMDJoCXU8tw3F67Ht9aJ/6w4HiPafJRSzWhlRryk3Tqq04620a4Nfmp0u581JXwsoqxvwkN+ocHFjizUsa4cRbTiADwKsUnGa3ZGnx0auGqOvReUtV15+Zq73MraKVhhaYaaK7YTES6Mhxu7rb6vcdcWXK+q8qb0XlkjLBdhiINTe9J6318v68zRkoWVkL6inYGSxZzwM9UtN/hohwGRuzuy743FTV468UXadaWGqKlVd4vuyeq6S+/4oBqhNsEPDa2kbtgdziA843vj+xrVk+BXp5Oa/8AL5pP6kJXaLKJBXLl6FWWoHD+3k+6xXKOhze0lat5I79SmvCAIAgCAIAgCAIAgCAIAgCAICN3lNqSp+hl+45Yz7rJaP8AJHxXzPM1CfP7FSkdXTftErAombCkdNuJtYU1UC/83L8G/ln6rj3B1vJxWdKe7LMq7SwvbUHu96PtLy1+GfkSm8lFJs6RzWsbLRzG4ikBLA7XDcZseODhw52WdSLpvmmVMJWhjoJtuNWPFa+PVPinx8TnNp7VhMAgghMTes612OUynEGYAG3AsLHxWDkrWSLUMPUVXtKk1J2srK2V75n7/wCnRHHDLPVsp3St6yJuCR7sOocXM9Tgs1CyTbsVZYvelKMKbko5PNW+Op3exd6JY4f+9DKiDT0umImZb+2YBdvebeSnU2l7Wa5o09TCxnP9n2Ze7LJ+T0+JObJq9lsDpKd9MzH6xYWMuBn2hkeJyWUXTWasQVoYuVoVFJ20vdlN7VdH10pi/N43lnzMRt5fgqErXdjssOpqlFT71lfxNS4XhKbtUL00LvkyTR+0RSD7z1lwKydq0lzUX819iCrzksokNcuHoQt6A6wP5+TMi18mWt4aK5S0Oa2j/KvBFhqUoBAEAQBAEAQBAEAQBAEAQBAEBEb3R4qKpAtnDLqLj1CdFhUV4snwzSrQb5o810hzuqbOohqSkKiZsaZn4ZrEsXtmWdubtmKtpzR1VnPDbDF8dg0IOuNuWeuQPNXKM1OO5I5baWFnhK36mhkm/R/Z/wBHHb3boy0bi4XkgOklsx+rIOB79D3aKKdJw8DY4PaMMSrPKXLn4flyc3djptp0jKWZxZUU4IjeLYur0BF/WFgA4dwPepYbtSO69UazFOrg67qw7stfH6dDn9q7Gq9kSskZKCH3AewENdbMskYcjlna5420WEoypu5aoVqONg4yjpw+qZ+9oUMNVC6rpmBj47ekQDRt/wCmi/UOdxwseRvjJKS3o+aJ8PWnQqKhVd0+7Ln0fUjNjOLZo39W6QMe1xa1uI65WFrXvoDqbBRLUvYhJ03HeSunq7fnXkjb2vT9VC2P4V15HSdZJA+EZtAwNxZkm2I8OyLX1WTVkRUJ9pUc8l7NrKSlxvfL0RjiZioZT+jqIneUkb2faGol7L8ROVsTHrFr0aZzddoV7EjrlydCJ/J3+NL/ALVcpaHM4/8Al8iwFKUggCAIAgCAIAgCAIAgCAIAgCAjt432pag8oZfuOWM+6yWgr1Y+K+Z5jpNVSZ1UO8yWhUTNhTNgLEskhu9s+SeoZHE/q5O05j8xZzGlwzGY0tf3FZ04uUrIp42tGjRc5q6yTXRlmbC3pDnmkr2tjqB2SDYxyXGVjoCQRlx4chdhVv7M9TlsTgd2Pb4d70Neq8fuRu3+jVjndbRSdRIDcNucAP6jh2meVx3BeSocY5GdDaskt2st5c+P2ZCbVk2sIXQVlL6THwe0Y3AjRzXx53HNzVhLtLWkrlmisG5qpSnuvl/z9zN0X7EqGzvlljeyIxujIkaW4y4tywnMgWPCy8oQe9d6GW1sTSdJQi05Xvk72scwYWQ1jonOc2JkzmOLXEdhjyBcjPKwzGY1CrtJSsbfflVw6nFXk43WV82jJtd8RiYGvxva4Nc7rHvD/gwXvAdo0POFpAFwDdJW4HlBVN97ysmtLJWzyWXG2b5Mz7Ajx0e0W/Jjhl+pI4/YCs4Zxl5EWKlu4ii+sl6o4+v0SJ7XLl6EyP5PIGvWvxeYaR7rDyVuloc3tFWqrwRYKlKAQBAEAQBAEAQBAEAQBAEAQBARm8/8zqfoZf8A1uWMu6ySi7VI+K+Z5kowqTOqh3iWhUTNhTM914WLkpu3TTSVLG07+rls4sd3taTY65G1tDros6abllqVMdUpQot1Y3jldeLMO9j6h1S81UeCUhuIWsDhaG4m6gg2GhsvZ7297WpBhFSVFKi7x++dmTOyN8q6ibGJm9dBI0OjxnPB+pKL6cWuvbuUsakoJXNfXwOHxEpODtJa259V9Udjs/pKoJB2zJC7k+MkfWZcKdV4msnsuvHRJ+f3sfjbHSPSsYeoJmkt2ey5rAebi4DLuF/JYyrxWhJh9kVqkv3PZXxK02ZUPNSx+EyPMgdhGrnudc65AknwCp3d7nTVYRVFwbsrWvyViU3jEjYmMc0BjXgRjro5S1ghbZpwfGdfrHHIEuasp3tb80KuDcHUck82s8mrveeefBd1G/0c0/WCuZ8unw+3GFnRV7+BBtaW52UuUvsV3WnsrGJZxGRc3QiwjZ5JNwZpLDlk0H3q3S0Oa2hbtV4FhKUohAEAQBAEAQBAEAQBAEAQBAEBEb2xYqKqbreGUfsOWE1eLJsO7VYvqjzTRuOnC9/cqbOopt6ErCo2bCkZ1gWDo+j1o9Oju7CQ2Qt5F+E2B7rYvYpqHfRrNsNrCS8Vfwv/AMHWDbtNVE0e04mxTtNszZhdoHRyasJ4XOd9TorCmpezNZmklhatD9/Cy3ov18GuPUjK3dSajDmBprKB5u+MD4aM/pYwPjjW7deI4rx03HLVGccZCu95vcqLR8H0fTx9Tjd6d3ZKOXC4l0bhiikItiblkRweL5jw5qKcN1mxwmJjXjfRrJr84GDYuzn1ErYo9XZknRrBm57u4D8Ao4x3nYt1K8aNN1JcPi+C8zb2e6Pr8ccrYgxwMZkY+TFnYXDGk3IzIy9awRWvke1FPst2acr62aVuPHl9DNtmoBiY1r432IxFkczC50cYja5xkFrhlhZttbkZo3lb7mOHi9+UmmssruLsm75Wz15+R03Q+281T9HGPa5ymw2rNdt1/tw8X9Ctdsx4HvYfive36ri38FglYt1HvRT5pP4Fy9CzfyY3vklP7X/Ct0tDm8d/N5I7xSFMIAgCAIAgCAIAgCAIAgCAIAgI7eGIOpZ2m+cUgyNj6h4hYz7rJKLtUi+qPMNGb5qkzqod4lotFGy/T0NgLEsI+xTOY4PY4tc0hwcNQRoQiedzGcFNOLV0yyad9LtmDDJaOrYNRbF3uA+NGeLeHdkVcTjWVnqctUjX2bUvDOD/ADyfXiRtBtOv2S8R1THTUt7B7bvDW82O1HzHW7u/xSnTyloZVKWHxq3qTUZ8nl8PqvMzdLW12Ojig6t+IlszZCAGFmEg4Te5PaAIIFvYsq8srGOyaMlJ1L5aNdTHutszqdk1VTb4SWKTCeIiaC0DzOJ3s5LGEbU3IkxNbtMbTo8Itev5kcTsuq6qWOS18Dg62l7d/A8jzsqydnc39aHaU5QvqjYramLqmxRdYW4zIXTYQ7EW4Q0BpPDMm+ZtkLJlayMKdOfaOpOyytZX53/4XA7bodjzqXfRD75/crOG1ZptvPuLx+hXW/EWGsqWjhNJ73F34rBq0mWacr0IPoi0+hL/AMeRcXE0mQ1Fw05qxS0NJtBNVV4IsFSlAIAgCAIAgCAIAgCAIAgCAIAgI/eD+az52+Clz5dh3NYy7rM6Xfj4o8vUJHuy7lTZ1cLJsl4FEy/SNlYlg6Do/ax1dGJLZtfgxAECXD2TbifWUtFLfRrNquX6VuPNX8Dd3o2mxsYbKx8W04HNHXMaGh7QfzmJtgWubcgEa5aXWc5ZWfeRTwtFuTcGnRktHnbpZ8VxOj3J37bUfA1Fmz27JA7MthoBwf8Aq8eHIT06u9kzWY3Z7o+3DOPy/ohuk3eKjqIGMidjlbJf1XNLAA4PDsQFjeww63HcsK04yWRY2bhqtOo5SVlb10tY7TZDYm7OiEhAiFOzHi9XAYxiv7SpY23M+Rrqzm8TJx13svG5SlT1Ye4RFxjBOAvADsN8rjn/APZaKg7XyO0puW6t/XjbQxleGZaPRFERTzOtm6UNHg2Np/Eq3htGzmduSvVguS+pXPSbHbaFTwu5p9sbD9qwn32WsM74aHh9Wd90GULm000pJtJIGgcLRjUd93Ef3VNR4s1m0pe1GPJfMsxTGtCAIAgCAIAgCAIAgCAIAgCAICP2/b0afFa3VSXvpbAdVjLRmdK++rczy/Q6DnxVNnVQ1JaFRMv09DOCsSwj6yQtIc0kEEEEZEEaEea9RjKKkrSzRZ1B6NtmntMMFTELFzMnC/xm82Otm06HyKuK1aOepytVVdnVfYzhLn8n1Rxe2Nw66B/YYZWg3bJB6wIzBLb4mm/K/io5UpIvUto0Kqze6+T09Tf382JIKenrJG4JnhkdS0WHwmE4Xm3xjhsfEcllUi7KTIcBiF2k6MXeOsfDkb+8G0j/ACJRtB/OYGO8ImuuD/eY1eVJftIYOiv+oVHyu15v+zglWOgPpKHrLm6NaXBs+Mn47pJPa4ge4BXqK9g5Da097FSXKy+BVvSsbbQm/wAI/wCm1RVO+zYYN/6aPn8yx+hh99mt+lm+/f8AFT0u6anH/wAzO7UhTCAIAgCAIAgCAIAgCAIAgCAIDS21/N5vo5PuFeS0ZlDvLxPLdADYctFSZ1cE7ktCo2XqZ1279NBHSPqpoWzWnZCQ+9mRkAueANXdrLyWUbKO81fMqYqdWVdUKct32XLLi+C8CXZu7RenwiJ7JoZY5JGxl4cMbAC1pN74Te9jn2SFJ2cN9WzRTljcT+lm5pxlFpN24PXzX1NfdXarDVPD6VtM+OOXrJIC5gjYGnF1kZuDmG2OtwLL2nJb2ljHHYeSoq1RzTaspZ3fR/Mk49+J6ZjXVEYqoHZMqqY2BPKSM5MfzBI7rrNVWlnmuZTeBhVk1Te7LjGXDwfFHMb7b7+msbFHG6OMOxnGQXOcAQBYZAC545rCpU3si7gsB2EnOTu9DX67rNksbxp6oj+7LG5w/aLlg84eDLMFu41v3ofJoggVEbNBxsCvDNZ5HoPYlJ1NPDF8iNjT4hov77rZQVopHB4ip2lWU+bZSHSs6+0Ju7qx/ptVap32bzBr/TR8/mWJ0KE/ycMrDrZLG+ouLnuzuPJTUtDV7Qt2uXJHfqUohAEAQBAEAQBAEAQBAEAQBAEBG7x1DY6Wd7zZrYpCTa+WErGTsmSUouU4pczy9s9U2dPT1JiEqNmwps7zo5Mc8dTRSerM0PbzDhkSO8fBnyKlo2leD4ms2rvUnTxMP8XZ+f3zRzNVBNR1JB7EsTgQQMiRmHDm0j7SOahtKD6o2anTxVG+sZL8XiizOtj2vRubHJ1Mpt1jRY9oaNeNXRk6Wt9oVy6qxyOXcJbPxCclvLh911RwMez6/Z0rg+B0sT+zIxrTLDKzS2QydbQkAg24KK0ocDZSq4fFRylaS04NGDffdg0UoLbmCW5jxes06mN3eL5HiPAleVIbr6GWCxXbxd+8tfuY93W9ZDWQ8XQiZo/Wp3h33XOWMdGunyJ673J0qnKVn4SViKaozYold2KHr6uCPUF7S75re273NK9gt6SRBjKvZUJz6fPIvslbI4dHnnpJkvtCq7ngfVYwfgqku+zpcMrYaHh9WWl0LH8mM+kl+8p6XdNNj3+95I7tSFMIAgCAIAgCAIAgCAIAgCAIAgNDbzC6mnANiYpBe17XYc7cV5LQzp99eJ5boSLDLP8ACw/5VJnUw1JeAqNl+m+RIbMr3wSsljycx2IcjzB7iCR5rxNxd0Z1KUKsHTloy1tr7Lg2tSsmiIbJY4Xalrh60T+Yv+8d9yUVVjdanK0K9XZ9ZwkrriufJr88SrHmqoaj40MzPYR9jmH2Hx0q+1B8mdBJ0sVT4Si/zyZ3mxOlKIgCrY5jh8eIF7D34fWb4Zq1GuuJoa+yZJ/tO65PUh+kTe+nq42RU+J2F+Nz3NLQCGuaA29jc4jn3LCrUUlZFnZ2DqUZOdTlYiejwXrom8HiVp+aYn3UdLvpFvaP+1k+Vn8UQssWBzmH4rnM82kt/BRGzhLeSlzz9czu+iXZ+KaWc6Rt6tvzn2LvY0D66nw8c7mn23WtTjSXF39P7LRaFcOZPNe91R1lTO/5Ush8sZt7rKle8mzqlHcpRj0XyLh6Fnfk1vG0svC3xr/irFLumjx/83kjvFKUggCAIAgCAIAgCAIAgCAIAgCAjt4Zwylne4gBsUhJdp6p1ssZaMzpK80up5boTwVRnTweZMQqJl6mbCxLJN7qbyyUUlx2onW6xl9f1m8nD36HmJKVRwZRx2CjioW0ktH9H0LUqKWi2nACbSMPquGT2O42OrTzB81ctGornLqVfB1GtH8GV3t3oyqoyTTuE7OAJDJR3WPZPiCPBQyoyWmZtaO1Kc/5Fuv1X3OXk2BWNdhNLOD3QyH3gEKPdfIurEUWrqUfUsLo43TlgeampHVkNLWMJ7QB9Z7uWQsBrmbqalTcXvM1W0cbGrDsqefN/JIryuna+WV40dJI/wAnOLh7iqredzoqStCMeSS+BdO4+y/R6OJrhZ7/AIR/PE/O3k3CPJXqUd2COS2jX7bESa0WS8vuS21KoRQyyHRjHv8AqtJWcnZXKtKG/NR5tI8z12mZzt71RidZXsXh0Ku/JjfpJfvK3S0Ocx38vkjvFIUwgCAIAgCAIAgCAIAgCAIAgCAit6ZS2jqHNYXkRSWaNT2TksZ91klFJ1Ipu2aPMNCBn3WA81UZ08OLJWAqJl2mzYBWJYugUPGbGy9sz0r8cDyw8Rq1w5Oboft5ELOEnF3RUxFGnWjuzV/p4Hf7I6U4iLVUTmHi+Lts+qe0PK6tRrrijRVtlSWdN38dfsTzOkDZpF/SPIxyX9mFZ9tDmVP+n4j3fijkt7+kBs8boaUODHCz5HDCS3i1g1APEnNQ1K11aJtMDsxwkqlXVaLX1Oe3N2R6TVxsPqN+Ek+Ywjs+brDzKhpx3pWNhj8R2NFyvm8l5/YvNbA485PpOr+roXN4zObGPC+J/wCy0jzUNeVomx2VS38Qn7uf2KK2k+3mq0Eb2uy7OhF99m2zylkGY8DlzVuloc9j/wCXyRYKkKQQBAEAQBAEAQBAEAQBAEAQBAfiaMOBadCCD4HIoDz3vH0e1VHI7q29bCT2HiwNuDXA5Yh458FXlSfA3VHaFO3t5P4EE+OSP143t8WuA9uiicGtUbCniqUs1Jep8irG/KHtCjaLUKqMvpI5rzdZl2qMTphzWViN1EYjKF6Ybyufpr7cUPb2Mscg5rFokjNItjo0pWQ05ldbHPZ3f1YuGDzuXf3grdGFo3Zz21MR2tXcWkcvPidc7abOLgpjWFZdKO03TTxRRte8RsLjgaSMch7hqGtH1lWrJuSSN1syUKVOU5NJt8+BxtJuvW1UgZFCQTxeQABzdyCQpslrY6jz9D0FufsFtFSR04diLblzvlSON3G3AXOXcArEY2VjSVqrqTcmTS9IwgCAIAgCAIAgCAIAgCAIAgCAID8vYCLEAg6g5hAcPt/YD434oWOdE7MtaMRY7iANcPHLTPuQHPT0sZycyMniHtAPsIQ9Ta0NaTd2A5+jxeQH8K83UZqtUWkn6s1Jd24P6uz3fvXm5HkZfqKvvP1NR+70H9WHkR/Em6uR7+pq+8z9M2LB/VW+0fxJuR5D9VW99mRuxYf6qzzw/vTcjyPHiaz/AMmTMQksLMAAtbt2yHgsiE+umI9YxjxddAb2ytmTTvaA1wjv2n4S1uHjYnU8BZAWLSUjI24WNDW8gLe3mUBnQBAEAQBAEAQBAEAQBAEAQBAEAQBAEAQGOWBrsnNDvnAH7UBoybBpXawR+TQ37EBhduvSH+j9kkg+xyAxf9JUnyHf5sv8SADdGj/Ru/zZP4kB+xurR/ovbJIf9yAys3cpB/QMPzhi+1AblPQRM9SNjfmsaPsCA2UAQBAEAQBAEAQBAEAQBAEAQBAEAQBAEAQBAEAQBAEAQBAEAQBAEAQBAEAQBAEAQBAEAQBAEAQBAEAQBAEAQBAEAQBAEAQBAEAQBAEAQBAEAQBAEAQBAf/Z"/>
          <p:cNvSpPr>
            <a:spLocks noChangeAspect="1" noChangeArrowheads="1"/>
          </p:cNvSpPr>
          <p:nvPr/>
        </p:nvSpPr>
        <p:spPr bwMode="auto">
          <a:xfrm>
            <a:off x="1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7813154" y="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latin typeface="Century Gothic" pitchFamily="34" charset="0"/>
              </a:rPr>
              <a:t>SS2</a:t>
            </a:r>
            <a:endParaRPr lang="en-GB" sz="1600" dirty="0">
              <a:latin typeface="Century Gothic" pitchFamily="34" charset="0"/>
            </a:endParaRPr>
          </a:p>
        </p:txBody>
      </p:sp>
      <p:pic>
        <p:nvPicPr>
          <p:cNvPr id="13" name="Picture 12" descr="Student sheet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98816" y="44624"/>
            <a:ext cx="510483" cy="596982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-180528" y="6445967"/>
            <a:ext cx="1656184" cy="319807"/>
            <a:chOff x="-76200" y="6453334"/>
            <a:chExt cx="1479848" cy="288034"/>
          </a:xfrm>
        </p:grpSpPr>
        <p:sp>
          <p:nvSpPr>
            <p:cNvPr id="12" name="Freeform 11"/>
            <p:cNvSpPr/>
            <p:nvPr/>
          </p:nvSpPr>
          <p:spPr>
            <a:xfrm rot="16200000">
              <a:off x="483704" y="5893430"/>
              <a:ext cx="288033" cy="1407842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-540568" y="6453336"/>
            <a:ext cx="19434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baseline="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EXTENSION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  <p:pic>
        <p:nvPicPr>
          <p:cNvPr id="19" name="Picture 18" descr="camero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764704"/>
            <a:ext cx="2051720" cy="2905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6" name="Group 25"/>
          <p:cNvGrpSpPr/>
          <p:nvPr/>
        </p:nvGrpSpPr>
        <p:grpSpPr>
          <a:xfrm>
            <a:off x="2339752" y="2339752"/>
            <a:ext cx="3356411" cy="4296268"/>
            <a:chOff x="2483768" y="2267744"/>
            <a:chExt cx="3356411" cy="4296268"/>
          </a:xfrm>
        </p:grpSpPr>
        <p:sp>
          <p:nvSpPr>
            <p:cNvPr id="23" name="Rectangle 22"/>
            <p:cNvSpPr/>
            <p:nvPr/>
          </p:nvSpPr>
          <p:spPr>
            <a:xfrm>
              <a:off x="2483768" y="2348880"/>
              <a:ext cx="3312368" cy="4032448"/>
            </a:xfrm>
            <a:prstGeom prst="rect">
              <a:avLst/>
            </a:prstGeom>
            <a:ln w="38100"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2" name="Picture 21" descr="vending.png"/>
            <p:cNvPicPr>
              <a:picLocks noChangeAspect="1"/>
            </p:cNvPicPr>
            <p:nvPr/>
          </p:nvPicPr>
          <p:blipFill>
            <a:blip r:embed="rId6" cstate="print"/>
            <a:srcRect l="13414"/>
            <a:stretch>
              <a:fillRect/>
            </a:stretch>
          </p:blipFill>
          <p:spPr>
            <a:xfrm>
              <a:off x="2512419" y="2267744"/>
              <a:ext cx="3327760" cy="4296268"/>
            </a:xfrm>
            <a:prstGeom prst="rect">
              <a:avLst/>
            </a:prstGeom>
            <a:effectLst>
              <a:outerShdw blurRad="152400" dist="63500" sx="101000" sy="101000" algn="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5" name="Picture 24" descr="cros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15816" y="3645024"/>
            <a:ext cx="2414208" cy="2200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5" name="Group 44"/>
          <p:cNvGrpSpPr/>
          <p:nvPr/>
        </p:nvGrpSpPr>
        <p:grpSpPr>
          <a:xfrm>
            <a:off x="5865351" y="4005064"/>
            <a:ext cx="2739097" cy="2460326"/>
            <a:chOff x="5865351" y="4005064"/>
            <a:chExt cx="2739097" cy="2460326"/>
          </a:xfrm>
        </p:grpSpPr>
        <p:grpSp>
          <p:nvGrpSpPr>
            <p:cNvPr id="28" name="Group 27"/>
            <p:cNvGrpSpPr/>
            <p:nvPr/>
          </p:nvGrpSpPr>
          <p:grpSpPr>
            <a:xfrm>
              <a:off x="5868144" y="4521174"/>
              <a:ext cx="2736304" cy="1944216"/>
              <a:chOff x="6012160" y="2348880"/>
              <a:chExt cx="2736304" cy="1944216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084168" y="2420888"/>
                <a:ext cx="2664296" cy="1723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  <a:buClr>
                    <a:srgbClr val="D6AD00"/>
                  </a:buClr>
                </a:pPr>
                <a:r>
                  <a:rPr lang="en-GB" sz="2400" dirty="0" smtClean="0">
                    <a:latin typeface="Century Gothic" pitchFamily="34" charset="0"/>
                  </a:rPr>
                  <a:t>Weigh </a:t>
                </a:r>
                <a:r>
                  <a:rPr lang="en-GB" sz="2400" dirty="0">
                    <a:latin typeface="Century Gothic" pitchFamily="34" charset="0"/>
                  </a:rPr>
                  <a:t>up the pros and </a:t>
                </a:r>
                <a:r>
                  <a:rPr lang="en-GB" sz="2400" dirty="0" smtClean="0">
                    <a:latin typeface="Century Gothic" pitchFamily="34" charset="0"/>
                  </a:rPr>
                  <a:t>cons.</a:t>
                </a:r>
              </a:p>
              <a:p>
                <a:pPr>
                  <a:spcBef>
                    <a:spcPts val="1200"/>
                  </a:spcBef>
                  <a:buClr>
                    <a:srgbClr val="D6AD00"/>
                  </a:buClr>
                </a:pPr>
                <a:r>
                  <a:rPr lang="en-GB" sz="2400" dirty="0" smtClean="0">
                    <a:latin typeface="Century Gothic" pitchFamily="34" charset="0"/>
                  </a:rPr>
                  <a:t>Do you support </a:t>
                </a:r>
                <a:br>
                  <a:rPr lang="en-GB" sz="2400" dirty="0" smtClean="0">
                    <a:latin typeface="Century Gothic" pitchFamily="34" charset="0"/>
                  </a:rPr>
                </a:br>
                <a:r>
                  <a:rPr lang="en-GB" sz="2400" dirty="0" smtClean="0">
                    <a:latin typeface="Century Gothic" pitchFamily="34" charset="0"/>
                  </a:rPr>
                  <a:t>a ban?</a:t>
                </a: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6012160" y="2348880"/>
                <a:ext cx="2592288" cy="1944216"/>
              </a:xfrm>
              <a:prstGeom prst="rect">
                <a:avLst/>
              </a:prstGeom>
              <a:noFill/>
              <a:ln w="6350">
                <a:solidFill>
                  <a:srgbClr val="990099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29" name="Picture 28" descr="pros and cons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65351" y="4005064"/>
              <a:ext cx="591612" cy="40234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4" name="Group 43"/>
          <p:cNvGrpSpPr/>
          <p:nvPr/>
        </p:nvGrpSpPr>
        <p:grpSpPr>
          <a:xfrm>
            <a:off x="2339752" y="1445875"/>
            <a:ext cx="6480720" cy="830997"/>
            <a:chOff x="2339752" y="1445875"/>
            <a:chExt cx="6480720" cy="830997"/>
          </a:xfrm>
        </p:grpSpPr>
        <p:sp>
          <p:nvSpPr>
            <p:cNvPr id="2" name="TextBox 1"/>
            <p:cNvSpPr txBox="1"/>
            <p:nvPr/>
          </p:nvSpPr>
          <p:spPr>
            <a:xfrm>
              <a:off x="2339752" y="1445875"/>
              <a:ext cx="64807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latin typeface="Century Gothic" pitchFamily="34" charset="0"/>
                </a:rPr>
                <a:t>We are considering a ban on fizzy drink sales to under-18s. What do you think?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  <a:latin typeface="Century Gothic" pitchFamily="34" charset="0"/>
              </a:endParaRPr>
            </a:p>
          </p:txBody>
        </p:sp>
        <p:pic>
          <p:nvPicPr>
            <p:cNvPr id="42" name="Picture 41" descr="quotes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11761" y="1484784"/>
              <a:ext cx="239206" cy="216023"/>
            </a:xfrm>
            <a:prstGeom prst="rect">
              <a:avLst/>
            </a:prstGeom>
          </p:spPr>
        </p:pic>
        <p:pic>
          <p:nvPicPr>
            <p:cNvPr id="43" name="Picture 42" descr="quotes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10800000">
              <a:off x="8460432" y="1988840"/>
              <a:ext cx="239206" cy="216023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Stock_000018352552_Mediu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66610" y="0"/>
            <a:ext cx="4577391" cy="6858000"/>
          </a:xfrm>
          <a:prstGeom prst="rect">
            <a:avLst/>
          </a:prstGeom>
        </p:spPr>
      </p:pic>
      <p:sp>
        <p:nvSpPr>
          <p:cNvPr id="1026" name="AutoShape 2" descr="data:image/jpeg;base64,/9j/4AAQSkZJRgABAQAAAQABAAD/2wCEAAkGBxITEhUUEhQWFhUWGRcWGBcUFBgVFhwUFxcYGBgXGBgcHCkgHRslHBgUITEiJSkrLi4uFx8zODMsNygtLiwBCgoKDg0OGxAQGywkICQsLCwsLCwsLCwsLCwsLCwsLC0sLCw0LCwvLCwsLCwsLCwsLDQsLCwsLywsLCwsLCwsLP/AABEIAOEA4QMBEQACEQEDEQH/xAAcAAEAAgMBAQEAAAAAAAAAAAAABQcDBAYIAQL/xABKEAABAwIDBAYECQcLBQAAAAABAAIDBBESITEFBkFRBxMiYXGBFDKRoSNCUnJzkrGywSUzU2Ki0dIVNENUY4KDk6PC4RYkNbPw/8QAGgEBAAIDAQAAAAAAAAAAAAAAAAMEAgUGAf/EADkRAAIBAgMFBQcEAQMFAAAAAAABAgMRBCExBRJBUWETMnGBkSJSobHB0fAUIzPhQiQ08RVDYnLi/9oADAMBAAIRAxEAPwC8UAQBAEAQBAEAQBAEAQBAEAQBAEAQBAEAQBAEAQBAEAQBAEAQBAEAQBAEAQBAEAQBAEAQBAEAQBAEAQBAEAQBAEAQBAEAQBAEAQBAEAQBAEAQBAfHFAcPS9I0UhOGMtFyAZZAwkC+eGxsguSEO+kB9aSJv+K396XPUm9EfX770g/pov8AMb+9eby5mao1HpF+jNWXpDpBpIw+Bv8AYvN+PNGX6at7kvRmlL0lwjQsP1k3480e/pa/uS9GYm9J8XG3scm/Hmh+lr+5L0Ztw9I1OdZGjxBFvO6b8eY/S1/cl6M2Hb/U1iRNETwGK1z43TejzRi8PVX+EvRm0N8IrA443d7H3aRzB4hZLMjaadmaFb0jQRj1Q7ubI2/sKHh02wNrMqqeOdgIbILgOtcWJGdiRqCgJBAEAQBAEAQBAEAQBAEAQBAEAQBAEBiqqhsbHPeQ1rQXOJ0DQLknyXjdj1Jt2R5kqpWzTyzBoAkkkkAsBYPeXDzsQqU5XOswtPcil0NqNg5KFm1gZl4TZnwhDB5mMtXqMHEBiM8UEfcC8ue7gwr243S+tzh/2NL9DH90LYUu4jiMf/uan/syiN7qnrqqeQ54pH2+a04W+4BVN68mzpIUtyhCPRfct/oq2pHLQRRtcC+EdW9uQLQHENNhwLQLFWqUrxsc7j6ThWbtZPTkdkpSkEAQBAEAQBAEAQBAEAQBAEAQBAEBVvTHvFZraKM5vGOWxzDb9lh8Tme4Dmq9aXBG32Zh/wDuyXRfVlaww271VbOjpUrG9BZpBLcQBF26XHEX4G3FYoubt1ZOz5kjt3ZRp5MIOKN7RJE/5UbswfEaH/lZSjusgwmIVeF7WadpLk19ORGkLAs2PwV6iNnxqMRP3ZYmdhZAXbudUfk2B3yYrfUuP9q2FJ/to4jaEP8AWzjzl8yiJG3Fzqcz4lUkzrqsORO9Ge2W0tcBJkyYdUXfJcXAtJ7rgDzU9OSUjSY+jKdJpcMy/AVcOcPqAIAgCAIAgCAIAgCAIAgCAIAgMdRKGNc52jQXHwAuV43Y9im2kjzRXVzqieSZ+sji7wB0HkLDyVBu+Z2FGkoWguGRsQtUbNnTSSJ7YmyopIppZXva2HqwerYHntkjE5tx2RYaZ5qSEU02ytisRUp1IU6cU3K+rtpwXXxOn2pQNl2QxzXtkNKSGyNuA6MOwnI5jsluXAsUslelfkauhWlT2k4tNdpa6fB2v8+PUr9xVZnQtna0W5DKqiimp3hsxacbXG7HOBIIJzLHad3cp40d6Ka1OfrbWlQxM6dRXjfLml9V+XOYj2YI5nQ1hdTuIOBzm3ZiuLFxGsZz7Tb2yUe7naWRf/Vb0FUoe2uK426dejMO0aGSB+CVtnWuM7tc06Oa7RzTzWDi4uzLdCvCtDfpu6+XR9TWXhMWnuLU32VKL5x9e32gvH3lcpP9tnKbVhbaEXz3ft9Cpxa3kqSOolmaFawaqWLNfWSTuXz0a7afVULHyG72l0bjxOC1ie8ggnxV2lJuOZyuOpRp1mo6PP1OqUhUCAIAgCAIAgCAIAgCAIAgCAICJ3te0UVSXWt1Moz72ED32WFTusnwqbrwtzXzPOFMNefBUmdZTtdklEombCnoTu621xTTXeMUUjermba94zxtxtrbkTzUlOe689Cvj8K8RStF2ks4vqvudptCQUNHLE1okppA50EnrtxSHF1Uvcb5O0IyOeZmk9yDXB6M0dFPGYmM27TjZSWjssrx+q4PPQ4XaFDHJG6eluGtzmhJu+K/xmn40R56jj3QOKa3o+a5f0biNadOSpVnm+7LhLo+Uua48OvYUfpEmz6WfZzyJadhjkgGbXkWxgsORdcYhxIdkbqyruCcOHA0lbs4YmpTxCyk7qXFcvLgbGyd7KLaTPR62Nsct7YX5NL9Pg36sd3Gx8VkqkZq0iGeEr4V9rRd105dVxXU34dyi1joTIHxMIkpjI28kMl7lt9HRniMvxXnYZW9Oh49p3kqm7ZvKdtJL79SrNpY+ukEgDZA4hwGQDgbG3dkqTvfM6ug49nHcd1bI7Lo2qLw1sPNmMebHMP2NVmg/ZkjTbZhapSqdbfFMr9pyHgqyN5LU063RSRKVctzoPaRQycjO631GXVyjozmdo/yLwLGUprwgCAIAgCAIAgCAIAgCAIAgCAhd842OoakP06p51t2gLt/aDVHVScHcs4OUo14OOt0ec6Y5+aps6mnqSURUbNhB5EpsPZrqieOFvx3ZnkwZud5C/nZZQi5OyPMVXVClKpLh8+BYdXVQ7OlFLKQ+knDiGPu4w3NiDziJv3ixVhtUnuvR/A5qFOrj6brwVqkeKy3v/pfEiNt7nzUzxVbOcXtHaDB23Bp1A/SRkajW3NYyouL3oFihtOFeHYYpWfPRf0+pFbL2saUmso2/AkhtVS3/NvubFvJhN8LuB7J5DyMt32o6cUZV6Kq/sVn7X+Eua+/P1XXp6zYdBteMz07xHLo4gC+L5M0fHx48yFM4RqK6NdSxOIwUtyauvzRkhu3Q7ThilhkfG7C0dRK5xfn8hwydhtbM5jvXsI1Emn5GOKq4OpOM4pq/eSy81wKo2lLI6aR0350vdjytZ97EW7tPJUZNt5nW0IwjTiqfdtl4E70d1GGtDeErJIvMjEPu+9SUH7dijteF8M5e60/jb6nKtbYWPAW9iiRsZO7bNOt0UkSlXLd6D3n0F4IOU7zfKxu1mngrlLQ5jaK/dXgWKpSgEAQBAEAQBAEAQBAEAQBAEAQEJvpSdbQ1Db2+Dc4HvYMY97QsKivFos4Op2deEup5zpXXN1Seh1NN+0ScKiZsaZY3RfDHHHU1cmQYMFzwY1vWPPndvsVrDpK8maLbspznTw8OOfm3ZfU43bm1H1M75n/ABjkPksGTW+Q95Krzk5O7N1hcPHD0VTjw+L4skd1t85qM4CDJB8gnNvfGTp4HLw1UlKq4ZcChj9nU8T7Sylz5+P3+ZYWz46CucaiHDjLSyUDsucxws6OePiDzPkVajuT9pHOVf1GGXZz04ePOLOB2nutXbOndNSB5jBux8fbcGfJkZqRw0INr5KCUJQd0bahisPiae5Vtfk8s+aZ12wd+31EEmGEOqYRifEHFoczQuZkc72u0+RKkjWbTss0UsRsyNKpG8rQlknrZ8n9ysq+sdNLJK62KRxebaZm9gqUnd3Oqo01ShGmtErGXYVX1VTDJoGyMJ+biAd7iVlF2kmR4mHaUJxtqmYNqQ4JpmfJkkb7HuCNWbQoy3qcZc0vkRFbosoleuXB0H/+Pd9PJ91iuUtDmNofy+SLDUpRCAIAgCAIAgCAIAgCAIAgCAICL3oLvQ6nCAT1Mtr5D1CsZ91k2HSdaF3bNfM810otkqLOsh3iUhUbNhTOy3bbLNs+sp4Rd/WRPsSGgscQHDESB8Tmpad3BxXQ12NdOljKVao8rSXmr2y14nObS2bNAQJo3Rk6YhkfB2h8iopRcdTY0q9Ksr05J/nLUj5CiEjon7KgpGwSSVc0U8sYlaYYsTWNdpchwJ7wPYp91Rs28zSuvUrucY004p2d3ZnbUW9ksNIyeXDVsxlhmphazA0EPewgYXXuCDa2XNTqo1G7z8DUvBxq1nTh7DtpLnyT+Ru02/8As4guMha7iDE/F7mm/tTt4B7Kxd7bt/NWKn2rUNknlkY3Cx73ua3SwJJCoyd22dbh4ShSjCTu0kjUkGRWJMtTe3gdiqHv4PwSf5kbXn3uKklqU8Kt2ko8rr0bRA1+i9iRVy4OhBv5Pcec8nuaxXKWhzW0H+6vBFhqUoBAEAQBAEAQBAEAQBAEAQBAEBG7ytvSVA/sZeNviO4rGfdZNh/5Y+K+Z5npXX+zyVJnVweZKwqJmwpHb7ozWoqqzceCRsksfy6Z0ZY9vkA9w72qWn3H+ZGs2hG+Kp3drpqL5STuvovM0J55aSwB9Io5c2Nku6N7OX9nK3Q2sQReyxbcNM1+fEnUKeKu37FWOttU+fWLIvbmzmMDJoCXU8tw3F67Ht9aJ/6w4HiPafJRSzWhlRryk3Tqq04620a4Nfmp0u581JXwsoqxvwkN+ocHFjizUsa4cRbTiADwKsUnGa3ZGnx0auGqOvReUtV15+Zq73MraKVhhaYaaK7YTES6Mhxu7rb6vcdcWXK+q8qb0XlkjLBdhiINTe9J6318v68zRkoWVkL6inYGSxZzwM9UtN/hohwGRuzuy743FTV468UXadaWGqKlVd4vuyeq6S+/4oBqhNsEPDa2kbtgdziA843vj+xrVk+BXp5Oa/8AL5pP6kJXaLKJBXLl6FWWoHD+3k+6xXKOhze0lat5I79SmvCAIAgCAIAgCAIAgCAIAgCAICN3lNqSp+hl+45Yz7rJaP8AJHxXzPM1CfP7FSkdXTftErAombCkdNuJtYU1UC/83L8G/ln6rj3B1vJxWdKe7LMq7SwvbUHu96PtLy1+GfkSm8lFJs6RzWsbLRzG4ikBLA7XDcZseODhw52WdSLpvmmVMJWhjoJtuNWPFa+PVPinx8TnNp7VhMAgghMTes612OUynEGYAG3AsLHxWDkrWSLUMPUVXtKk1J2srK2V75n7/wCnRHHDLPVsp3St6yJuCR7sOocXM9Tgs1CyTbsVZYvelKMKbko5PNW+Op3exd6JY4f+9DKiDT0umImZb+2YBdvebeSnU2l7Wa5o09TCxnP9n2Ze7LJ+T0+JObJq9lsDpKd9MzH6xYWMuBn2hkeJyWUXTWasQVoYuVoVFJ20vdlN7VdH10pi/N43lnzMRt5fgqErXdjssOpqlFT71lfxNS4XhKbtUL00LvkyTR+0RSD7z1lwKydq0lzUX819iCrzksokNcuHoQt6A6wP5+TMi18mWt4aK5S0Oa2j/KvBFhqUoBAEAQBAEAQBAEAQBAEAQBAEBEb3R4qKpAtnDLqLj1CdFhUV4snwzSrQb5o810hzuqbOohqSkKiZsaZn4ZrEsXtmWdubtmKtpzR1VnPDbDF8dg0IOuNuWeuQPNXKM1OO5I5baWFnhK36mhkm/R/Z/wBHHb3boy0bi4XkgOklsx+rIOB79D3aKKdJw8DY4PaMMSrPKXLn4flyc3djptp0jKWZxZUU4IjeLYur0BF/WFgA4dwPepYbtSO69UazFOrg67qw7stfH6dDn9q7Gq9kSskZKCH3AewENdbMskYcjlna5420WEoypu5aoVqONg4yjpw+qZ+9oUMNVC6rpmBj47ekQDRt/wCmi/UOdxwseRvjJKS3o+aJ8PWnQqKhVd0+7Ln0fUjNjOLZo39W6QMe1xa1uI65WFrXvoDqbBRLUvYhJ03HeSunq7fnXkjb2vT9VC2P4V15HSdZJA+EZtAwNxZkm2I8OyLX1WTVkRUJ9pUc8l7NrKSlxvfL0RjiZioZT+jqIneUkb2faGol7L8ROVsTHrFr0aZzddoV7EjrlydCJ/J3+NL/ALVcpaHM4/8Al8iwFKUggCAIAgCAIAgCAIAgCAIAgCAjt432pag8oZfuOWM+6yWgr1Y+K+Z5jpNVSZ1UO8yWhUTNhTNgLEskhu9s+SeoZHE/q5O05j8xZzGlwzGY0tf3FZ04uUrIp42tGjRc5q6yTXRlmbC3pDnmkr2tjqB2SDYxyXGVjoCQRlx4chdhVv7M9TlsTgd2Pb4d70Neq8fuRu3+jVjndbRSdRIDcNucAP6jh2meVx3BeSocY5GdDaskt2st5c+P2ZCbVk2sIXQVlL6THwe0Y3AjRzXx53HNzVhLtLWkrlmisG5qpSnuvl/z9zN0X7EqGzvlljeyIxujIkaW4y4tywnMgWPCy8oQe9d6GW1sTSdJQi05Xvk72scwYWQ1jonOc2JkzmOLXEdhjyBcjPKwzGY1CrtJSsbfflVw6nFXk43WV82jJtd8RiYGvxva4Nc7rHvD/gwXvAdo0POFpAFwDdJW4HlBVN97ysmtLJWzyWXG2b5Mz7Ajx0e0W/Jjhl+pI4/YCs4Zxl5EWKlu4ii+sl6o4+v0SJ7XLl6EyP5PIGvWvxeYaR7rDyVuloc3tFWqrwRYKlKAQBAEAQBAEAQBAEAQBAEAQBARm8/8zqfoZf8A1uWMu6ySi7VI+K+Z5kowqTOqh3iWhUTNhTM914WLkpu3TTSVLG07+rls4sd3taTY65G1tDros6abllqVMdUpQot1Y3jldeLMO9j6h1S81UeCUhuIWsDhaG4m6gg2GhsvZ7297WpBhFSVFKi7x++dmTOyN8q6ibGJm9dBI0OjxnPB+pKL6cWuvbuUsakoJXNfXwOHxEpODtJa259V9Udjs/pKoJB2zJC7k+MkfWZcKdV4msnsuvHRJ+f3sfjbHSPSsYeoJmkt2ey5rAebi4DLuF/JYyrxWhJh9kVqkv3PZXxK02ZUPNSx+EyPMgdhGrnudc65AknwCp3d7nTVYRVFwbsrWvyViU3jEjYmMc0BjXgRjro5S1ghbZpwfGdfrHHIEuasp3tb80KuDcHUck82s8mrveeefBd1G/0c0/WCuZ8unw+3GFnRV7+BBtaW52UuUvsV3WnsrGJZxGRc3QiwjZ5JNwZpLDlk0H3q3S0Oa2hbtV4FhKUohAEAQBAEAQBAEAQBAEAQBAEBEb2xYqKqbreGUfsOWE1eLJsO7VYvqjzTRuOnC9/cqbOopt6ErCo2bCkZ1gWDo+j1o9Oju7CQ2Qt5F+E2B7rYvYpqHfRrNsNrCS8Vfwv/AMHWDbtNVE0e04mxTtNszZhdoHRyasJ4XOd9TorCmpezNZmklhatD9/Cy3ov18GuPUjK3dSajDmBprKB5u+MD4aM/pYwPjjW7deI4rx03HLVGccZCu95vcqLR8H0fTx9Tjd6d3ZKOXC4l0bhiikItiblkRweL5jw5qKcN1mxwmJjXjfRrJr84GDYuzn1ErYo9XZknRrBm57u4D8Ao4x3nYt1K8aNN1JcPi+C8zb2e6Pr8ccrYgxwMZkY+TFnYXDGk3IzIy9awRWvke1FPst2acr62aVuPHl9DNtmoBiY1r432IxFkczC50cYja5xkFrhlhZttbkZo3lb7mOHi9+UmmssruLsm75Wz15+R03Q+281T9HGPa5ymw2rNdt1/tw8X9Ctdsx4HvYfive36ri38FglYt1HvRT5pP4Fy9CzfyY3vklP7X/Ct0tDm8d/N5I7xSFMIAgCAIAgCAIAgCAIAgCAIAgI7eGIOpZ2m+cUgyNj6h4hYz7rJKLtUi+qPMNGb5qkzqod4lotFGy/T0NgLEsI+xTOY4PY4tc0hwcNQRoQiedzGcFNOLV0yyad9LtmDDJaOrYNRbF3uA+NGeLeHdkVcTjWVnqctUjX2bUvDOD/ADyfXiRtBtOv2S8R1THTUt7B7bvDW82O1HzHW7u/xSnTyloZVKWHxq3qTUZ8nl8PqvMzdLW12Ojig6t+IlszZCAGFmEg4Te5PaAIIFvYsq8srGOyaMlJ1L5aNdTHutszqdk1VTb4SWKTCeIiaC0DzOJ3s5LGEbU3IkxNbtMbTo8Itev5kcTsuq6qWOS18Dg62l7d/A8jzsqydnc39aHaU5QvqjYramLqmxRdYW4zIXTYQ7EW4Q0BpPDMm+ZtkLJlayMKdOfaOpOyytZX53/4XA7bodjzqXfRD75/crOG1ZptvPuLx+hXW/EWGsqWjhNJ73F34rBq0mWacr0IPoi0+hL/AMeRcXE0mQ1Fw05qxS0NJtBNVV4IsFSlAIAgCAIAgCAIAgCAIAgCAIAgI/eD+az52+Clz5dh3NYy7rM6Xfj4o8vUJHuy7lTZ1cLJsl4FEy/SNlYlg6Do/ax1dGJLZtfgxAECXD2TbifWUtFLfRrNquX6VuPNX8Dd3o2mxsYbKx8W04HNHXMaGh7QfzmJtgWubcgEa5aXWc5ZWfeRTwtFuTcGnRktHnbpZ8VxOj3J37bUfA1Fmz27JA7MthoBwf8Aq8eHIT06u9kzWY3Z7o+3DOPy/ohuk3eKjqIGMidjlbJf1XNLAA4PDsQFjeww63HcsK04yWRY2bhqtOo5SVlb10tY7TZDYm7OiEhAiFOzHi9XAYxiv7SpY23M+Rrqzm8TJx13svG5SlT1Ye4RFxjBOAvADsN8rjn/APZaKg7XyO0puW6t/XjbQxleGZaPRFERTzOtm6UNHg2Np/Eq3htGzmduSvVguS+pXPSbHbaFTwu5p9sbD9qwn32WsM74aHh9Wd90GULm000pJtJIGgcLRjUd93Ef3VNR4s1m0pe1GPJfMsxTGtCAIAgCAIAgCAIAgCAIAgCAICP2/b0afFa3VSXvpbAdVjLRmdK++rczy/Q6DnxVNnVQ1JaFRMv09DOCsSwj6yQtIc0kEEEEZEEaEea9RjKKkrSzRZ1B6NtmntMMFTELFzMnC/xm82Otm06HyKuK1aOepytVVdnVfYzhLn8n1Rxe2Nw66B/YYZWg3bJB6wIzBLb4mm/K/io5UpIvUto0Kqze6+T09Tf382JIKenrJG4JnhkdS0WHwmE4Xm3xjhsfEcllUi7KTIcBiF2k6MXeOsfDkb+8G0j/ACJRtB/OYGO8ImuuD/eY1eVJftIYOiv+oVHyu15v+zglWOgPpKHrLm6NaXBs+Mn47pJPa4ge4BXqK9g5Da097FSXKy+BVvSsbbQm/wAI/wCm1RVO+zYYN/6aPn8yx+hh99mt+lm+/f8AFT0u6anH/wAzO7UhTCAIAgCAIAgCAIAgCAIAgCAIDS21/N5vo5PuFeS0ZlDvLxPLdADYctFSZ1cE7ktCo2XqZ1279NBHSPqpoWzWnZCQ+9mRkAueANXdrLyWUbKO81fMqYqdWVdUKct32XLLi+C8CXZu7RenwiJ7JoZY5JGxl4cMbAC1pN74Te9jn2SFJ2cN9WzRTljcT+lm5pxlFpN24PXzX1NfdXarDVPD6VtM+OOXrJIC5gjYGnF1kZuDmG2OtwLL2nJb2ljHHYeSoq1RzTaspZ3fR/Mk49+J6ZjXVEYqoHZMqqY2BPKSM5MfzBI7rrNVWlnmuZTeBhVk1Te7LjGXDwfFHMb7b7+msbFHG6OMOxnGQXOcAQBYZAC545rCpU3si7gsB2EnOTu9DX67rNksbxp6oj+7LG5w/aLlg84eDLMFu41v3ofJoggVEbNBxsCvDNZ5HoPYlJ1NPDF8iNjT4hov77rZQVopHB4ip2lWU+bZSHSs6+0Ju7qx/ptVap32bzBr/TR8/mWJ0KE/ycMrDrZLG+ouLnuzuPJTUtDV7Qt2uXJHfqUohAEAQBAEAQBAEAQBAEAQBAEBG7x1DY6Wd7zZrYpCTa+WErGTsmSUouU4pczy9s9U2dPT1JiEqNmwps7zo5Mc8dTRSerM0PbzDhkSO8fBnyKlo2leD4ms2rvUnTxMP8XZ+f3zRzNVBNR1JB7EsTgQQMiRmHDm0j7SOahtKD6o2anTxVG+sZL8XiizOtj2vRubHJ1Mpt1jRY9oaNeNXRk6Wt9oVy6qxyOXcJbPxCclvLh911RwMez6/Z0rg+B0sT+zIxrTLDKzS2QydbQkAg24KK0ocDZSq4fFRylaS04NGDffdg0UoLbmCW5jxes06mN3eL5HiPAleVIbr6GWCxXbxd+8tfuY93W9ZDWQ8XQiZo/Wp3h33XOWMdGunyJ673J0qnKVn4SViKaozYold2KHr6uCPUF7S75re273NK9gt6SRBjKvZUJz6fPIvslbI4dHnnpJkvtCq7ngfVYwfgqku+zpcMrYaHh9WWl0LH8mM+kl+8p6XdNNj3+95I7tSFMIAgCAIAgCAIAgCAIAgCAIAgNDbzC6mnANiYpBe17XYc7cV5LQzp99eJ5boSLDLP8ACw/5VJnUw1JeAqNl+m+RIbMr3wSsljycx2IcjzB7iCR5rxNxd0Z1KUKsHTloy1tr7Lg2tSsmiIbJY4Xalrh60T+Yv+8d9yUVVjdanK0K9XZ9ZwkrriufJr88SrHmqoaj40MzPYR9jmH2Hx0q+1B8mdBJ0sVT4Si/zyZ3mxOlKIgCrY5jh8eIF7D34fWb4Zq1GuuJoa+yZJ/tO65PUh+kTe+nq42RU+J2F+Nz3NLQCGuaA29jc4jn3LCrUUlZFnZ2DqUZOdTlYiejwXrom8HiVp+aYn3UdLvpFvaP+1k+Vn8UQssWBzmH4rnM82kt/BRGzhLeSlzz9czu+iXZ+KaWc6Rt6tvzn2LvY0D66nw8c7mn23WtTjSXF39P7LRaFcOZPNe91R1lTO/5Ush8sZt7rKle8mzqlHcpRj0XyLh6Fnfk1vG0svC3xr/irFLumjx/83kjvFKUggCAIAgCAIAgCAIAgCAIAgCAjt4Zwylne4gBsUhJdp6p1ssZaMzpK80up5boTwVRnTweZMQqJl6mbCxLJN7qbyyUUlx2onW6xl9f1m8nD36HmJKVRwZRx2CjioW0ktH9H0LUqKWi2nACbSMPquGT2O42OrTzB81ctGornLqVfB1GtH8GV3t3oyqoyTTuE7OAJDJR3WPZPiCPBQyoyWmZtaO1Kc/5Fuv1X3OXk2BWNdhNLOD3QyH3gEKPdfIurEUWrqUfUsLo43TlgeampHVkNLWMJ7QB9Z7uWQsBrmbqalTcXvM1W0cbGrDsqefN/JIryuna+WV40dJI/wAnOLh7iqredzoqStCMeSS+BdO4+y/R6OJrhZ7/AIR/PE/O3k3CPJXqUd2COS2jX7bESa0WS8vuS21KoRQyyHRjHv8AqtJWcnZXKtKG/NR5tI8z12mZzt71RidZXsXh0Ku/JjfpJfvK3S0Ocx38vkjvFIUwgCAIAgCAIAgCAIAgCAIAgCAit6ZS2jqHNYXkRSWaNT2TksZ91klFJ1Ipu2aPMNCBn3WA81UZ08OLJWAqJl2mzYBWJYugUPGbGy9sz0r8cDyw8Rq1w5Oboft5ELOEnF3RUxFGnWjuzV/p4Hf7I6U4iLVUTmHi+Lts+qe0PK6tRrrijRVtlSWdN38dfsTzOkDZpF/SPIxyX9mFZ9tDmVP+n4j3fijkt7+kBs8boaUODHCz5HDCS3i1g1APEnNQ1K11aJtMDsxwkqlXVaLX1Oe3N2R6TVxsPqN+Ek+Ywjs+brDzKhpx3pWNhj8R2NFyvm8l5/YvNbA485PpOr+roXN4zObGPC+J/wCy0jzUNeVomx2VS38Qn7uf2KK2k+3mq0Eb2uy7OhF99m2zylkGY8DlzVuloc9j/wCXyRYKkKQQBAEAQBAEAQBAEAQBAEAQBAfiaMOBadCCD4HIoDz3vH0e1VHI7q29bCT2HiwNuDXA5Yh458FXlSfA3VHaFO3t5P4EE+OSP143t8WuA9uiicGtUbCniqUs1Jep8irG/KHtCjaLUKqMvpI5rzdZl2qMTphzWViN1EYjKF6Ybyufpr7cUPb2Mscg5rFokjNItjo0pWQ05ldbHPZ3f1YuGDzuXf3grdGFo3Zz21MR2tXcWkcvPidc7abOLgpjWFZdKO03TTxRRte8RsLjgaSMch7hqGtH1lWrJuSSN1syUKVOU5NJt8+BxtJuvW1UgZFCQTxeQABzdyCQpslrY6jz9D0FufsFtFSR04diLblzvlSON3G3AXOXcArEY2VjSVqrqTcmTS9IwgCAIAgCAIAgCAIAgCAIAgCAID8vYCLEAg6g5hAcPt/YD434oWOdE7MtaMRY7iANcPHLTPuQHPT0sZycyMniHtAPsIQ9Ta0NaTd2A5+jxeQH8K83UZqtUWkn6s1Jd24P6uz3fvXm5HkZfqKvvP1NR+70H9WHkR/Em6uR7+pq+8z9M2LB/VW+0fxJuR5D9VW99mRuxYf6qzzw/vTcjyPHiaz/AMmTMQksLMAAtbt2yHgsiE+umI9YxjxddAb2ytmTTvaA1wjv2n4S1uHjYnU8BZAWLSUjI24WNDW8gLe3mUBnQBAEAQBAEAQBAEAQBAEAQBAEAQBAEAQGOWBrsnNDvnAH7UBoybBpXawR+TQ37EBhduvSH+j9kkg+xyAxf9JUnyHf5sv8SADdGj/Ru/zZP4kB+xurR/ovbJIf9yAys3cpB/QMPzhi+1AblPQRM9SNjfmsaPsCA2UAQBAEAQBAEAQBAEAQBAEAQBAEAQBAEAQBAEAQBAEAQBAEAQBAEAQBAEAQBAEAQBAEAQBAEAQBAEAQBAEAQBAEAQBAEAQBAEAQBAEAQBAEAQBAEAQBAf/Z"/>
          <p:cNvSpPr>
            <a:spLocks noChangeAspect="1" noChangeArrowheads="1"/>
          </p:cNvSpPr>
          <p:nvPr/>
        </p:nvSpPr>
        <p:spPr bwMode="auto">
          <a:xfrm>
            <a:off x="1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Rounded Rectangle 6"/>
          <p:cNvSpPr/>
          <p:nvPr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9900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9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252536" y="6445967"/>
            <a:ext cx="1479848" cy="319807"/>
            <a:chOff x="-76200" y="6453334"/>
            <a:chExt cx="1479848" cy="288034"/>
          </a:xfrm>
        </p:grpSpPr>
        <p:sp>
          <p:nvSpPr>
            <p:cNvPr id="13" name="Freeform 12"/>
            <p:cNvSpPr/>
            <p:nvPr/>
          </p:nvSpPr>
          <p:spPr>
            <a:xfrm rot="16200000">
              <a:off x="483704" y="5893430"/>
              <a:ext cx="288033" cy="1407842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-32343" y="6431881"/>
            <a:ext cx="1219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baseline="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PLENARY 2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  <p:pic>
        <p:nvPicPr>
          <p:cNvPr id="16" name="Picture 15" descr="to think abou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80899" y="952272"/>
            <a:ext cx="330306" cy="3688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" name="Group 16"/>
          <p:cNvGrpSpPr/>
          <p:nvPr/>
        </p:nvGrpSpPr>
        <p:grpSpPr>
          <a:xfrm>
            <a:off x="899592" y="1384320"/>
            <a:ext cx="3489338" cy="976614"/>
            <a:chOff x="5259126" y="3316482"/>
            <a:chExt cx="3489338" cy="976614"/>
          </a:xfrm>
        </p:grpSpPr>
        <p:sp>
          <p:nvSpPr>
            <p:cNvPr id="18" name="TextBox 17"/>
            <p:cNvSpPr txBox="1"/>
            <p:nvPr/>
          </p:nvSpPr>
          <p:spPr>
            <a:xfrm>
              <a:off x="5259126" y="3386434"/>
              <a:ext cx="34893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200"/>
                </a:spcBef>
                <a:buClr>
                  <a:srgbClr val="D6AD00"/>
                </a:buClr>
              </a:pPr>
              <a:r>
                <a:rPr lang="en-GB" sz="2400" dirty="0" smtClean="0">
                  <a:latin typeface="Century Gothic" pitchFamily="34" charset="0"/>
                </a:rPr>
                <a:t>Were all your reasons </a:t>
              </a:r>
              <a:r>
                <a:rPr lang="en-GB" sz="2400" b="1" dirty="0" smtClean="0">
                  <a:latin typeface="Century Gothic" pitchFamily="34" charset="0"/>
                </a:rPr>
                <a:t>scientific</a:t>
              </a:r>
              <a:r>
                <a:rPr lang="en-GB" sz="2400" dirty="0" smtClean="0">
                  <a:latin typeface="Century Gothic" pitchFamily="34" charset="0"/>
                </a:rPr>
                <a:t>?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259126" y="3316482"/>
              <a:ext cx="3358769" cy="976614"/>
            </a:xfrm>
            <a:prstGeom prst="rect">
              <a:avLst/>
            </a:prstGeom>
            <a:noFill/>
            <a:ln w="6350">
              <a:solidFill>
                <a:srgbClr val="0091C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1" name="Picture 20" descr="to think abou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80899" y="3789040"/>
            <a:ext cx="330306" cy="3688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2" name="Group 21"/>
          <p:cNvGrpSpPr/>
          <p:nvPr/>
        </p:nvGrpSpPr>
        <p:grpSpPr>
          <a:xfrm>
            <a:off x="467544" y="4221088"/>
            <a:ext cx="3921386" cy="1380206"/>
            <a:chOff x="4827078" y="2912890"/>
            <a:chExt cx="3921386" cy="1380206"/>
          </a:xfrm>
        </p:grpSpPr>
        <p:sp>
          <p:nvSpPr>
            <p:cNvPr id="23" name="TextBox 22"/>
            <p:cNvSpPr txBox="1"/>
            <p:nvPr/>
          </p:nvSpPr>
          <p:spPr>
            <a:xfrm>
              <a:off x="4899086" y="2984898"/>
              <a:ext cx="384937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200"/>
                </a:spcBef>
                <a:buClr>
                  <a:srgbClr val="D6AD00"/>
                </a:buClr>
              </a:pPr>
              <a:r>
                <a:rPr lang="en-GB" sz="2400" dirty="0" smtClean="0">
                  <a:latin typeface="Century Gothic" pitchFamily="34" charset="0"/>
                </a:rPr>
                <a:t>What else did you think about when making your decision?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827078" y="2912890"/>
              <a:ext cx="3790817" cy="1380206"/>
            </a:xfrm>
            <a:prstGeom prst="rect">
              <a:avLst/>
            </a:prstGeom>
            <a:noFill/>
            <a:ln w="6350">
              <a:solidFill>
                <a:srgbClr val="0091C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86" y="404664"/>
            <a:ext cx="2823785" cy="11328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2473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171"/>
          <a:stretch>
            <a:fillRect/>
          </a:stretch>
        </p:blipFill>
        <p:spPr>
          <a:xfrm>
            <a:off x="-2096" y="2209404"/>
            <a:ext cx="9146096" cy="4675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332203" y="1700809"/>
            <a:ext cx="6947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639729"/>
                </a:solidFill>
                <a:latin typeface="Century Gothic" pitchFamily="34" charset="0"/>
              </a:rPr>
              <a:t>G</a:t>
            </a:r>
            <a:r>
              <a:rPr lang="en-GB" sz="3200" dirty="0" smtClean="0">
                <a:solidFill>
                  <a:srgbClr val="639729"/>
                </a:solidFill>
                <a:latin typeface="Century Gothic" pitchFamily="34" charset="0"/>
              </a:rPr>
              <a:t>et students talking and thinking </a:t>
            </a:r>
            <a:endParaRPr lang="pt-BR" sz="3200" dirty="0">
              <a:solidFill>
                <a:srgbClr val="639729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941" y="396248"/>
            <a:ext cx="5135866" cy="20603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5743" y="2508741"/>
            <a:ext cx="554408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937" y="5157192"/>
            <a:ext cx="1872785" cy="4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70" y="4437112"/>
            <a:ext cx="12858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022" y="4365104"/>
            <a:ext cx="912456" cy="43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140" y="4437112"/>
            <a:ext cx="1181328" cy="50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797" y="5157192"/>
            <a:ext cx="611742" cy="41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48" y="3717032"/>
            <a:ext cx="601988" cy="25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61" y="5229201"/>
            <a:ext cx="1407851" cy="31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942" y="4149081"/>
            <a:ext cx="18240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09" y="3501009"/>
            <a:ext cx="495823" cy="43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667807" y="4437112"/>
            <a:ext cx="121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TRACES</a:t>
            </a:r>
            <a:endParaRPr lang="pt-BR" dirty="0"/>
          </a:p>
        </p:txBody>
      </p:sp>
      <p:pic>
        <p:nvPicPr>
          <p:cNvPr id="19" name="Picture 16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68" r="40409"/>
          <a:stretch/>
        </p:blipFill>
        <p:spPr bwMode="auto">
          <a:xfrm>
            <a:off x="4068032" y="5157192"/>
            <a:ext cx="1104065" cy="37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937" y="3501009"/>
            <a:ext cx="855663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140" y="5301209"/>
            <a:ext cx="1221254" cy="28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798" y="3573016"/>
            <a:ext cx="410310" cy="470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144" y="3501009"/>
            <a:ext cx="878253" cy="60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80275" y="3212976"/>
            <a:ext cx="8783451" cy="2664296"/>
          </a:xfrm>
          <a:prstGeom prst="rect">
            <a:avLst/>
          </a:prstGeom>
          <a:noFill/>
          <a:ln w="6350">
            <a:solidFill>
              <a:srgbClr val="6397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2140</TotalTime>
  <Words>240</Words>
  <Application>Microsoft Office PowerPoint</Application>
  <PresentationFormat>On-screen Show (4:3)</PresentationFormat>
  <Paragraphs>58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Philippa Gardom Hulme</dc:creator>
  <cp:lastModifiedBy>Philippa Gardom Hulme</cp:lastModifiedBy>
  <cp:revision>214</cp:revision>
  <dcterms:created xsi:type="dcterms:W3CDTF">2014-04-09T12:19:58Z</dcterms:created>
  <dcterms:modified xsi:type="dcterms:W3CDTF">2014-05-11T07:02:55Z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D2C91139-6132-4EAF-846F-A55789C46BF1</vt:lpwstr>
  </property>
  <property fmtid="{D5CDD505-2E9C-101B-9397-08002B2CF9AE}" pid="3" name="ArticulatePath">
    <vt:lpwstr>BanCokeDraft</vt:lpwstr>
  </property>
</Properties>
</file>