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9" r:id="rId2"/>
    <p:sldId id="264" r:id="rId3"/>
    <p:sldId id="270" r:id="rId4"/>
  </p:sldIdLst>
  <p:sldSz cx="9144000" cy="6858000" type="screen4x3"/>
  <p:notesSz cx="6881813" cy="10015538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AD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17" autoAdjust="0"/>
    <p:restoredTop sz="95050" autoAdjust="0"/>
  </p:normalViewPr>
  <p:slideViewPr>
    <p:cSldViewPr>
      <p:cViewPr varScale="1">
        <p:scale>
          <a:sx n="112" d="100"/>
          <a:sy n="112" d="100"/>
        </p:scale>
        <p:origin x="-1548" y="-78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44F72D8C-BE4C-4532-A416-353B449F015C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CA1C17E5-ECCE-4B62-A532-A5F7DEEED2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94447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4633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UK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UK version</a:t>
            </a:r>
          </a:p>
          <a:p>
            <a:endParaRPr lang="en-GB" dirty="0" smtClean="0"/>
          </a:p>
          <a:p>
            <a:endParaRPr lang="en-GB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rot="5400000">
            <a:off x="4395062" y="2130283"/>
            <a:ext cx="353875" cy="9144000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engage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16632"/>
            <a:ext cx="1512168" cy="60653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7055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19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1476194" y="6381329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7136D-B1E8-404E-B551-813E0072C55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8707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0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5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411760" y="476672"/>
            <a:ext cx="446405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Student sheets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itchFamily="34" charset="0"/>
              <a:ea typeface="+mj-ea"/>
              <a:cs typeface="Lato Regular"/>
            </a:endParaRPr>
          </a:p>
        </p:txBody>
      </p:sp>
      <p:pic>
        <p:nvPicPr>
          <p:cNvPr id="7" name="Picture 6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612" y="205263"/>
            <a:ext cx="1902871" cy="76324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210071"/>
            <a:ext cx="9142412" cy="1066801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229" y="1270783"/>
            <a:ext cx="74875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Century Gothic" pitchFamily="34" charset="0"/>
              </a:rPr>
              <a:t>Ban cola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11560" y="3140968"/>
          <a:ext cx="7920880" cy="1272498"/>
        </p:xfrm>
        <a:graphic>
          <a:graphicData uri="http://schemas.openxmlformats.org/drawingml/2006/table">
            <a:tbl>
              <a:tblPr/>
              <a:tblGrid>
                <a:gridCol w="1296144"/>
                <a:gridCol w="2798549"/>
                <a:gridCol w="3826187"/>
              </a:tblGrid>
              <a:tr h="342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7030A0"/>
                          </a:solidFill>
                          <a:latin typeface="Century Gothic" panose="020B0502020202020204" pitchFamily="34" charset="0"/>
                        </a:rPr>
                        <a:t>Sheet no.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7030A0"/>
                          </a:solidFill>
                          <a:latin typeface="Century Gothic" panose="020B0502020202020204" pitchFamily="34" charset="0"/>
                        </a:rPr>
                        <a:t>Title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7030A0"/>
                          </a:solidFill>
                          <a:latin typeface="Century Gothic" panose="020B0502020202020204" pitchFamily="34" charset="0"/>
                        </a:rPr>
                        <a:t>Notes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8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SS1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Evidence cards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cut into cards, one per group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14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SS2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Argument cards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Arial" charset="0"/>
                        </a:rPr>
                        <a:t>Reusable, cut into cards, one per group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C9A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9512" y="882392"/>
          <a:ext cx="8784976" cy="542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/>
                <a:gridCol w="2196244"/>
                <a:gridCol w="2196244"/>
                <a:gridCol w="2196244"/>
              </a:tblGrid>
              <a:tr h="2845731">
                <a:tc>
                  <a:txBody>
                    <a:bodyPr/>
                    <a:lstStyle/>
                    <a:p>
                      <a:endParaRPr lang="en-GB" sz="1200" b="0" baseline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81197">
                <a:tc>
                  <a:txBody>
                    <a:bodyPr/>
                    <a:lstStyle/>
                    <a:p>
                      <a:endParaRPr lang="en-GB" sz="12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1F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8" name="TextBox 7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9" name="Picture 8" descr="Student sheets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2771800" y="179929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Evidence cards</a:t>
            </a:r>
            <a:endParaRPr lang="en-GB" sz="3200" dirty="0">
              <a:solidFill>
                <a:srgbClr val="00B05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2" y="1340768"/>
            <a:ext cx="2232248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Dr </a:t>
            </a:r>
            <a:r>
              <a:rPr lang="en-GB" sz="1200" dirty="0" err="1" smtClean="0">
                <a:latin typeface="Century Gothic" pitchFamily="34" charset="0"/>
              </a:rPr>
              <a:t>Hoebel</a:t>
            </a:r>
            <a:r>
              <a:rPr lang="en-GB" sz="1200" dirty="0" smtClean="0">
                <a:latin typeface="Century Gothic" pitchFamily="34" charset="0"/>
              </a:rPr>
              <a:t> found that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when rats drink sugary water, their brains release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a hormone, dopamine. This gives a feeling of pleasure, leading to addiction.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He says that this shows that sugar is addictive to rats.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06970" y="836712"/>
            <a:ext cx="2195960" cy="333618"/>
            <a:chOff x="206970" y="836712"/>
            <a:chExt cx="2195960" cy="333618"/>
          </a:xfrm>
        </p:grpSpPr>
        <p:sp>
          <p:nvSpPr>
            <p:cNvPr id="13" name="TextBox 12"/>
            <p:cNvSpPr txBox="1"/>
            <p:nvPr/>
          </p:nvSpPr>
          <p:spPr>
            <a:xfrm>
              <a:off x="395536" y="908720"/>
              <a:ext cx="20073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Century Gothic" pitchFamily="34" charset="0"/>
                </a:rPr>
                <a:t>Strong</a:t>
              </a:r>
              <a:r>
                <a:rPr lang="en-GB" sz="1100" dirty="0" smtClean="0">
                  <a:latin typeface="Century Gothic" pitchFamily="34" charset="0"/>
                </a:rPr>
                <a:t> or </a:t>
              </a:r>
              <a:r>
                <a:rPr lang="en-GB" sz="1100" b="1" dirty="0" smtClean="0">
                  <a:latin typeface="Century Gothic" pitchFamily="34" charset="0"/>
                </a:rPr>
                <a:t>weak</a:t>
              </a:r>
              <a:r>
                <a:rPr lang="en-GB" sz="1100" dirty="0" smtClean="0">
                  <a:latin typeface="Century Gothic" pitchFamily="34" charset="0"/>
                </a:rPr>
                <a:t> evidence?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206970" y="836712"/>
              <a:ext cx="260574" cy="319010"/>
              <a:chOff x="213172" y="815733"/>
              <a:chExt cx="288032" cy="378414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213172" y="906115"/>
                <a:ext cx="288032" cy="288032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51520" y="815733"/>
                <a:ext cx="2160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chemeClr val="bg1"/>
                    </a:solidFill>
                    <a:latin typeface="Century Gothic" pitchFamily="34" charset="0"/>
                  </a:rPr>
                  <a:t>A</a:t>
                </a:r>
                <a:endParaRPr lang="en-GB" b="1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6777427" y="4001997"/>
            <a:ext cx="229073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Alan Barclay of the Australian Diabetes Council said that sugar consumption in Australia has decreased by 20% since 1980. 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In the same time the number of overweight people has doubled, and the number of people with diabetes has tripled.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179512" y="4046001"/>
            <a:ext cx="2232248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 smtClean="0">
                <a:latin typeface="Century Gothic" pitchFamily="34" charset="0"/>
              </a:rPr>
              <a:t>Magalie</a:t>
            </a:r>
            <a:r>
              <a:rPr lang="en-GB" sz="1200" dirty="0" smtClean="0">
                <a:latin typeface="Century Gothic" pitchFamily="34" charset="0"/>
              </a:rPr>
              <a:t> Lenoir of Bordeaux University  gave rats the choice of sweetened water or cocaine. 94 % chose sweetened water. 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She thinks this is because sweet foods trigger reward signals in the brain. 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2411760" y="4365104"/>
            <a:ext cx="2088232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Peter Benton of Swansea University read more than 100 scientific papers to find out if sugar addiction is a cause of obesity.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He concluded that animal addictions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do not predict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human addictions.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44008" y="4888031"/>
            <a:ext cx="201622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Robin </a:t>
            </a:r>
            <a:r>
              <a:rPr lang="en-GB" sz="1200" dirty="0" err="1" smtClean="0">
                <a:latin typeface="Century Gothic" pitchFamily="34" charset="0"/>
              </a:rPr>
              <a:t>Lustig</a:t>
            </a:r>
            <a:r>
              <a:rPr lang="en-GB" sz="1200" dirty="0" smtClean="0">
                <a:latin typeface="Century Gothic" pitchFamily="34" charset="0"/>
              </a:rPr>
              <a:t> of California University found that sugar is like alcohol and tobacco. 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It acts on the brain to make you want it again.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27784" y="2444695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The World Health Organisation says that too much food and drink overall increase body weight, not just too much sugar.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08692" y="1400707"/>
            <a:ext cx="22322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University scientist Francesco </a:t>
            </a:r>
            <a:r>
              <a:rPr lang="en-GB" sz="1200" dirty="0" err="1" smtClean="0">
                <a:latin typeface="Century Gothic" pitchFamily="34" charset="0"/>
              </a:rPr>
              <a:t>Sartor</a:t>
            </a:r>
            <a:r>
              <a:rPr lang="en-GB" sz="1200" dirty="0" smtClean="0">
                <a:latin typeface="Century Gothic" pitchFamily="34" charset="0"/>
              </a:rPr>
              <a:t> asked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11 slim people to drink more sugary drinks than normal.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After four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weeks they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were 1 kg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heavier on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average.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04248" y="2367751"/>
            <a:ext cx="21602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Richard Johnson of Florida University drew this graph.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The top line shows sugar intake per person. The bottom line shows obesity rates.</a:t>
            </a:r>
            <a:endParaRPr lang="en-GB" sz="12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2411760" y="836711"/>
            <a:ext cx="2195960" cy="369332"/>
            <a:chOff x="206970" y="836711"/>
            <a:chExt cx="2195960" cy="369332"/>
          </a:xfrm>
        </p:grpSpPr>
        <p:sp>
          <p:nvSpPr>
            <p:cNvPr id="29" name="TextBox 28"/>
            <p:cNvSpPr txBox="1"/>
            <p:nvPr/>
          </p:nvSpPr>
          <p:spPr>
            <a:xfrm>
              <a:off x="395536" y="908720"/>
              <a:ext cx="20073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Century Gothic" pitchFamily="34" charset="0"/>
                </a:rPr>
                <a:t>Strong</a:t>
              </a:r>
              <a:r>
                <a:rPr lang="en-GB" sz="1100" dirty="0" smtClean="0">
                  <a:latin typeface="Century Gothic" pitchFamily="34" charset="0"/>
                </a:rPr>
                <a:t> or </a:t>
              </a:r>
              <a:r>
                <a:rPr lang="en-GB" sz="1100" b="1" dirty="0" smtClean="0">
                  <a:latin typeface="Century Gothic" pitchFamily="34" charset="0"/>
                </a:rPr>
                <a:t>weak</a:t>
              </a:r>
              <a:r>
                <a:rPr lang="en-GB" sz="1100" dirty="0" smtClean="0">
                  <a:latin typeface="Century Gothic" pitchFamily="34" charset="0"/>
                </a:rPr>
                <a:t> evidence?</a:t>
              </a:r>
            </a:p>
          </p:txBody>
        </p:sp>
        <p:grpSp>
          <p:nvGrpSpPr>
            <p:cNvPr id="30" name="Group 18"/>
            <p:cNvGrpSpPr/>
            <p:nvPr/>
          </p:nvGrpSpPr>
          <p:grpSpPr>
            <a:xfrm>
              <a:off x="206970" y="836711"/>
              <a:ext cx="260574" cy="369332"/>
              <a:chOff x="213172" y="815733"/>
              <a:chExt cx="288032" cy="438107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213172" y="906115"/>
                <a:ext cx="288032" cy="288032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51520" y="815733"/>
                <a:ext cx="216025" cy="438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chemeClr val="bg1"/>
                    </a:solidFill>
                    <a:latin typeface="Century Gothic" pitchFamily="34" charset="0"/>
                  </a:rPr>
                  <a:t>B</a:t>
                </a:r>
                <a:endParaRPr lang="en-GB" b="1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4608288" y="836712"/>
            <a:ext cx="2195960" cy="369332"/>
            <a:chOff x="206970" y="836711"/>
            <a:chExt cx="2195960" cy="369332"/>
          </a:xfrm>
        </p:grpSpPr>
        <p:sp>
          <p:nvSpPr>
            <p:cNvPr id="34" name="TextBox 33"/>
            <p:cNvSpPr txBox="1"/>
            <p:nvPr/>
          </p:nvSpPr>
          <p:spPr>
            <a:xfrm>
              <a:off x="395536" y="908720"/>
              <a:ext cx="20073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Century Gothic" pitchFamily="34" charset="0"/>
                </a:rPr>
                <a:t>Strong</a:t>
              </a:r>
              <a:r>
                <a:rPr lang="en-GB" sz="1100" dirty="0" smtClean="0">
                  <a:latin typeface="Century Gothic" pitchFamily="34" charset="0"/>
                </a:rPr>
                <a:t> or </a:t>
              </a:r>
              <a:r>
                <a:rPr lang="en-GB" sz="1100" b="1" dirty="0" smtClean="0">
                  <a:latin typeface="Century Gothic" pitchFamily="34" charset="0"/>
                </a:rPr>
                <a:t>weak</a:t>
              </a:r>
              <a:r>
                <a:rPr lang="en-GB" sz="1100" dirty="0" smtClean="0">
                  <a:latin typeface="Century Gothic" pitchFamily="34" charset="0"/>
                </a:rPr>
                <a:t> evidence?</a:t>
              </a:r>
            </a:p>
          </p:txBody>
        </p:sp>
        <p:grpSp>
          <p:nvGrpSpPr>
            <p:cNvPr id="35" name="Group 18"/>
            <p:cNvGrpSpPr/>
            <p:nvPr/>
          </p:nvGrpSpPr>
          <p:grpSpPr>
            <a:xfrm>
              <a:off x="206970" y="836711"/>
              <a:ext cx="260574" cy="369332"/>
              <a:chOff x="213172" y="815733"/>
              <a:chExt cx="288032" cy="438107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213172" y="906115"/>
                <a:ext cx="288032" cy="288032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51520" y="815733"/>
                <a:ext cx="216025" cy="438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chemeClr val="bg1"/>
                    </a:solidFill>
                    <a:latin typeface="Century Gothic" pitchFamily="34" charset="0"/>
                  </a:rPr>
                  <a:t>C</a:t>
                </a:r>
                <a:endParaRPr lang="en-GB" b="1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6804248" y="836712"/>
            <a:ext cx="2195960" cy="369332"/>
            <a:chOff x="206970" y="836711"/>
            <a:chExt cx="2195960" cy="369332"/>
          </a:xfrm>
        </p:grpSpPr>
        <p:sp>
          <p:nvSpPr>
            <p:cNvPr id="39" name="TextBox 38"/>
            <p:cNvSpPr txBox="1"/>
            <p:nvPr/>
          </p:nvSpPr>
          <p:spPr>
            <a:xfrm>
              <a:off x="395536" y="908720"/>
              <a:ext cx="20073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Century Gothic" pitchFamily="34" charset="0"/>
                </a:rPr>
                <a:t>Strong</a:t>
              </a:r>
              <a:r>
                <a:rPr lang="en-GB" sz="1100" dirty="0" smtClean="0">
                  <a:latin typeface="Century Gothic" pitchFamily="34" charset="0"/>
                </a:rPr>
                <a:t> or </a:t>
              </a:r>
              <a:r>
                <a:rPr lang="en-GB" sz="1100" b="1" dirty="0" smtClean="0">
                  <a:latin typeface="Century Gothic" pitchFamily="34" charset="0"/>
                </a:rPr>
                <a:t>weak</a:t>
              </a:r>
              <a:r>
                <a:rPr lang="en-GB" sz="1100" dirty="0" smtClean="0">
                  <a:latin typeface="Century Gothic" pitchFamily="34" charset="0"/>
                </a:rPr>
                <a:t> evidence?</a:t>
              </a:r>
            </a:p>
          </p:txBody>
        </p:sp>
        <p:grpSp>
          <p:nvGrpSpPr>
            <p:cNvPr id="40" name="Group 18"/>
            <p:cNvGrpSpPr/>
            <p:nvPr/>
          </p:nvGrpSpPr>
          <p:grpSpPr>
            <a:xfrm>
              <a:off x="206970" y="836711"/>
              <a:ext cx="260574" cy="369332"/>
              <a:chOff x="213172" y="815733"/>
              <a:chExt cx="288032" cy="438107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213172" y="906115"/>
                <a:ext cx="288032" cy="288032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51520" y="815733"/>
                <a:ext cx="216025" cy="438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chemeClr val="bg1"/>
                    </a:solidFill>
                    <a:latin typeface="Century Gothic" pitchFamily="34" charset="0"/>
                  </a:rPr>
                  <a:t>D</a:t>
                </a:r>
                <a:endParaRPr lang="en-GB" b="1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204258" y="3681264"/>
            <a:ext cx="2195960" cy="369332"/>
            <a:chOff x="206970" y="836711"/>
            <a:chExt cx="2195960" cy="369332"/>
          </a:xfrm>
        </p:grpSpPr>
        <p:sp>
          <p:nvSpPr>
            <p:cNvPr id="44" name="TextBox 43"/>
            <p:cNvSpPr txBox="1"/>
            <p:nvPr/>
          </p:nvSpPr>
          <p:spPr>
            <a:xfrm>
              <a:off x="395536" y="908720"/>
              <a:ext cx="20073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Century Gothic" pitchFamily="34" charset="0"/>
                </a:rPr>
                <a:t>Strong</a:t>
              </a:r>
              <a:r>
                <a:rPr lang="en-GB" sz="1100" dirty="0" smtClean="0">
                  <a:latin typeface="Century Gothic" pitchFamily="34" charset="0"/>
                </a:rPr>
                <a:t> or </a:t>
              </a:r>
              <a:r>
                <a:rPr lang="en-GB" sz="1100" b="1" dirty="0" smtClean="0">
                  <a:latin typeface="Century Gothic" pitchFamily="34" charset="0"/>
                </a:rPr>
                <a:t>weak</a:t>
              </a:r>
              <a:r>
                <a:rPr lang="en-GB" sz="1100" dirty="0" smtClean="0">
                  <a:latin typeface="Century Gothic" pitchFamily="34" charset="0"/>
                </a:rPr>
                <a:t> evidence?</a:t>
              </a:r>
            </a:p>
          </p:txBody>
        </p:sp>
        <p:grpSp>
          <p:nvGrpSpPr>
            <p:cNvPr id="45" name="Group 18"/>
            <p:cNvGrpSpPr/>
            <p:nvPr/>
          </p:nvGrpSpPr>
          <p:grpSpPr>
            <a:xfrm>
              <a:off x="206970" y="836711"/>
              <a:ext cx="260574" cy="369332"/>
              <a:chOff x="213172" y="815733"/>
              <a:chExt cx="288032" cy="438107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213172" y="906115"/>
                <a:ext cx="288032" cy="288032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51520" y="815733"/>
                <a:ext cx="216025" cy="438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chemeClr val="bg1"/>
                    </a:solidFill>
                    <a:latin typeface="Century Gothic" pitchFamily="34" charset="0"/>
                  </a:rPr>
                  <a:t>E</a:t>
                </a:r>
                <a:endParaRPr lang="en-GB" b="1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2409048" y="3681264"/>
            <a:ext cx="2195960" cy="369332"/>
            <a:chOff x="206970" y="836711"/>
            <a:chExt cx="2195960" cy="369332"/>
          </a:xfrm>
        </p:grpSpPr>
        <p:sp>
          <p:nvSpPr>
            <p:cNvPr id="49" name="TextBox 48"/>
            <p:cNvSpPr txBox="1"/>
            <p:nvPr/>
          </p:nvSpPr>
          <p:spPr>
            <a:xfrm>
              <a:off x="395536" y="908720"/>
              <a:ext cx="20073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Century Gothic" pitchFamily="34" charset="0"/>
                </a:rPr>
                <a:t>Strong</a:t>
              </a:r>
              <a:r>
                <a:rPr lang="en-GB" sz="1100" dirty="0" smtClean="0">
                  <a:latin typeface="Century Gothic" pitchFamily="34" charset="0"/>
                </a:rPr>
                <a:t> or </a:t>
              </a:r>
              <a:r>
                <a:rPr lang="en-GB" sz="1100" b="1" dirty="0" smtClean="0">
                  <a:latin typeface="Century Gothic" pitchFamily="34" charset="0"/>
                </a:rPr>
                <a:t>weak</a:t>
              </a:r>
              <a:r>
                <a:rPr lang="en-GB" sz="1100" dirty="0" smtClean="0">
                  <a:latin typeface="Century Gothic" pitchFamily="34" charset="0"/>
                </a:rPr>
                <a:t> evidence?</a:t>
              </a:r>
            </a:p>
          </p:txBody>
        </p:sp>
        <p:grpSp>
          <p:nvGrpSpPr>
            <p:cNvPr id="50" name="Group 18"/>
            <p:cNvGrpSpPr/>
            <p:nvPr/>
          </p:nvGrpSpPr>
          <p:grpSpPr>
            <a:xfrm>
              <a:off x="206970" y="836711"/>
              <a:ext cx="260574" cy="369332"/>
              <a:chOff x="213172" y="815733"/>
              <a:chExt cx="288032" cy="438107"/>
            </a:xfrm>
          </p:grpSpPr>
          <p:sp>
            <p:nvSpPr>
              <p:cNvPr id="51" name="Rounded Rectangle 50"/>
              <p:cNvSpPr/>
              <p:nvPr/>
            </p:nvSpPr>
            <p:spPr>
              <a:xfrm>
                <a:off x="213172" y="906115"/>
                <a:ext cx="288032" cy="288032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251520" y="815733"/>
                <a:ext cx="216025" cy="438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chemeClr val="bg1"/>
                    </a:solidFill>
                    <a:latin typeface="Century Gothic" pitchFamily="34" charset="0"/>
                  </a:rPr>
                  <a:t>F</a:t>
                </a:r>
                <a:endParaRPr lang="en-GB" b="1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4605576" y="3681265"/>
            <a:ext cx="2195960" cy="369332"/>
            <a:chOff x="206970" y="836711"/>
            <a:chExt cx="2195960" cy="369332"/>
          </a:xfrm>
        </p:grpSpPr>
        <p:sp>
          <p:nvSpPr>
            <p:cNvPr id="54" name="TextBox 53"/>
            <p:cNvSpPr txBox="1"/>
            <p:nvPr/>
          </p:nvSpPr>
          <p:spPr>
            <a:xfrm>
              <a:off x="395536" y="908720"/>
              <a:ext cx="20073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Century Gothic" pitchFamily="34" charset="0"/>
                </a:rPr>
                <a:t>Strong</a:t>
              </a:r>
              <a:r>
                <a:rPr lang="en-GB" sz="1100" dirty="0" smtClean="0">
                  <a:latin typeface="Century Gothic" pitchFamily="34" charset="0"/>
                </a:rPr>
                <a:t> or </a:t>
              </a:r>
              <a:r>
                <a:rPr lang="en-GB" sz="1100" b="1" dirty="0" smtClean="0">
                  <a:latin typeface="Century Gothic" pitchFamily="34" charset="0"/>
                </a:rPr>
                <a:t>weak</a:t>
              </a:r>
              <a:r>
                <a:rPr lang="en-GB" sz="1100" dirty="0" smtClean="0">
                  <a:latin typeface="Century Gothic" pitchFamily="34" charset="0"/>
                </a:rPr>
                <a:t> evidence?</a:t>
              </a:r>
            </a:p>
          </p:txBody>
        </p:sp>
        <p:grpSp>
          <p:nvGrpSpPr>
            <p:cNvPr id="55" name="Group 18"/>
            <p:cNvGrpSpPr/>
            <p:nvPr/>
          </p:nvGrpSpPr>
          <p:grpSpPr>
            <a:xfrm>
              <a:off x="206970" y="836711"/>
              <a:ext cx="260574" cy="369332"/>
              <a:chOff x="213172" y="815733"/>
              <a:chExt cx="288032" cy="438107"/>
            </a:xfrm>
          </p:grpSpPr>
          <p:sp>
            <p:nvSpPr>
              <p:cNvPr id="56" name="Rounded Rectangle 55"/>
              <p:cNvSpPr/>
              <p:nvPr/>
            </p:nvSpPr>
            <p:spPr>
              <a:xfrm>
                <a:off x="213172" y="906115"/>
                <a:ext cx="288032" cy="288032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51520" y="815733"/>
                <a:ext cx="216025" cy="438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chemeClr val="bg1"/>
                    </a:solidFill>
                    <a:latin typeface="Century Gothic" pitchFamily="34" charset="0"/>
                  </a:rPr>
                  <a:t>G</a:t>
                </a:r>
                <a:endParaRPr lang="en-GB" b="1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</p:grpSp>
      <p:grpSp>
        <p:nvGrpSpPr>
          <p:cNvPr id="58" name="Group 57"/>
          <p:cNvGrpSpPr/>
          <p:nvPr/>
        </p:nvGrpSpPr>
        <p:grpSpPr>
          <a:xfrm>
            <a:off x="6801536" y="3681265"/>
            <a:ext cx="2195960" cy="369332"/>
            <a:chOff x="206970" y="836711"/>
            <a:chExt cx="2195960" cy="369332"/>
          </a:xfrm>
        </p:grpSpPr>
        <p:sp>
          <p:nvSpPr>
            <p:cNvPr id="59" name="TextBox 58"/>
            <p:cNvSpPr txBox="1"/>
            <p:nvPr/>
          </p:nvSpPr>
          <p:spPr>
            <a:xfrm>
              <a:off x="395536" y="908720"/>
              <a:ext cx="20073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Century Gothic" pitchFamily="34" charset="0"/>
                </a:rPr>
                <a:t>Strong</a:t>
              </a:r>
              <a:r>
                <a:rPr lang="en-GB" sz="1100" dirty="0" smtClean="0">
                  <a:latin typeface="Century Gothic" pitchFamily="34" charset="0"/>
                </a:rPr>
                <a:t> or </a:t>
              </a:r>
              <a:r>
                <a:rPr lang="en-GB" sz="1100" b="1" dirty="0" smtClean="0">
                  <a:latin typeface="Century Gothic" pitchFamily="34" charset="0"/>
                </a:rPr>
                <a:t>weak</a:t>
              </a:r>
              <a:r>
                <a:rPr lang="en-GB" sz="1100" dirty="0" smtClean="0">
                  <a:latin typeface="Century Gothic" pitchFamily="34" charset="0"/>
                </a:rPr>
                <a:t> evidence?</a:t>
              </a: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206970" y="836711"/>
              <a:ext cx="260574" cy="369332"/>
              <a:chOff x="213172" y="815733"/>
              <a:chExt cx="288032" cy="438107"/>
            </a:xfrm>
          </p:grpSpPr>
          <p:sp>
            <p:nvSpPr>
              <p:cNvPr id="61" name="Rounded Rectangle 60"/>
              <p:cNvSpPr/>
              <p:nvPr/>
            </p:nvSpPr>
            <p:spPr>
              <a:xfrm>
                <a:off x="213172" y="906115"/>
                <a:ext cx="288032" cy="288032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251520" y="815733"/>
                <a:ext cx="216025" cy="438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chemeClr val="bg1"/>
                    </a:solidFill>
                    <a:latin typeface="Century Gothic" pitchFamily="34" charset="0"/>
                  </a:rPr>
                  <a:t>H</a:t>
                </a:r>
                <a:endParaRPr lang="en-GB" b="1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2420888"/>
            <a:ext cx="1036654" cy="8855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t="10261"/>
          <a:stretch>
            <a:fillRect/>
          </a:stretch>
        </p:blipFill>
        <p:spPr bwMode="auto">
          <a:xfrm>
            <a:off x="611560" y="2996952"/>
            <a:ext cx="1368152" cy="612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6" name="Picture 65" descr="junk foo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55776" y="1196752"/>
            <a:ext cx="1866866" cy="125235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Picture 68" descr="fat boy.png"/>
          <p:cNvPicPr>
            <a:picLocks noChangeAspect="1"/>
          </p:cNvPicPr>
          <p:nvPr/>
        </p:nvPicPr>
        <p:blipFill>
          <a:blip r:embed="rId7" cstate="print"/>
          <a:srcRect t="14718"/>
          <a:stretch>
            <a:fillRect/>
          </a:stretch>
        </p:blipFill>
        <p:spPr>
          <a:xfrm>
            <a:off x="3851920" y="5157192"/>
            <a:ext cx="712041" cy="1143050"/>
          </a:xfrm>
          <a:prstGeom prst="rect">
            <a:avLst/>
          </a:prstGeom>
        </p:spPr>
      </p:pic>
      <p:pic>
        <p:nvPicPr>
          <p:cNvPr id="70" name="Picture 69" descr="suga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70841" y="5949280"/>
            <a:ext cx="2189667" cy="360040"/>
          </a:xfrm>
          <a:prstGeom prst="rect">
            <a:avLst/>
          </a:prstGeom>
        </p:spPr>
      </p:pic>
      <p:pic>
        <p:nvPicPr>
          <p:cNvPr id="71" name="Picture 70" descr="wate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1560" y="5877272"/>
            <a:ext cx="1203176" cy="39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Picture 71" descr="alcohol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84039" y="4047994"/>
            <a:ext cx="575309" cy="8619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" name="Picture 72" descr="sugar lumps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292080" y="4077072"/>
            <a:ext cx="863182" cy="5262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" name="Picture 73" descr="tobacco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499992" y="4437112"/>
            <a:ext cx="1236423" cy="408817"/>
          </a:xfrm>
          <a:prstGeom prst="rect">
            <a:avLst/>
          </a:prstGeom>
        </p:spPr>
      </p:pic>
      <p:grpSp>
        <p:nvGrpSpPr>
          <p:cNvPr id="75" name="Group 74"/>
          <p:cNvGrpSpPr/>
          <p:nvPr/>
        </p:nvGrpSpPr>
        <p:grpSpPr>
          <a:xfrm>
            <a:off x="7020272" y="1196752"/>
            <a:ext cx="1728192" cy="1152128"/>
            <a:chOff x="1187624" y="3284984"/>
            <a:chExt cx="1728192" cy="1152128"/>
          </a:xfrm>
        </p:grpSpPr>
        <p:pic>
          <p:nvPicPr>
            <p:cNvPr id="76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259632" y="3356992"/>
              <a:ext cx="1584176" cy="10207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" name="TextBox 76"/>
            <p:cNvSpPr txBox="1"/>
            <p:nvPr/>
          </p:nvSpPr>
          <p:spPr>
            <a:xfrm rot="16200000">
              <a:off x="822068" y="366592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00" b="1" dirty="0" smtClean="0">
                  <a:latin typeface="Century Gothic" pitchFamily="34" charset="0"/>
                </a:rPr>
                <a:t>Sugar consumption (kg/individual)</a:t>
              </a:r>
              <a:endParaRPr lang="en-GB" sz="500" b="1" dirty="0">
                <a:latin typeface="Century Gothic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691680" y="4267835"/>
              <a:ext cx="86409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00" b="1" dirty="0" smtClean="0">
                  <a:latin typeface="Century Gothic" pitchFamily="34" charset="0"/>
                </a:rPr>
                <a:t>Year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 rot="5400000">
              <a:off x="2363124" y="3740404"/>
              <a:ext cx="93610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00" b="1" dirty="0" smtClean="0">
                  <a:latin typeface="Century Gothic" pitchFamily="34" charset="0"/>
                </a:rPr>
                <a:t>Obesity prevalence (%)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187624" y="3284984"/>
              <a:ext cx="1728192" cy="1152128"/>
            </a:xfrm>
            <a:prstGeom prst="rect">
              <a:avLst/>
            </a:prstGeom>
            <a:noFill/>
            <a:ln w="6350">
              <a:solidFill>
                <a:srgbClr val="00B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l="10626" b="30175"/>
          <a:stretch>
            <a:fillRect/>
          </a:stretch>
        </p:blipFill>
        <p:spPr bwMode="auto">
          <a:xfrm>
            <a:off x="5724128" y="1268760"/>
            <a:ext cx="974540" cy="50405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9512" y="882392"/>
          <a:ext cx="8784976" cy="542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/>
                <a:gridCol w="2196244"/>
                <a:gridCol w="2196244"/>
                <a:gridCol w="2196244"/>
              </a:tblGrid>
              <a:tr h="2845731">
                <a:tc>
                  <a:txBody>
                    <a:bodyPr/>
                    <a:lstStyle/>
                    <a:p>
                      <a:endParaRPr lang="en-GB" sz="1200" b="0" baseline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81197">
                <a:tc>
                  <a:txBody>
                    <a:bodyPr/>
                    <a:lstStyle/>
                    <a:p>
                      <a:endParaRPr lang="en-GB" sz="12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8" name="TextBox 7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9" name="Picture 8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2771800" y="179929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C00000"/>
                </a:solidFill>
                <a:latin typeface="Century Gothic" pitchFamily="34" charset="0"/>
                <a:ea typeface="+mj-ea"/>
                <a:cs typeface="+mj-cs"/>
              </a:rPr>
              <a:t>Argument cards</a:t>
            </a:r>
            <a:endParaRPr lang="en-GB" sz="3200" dirty="0">
              <a:solidFill>
                <a:srgbClr val="C0000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2" y="908720"/>
            <a:ext cx="2376264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  <a:spcAft>
                <a:spcPts val="0"/>
              </a:spcAft>
            </a:pP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“</a:t>
            </a: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Excess weight is linked to</a:t>
            </a:r>
            <a:b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</a:b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heart disease and diabetes.</a:t>
            </a: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”</a:t>
            </a:r>
            <a:endParaRPr lang="en-GB" sz="1100" dirty="0">
              <a:solidFill>
                <a:srgbClr val="7030A0"/>
              </a:solidFill>
              <a:latin typeface="Century Gothic" pitchFamily="34" charset="0"/>
              <a:ea typeface="Calibri"/>
              <a:cs typeface="Times New Roman"/>
            </a:endParaRPr>
          </a:p>
        </p:txBody>
      </p:sp>
      <p:grpSp>
        <p:nvGrpSpPr>
          <p:cNvPr id="4" name="Group 18"/>
          <p:cNvGrpSpPr/>
          <p:nvPr/>
        </p:nvGrpSpPr>
        <p:grpSpPr>
          <a:xfrm>
            <a:off x="206970" y="836711"/>
            <a:ext cx="260574" cy="369332"/>
            <a:chOff x="213172" y="815733"/>
            <a:chExt cx="288032" cy="438107"/>
          </a:xfrm>
        </p:grpSpPr>
        <p:sp>
          <p:nvSpPr>
            <p:cNvPr id="17" name="Rounded Rectangle 16"/>
            <p:cNvSpPr/>
            <p:nvPr/>
          </p:nvSpPr>
          <p:spPr>
            <a:xfrm>
              <a:off x="213172" y="906115"/>
              <a:ext cx="288032" cy="28803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1520" y="815733"/>
              <a:ext cx="216025" cy="438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804248" y="5301208"/>
            <a:ext cx="2235201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“</a:t>
            </a: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The acid and sugar </a:t>
            </a:r>
            <a:b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</a:b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in sugary drinks cause terrible tooth decay.</a:t>
            </a: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”</a:t>
            </a:r>
            <a:endParaRPr lang="en-GB" sz="1100" b="1" i="1" dirty="0" smtClean="0">
              <a:solidFill>
                <a:srgbClr val="7030A0"/>
              </a:solidFill>
              <a:latin typeface="Century Gothic" pitchFamily="34" charset="0"/>
              <a:ea typeface="Calibri"/>
              <a:cs typeface="Times New Roman"/>
            </a:endParaRPr>
          </a:p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Beth Bradshaw, Dentist</a:t>
            </a:r>
            <a:endParaRPr lang="en-GB" sz="1100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9512" y="4878352"/>
            <a:ext cx="2232248" cy="1502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  <a:spcAft>
                <a:spcPts val="0"/>
              </a:spcAft>
            </a:pP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“</a:t>
            </a: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Obesity is a complex </a:t>
            </a:r>
            <a:b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</a:b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problem with many causes. </a:t>
            </a:r>
            <a:b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</a:b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A sugary drink sales ban to under-18s will make no difference.</a:t>
            </a: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”</a:t>
            </a:r>
          </a:p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Ahmed Hussain, British Soft Drinks Association </a:t>
            </a:r>
            <a:b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</a:br>
            <a:endParaRPr lang="en-GB" sz="900" dirty="0">
              <a:latin typeface="Century Gothic" pitchFamily="34" charset="0"/>
              <a:ea typeface="Calibri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65829" y="4562688"/>
            <a:ext cx="2206171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“</a:t>
            </a: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At our school, </a:t>
            </a:r>
            <a:b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</a:b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behaviour used to be better in the mornings. </a:t>
            </a:r>
          </a:p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Then we banned sugary drinks at lunchtime. Afternoon behaviour improved.</a:t>
            </a: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”</a:t>
            </a:r>
          </a:p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Sarah </a:t>
            </a:r>
            <a:r>
              <a:rPr lang="en-GB" sz="1100" i="1" dirty="0" err="1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Sandford</a:t>
            </a:r>
            <a: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, </a:t>
            </a:r>
            <a:r>
              <a:rPr lang="en-GB" sz="1100" i="1" dirty="0" err="1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headteacher</a:t>
            </a:r>
            <a:endParaRPr lang="en-GB" sz="1100" dirty="0" smtClean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0" y="4901049"/>
            <a:ext cx="2160240" cy="1336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“</a:t>
            </a: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Every year, more people die from diseases like diabetes and heart disease than from infectious diseases.</a:t>
            </a: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”</a:t>
            </a:r>
          </a:p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Grace </a:t>
            </a:r>
            <a:r>
              <a:rPr lang="en-GB" sz="1100" i="1" dirty="0" err="1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Mlokozi</a:t>
            </a:r>
            <a: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, United Nations, 2011</a:t>
            </a:r>
            <a:endParaRPr lang="en-GB" sz="1100" dirty="0">
              <a:solidFill>
                <a:srgbClr val="7030A0"/>
              </a:solidFill>
              <a:latin typeface="Century Gothic" pitchFamily="34" charset="0"/>
              <a:ea typeface="Calibri"/>
              <a:cs typeface="Times New Roman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04790" y="1803688"/>
            <a:ext cx="2329840" cy="191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  <a:spcAft>
                <a:spcPts val="0"/>
              </a:spcAft>
            </a:pP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“</a:t>
            </a: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We got 51 students to rinse their mouths with lemonade. Some lemonade was sweetened with sugar, and some with artificial sweetener. </a:t>
            </a:r>
          </a:p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The students with sugary lemonade did better in concentration tests.</a:t>
            </a: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”</a:t>
            </a:r>
          </a:p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Matthew Sanders, </a:t>
            </a:r>
            <a:b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</a:br>
            <a: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University of Georgia, USA</a:t>
            </a:r>
            <a:endParaRPr lang="en-GB" sz="1100" dirty="0">
              <a:solidFill>
                <a:srgbClr val="7030A0"/>
              </a:solidFill>
              <a:latin typeface="Century Gothic" pitchFamily="34" charset="0"/>
              <a:ea typeface="Calibri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96844" y="2065104"/>
            <a:ext cx="2344096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  <a:spcAft>
                <a:spcPts val="0"/>
              </a:spcAft>
            </a:pP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“</a:t>
            </a: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Governments control </a:t>
            </a:r>
            <a:b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</a:b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alcohol and tobacco sales because they are hard to avoid and they have a bad impact on society. </a:t>
            </a:r>
          </a:p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Sugar has similar problems.</a:t>
            </a: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”</a:t>
            </a:r>
          </a:p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Thomas </a:t>
            </a:r>
            <a:r>
              <a:rPr lang="en-GB" sz="1100" i="1" dirty="0" err="1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Babor</a:t>
            </a:r>
            <a: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, University of Harvard, USA</a:t>
            </a:r>
            <a:endParaRPr lang="en-GB" sz="1100" dirty="0">
              <a:solidFill>
                <a:srgbClr val="7030A0"/>
              </a:solidFill>
              <a:latin typeface="Century Gothic" pitchFamily="34" charset="0"/>
              <a:ea typeface="Calibri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78171" y="2065104"/>
            <a:ext cx="2186317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  <a:spcAft>
                <a:spcPts val="0"/>
              </a:spcAft>
            </a:pP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“</a:t>
            </a: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Nearly 7000 students did </a:t>
            </a:r>
            <a:b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</a:b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a questionnaire for us.</a:t>
            </a:r>
          </a:p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dirty="0" smtClean="0">
                <a:latin typeface="Century Gothic" pitchFamily="34" charset="0"/>
                <a:ea typeface="Calibri"/>
                <a:cs typeface="Times New Roman"/>
              </a:rPr>
              <a:t>We found that banning sugary drinks in schools did not reduce the amount they drank overall.</a:t>
            </a:r>
            <a:r>
              <a:rPr lang="en-GB" sz="1100" b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”</a:t>
            </a:r>
          </a:p>
          <a:p>
            <a:pPr algn="ctr">
              <a:lnSpc>
                <a:spcPts val="13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1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Daniel Taber University of Illinois, USA</a:t>
            </a:r>
            <a:endParaRPr lang="en-GB" sz="1100" dirty="0">
              <a:solidFill>
                <a:srgbClr val="7030A0"/>
              </a:solidFill>
              <a:latin typeface="Century Gothic" pitchFamily="34" charset="0"/>
              <a:ea typeface="Calibri"/>
              <a:cs typeface="Times New Roman"/>
            </a:endParaRPr>
          </a:p>
        </p:txBody>
      </p:sp>
      <p:grpSp>
        <p:nvGrpSpPr>
          <p:cNvPr id="10" name="Group 18"/>
          <p:cNvGrpSpPr/>
          <p:nvPr/>
        </p:nvGrpSpPr>
        <p:grpSpPr>
          <a:xfrm>
            <a:off x="2411760" y="836711"/>
            <a:ext cx="260574" cy="369332"/>
            <a:chOff x="213172" y="815733"/>
            <a:chExt cx="288032" cy="438107"/>
          </a:xfrm>
        </p:grpSpPr>
        <p:sp>
          <p:nvSpPr>
            <p:cNvPr id="31" name="Rounded Rectangle 30"/>
            <p:cNvSpPr/>
            <p:nvPr/>
          </p:nvSpPr>
          <p:spPr>
            <a:xfrm>
              <a:off x="213172" y="906115"/>
              <a:ext cx="288032" cy="28803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1520" y="815733"/>
              <a:ext cx="216025" cy="438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6" name="Group 18"/>
          <p:cNvGrpSpPr/>
          <p:nvPr/>
        </p:nvGrpSpPr>
        <p:grpSpPr>
          <a:xfrm>
            <a:off x="4608288" y="836712"/>
            <a:ext cx="260574" cy="369332"/>
            <a:chOff x="213172" y="815733"/>
            <a:chExt cx="288032" cy="438107"/>
          </a:xfrm>
        </p:grpSpPr>
        <p:sp>
          <p:nvSpPr>
            <p:cNvPr id="36" name="Rounded Rectangle 35"/>
            <p:cNvSpPr/>
            <p:nvPr/>
          </p:nvSpPr>
          <p:spPr>
            <a:xfrm>
              <a:off x="213172" y="906115"/>
              <a:ext cx="288032" cy="28803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1520" y="815733"/>
              <a:ext cx="216025" cy="438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804248" y="836712"/>
            <a:ext cx="260574" cy="369332"/>
            <a:chOff x="213172" y="815733"/>
            <a:chExt cx="288032" cy="438107"/>
          </a:xfrm>
        </p:grpSpPr>
        <p:sp>
          <p:nvSpPr>
            <p:cNvPr id="41" name="Rounded Rectangle 40"/>
            <p:cNvSpPr/>
            <p:nvPr/>
          </p:nvSpPr>
          <p:spPr>
            <a:xfrm>
              <a:off x="213172" y="906115"/>
              <a:ext cx="288032" cy="28803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51520" y="815733"/>
              <a:ext cx="216025" cy="438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8" name="Group 18"/>
          <p:cNvGrpSpPr/>
          <p:nvPr/>
        </p:nvGrpSpPr>
        <p:grpSpPr>
          <a:xfrm>
            <a:off x="204258" y="3681264"/>
            <a:ext cx="260574" cy="369332"/>
            <a:chOff x="213172" y="815733"/>
            <a:chExt cx="288032" cy="438107"/>
          </a:xfrm>
        </p:grpSpPr>
        <p:sp>
          <p:nvSpPr>
            <p:cNvPr id="46" name="Rounded Rectangle 45"/>
            <p:cNvSpPr/>
            <p:nvPr/>
          </p:nvSpPr>
          <p:spPr>
            <a:xfrm>
              <a:off x="213172" y="906115"/>
              <a:ext cx="288032" cy="28803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51520" y="815733"/>
              <a:ext cx="216025" cy="438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3" name="Group 18"/>
          <p:cNvGrpSpPr/>
          <p:nvPr/>
        </p:nvGrpSpPr>
        <p:grpSpPr>
          <a:xfrm>
            <a:off x="2409048" y="3681264"/>
            <a:ext cx="260574" cy="369332"/>
            <a:chOff x="213172" y="815733"/>
            <a:chExt cx="288032" cy="438107"/>
          </a:xfrm>
        </p:grpSpPr>
        <p:sp>
          <p:nvSpPr>
            <p:cNvPr id="51" name="Rounded Rectangle 50"/>
            <p:cNvSpPr/>
            <p:nvPr/>
          </p:nvSpPr>
          <p:spPr>
            <a:xfrm>
              <a:off x="213172" y="906115"/>
              <a:ext cx="288032" cy="28803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51520" y="815733"/>
              <a:ext cx="216025" cy="438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8" name="Group 18"/>
          <p:cNvGrpSpPr/>
          <p:nvPr/>
        </p:nvGrpSpPr>
        <p:grpSpPr>
          <a:xfrm>
            <a:off x="4605576" y="3681265"/>
            <a:ext cx="260574" cy="369332"/>
            <a:chOff x="213172" y="815733"/>
            <a:chExt cx="288032" cy="438107"/>
          </a:xfrm>
        </p:grpSpPr>
        <p:sp>
          <p:nvSpPr>
            <p:cNvPr id="56" name="Rounded Rectangle 55"/>
            <p:cNvSpPr/>
            <p:nvPr/>
          </p:nvSpPr>
          <p:spPr>
            <a:xfrm>
              <a:off x="213172" y="906115"/>
              <a:ext cx="288032" cy="28803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51520" y="815733"/>
              <a:ext cx="216025" cy="438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7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96" name="Picture 4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8042265" y="4711094"/>
            <a:ext cx="720080" cy="51810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3919006"/>
            <a:ext cx="1094001" cy="9361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43" name="Group 59"/>
          <p:cNvGrpSpPr/>
          <p:nvPr/>
        </p:nvGrpSpPr>
        <p:grpSpPr>
          <a:xfrm>
            <a:off x="6801536" y="3681265"/>
            <a:ext cx="260574" cy="369332"/>
            <a:chOff x="213172" y="815733"/>
            <a:chExt cx="288032" cy="438107"/>
          </a:xfrm>
        </p:grpSpPr>
        <p:sp>
          <p:nvSpPr>
            <p:cNvPr id="61" name="Rounded Rectangle 60"/>
            <p:cNvSpPr/>
            <p:nvPr/>
          </p:nvSpPr>
          <p:spPr>
            <a:xfrm>
              <a:off x="213172" y="906115"/>
              <a:ext cx="288032" cy="28803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51520" y="815733"/>
              <a:ext cx="216025" cy="438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8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056" y="980728"/>
            <a:ext cx="816091" cy="9361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59832" y="923950"/>
            <a:ext cx="887103" cy="8488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79" name="Group 78"/>
          <p:cNvGrpSpPr/>
          <p:nvPr/>
        </p:nvGrpSpPr>
        <p:grpSpPr>
          <a:xfrm>
            <a:off x="230338" y="1510553"/>
            <a:ext cx="1605358" cy="1198366"/>
            <a:chOff x="269601" y="1816475"/>
            <a:chExt cx="1412948" cy="1117008"/>
          </a:xfrm>
        </p:grpSpPr>
        <p:sp>
          <p:nvSpPr>
            <p:cNvPr id="80" name="Rectangle 79"/>
            <p:cNvSpPr/>
            <p:nvPr/>
          </p:nvSpPr>
          <p:spPr>
            <a:xfrm>
              <a:off x="287467" y="1816475"/>
              <a:ext cx="1367451" cy="1036462"/>
            </a:xfrm>
            <a:prstGeom prst="rect">
              <a:avLst/>
            </a:prstGeom>
            <a:solidFill>
              <a:schemeClr val="bg1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1" name="Picture 80"/>
            <p:cNvPicPr>
              <a:picLocks noChangeAspect="1" noChangeArrowheads="1"/>
            </p:cNvPicPr>
            <p:nvPr/>
          </p:nvPicPr>
          <p:blipFill>
            <a:blip r:embed="rId9" cstate="print"/>
            <a:srcRect l="4071" t="6693" b="3596"/>
            <a:stretch>
              <a:fillRect/>
            </a:stretch>
          </p:blipFill>
          <p:spPr bwMode="auto">
            <a:xfrm>
              <a:off x="478377" y="1859575"/>
              <a:ext cx="1174295" cy="927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" name="TextBox 81"/>
            <p:cNvSpPr txBox="1"/>
            <p:nvPr/>
          </p:nvSpPr>
          <p:spPr>
            <a:xfrm>
              <a:off x="387369" y="1818385"/>
              <a:ext cx="1295180" cy="143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" b="1" dirty="0" smtClean="0">
                  <a:latin typeface="Century Gothic" pitchFamily="34" charset="0"/>
                </a:rPr>
                <a:t>Heart attacks and body weight</a:t>
              </a:r>
              <a:endParaRPr lang="en-GB" sz="400" b="1" dirty="0">
                <a:latin typeface="Century Gothic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20213" y="2720939"/>
              <a:ext cx="374176" cy="127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"/>
                </a:lnSpc>
              </a:pPr>
              <a:r>
                <a:rPr lang="en-GB" sz="300" b="1" dirty="0" smtClean="0">
                  <a:solidFill>
                    <a:schemeClr val="bg1"/>
                  </a:solidFill>
                </a:rPr>
                <a:t>Healthy</a:t>
              </a:r>
              <a:endParaRPr lang="en-GB" sz="300" b="1" dirty="0">
                <a:solidFill>
                  <a:schemeClr val="bg1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31011" y="2719613"/>
              <a:ext cx="485693" cy="127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"/>
                </a:lnSpc>
              </a:pPr>
              <a:r>
                <a:rPr lang="en-GB" sz="300" b="1" dirty="0" smtClean="0">
                  <a:solidFill>
                    <a:schemeClr val="bg1"/>
                  </a:solidFill>
                </a:rPr>
                <a:t>Overweight</a:t>
              </a:r>
              <a:endParaRPr lang="en-GB" sz="300" b="1" dirty="0">
                <a:solidFill>
                  <a:schemeClr val="bg1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215595" y="2720939"/>
              <a:ext cx="375946" cy="131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"/>
                </a:lnSpc>
              </a:pPr>
              <a:r>
                <a:rPr lang="en-GB" sz="300" b="1" dirty="0" smtClean="0">
                  <a:solidFill>
                    <a:schemeClr val="bg1"/>
                  </a:solidFill>
                </a:rPr>
                <a:t>Obese</a:t>
              </a:r>
              <a:endParaRPr lang="en-GB" sz="300" b="1" dirty="0">
                <a:solidFill>
                  <a:schemeClr val="bg1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 rot="16200000">
              <a:off x="-178533" y="2295728"/>
              <a:ext cx="1085889" cy="189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tabLst>
                  <a:tab pos="806450" algn="l"/>
                </a:tabLst>
              </a:pPr>
              <a:r>
                <a:rPr lang="en-GB" sz="400" b="1" dirty="0" smtClean="0">
                  <a:latin typeface="Century Gothic" pitchFamily="34" charset="0"/>
                </a:rPr>
                <a:t>Percentage  who have had  heart attack</a:t>
              </a:r>
              <a:endParaRPr lang="en-GB" sz="400" b="1" dirty="0">
                <a:latin typeface="Century Gothic" pitchFamily="34" charset="0"/>
              </a:endParaRPr>
            </a:p>
          </p:txBody>
        </p:sp>
      </p:grpSp>
      <p:pic>
        <p:nvPicPr>
          <p:cNvPr id="67" name="Picture 66" descr="lemonad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95936" y="980728"/>
            <a:ext cx="496650" cy="831941"/>
          </a:xfrm>
          <a:prstGeom prst="rect">
            <a:avLst/>
          </a:prstGeom>
          <a:effectLst>
            <a:outerShdw blurRad="165100" dist="12700" dir="2700000" sx="88000" sy="88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100392" y="1142746"/>
            <a:ext cx="86409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226319" y="980728"/>
            <a:ext cx="874073" cy="9361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23928" y="3789040"/>
            <a:ext cx="576064" cy="761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86100" y="3819504"/>
            <a:ext cx="860966" cy="7616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619672" y="3861048"/>
            <a:ext cx="693688" cy="890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55576" y="3789040"/>
            <a:ext cx="937794" cy="10820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003300" y="4005064"/>
            <a:ext cx="656955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076056" y="3789040"/>
            <a:ext cx="950094" cy="10870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1" name="TextBox 70"/>
          <p:cNvSpPr txBox="1"/>
          <p:nvPr/>
        </p:nvSpPr>
        <p:spPr>
          <a:xfrm>
            <a:off x="179512" y="1268760"/>
            <a:ext cx="2304256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  <a:spcAft>
                <a:spcPts val="0"/>
              </a:spcAft>
            </a:pPr>
            <a:r>
              <a:rPr lang="en-GB" sz="1000" i="1" dirty="0" smtClean="0">
                <a:solidFill>
                  <a:srgbClr val="7030A0"/>
                </a:solidFill>
                <a:latin typeface="Century Gothic" pitchFamily="34" charset="0"/>
                <a:ea typeface="Calibri"/>
                <a:cs typeface="Times New Roman"/>
              </a:rPr>
              <a:t>Jessica Wright, West Virginia, USA </a:t>
            </a:r>
            <a:endParaRPr lang="en-GB" sz="1000" dirty="0">
              <a:solidFill>
                <a:srgbClr val="7030A0"/>
              </a:solidFill>
              <a:latin typeface="Century Gothic" pitchFamily="34" charset="0"/>
              <a:ea typeface="Calibri"/>
              <a:cs typeface="Times New Roman"/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756156" y="2564904"/>
            <a:ext cx="1583593" cy="1102069"/>
            <a:chOff x="316969" y="2999925"/>
            <a:chExt cx="1294663" cy="883430"/>
          </a:xfrm>
        </p:grpSpPr>
        <p:sp>
          <p:nvSpPr>
            <p:cNvPr id="88" name="Rectangle 87"/>
            <p:cNvSpPr/>
            <p:nvPr/>
          </p:nvSpPr>
          <p:spPr>
            <a:xfrm>
              <a:off x="337251" y="3017520"/>
              <a:ext cx="1274381" cy="865835"/>
            </a:xfrm>
            <a:prstGeom prst="rect">
              <a:avLst/>
            </a:prstGeom>
            <a:solidFill>
              <a:schemeClr val="bg1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9" name="Picture 88"/>
            <p:cNvPicPr>
              <a:picLocks noChangeAspect="1" noChangeArrowheads="1"/>
            </p:cNvPicPr>
            <p:nvPr/>
          </p:nvPicPr>
          <p:blipFill>
            <a:blip r:embed="rId19" cstate="print"/>
            <a:srcRect l="2788" t="10385" b="9979"/>
            <a:stretch>
              <a:fillRect/>
            </a:stretch>
          </p:blipFill>
          <p:spPr bwMode="auto">
            <a:xfrm>
              <a:off x="428625" y="3075245"/>
              <a:ext cx="1153634" cy="768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0" name="TextBox 89"/>
            <p:cNvSpPr txBox="1"/>
            <p:nvPr/>
          </p:nvSpPr>
          <p:spPr>
            <a:xfrm>
              <a:off x="506504" y="2999925"/>
              <a:ext cx="1008112" cy="123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" b="1" dirty="0" smtClean="0">
                  <a:latin typeface="Century Gothic" pitchFamily="34" charset="0"/>
                </a:rPr>
                <a:t>Diabetes and body weight</a:t>
              </a:r>
              <a:endParaRPr lang="en-GB" sz="400" b="1" dirty="0">
                <a:latin typeface="Century Gothic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27498" y="3735045"/>
              <a:ext cx="337130" cy="117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"/>
                </a:lnSpc>
              </a:pPr>
              <a:r>
                <a:rPr lang="en-GB" sz="300" b="1" dirty="0" smtClean="0">
                  <a:solidFill>
                    <a:schemeClr val="bg1"/>
                  </a:solidFill>
                </a:rPr>
                <a:t>Healthy</a:t>
              </a:r>
              <a:endParaRPr lang="en-GB" sz="300" b="1" dirty="0">
                <a:solidFill>
                  <a:schemeClr val="bg1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52455" y="3735045"/>
              <a:ext cx="372352" cy="117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"/>
                </a:lnSpc>
              </a:pPr>
              <a:r>
                <a:rPr lang="en-GB" sz="300" b="1" dirty="0" smtClean="0">
                  <a:solidFill>
                    <a:schemeClr val="bg1"/>
                  </a:solidFill>
                </a:rPr>
                <a:t>Overweight</a:t>
              </a:r>
              <a:endParaRPr lang="en-GB" sz="300" b="1" dirty="0">
                <a:solidFill>
                  <a:schemeClr val="bg1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254265" y="3735045"/>
              <a:ext cx="303125" cy="117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"/>
                </a:lnSpc>
              </a:pPr>
              <a:r>
                <a:rPr lang="en-GB" sz="300" b="1" dirty="0" smtClean="0">
                  <a:solidFill>
                    <a:schemeClr val="bg1"/>
                  </a:solidFill>
                </a:rPr>
                <a:t>Obese</a:t>
              </a:r>
              <a:endParaRPr lang="en-GB" sz="300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 rot="16200000">
              <a:off x="75057" y="3299558"/>
              <a:ext cx="659959" cy="176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" b="1" dirty="0" smtClean="0">
                  <a:latin typeface="Century Gothic" pitchFamily="34" charset="0"/>
                </a:rPr>
                <a:t>Percentage with diabetes</a:t>
              </a:r>
            </a:p>
            <a:p>
              <a:pPr algn="ctr"/>
              <a:endParaRPr lang="en-GB" sz="400" b="1" dirty="0">
                <a:latin typeface="Century Gothic" pitchFamily="34" charset="0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1259632" y="3563144"/>
            <a:ext cx="648072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" b="1" dirty="0" smtClean="0">
                <a:latin typeface="Century Gothic" pitchFamily="34" charset="0"/>
              </a:rPr>
              <a:t>Weight category</a:t>
            </a:r>
            <a:endParaRPr lang="en-GB" sz="400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7060</TotalTime>
  <Words>425</Words>
  <Application>Microsoft Office PowerPoint</Application>
  <PresentationFormat>On-screen Show (4:3)</PresentationFormat>
  <Paragraphs>93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Young</dc:creator>
  <cp:lastModifiedBy>Philippa Gardom Hulme</cp:lastModifiedBy>
  <cp:revision>158</cp:revision>
  <dcterms:created xsi:type="dcterms:W3CDTF">2014-04-14T15:20:18Z</dcterms:created>
  <dcterms:modified xsi:type="dcterms:W3CDTF">2014-05-11T06:38:43Z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3A59B582-55AD-41CF-B1C7-7A5200DAF113</vt:lpwstr>
  </property>
  <property fmtid="{D5CDD505-2E9C-101B-9397-08002B2CF9AE}" pid="3" name="ArticulatePath">
    <vt:lpwstr>grow your own body student sheets (1)</vt:lpwstr>
  </property>
</Properties>
</file>