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61" r:id="rId3"/>
  </p:sldMasterIdLst>
  <p:notesMasterIdLst>
    <p:notesMasterId r:id="rId13"/>
  </p:notesMasterIdLst>
  <p:sldIdLst>
    <p:sldId id="270" r:id="rId4"/>
    <p:sldId id="271" r:id="rId5"/>
    <p:sldId id="272" r:id="rId6"/>
    <p:sldId id="269" r:id="rId7"/>
    <p:sldId id="265" r:id="rId8"/>
    <p:sldId id="267" r:id="rId9"/>
    <p:sldId id="266" r:id="rId10"/>
    <p:sldId id="273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mma Young" initials="GY" lastIdx="4" clrIdx="0"/>
  <p:cmAuthor id="1" name="Linda" initials="L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9" autoAdjust="0"/>
    <p:restoredTop sz="88484" autoAdjust="0"/>
  </p:normalViewPr>
  <p:slideViewPr>
    <p:cSldViewPr>
      <p:cViewPr>
        <p:scale>
          <a:sx n="68" d="100"/>
          <a:sy n="68" d="100"/>
        </p:scale>
        <p:origin x="-78" y="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C8546-40F3-4EF3-ACDF-382DF57F5001}" type="datetimeFigureOut">
              <a:rPr lang="en-GB" smtClean="0"/>
              <a:pPr/>
              <a:t>26/05/2014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78DDA-6197-446A-853C-9249F1FC77A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18309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44575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96290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4</a:t>
            </a:fld>
            <a:endParaRPr 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6</a:t>
            </a:fld>
            <a:endParaRPr lang="en-GB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7</a:t>
            </a:fld>
            <a:endParaRPr lang="en-GB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78E77D-1C21-4F04-BACB-0861B8EC5C55}" type="datetimeFigureOut">
              <a:rPr lang="en-GB" smtClean="0"/>
              <a:pPr/>
              <a:t>26/05/2014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580F5D-2AAB-41EF-B97B-337B9D98F625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78E77D-1C21-4F04-BACB-0861B8EC5C55}" type="datetimeFigureOut">
              <a:rPr lang="en-GB" smtClean="0"/>
              <a:pPr/>
              <a:t>26/05/2014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580F5D-2AAB-41EF-B97B-337B9D98F625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2FB30-3EA1-4B8A-9981-793E3367815A}" type="datetimeFigureOut">
              <a:rPr lang="en-GB" smtClean="0"/>
              <a:pPr/>
              <a:t>26/05/2014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1C417A-915A-4DAF-A92E-A2D30D9F6E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2FB30-3EA1-4B8A-9981-793E3367815A}" type="datetimeFigureOut">
              <a:rPr lang="en-GB" smtClean="0"/>
              <a:pPr/>
              <a:t>26/05/2014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1C417A-915A-4DAF-A92E-A2D30D9F6E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2FB30-3EA1-4B8A-9981-793E3367815A}" type="datetimeFigureOut">
              <a:rPr lang="en-GB" smtClean="0"/>
              <a:pPr/>
              <a:t>26/05/2014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1C417A-915A-4DAF-A92E-A2D30D9F6E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2FB30-3EA1-4B8A-9981-793E3367815A}" type="datetimeFigureOut">
              <a:rPr lang="en-GB" smtClean="0"/>
              <a:pPr/>
              <a:t>26/05/2014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1C417A-915A-4DAF-A92E-A2D30D9F6E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2FB30-3EA1-4B8A-9981-793E3367815A}" type="datetimeFigureOut">
              <a:rPr lang="en-GB" smtClean="0"/>
              <a:pPr/>
              <a:t>26/05/2014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1C417A-915A-4DAF-A92E-A2D30D9F6E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2FB30-3EA1-4B8A-9981-793E3367815A}" type="datetimeFigureOut">
              <a:rPr lang="en-GB" smtClean="0"/>
              <a:pPr/>
              <a:t>26/05/2014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1C417A-915A-4DAF-A92E-A2D30D9F6E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2FB30-3EA1-4B8A-9981-793E3367815A}" type="datetimeFigureOut">
              <a:rPr lang="en-GB" smtClean="0"/>
              <a:pPr/>
              <a:t>26/05/2014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1C417A-915A-4DAF-A92E-A2D30D9F6E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2FB30-3EA1-4B8A-9981-793E3367815A}" type="datetimeFigureOut">
              <a:rPr lang="en-GB" smtClean="0"/>
              <a:pPr/>
              <a:t>26/05/2014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1C417A-915A-4DAF-A92E-A2D30D9F6E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2FB30-3EA1-4B8A-9981-793E3367815A}" type="datetimeFigureOut">
              <a:rPr lang="en-GB" smtClean="0"/>
              <a:pPr/>
              <a:t>26/05/2014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1C417A-915A-4DAF-A92E-A2D30D9F6E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2FB30-3EA1-4B8A-9981-793E3367815A}" type="datetimeFigureOut">
              <a:rPr lang="en-GB" smtClean="0"/>
              <a:pPr/>
              <a:t>26/05/2014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1C417A-915A-4DAF-A92E-A2D30D9F6E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2FB30-3EA1-4B8A-9981-793E3367815A}" type="datetimeFigureOut">
              <a:rPr lang="en-GB" smtClean="0"/>
              <a:pPr/>
              <a:t>26/05/2014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1C417A-915A-4DAF-A92E-A2D30D9F6E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8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815" y="6453521"/>
            <a:ext cx="1053833" cy="36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66" y="6453518"/>
            <a:ext cx="939105" cy="36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 userDrawn="1"/>
        </p:nvSpPr>
        <p:spPr>
          <a:xfrm>
            <a:off x="1476194" y="6381331"/>
            <a:ext cx="6263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cs typeface="LilyUPC" panose="020B0604020202020204" pitchFamily="34" charset="-34"/>
              </a:rPr>
              <a:t> For more, visit E</a:t>
            </a:r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ngagingScience.eu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0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ngagelogo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511905" cy="606536"/>
          </a:xfrm>
          <a:prstGeom prst="rect">
            <a:avLst/>
          </a:prstGeom>
        </p:spPr>
      </p:pic>
      <p:sp>
        <p:nvSpPr>
          <p:cNvPr id="8" name="Rounded Rectangle 7"/>
          <p:cNvSpPr/>
          <p:nvPr userDrawn="1"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6397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 userDrawn="1"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ngage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511905" cy="606536"/>
          </a:xfrm>
          <a:prstGeom prst="rect">
            <a:avLst/>
          </a:prstGeom>
        </p:spPr>
      </p:pic>
      <p:sp>
        <p:nvSpPr>
          <p:cNvPr id="8" name="Rounded Rectangle 7"/>
          <p:cNvSpPr/>
          <p:nvPr userDrawn="1"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6397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 userDrawn="1"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microsoft.com/office/2007/relationships/hdphoto" Target="../media/hdphoto1.wdp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5.emf"/><Relationship Id="rId1" Type="http://schemas.openxmlformats.org/officeDocument/2006/relationships/tags" Target="../tags/tag6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emf"/><Relationship Id="rId10" Type="http://schemas.openxmlformats.org/officeDocument/2006/relationships/image" Target="../media/image29.jpeg"/><Relationship Id="rId4" Type="http://schemas.openxmlformats.org/officeDocument/2006/relationships/image" Target="../media/image4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/>
          <p:nvPr/>
        </p:nvGrpSpPr>
        <p:grpSpPr>
          <a:xfrm>
            <a:off x="0" y="3501008"/>
            <a:ext cx="9144000" cy="1066801"/>
            <a:chOff x="0" y="3298305"/>
            <a:chExt cx="9144000" cy="1066801"/>
          </a:xfrm>
        </p:grpSpPr>
        <p:sp>
          <p:nvSpPr>
            <p:cNvPr id="6" name="Rectangle 5"/>
            <p:cNvSpPr/>
            <p:nvPr/>
          </p:nvSpPr>
          <p:spPr>
            <a:xfrm>
              <a:off x="0" y="3298305"/>
              <a:ext cx="9144000" cy="1066801"/>
            </a:xfrm>
            <a:prstGeom prst="rect">
              <a:avLst/>
            </a:prstGeom>
            <a:solidFill>
              <a:srgbClr val="99009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0" y="3359016"/>
              <a:ext cx="91440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200" dirty="0" smtClean="0">
                  <a:solidFill>
                    <a:schemeClr val="bg1"/>
                  </a:solidFill>
                  <a:latin typeface="Century Gothic" pitchFamily="34" charset="0"/>
                </a:rPr>
                <a:t>Attack of the giant viruses</a:t>
              </a:r>
            </a:p>
          </p:txBody>
        </p:sp>
      </p:grpSp>
      <p:pic>
        <p:nvPicPr>
          <p:cNvPr id="8" name="Picture 7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271" y="396248"/>
            <a:ext cx="5136758" cy="206037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836061" y="2508741"/>
            <a:ext cx="554504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  <p:pic>
        <p:nvPicPr>
          <p:cNvPr id="12" name="Picture 11" descr="viru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47276">
            <a:off x="2936863" y="4405913"/>
            <a:ext cx="3066239" cy="2065643"/>
          </a:xfrm>
          <a:prstGeom prst="rect">
            <a:avLst/>
          </a:prstGeom>
          <a:effectLst>
            <a:outerShdw blurRad="203200" sx="106000" sy="106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nowled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5656" y="3323178"/>
            <a:ext cx="608601" cy="4658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citiz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87830" y="4346041"/>
            <a:ext cx="491882" cy="451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123728" y="2204864"/>
            <a:ext cx="61206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3600" b="1" dirty="0" smtClean="0">
                <a:latin typeface="Century Gothic" pitchFamily="34" charset="0"/>
              </a:rPr>
              <a:t>Objectives</a:t>
            </a:r>
          </a:p>
          <a:p>
            <a:pPr fontAlgn="base"/>
            <a:endParaRPr lang="en-GB" sz="2400" dirty="0" smtClean="0">
              <a:latin typeface="Century Gothic" pitchFamily="34" charset="0"/>
            </a:endParaRPr>
          </a:p>
          <a:p>
            <a:pPr fontAlgn="base"/>
            <a:r>
              <a:rPr lang="en-GB" sz="2400" dirty="0" smtClean="0">
                <a:latin typeface="Century Gothic" pitchFamily="34" charset="0"/>
              </a:rPr>
              <a:t>To use knowledge of microorganisms to check the facts in a newspaper report.</a:t>
            </a:r>
          </a:p>
          <a:p>
            <a:pPr fontAlgn="base"/>
            <a:endParaRPr lang="en-GB" sz="2400" dirty="0" smtClean="0">
              <a:latin typeface="Century Gothic" pitchFamily="34" charset="0"/>
            </a:endParaRPr>
          </a:p>
          <a:p>
            <a:pPr fontAlgn="base"/>
            <a:r>
              <a:rPr lang="en-GB" sz="2400" dirty="0" smtClean="0">
                <a:latin typeface="Century Gothic" pitchFamily="34" charset="0"/>
              </a:rPr>
              <a:t>To </a:t>
            </a:r>
            <a:r>
              <a:rPr lang="en-GB" sz="2400" dirty="0" smtClean="0">
                <a:latin typeface="Century Gothic" pitchFamily="34" charset="0"/>
              </a:rPr>
              <a:t>evaluate </a:t>
            </a:r>
            <a:r>
              <a:rPr lang="en-GB" sz="2400" dirty="0" smtClean="0">
                <a:latin typeface="Century Gothic" pitchFamily="34" charset="0"/>
              </a:rPr>
              <a:t>how trustworthy scientific reports are in the media.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newspap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96192"/>
            <a:ext cx="8568952" cy="6357144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619672" y="2205152"/>
            <a:ext cx="4104456" cy="201593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en-GB" sz="4800" b="1" dirty="0" smtClean="0"/>
              <a:t>Computer virus </a:t>
            </a:r>
            <a:r>
              <a:rPr lang="en-GB" sz="3600" b="1" dirty="0" smtClean="0"/>
              <a:t>spreads to </a:t>
            </a:r>
            <a:br>
              <a:rPr lang="en-GB" sz="3600" b="1" dirty="0" smtClean="0"/>
            </a:br>
            <a:r>
              <a:rPr lang="en-GB" sz="3600" b="1" dirty="0" smtClean="0"/>
              <a:t>humans!</a:t>
            </a:r>
            <a:endParaRPr lang="en-GB" sz="3600" b="1" dirty="0"/>
          </a:p>
        </p:txBody>
      </p:sp>
      <p:pic>
        <p:nvPicPr>
          <p:cNvPr id="27" name="Picture 26" descr="discus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67906" y="4955322"/>
            <a:ext cx="904494" cy="561910"/>
          </a:xfrm>
          <a:prstGeom prst="rect">
            <a:avLst/>
          </a:prstGeom>
        </p:spPr>
      </p:pic>
      <p:grpSp>
        <p:nvGrpSpPr>
          <p:cNvPr id="3" name="Group 20"/>
          <p:cNvGrpSpPr/>
          <p:nvPr/>
        </p:nvGrpSpPr>
        <p:grpSpPr>
          <a:xfrm>
            <a:off x="-468560" y="6445967"/>
            <a:ext cx="1479848" cy="319807"/>
            <a:chOff x="-76200" y="6453334"/>
            <a:chExt cx="1479848" cy="288034"/>
          </a:xfrm>
        </p:grpSpPr>
        <p:sp>
          <p:nvSpPr>
            <p:cNvPr id="22" name="Freeform 21"/>
            <p:cNvSpPr/>
            <p:nvPr/>
          </p:nvSpPr>
          <p:spPr>
            <a:xfrm rot="16200000">
              <a:off x="483704" y="5893430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-248367" y="6431881"/>
            <a:ext cx="1219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STARTER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pic>
        <p:nvPicPr>
          <p:cNvPr id="31" name="Picture 30" descr="modern laptop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9992" y="2090874"/>
            <a:ext cx="3738684" cy="2490254"/>
          </a:xfrm>
          <a:prstGeom prst="rect">
            <a:avLst/>
          </a:prstGeom>
          <a:effectLst>
            <a:outerShdw blurRad="1905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 descr="sick woma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516320" y="2636912"/>
            <a:ext cx="4071904" cy="3096344"/>
          </a:xfrm>
          <a:prstGeom prst="rect">
            <a:avLst/>
          </a:prstGeom>
          <a:effectLst>
            <a:outerShdw blurRad="152400" dist="762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5" name="Group 34"/>
          <p:cNvGrpSpPr/>
          <p:nvPr/>
        </p:nvGrpSpPr>
        <p:grpSpPr>
          <a:xfrm>
            <a:off x="112294" y="5589240"/>
            <a:ext cx="9211218" cy="720080"/>
            <a:chOff x="112294" y="5589240"/>
            <a:chExt cx="9211218" cy="720080"/>
          </a:xfrm>
        </p:grpSpPr>
        <p:sp>
          <p:nvSpPr>
            <p:cNvPr id="15" name="Rounded Rectangle 14"/>
            <p:cNvSpPr/>
            <p:nvPr/>
          </p:nvSpPr>
          <p:spPr>
            <a:xfrm>
              <a:off x="112294" y="5589240"/>
              <a:ext cx="8903369" cy="72008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1016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9512" y="5662517"/>
              <a:ext cx="9144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  <a:t>Could this be true? </a:t>
              </a:r>
              <a:endParaRPr lang="en-GB" sz="32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3977098" y="5661248"/>
            <a:ext cx="50593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Century Gothic" pitchFamily="34" charset="0"/>
              </a:rPr>
              <a:t>How </a:t>
            </a:r>
            <a:r>
              <a:rPr lang="en-GB" sz="3200" dirty="0" smtClean="0">
                <a:solidFill>
                  <a:schemeClr val="bg1"/>
                </a:solidFill>
                <a:latin typeface="Century Gothic" pitchFamily="34" charset="0"/>
              </a:rPr>
              <a:t>could </a:t>
            </a:r>
            <a:r>
              <a:rPr lang="en-GB" sz="3200" dirty="0" smtClean="0">
                <a:solidFill>
                  <a:schemeClr val="bg1"/>
                </a:solidFill>
                <a:latin typeface="Century Gothic" pitchFamily="34" charset="0"/>
              </a:rPr>
              <a:t>you find out?</a:t>
            </a:r>
            <a:endParaRPr lang="en-GB" sz="32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3038" y="5038725"/>
            <a:ext cx="688337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entury Gothic" pitchFamily="34" charset="0"/>
              </a:rPr>
              <a:t>Highlight </a:t>
            </a:r>
            <a:r>
              <a:rPr lang="en-GB" sz="2800" dirty="0" smtClean="0">
                <a:latin typeface="Century Gothic" pitchFamily="34" charset="0"/>
              </a:rPr>
              <a:t>parts of the story that you </a:t>
            </a:r>
            <a:br>
              <a:rPr lang="en-GB" sz="2800" dirty="0" smtClean="0">
                <a:latin typeface="Century Gothic" pitchFamily="34" charset="0"/>
              </a:rPr>
            </a:br>
            <a:r>
              <a:rPr lang="en-GB" sz="2800" dirty="0" smtClean="0">
                <a:latin typeface="Century Gothic" pitchFamily="34" charset="0"/>
              </a:rPr>
              <a:t>used to form your opinion.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3648" y="3886597"/>
            <a:ext cx="72008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entury Gothic" pitchFamily="34" charset="0"/>
              </a:rPr>
              <a:t>Read </a:t>
            </a:r>
            <a:r>
              <a:rPr lang="en-GB" sz="2800" dirty="0" smtClean="0">
                <a:latin typeface="Century Gothic" pitchFamily="34" charset="0"/>
              </a:rPr>
              <a:t>the newspaper report about </a:t>
            </a:r>
            <a:br>
              <a:rPr lang="en-GB" sz="2800" dirty="0" smtClean="0">
                <a:latin typeface="Century Gothic" pitchFamily="34" charset="0"/>
              </a:rPr>
            </a:br>
            <a:r>
              <a:rPr lang="en-GB" sz="2800" dirty="0" smtClean="0">
                <a:latin typeface="Century Gothic" pitchFamily="34" charset="0"/>
              </a:rPr>
              <a:t>viruses. Decide</a:t>
            </a:r>
            <a:r>
              <a:rPr lang="en-GB" sz="2800" b="1" dirty="0" smtClean="0">
                <a:latin typeface="Century Gothic" pitchFamily="34" charset="0"/>
              </a:rPr>
              <a:t> </a:t>
            </a:r>
            <a:r>
              <a:rPr lang="en-GB" sz="2800" dirty="0" smtClean="0">
                <a:latin typeface="Century Gothic" pitchFamily="34" charset="0"/>
              </a:rPr>
              <a:t>how concerned you are.</a:t>
            </a:r>
          </a:p>
        </p:txBody>
      </p:sp>
      <p:grpSp>
        <p:nvGrpSpPr>
          <p:cNvPr id="10" name="Group 20"/>
          <p:cNvGrpSpPr/>
          <p:nvPr/>
        </p:nvGrpSpPr>
        <p:grpSpPr>
          <a:xfrm>
            <a:off x="-252536" y="6445967"/>
            <a:ext cx="1656184" cy="319807"/>
            <a:chOff x="-252536" y="6453334"/>
            <a:chExt cx="1656184" cy="288034"/>
          </a:xfrm>
        </p:grpSpPr>
        <p:sp>
          <p:nvSpPr>
            <p:cNvPr id="11" name="Freeform 10"/>
            <p:cNvSpPr/>
            <p:nvPr/>
          </p:nvSpPr>
          <p:spPr>
            <a:xfrm rot="16200000">
              <a:off x="395536" y="5805262"/>
              <a:ext cx="288033" cy="1584178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-176360" y="6431881"/>
            <a:ext cx="15079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CORE TASK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pic>
        <p:nvPicPr>
          <p:cNvPr id="18" name="Picture 17" descr="read researc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4120624"/>
            <a:ext cx="445550" cy="504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writ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5228811"/>
            <a:ext cx="345949" cy="5044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Rectangle 21"/>
          <p:cNvSpPr/>
          <p:nvPr/>
        </p:nvSpPr>
        <p:spPr>
          <a:xfrm>
            <a:off x="467544" y="3573016"/>
            <a:ext cx="8183305" cy="2604342"/>
          </a:xfrm>
          <a:prstGeom prst="rect">
            <a:avLst/>
          </a:prstGeom>
          <a:noFill/>
          <a:ln w="6350">
            <a:solidFill>
              <a:srgbClr val="9900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24" descr="newspaper 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60945">
            <a:off x="1892339" y="-208610"/>
            <a:ext cx="5371100" cy="45376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3995936" y="996574"/>
            <a:ext cx="4176464" cy="461665"/>
            <a:chOff x="2631770" y="737389"/>
            <a:chExt cx="4176464" cy="461665"/>
          </a:xfrm>
        </p:grpSpPr>
        <p:sp>
          <p:nvSpPr>
            <p:cNvPr id="9" name="TextBox 8"/>
            <p:cNvSpPr txBox="1"/>
            <p:nvPr/>
          </p:nvSpPr>
          <p:spPr>
            <a:xfrm>
              <a:off x="3891402" y="737389"/>
              <a:ext cx="29158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2000" dirty="0" smtClean="0">
                  <a:latin typeface="Century Gothic" pitchFamily="34" charset="0"/>
                </a:rPr>
                <a:t>A </a:t>
              </a:r>
              <a:r>
                <a:rPr lang="en-GB" sz="2000" b="1" dirty="0" smtClean="0">
                  <a:solidFill>
                    <a:srgbClr val="FF0000"/>
                  </a:solidFill>
                  <a:latin typeface="Century Gothic" pitchFamily="34" charset="0"/>
                </a:rPr>
                <a:t>major</a:t>
              </a:r>
              <a:r>
                <a:rPr lang="en-GB" sz="2000" dirty="0" smtClean="0">
                  <a:latin typeface="Century Gothic" pitchFamily="34" charset="0"/>
                </a:rPr>
                <a:t> concern</a:t>
              </a:r>
              <a:endParaRPr lang="en-GB" sz="2000" dirty="0">
                <a:latin typeface="Century Gothic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2631770" y="1199054"/>
              <a:ext cx="41764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3995936" y="2214125"/>
            <a:ext cx="4176464" cy="461665"/>
            <a:chOff x="2631770" y="2070109"/>
            <a:chExt cx="4176464" cy="461665"/>
          </a:xfrm>
        </p:grpSpPr>
        <p:sp>
          <p:nvSpPr>
            <p:cNvPr id="8" name="TextBox 7"/>
            <p:cNvSpPr txBox="1"/>
            <p:nvPr/>
          </p:nvSpPr>
          <p:spPr>
            <a:xfrm>
              <a:off x="3459354" y="2070109"/>
              <a:ext cx="33478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2000" b="1" dirty="0" smtClean="0">
                  <a:solidFill>
                    <a:srgbClr val="FF0000"/>
                  </a:solidFill>
                  <a:latin typeface="Century Gothic" pitchFamily="34" charset="0"/>
                </a:rPr>
                <a:t>Very</a:t>
              </a:r>
              <a:r>
                <a:rPr lang="en-GB" sz="2000" dirty="0" smtClean="0">
                  <a:latin typeface="Century Gothic" pitchFamily="34" charset="0"/>
                </a:rPr>
                <a:t> concerned</a:t>
              </a:r>
              <a:endParaRPr lang="en-GB" sz="2000" dirty="0">
                <a:latin typeface="Century Gothic" pitchFamily="34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2631770" y="2531774"/>
              <a:ext cx="41764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3995936" y="3505711"/>
            <a:ext cx="4176464" cy="461665"/>
            <a:chOff x="2631770" y="3361695"/>
            <a:chExt cx="4176464" cy="461665"/>
          </a:xfrm>
        </p:grpSpPr>
        <p:sp>
          <p:nvSpPr>
            <p:cNvPr id="7" name="TextBox 6"/>
            <p:cNvSpPr txBox="1"/>
            <p:nvPr/>
          </p:nvSpPr>
          <p:spPr>
            <a:xfrm>
              <a:off x="2955298" y="3361695"/>
              <a:ext cx="3851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2000" b="1" dirty="0" smtClean="0">
                  <a:solidFill>
                    <a:srgbClr val="FF0000"/>
                  </a:solidFill>
                  <a:latin typeface="Century Gothic" pitchFamily="34" charset="0"/>
                </a:rPr>
                <a:t>Reasonably</a:t>
              </a:r>
              <a:r>
                <a:rPr lang="en-GB" sz="2000" dirty="0" smtClean="0">
                  <a:latin typeface="Century Gothic" pitchFamily="34" charset="0"/>
                </a:rPr>
                <a:t> concerned</a:t>
              </a:r>
              <a:endParaRPr lang="en-GB" sz="2000" dirty="0">
                <a:latin typeface="Century Gothic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2631770" y="3823360"/>
              <a:ext cx="41764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3995936" y="4759464"/>
            <a:ext cx="4176464" cy="461665"/>
            <a:chOff x="2631770" y="4615448"/>
            <a:chExt cx="4176464" cy="461665"/>
          </a:xfrm>
        </p:grpSpPr>
        <p:sp>
          <p:nvSpPr>
            <p:cNvPr id="6" name="TextBox 5"/>
            <p:cNvSpPr txBox="1"/>
            <p:nvPr/>
          </p:nvSpPr>
          <p:spPr>
            <a:xfrm>
              <a:off x="3531362" y="4615448"/>
              <a:ext cx="32758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2000" b="1" dirty="0" smtClean="0">
                  <a:solidFill>
                    <a:srgbClr val="FF0000"/>
                  </a:solidFill>
                  <a:latin typeface="Century Gothic" pitchFamily="34" charset="0"/>
                </a:rPr>
                <a:t>Mildly</a:t>
              </a:r>
              <a:r>
                <a:rPr lang="en-GB" sz="2000" dirty="0" smtClean="0">
                  <a:latin typeface="Century Gothic" pitchFamily="34" charset="0"/>
                </a:rPr>
                <a:t> concerned</a:t>
              </a:r>
              <a:endParaRPr lang="en-GB" sz="2000" dirty="0">
                <a:latin typeface="Century Gothic" pitchFamily="34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2631770" y="5077113"/>
              <a:ext cx="41764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3995936" y="6055608"/>
            <a:ext cx="4176464" cy="461665"/>
            <a:chOff x="2631770" y="5911592"/>
            <a:chExt cx="4176464" cy="461665"/>
          </a:xfrm>
        </p:grpSpPr>
        <p:sp>
          <p:nvSpPr>
            <p:cNvPr id="5" name="TextBox 4"/>
            <p:cNvSpPr txBox="1"/>
            <p:nvPr/>
          </p:nvSpPr>
          <p:spPr>
            <a:xfrm>
              <a:off x="3243330" y="5911592"/>
              <a:ext cx="35638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2000" b="1" dirty="0" smtClean="0">
                  <a:solidFill>
                    <a:srgbClr val="FF0000"/>
                  </a:solidFill>
                  <a:latin typeface="Century Gothic" pitchFamily="34" charset="0"/>
                </a:rPr>
                <a:t>Not</a:t>
              </a:r>
              <a:r>
                <a:rPr lang="en-GB" sz="2000" dirty="0" smtClean="0">
                  <a:latin typeface="Century Gothic" pitchFamily="34" charset="0"/>
                </a:rPr>
                <a:t> concerned at all</a:t>
              </a:r>
              <a:endParaRPr lang="en-GB" sz="2000" dirty="0">
                <a:latin typeface="Century Gothic" pitchFamily="34" charset="0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2631770" y="6373257"/>
              <a:ext cx="41764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251520" y="764704"/>
            <a:ext cx="4824536" cy="5904656"/>
            <a:chOff x="-828600" y="836712"/>
            <a:chExt cx="3600400" cy="5726320"/>
          </a:xfrm>
        </p:grpSpPr>
        <p:sp>
          <p:nvSpPr>
            <p:cNvPr id="22" name="Rounded Rectangle 21"/>
            <p:cNvSpPr/>
            <p:nvPr/>
          </p:nvSpPr>
          <p:spPr>
            <a:xfrm>
              <a:off x="-828600" y="836712"/>
              <a:ext cx="3600400" cy="572632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-828600" y="836712"/>
              <a:ext cx="3600400" cy="5726320"/>
            </a:xfrm>
            <a:prstGeom prst="roundRect">
              <a:avLst/>
            </a:prstGeom>
            <a:gradFill>
              <a:gsLst>
                <a:gs pos="0">
                  <a:srgbClr val="FFF200">
                    <a:alpha val="0"/>
                  </a:srgbClr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16200000" scaled="0"/>
            </a:gradFill>
            <a:ln>
              <a:noFill/>
            </a:ln>
            <a:effectLst>
              <a:outerShdw blurRad="1016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544" y="755993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Level of concern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37" name="Picture 36" descr="very concern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70801" y="2294540"/>
            <a:ext cx="718359" cy="718359"/>
          </a:xfrm>
          <a:prstGeom prst="rect">
            <a:avLst/>
          </a:prstGeom>
          <a:effectLst>
            <a:outerShdw blurRad="1397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 descr="not concern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86829" y="6095017"/>
            <a:ext cx="718359" cy="718359"/>
          </a:xfrm>
          <a:prstGeom prst="rect">
            <a:avLst/>
          </a:prstGeom>
          <a:effectLst>
            <a:outerShdw blurRad="1397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 descr="extremely concern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71545" y="1023889"/>
            <a:ext cx="748927" cy="748927"/>
          </a:xfrm>
          <a:prstGeom prst="rect">
            <a:avLst/>
          </a:prstGeom>
          <a:effectLst>
            <a:outerShdw blurRad="1397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 descr="mild concer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71545" y="4802200"/>
            <a:ext cx="748927" cy="748927"/>
          </a:xfrm>
          <a:prstGeom prst="rect">
            <a:avLst/>
          </a:prstGeom>
          <a:effectLst>
            <a:outerShdw blurRad="1397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 descr="reasonably concerne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71545" y="3510636"/>
            <a:ext cx="748927" cy="748927"/>
          </a:xfrm>
          <a:prstGeom prst="rect">
            <a:avLst/>
          </a:prstGeom>
          <a:effectLst>
            <a:outerShdw blurRad="1397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1050797">
            <a:off x="251520" y="1655740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dirty="0" smtClean="0"/>
          </a:p>
        </p:txBody>
      </p:sp>
      <p:grpSp>
        <p:nvGrpSpPr>
          <p:cNvPr id="31" name="Group 30"/>
          <p:cNvGrpSpPr/>
          <p:nvPr/>
        </p:nvGrpSpPr>
        <p:grpSpPr>
          <a:xfrm>
            <a:off x="476820" y="836712"/>
            <a:ext cx="4824536" cy="2088232"/>
            <a:chOff x="476820" y="836712"/>
            <a:chExt cx="4824536" cy="2088232"/>
          </a:xfrm>
        </p:grpSpPr>
        <p:sp>
          <p:nvSpPr>
            <p:cNvPr id="10" name="Rounded Rectangle 9"/>
            <p:cNvSpPr/>
            <p:nvPr/>
          </p:nvSpPr>
          <p:spPr>
            <a:xfrm>
              <a:off x="476820" y="836712"/>
              <a:ext cx="4824536" cy="208823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92844" y="960110"/>
              <a:ext cx="1872208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GB" sz="2800" dirty="0" smtClean="0">
                  <a:solidFill>
                    <a:schemeClr val="bg1"/>
                  </a:solidFill>
                  <a:latin typeface="Century Gothic" pitchFamily="34" charset="0"/>
                </a:rPr>
                <a:t>How do we know what to believe?</a:t>
              </a:r>
            </a:p>
          </p:txBody>
        </p:sp>
      </p:grpSp>
      <p:pic>
        <p:nvPicPr>
          <p:cNvPr id="26" name="Picture 25" descr="girls reading.png"/>
          <p:cNvPicPr>
            <a:picLocks noChangeAspect="1"/>
          </p:cNvPicPr>
          <p:nvPr/>
        </p:nvPicPr>
        <p:blipFill>
          <a:blip r:embed="rId3" cstate="print"/>
          <a:srcRect l="6070" r="7190"/>
          <a:stretch>
            <a:fillRect/>
          </a:stretch>
        </p:blipFill>
        <p:spPr>
          <a:xfrm>
            <a:off x="0" y="2539068"/>
            <a:ext cx="5652120" cy="4346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5652120" y="868210"/>
            <a:ext cx="3324221" cy="5153078"/>
          </a:xfrm>
          <a:prstGeom prst="rect">
            <a:avLst/>
          </a:prstGeom>
          <a:noFill/>
          <a:ln w="6350">
            <a:solidFill>
              <a:srgbClr val="9900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6300192" y="1148106"/>
            <a:ext cx="2699792" cy="46166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400" dirty="0" smtClean="0">
                <a:latin typeface="Century Gothic" pitchFamily="34" charset="0"/>
              </a:rPr>
              <a:t>Read the newspaper report.</a:t>
            </a:r>
          </a:p>
          <a:p>
            <a:pPr>
              <a:spcBef>
                <a:spcPts val="1800"/>
              </a:spcBef>
            </a:pPr>
            <a:r>
              <a:rPr lang="en-GB" sz="2400" dirty="0" smtClean="0">
                <a:latin typeface="Century Gothic" pitchFamily="34" charset="0"/>
              </a:rPr>
              <a:t>Fill in the trustworthiness checklist. </a:t>
            </a:r>
          </a:p>
          <a:p>
            <a:pPr>
              <a:spcBef>
                <a:spcPts val="1800"/>
              </a:spcBef>
            </a:pPr>
            <a:r>
              <a:rPr lang="en-GB" sz="2400" dirty="0" smtClean="0">
                <a:latin typeface="Century Gothic" pitchFamily="34" charset="0"/>
              </a:rPr>
              <a:t>Write down how trustworthy you think the report </a:t>
            </a:r>
            <a:br>
              <a:rPr lang="en-GB" sz="2400" dirty="0" smtClean="0">
                <a:latin typeface="Century Gothic" pitchFamily="34" charset="0"/>
              </a:rPr>
            </a:br>
            <a:r>
              <a:rPr lang="en-GB" sz="2400" dirty="0" smtClean="0">
                <a:latin typeface="Century Gothic" pitchFamily="34" charset="0"/>
              </a:rPr>
              <a:t>is and why you think this.</a:t>
            </a:r>
            <a:endParaRPr lang="en-GB" sz="2400" dirty="0">
              <a:latin typeface="Century Gothic" pitchFamily="34" charset="0"/>
            </a:endParaRPr>
          </a:p>
        </p:txBody>
      </p:sp>
      <p:pic>
        <p:nvPicPr>
          <p:cNvPr id="20" name="Picture 19" descr="read research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1444274"/>
            <a:ext cx="445550" cy="504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 descr="writ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2812426"/>
            <a:ext cx="345949" cy="5044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 descr="writ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4540618"/>
            <a:ext cx="345949" cy="5044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7" name="Group 20"/>
          <p:cNvGrpSpPr/>
          <p:nvPr/>
        </p:nvGrpSpPr>
        <p:grpSpPr>
          <a:xfrm>
            <a:off x="-252536" y="6445967"/>
            <a:ext cx="1656184" cy="319807"/>
            <a:chOff x="-252536" y="6453334"/>
            <a:chExt cx="1656184" cy="288034"/>
          </a:xfrm>
        </p:grpSpPr>
        <p:sp>
          <p:nvSpPr>
            <p:cNvPr id="28" name="Freeform 27"/>
            <p:cNvSpPr/>
            <p:nvPr/>
          </p:nvSpPr>
          <p:spPr>
            <a:xfrm rot="16200000">
              <a:off x="395536" y="5805262"/>
              <a:ext cx="288033" cy="1584178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30" name="Text Box 13"/>
          <p:cNvSpPr txBox="1">
            <a:spLocks noChangeArrowheads="1"/>
          </p:cNvSpPr>
          <p:nvPr/>
        </p:nvSpPr>
        <p:spPr bwMode="auto">
          <a:xfrm>
            <a:off x="-176360" y="6431881"/>
            <a:ext cx="15079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EXTENSION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546252" y="960110"/>
            <a:ext cx="2755104" cy="1815882"/>
            <a:chOff x="2546252" y="960110"/>
            <a:chExt cx="2755104" cy="1815882"/>
          </a:xfrm>
        </p:grpSpPr>
        <p:sp>
          <p:nvSpPr>
            <p:cNvPr id="24" name="Rectangle 23"/>
            <p:cNvSpPr/>
            <p:nvPr/>
          </p:nvSpPr>
          <p:spPr>
            <a:xfrm>
              <a:off x="2637060" y="960110"/>
              <a:ext cx="2664296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GB" sz="2800" dirty="0" smtClean="0">
                  <a:solidFill>
                    <a:schemeClr val="bg1"/>
                  </a:solidFill>
                  <a:latin typeface="Century Gothic" pitchFamily="34" charset="0"/>
                </a:rPr>
                <a:t>How can we decide if a media report is trustworthy?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2546252" y="1093302"/>
              <a:ext cx="0" cy="158417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girls sitting.png"/>
          <p:cNvPicPr>
            <a:picLocks noChangeAspect="1"/>
          </p:cNvPicPr>
          <p:nvPr/>
        </p:nvPicPr>
        <p:blipFill>
          <a:blip r:embed="rId3" cstate="print"/>
          <a:srcRect r="2035"/>
          <a:stretch>
            <a:fillRect/>
          </a:stretch>
        </p:blipFill>
        <p:spPr>
          <a:xfrm>
            <a:off x="1619672" y="1556792"/>
            <a:ext cx="5184576" cy="424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" name="Group 20"/>
          <p:cNvGrpSpPr/>
          <p:nvPr/>
        </p:nvGrpSpPr>
        <p:grpSpPr>
          <a:xfrm>
            <a:off x="-180528" y="6445967"/>
            <a:ext cx="1368152" cy="319807"/>
            <a:chOff x="35496" y="6453334"/>
            <a:chExt cx="1368152" cy="288034"/>
          </a:xfrm>
        </p:grpSpPr>
        <p:sp>
          <p:nvSpPr>
            <p:cNvPr id="15" name="Freeform 14"/>
            <p:cNvSpPr/>
            <p:nvPr/>
          </p:nvSpPr>
          <p:spPr>
            <a:xfrm rot="16200000">
              <a:off x="539552" y="5949278"/>
              <a:ext cx="288033" cy="1296146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-392384" y="6431881"/>
            <a:ext cx="15079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PLENARY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411760" y="5661248"/>
            <a:ext cx="3816424" cy="792088"/>
            <a:chOff x="5063896" y="5149910"/>
            <a:chExt cx="3816424" cy="792088"/>
          </a:xfrm>
        </p:grpSpPr>
        <p:sp>
          <p:nvSpPr>
            <p:cNvPr id="20" name="Rounded Rectangle 19"/>
            <p:cNvSpPr/>
            <p:nvPr/>
          </p:nvSpPr>
          <p:spPr>
            <a:xfrm>
              <a:off x="5063896" y="5149910"/>
              <a:ext cx="3816424" cy="792088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207912" y="5225712"/>
              <a:ext cx="357604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 smtClean="0">
                  <a:solidFill>
                    <a:schemeClr val="bg1"/>
                  </a:solidFill>
                  <a:latin typeface="Century Gothic" pitchFamily="34" charset="0"/>
                </a:rPr>
                <a:t>Do you agree?</a:t>
              </a:r>
              <a:endParaRPr lang="en-GB" sz="36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699792" y="260648"/>
            <a:ext cx="3275856" cy="1656184"/>
            <a:chOff x="2699792" y="260648"/>
            <a:chExt cx="3275856" cy="1656184"/>
          </a:xfrm>
        </p:grpSpPr>
        <p:sp>
          <p:nvSpPr>
            <p:cNvPr id="8" name="Rectangle 7"/>
            <p:cNvSpPr/>
            <p:nvPr/>
          </p:nvSpPr>
          <p:spPr>
            <a:xfrm>
              <a:off x="2699792" y="347172"/>
              <a:ext cx="3275856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/>
              <a:r>
                <a:rPr lang="en-GB" sz="2400" dirty="0" smtClean="0">
                  <a:latin typeface="Century Gothic" pitchFamily="34" charset="0"/>
                </a:rPr>
                <a:t>It is important </a:t>
              </a:r>
              <a:br>
                <a:rPr lang="en-GB" sz="2400" dirty="0" smtClean="0">
                  <a:latin typeface="Century Gothic" pitchFamily="34" charset="0"/>
                </a:rPr>
              </a:br>
              <a:r>
                <a:rPr lang="en-GB" sz="2400" dirty="0" smtClean="0">
                  <a:latin typeface="Century Gothic" pitchFamily="34" charset="0"/>
                </a:rPr>
                <a:t>that media reports about science are interesting</a:t>
              </a:r>
            </a:p>
          </p:txBody>
        </p:sp>
        <p:pic>
          <p:nvPicPr>
            <p:cNvPr id="24" name="Picture 23" descr="beige quote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59832" y="260648"/>
              <a:ext cx="169758" cy="265561"/>
            </a:xfrm>
            <a:prstGeom prst="rect">
              <a:avLst/>
            </a:prstGeom>
          </p:spPr>
        </p:pic>
        <p:pic>
          <p:nvPicPr>
            <p:cNvPr id="27" name="Picture 26" descr="beige quote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0800000">
              <a:off x="5220072" y="1628801"/>
              <a:ext cx="169758" cy="265561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6732240" y="2204864"/>
            <a:ext cx="2267744" cy="3118996"/>
            <a:chOff x="6732240" y="2204864"/>
            <a:chExt cx="2267744" cy="3118996"/>
          </a:xfrm>
        </p:grpSpPr>
        <p:sp>
          <p:nvSpPr>
            <p:cNvPr id="2" name="Rectangle 1"/>
            <p:cNvSpPr/>
            <p:nvPr/>
          </p:nvSpPr>
          <p:spPr>
            <a:xfrm>
              <a:off x="6732240" y="2276872"/>
              <a:ext cx="2267744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/>
              <a:r>
                <a:rPr lang="en-GB" sz="2400" dirty="0" smtClean="0">
                  <a:latin typeface="Century Gothic" pitchFamily="34" charset="0"/>
                </a:rPr>
                <a:t>The reports </a:t>
              </a:r>
              <a:br>
                <a:rPr lang="en-GB" sz="2400" dirty="0" smtClean="0">
                  <a:latin typeface="Century Gothic" pitchFamily="34" charset="0"/>
                </a:rPr>
              </a:br>
              <a:r>
                <a:rPr lang="en-GB" sz="2400" dirty="0" smtClean="0">
                  <a:latin typeface="Century Gothic" pitchFamily="34" charset="0"/>
                </a:rPr>
                <a:t>in the news should be written by </a:t>
              </a:r>
              <a:br>
                <a:rPr lang="en-GB" sz="2400" dirty="0" smtClean="0">
                  <a:latin typeface="Century Gothic" pitchFamily="34" charset="0"/>
                </a:rPr>
              </a:br>
              <a:r>
                <a:rPr lang="en-GB" sz="2400" dirty="0" smtClean="0">
                  <a:latin typeface="Century Gothic" pitchFamily="34" charset="0"/>
                </a:rPr>
                <a:t>the scientists who did the work, not journalists</a:t>
              </a:r>
            </a:p>
          </p:txBody>
        </p:sp>
        <p:pic>
          <p:nvPicPr>
            <p:cNvPr id="26" name="Picture 25" descr="beige quote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04248" y="2204864"/>
              <a:ext cx="169758" cy="265561"/>
            </a:xfrm>
            <a:prstGeom prst="rect">
              <a:avLst/>
            </a:prstGeom>
          </p:spPr>
        </p:pic>
        <p:pic>
          <p:nvPicPr>
            <p:cNvPr id="28" name="Picture 27" descr="beige quote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0800000">
              <a:off x="8676456" y="5013176"/>
              <a:ext cx="169758" cy="265561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35496" y="1556792"/>
            <a:ext cx="2088232" cy="3488328"/>
            <a:chOff x="35496" y="1556792"/>
            <a:chExt cx="2088232" cy="3488328"/>
          </a:xfrm>
        </p:grpSpPr>
        <p:sp>
          <p:nvSpPr>
            <p:cNvPr id="7" name="Rectangle 6"/>
            <p:cNvSpPr/>
            <p:nvPr/>
          </p:nvSpPr>
          <p:spPr>
            <a:xfrm>
              <a:off x="35496" y="1628800"/>
              <a:ext cx="2088232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/>
              <a:r>
                <a:rPr lang="en-GB" sz="2400" dirty="0" smtClean="0">
                  <a:latin typeface="Century Gothic" pitchFamily="34" charset="0"/>
                </a:rPr>
                <a:t>All media reports about science should contain 100% accurate science</a:t>
              </a:r>
            </a:p>
          </p:txBody>
        </p:sp>
        <p:pic>
          <p:nvPicPr>
            <p:cNvPr id="25" name="Picture 24" descr="beige quote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512" y="1556792"/>
              <a:ext cx="169758" cy="265561"/>
            </a:xfrm>
            <a:prstGeom prst="rect">
              <a:avLst/>
            </a:prstGeom>
          </p:spPr>
        </p:pic>
        <p:pic>
          <p:nvPicPr>
            <p:cNvPr id="29" name="Picture 28" descr="beige quote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0800000">
              <a:off x="1737945" y="4747615"/>
              <a:ext cx="169758" cy="265561"/>
            </a:xfrm>
            <a:prstGeom prst="rect">
              <a:avLst/>
            </a:prstGeom>
          </p:spPr>
        </p:pic>
      </p:grpSp>
      <p:pic>
        <p:nvPicPr>
          <p:cNvPr id="34" name="Picture 33" descr="discus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44208" y="5949280"/>
            <a:ext cx="806189" cy="5008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86" y="404664"/>
            <a:ext cx="2823785" cy="11328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2473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171"/>
          <a:stretch>
            <a:fillRect/>
          </a:stretch>
        </p:blipFill>
        <p:spPr>
          <a:xfrm>
            <a:off x="-2096" y="2209404"/>
            <a:ext cx="9146096" cy="4675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332203" y="1700809"/>
            <a:ext cx="6947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639729"/>
                </a:solidFill>
                <a:latin typeface="Century Gothic" pitchFamily="34" charset="0"/>
              </a:rPr>
              <a:t>G</a:t>
            </a:r>
            <a:r>
              <a:rPr lang="en-GB" sz="3200" dirty="0" smtClean="0">
                <a:solidFill>
                  <a:srgbClr val="639729"/>
                </a:solidFill>
                <a:latin typeface="Century Gothic" pitchFamily="34" charset="0"/>
              </a:rPr>
              <a:t>et students talking and thinking </a:t>
            </a:r>
            <a:endParaRPr lang="pt-BR" sz="3200" dirty="0">
              <a:solidFill>
                <a:srgbClr val="639729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3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937" y="5157192"/>
            <a:ext cx="1872785" cy="4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70" y="4437112"/>
            <a:ext cx="12858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22" y="4365104"/>
            <a:ext cx="912456" cy="43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40" y="4437112"/>
            <a:ext cx="1181328" cy="50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97" y="5157192"/>
            <a:ext cx="611742" cy="41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48" y="3717032"/>
            <a:ext cx="601988" cy="25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61" y="5229201"/>
            <a:ext cx="1407851" cy="31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942" y="4149081"/>
            <a:ext cx="18240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09" y="3501009"/>
            <a:ext cx="495823" cy="43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667807" y="4437112"/>
            <a:ext cx="121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TRACES</a:t>
            </a:r>
            <a:endParaRPr lang="pt-BR" dirty="0"/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68" r="40409"/>
          <a:stretch/>
        </p:blipFill>
        <p:spPr bwMode="auto">
          <a:xfrm>
            <a:off x="4068032" y="5157192"/>
            <a:ext cx="1104065" cy="37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937" y="3501009"/>
            <a:ext cx="855663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40" y="5301209"/>
            <a:ext cx="1221254" cy="28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98" y="3573016"/>
            <a:ext cx="410310" cy="47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144" y="3501009"/>
            <a:ext cx="878253" cy="60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80275" y="3212976"/>
            <a:ext cx="8783451" cy="2664296"/>
          </a:xfrm>
          <a:prstGeom prst="rect">
            <a:avLst/>
          </a:prstGeom>
          <a:noFill/>
          <a:ln w="6350">
            <a:solidFill>
              <a:srgbClr val="6397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9630</TotalTime>
  <Words>169</Words>
  <Application>Microsoft Office PowerPoint</Application>
  <PresentationFormat>On-screen Show (4:3)</PresentationFormat>
  <Paragraphs>42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Office Theme</vt:lpstr>
      <vt:lpstr>1_Custom Design</vt:lpstr>
      <vt:lpstr>Custom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Gemma Young</dc:creator>
  <cp:lastModifiedBy>Gemma Young</cp:lastModifiedBy>
  <cp:revision>72</cp:revision>
  <dcterms:created xsi:type="dcterms:W3CDTF">2014-04-14T14:21:53Z</dcterms:created>
  <dcterms:modified xsi:type="dcterms:W3CDTF">2014-05-26T12:20:22Z</dcterms:modified>
</cp:coreProperties>
</file>