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7" r:id="rId2"/>
    <p:sldId id="265" r:id="rId3"/>
    <p:sldId id="264" r:id="rId4"/>
    <p:sldId id="263"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emma Young" initials="GY" lastIdx="6" clrIdx="0"/>
  <p:cmAuthor id="1" name="Linda" initials="L" lastIdx="2"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E579"/>
    <a:srgbClr val="D6AD00"/>
    <a:srgbClr val="639729"/>
    <a:srgbClr val="C00000"/>
    <a:srgbClr val="FFAD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443" autoAdjust="0"/>
  </p:normalViewPr>
  <p:slideViewPr>
    <p:cSldViewPr>
      <p:cViewPr>
        <p:scale>
          <a:sx n="70" d="100"/>
          <a:sy n="70" d="100"/>
        </p:scale>
        <p:origin x="-78"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F72D8C-BE4C-4532-A416-353B449F015C}" type="datetimeFigureOut">
              <a:rPr lang="en-GB" smtClean="0"/>
              <a:pPr/>
              <a:t>26/05/2014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1C17E5-ECCE-4B62-A532-A5F7DEEED2FD}"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4</a:t>
            </a:fld>
            <a:endParaRPr lang="en-GB"/>
          </a:p>
        </p:txBody>
      </p:sp>
    </p:spTree>
    <p:extLst>
      <p:ext uri="{BB962C8B-B14F-4D97-AF65-F5344CB8AC3E}">
        <p14:creationId xmlns:p14="http://schemas.microsoft.com/office/powerpoint/2010/main" xmlns="" val="2890362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EA7136D-B1E8-404E-B551-813E0072C558}" type="datetimeFigureOut">
              <a:rPr lang="en-GB" smtClean="0"/>
              <a:pPr/>
              <a:t>26/05/2014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8565B4-BA6F-4C4E-A463-415511931325}"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A7136D-B1E8-404E-B551-813E0072C558}" type="datetimeFigureOut">
              <a:rPr lang="en-GB" smtClean="0"/>
              <a:pPr/>
              <a:t>26/05/2014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8565B4-BA6F-4C4E-A463-415511931325}"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A7136D-B1E8-404E-B551-813E0072C558}" type="datetimeFigureOut">
              <a:rPr lang="en-GB" smtClean="0"/>
              <a:pPr/>
              <a:t>26/05/2014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8565B4-BA6F-4C4E-A463-415511931325}"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EA7136D-B1E8-404E-B551-813E0072C558}" type="datetimeFigureOut">
              <a:rPr lang="en-GB" smtClean="0"/>
              <a:pPr/>
              <a:t>26/05/2014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18565B4-BA6F-4C4E-A463-415511931325}"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EA7136D-B1E8-404E-B551-813E0072C558}" type="datetimeFigureOut">
              <a:rPr lang="en-GB" smtClean="0"/>
              <a:pPr/>
              <a:t>26/05/2014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18565B4-BA6F-4C4E-A463-415511931325}"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EA7136D-B1E8-404E-B551-813E0072C558}" type="datetimeFigureOut">
              <a:rPr lang="en-GB" smtClean="0"/>
              <a:pPr/>
              <a:t>26/05/2014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18565B4-BA6F-4C4E-A463-415511931325}"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8"/>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7523815" y="6453519"/>
            <a:ext cx="1053833" cy="36987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 name="Picture 1"/>
          <p:cNvPicPr>
            <a:picLocks noChangeAspect="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897066" y="6453518"/>
            <a:ext cx="939105" cy="363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extBox 6"/>
          <p:cNvSpPr txBox="1"/>
          <p:nvPr userDrawn="1"/>
        </p:nvSpPr>
        <p:spPr>
          <a:xfrm>
            <a:off x="1476194" y="6381329"/>
            <a:ext cx="6263608" cy="461665"/>
          </a:xfrm>
          <a:prstGeom prst="rect">
            <a:avLst/>
          </a:prstGeom>
          <a:noFill/>
        </p:spPr>
        <p:txBody>
          <a:bodyPr wrap="square" rtlCol="0">
            <a:spAutoFit/>
          </a:bodyPr>
          <a:lstStyle/>
          <a:p>
            <a:pPr algn="ctr"/>
            <a:r>
              <a:rPr lang="en-GB" sz="2400" b="0" dirty="0" smtClean="0">
                <a:solidFill>
                  <a:schemeClr val="tx1"/>
                </a:solidFill>
                <a:latin typeface="Century Gothic" pitchFamily="34" charset="0"/>
                <a:cs typeface="LilyUPC" panose="020B0604020202020204" pitchFamily="34" charset="-34"/>
              </a:rPr>
              <a:t> For more, visit E</a:t>
            </a:r>
            <a:r>
              <a:rPr lang="en-GB" sz="2400" b="0" dirty="0" smtClean="0">
                <a:solidFill>
                  <a:schemeClr val="tx1"/>
                </a:solidFill>
                <a:latin typeface="Century Gothic" pitchFamily="34" charset="0"/>
                <a:ea typeface="Ebrima" panose="02000000000000000000" pitchFamily="2" charset="0"/>
                <a:cs typeface="Mangal" panose="02040503050203030202" pitchFamily="18" charset="0"/>
              </a:rPr>
              <a:t>ngagingScience.eu</a:t>
            </a: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A7136D-B1E8-404E-B551-813E0072C558}" type="datetimeFigureOut">
              <a:rPr lang="en-GB" smtClean="0"/>
              <a:pPr/>
              <a:t>26/05/2014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18565B4-BA6F-4C4E-A463-415511931325}"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A7136D-B1E8-404E-B551-813E0072C558}" type="datetimeFigureOut">
              <a:rPr lang="en-GB" smtClean="0"/>
              <a:pPr/>
              <a:t>26/05/2014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18565B4-BA6F-4C4E-A463-415511931325}"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A7136D-B1E8-404E-B551-813E0072C558}" type="datetimeFigureOut">
              <a:rPr lang="en-GB" smtClean="0"/>
              <a:pPr/>
              <a:t>26/05/2014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8565B4-BA6F-4C4E-A463-41551193132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A7136D-B1E8-404E-B551-813E0072C558}" type="datetimeFigureOut">
              <a:rPr lang="en-GB" smtClean="0"/>
              <a:pPr/>
              <a:t>26/05/2014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8565B4-BA6F-4C4E-A463-415511931325}"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rot="5400000">
            <a:off x="4395062" y="2130283"/>
            <a:ext cx="353875" cy="914400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engagelogo.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179512" y="116632"/>
            <a:ext cx="1512168" cy="606536"/>
          </a:xfrm>
          <a:prstGeom prst="rect">
            <a:avLst/>
          </a:prstGeom>
        </p:spPr>
      </p:pic>
      <p:sp>
        <p:nvSpPr>
          <p:cNvPr id="9" name="TextBox 8"/>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7" name="Rectangle 6"/>
          <p:cNvSpPr/>
          <p:nvPr userDrawn="1"/>
        </p:nvSpPr>
        <p:spPr>
          <a:xfrm rot="5400000">
            <a:off x="4374020" y="2151325"/>
            <a:ext cx="395960" cy="9144000"/>
          </a:xfrm>
          <a:prstGeom prst="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engagelogo.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179512" y="116632"/>
            <a:ext cx="1512168" cy="606536"/>
          </a:xfrm>
          <a:prstGeom prst="rect">
            <a:avLst/>
          </a:prstGeom>
        </p:spPr>
      </p:pic>
      <p:sp>
        <p:nvSpPr>
          <p:cNvPr id="9" name="TextBox 8"/>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A7136D-B1E8-404E-B551-813E0072C558}" type="datetimeFigureOut">
              <a:rPr lang="en-GB" smtClean="0"/>
              <a:pPr/>
              <a:t>26/05/2014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8565B4-BA6F-4C4E-A463-415511931325}"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411760" y="476672"/>
            <a:ext cx="4464050" cy="6477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7030A0"/>
                </a:solidFill>
                <a:effectLst/>
                <a:uLnTx/>
                <a:uFillTx/>
                <a:latin typeface="Century Gothic" pitchFamily="34" charset="0"/>
                <a:ea typeface="+mj-ea"/>
                <a:cs typeface="+mj-cs"/>
              </a:rPr>
              <a:t>Student sheets</a:t>
            </a:r>
            <a:endParaRPr kumimoji="0" lang="en-US" sz="4000" b="0" i="0" u="none" strike="noStrike" kern="1200" cap="none" spc="0" normalizeH="0" baseline="0" noProof="0" dirty="0">
              <a:ln>
                <a:noFill/>
              </a:ln>
              <a:solidFill>
                <a:srgbClr val="7030A0"/>
              </a:solidFill>
              <a:effectLst/>
              <a:uLnTx/>
              <a:uFillTx/>
              <a:latin typeface="Century Gothic" pitchFamily="34" charset="0"/>
              <a:ea typeface="+mj-ea"/>
              <a:cs typeface="Lato Regular"/>
            </a:endParaRPr>
          </a:p>
        </p:txBody>
      </p:sp>
      <p:pic>
        <p:nvPicPr>
          <p:cNvPr id="4" name="Picture 3" descr="engagelogo.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035612" y="205263"/>
            <a:ext cx="1902871" cy="763249"/>
          </a:xfrm>
          <a:prstGeom prst="rect">
            <a:avLst/>
          </a:prstGeom>
        </p:spPr>
      </p:pic>
      <p:sp>
        <p:nvSpPr>
          <p:cNvPr id="5" name="Rectangle 4"/>
          <p:cNvSpPr/>
          <p:nvPr/>
        </p:nvSpPr>
        <p:spPr>
          <a:xfrm>
            <a:off x="0" y="1210071"/>
            <a:ext cx="9142412" cy="1066801"/>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6" name="TextBox 5"/>
          <p:cNvSpPr txBox="1"/>
          <p:nvPr/>
        </p:nvSpPr>
        <p:spPr>
          <a:xfrm>
            <a:off x="0" y="1270783"/>
            <a:ext cx="9144000"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Attack of the giant viruses</a:t>
            </a:r>
          </a:p>
        </p:txBody>
      </p:sp>
      <p:graphicFrame>
        <p:nvGraphicFramePr>
          <p:cNvPr id="7" name="Table 6"/>
          <p:cNvGraphicFramePr>
            <a:graphicFrameLocks noGrp="1"/>
          </p:cNvGraphicFramePr>
          <p:nvPr/>
        </p:nvGraphicFramePr>
        <p:xfrm>
          <a:off x="1259632" y="3068960"/>
          <a:ext cx="7056784" cy="1693952"/>
        </p:xfrm>
        <a:graphic>
          <a:graphicData uri="http://schemas.openxmlformats.org/drawingml/2006/table">
            <a:tbl>
              <a:tblPr/>
              <a:tblGrid>
                <a:gridCol w="1296144"/>
                <a:gridCol w="2952328"/>
                <a:gridCol w="2808312"/>
              </a:tblGrid>
              <a:tr h="34266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7030A0"/>
                          </a:solidFill>
                          <a:latin typeface="Century Gothic" panose="020B0502020202020204" pitchFamily="34" charset="0"/>
                        </a:rPr>
                        <a:t>Sheet no. </a:t>
                      </a:r>
                      <a:endParaRPr kumimoji="0" lang="en-GB" sz="1600" b="0" i="0" u="none" strike="noStrike" cap="none" normalizeH="0" baseline="0" dirty="0" smtClean="0">
                        <a:ln>
                          <a:noFill/>
                        </a:ln>
                        <a:solidFill>
                          <a:srgbClr val="7030A0"/>
                        </a:solidFill>
                        <a:effectLst/>
                        <a:latin typeface="Century Gothic" panose="020B0502020202020204" pitchFamily="34" charset="0"/>
                        <a:ea typeface="ＭＳ Ｐゴシック" charset="-128"/>
                        <a:cs typeface="Arial" charset="0"/>
                      </a:endParaRPr>
                    </a:p>
                  </a:txBody>
                  <a:tcPr marL="126000" marR="126000" marT="72000" marB="50400" horzOverflow="overflow">
                    <a:lnL w="12700" cap="flat" cmpd="sng" algn="ctr">
                      <a:noFill/>
                      <a:prstDash val="solid"/>
                      <a:round/>
                      <a:headEnd type="none" w="med" len="med"/>
                      <a:tailEnd type="none" w="med" len="med"/>
                    </a:lnL>
                    <a:lnR w="6350" cap="flat" cmpd="sng" algn="ctr">
                      <a:solidFill>
                        <a:srgbClr val="C9A6E4"/>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9A6E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7030A0"/>
                          </a:solidFill>
                          <a:latin typeface="Century Gothic" panose="020B0502020202020204" pitchFamily="34" charset="0"/>
                        </a:rPr>
                        <a:t>Title </a:t>
                      </a:r>
                      <a:endParaRPr kumimoji="0" lang="en-GB" sz="1600" b="0" i="0" u="none" strike="noStrike" cap="none" normalizeH="0" baseline="0" dirty="0" smtClean="0">
                        <a:ln>
                          <a:noFill/>
                        </a:ln>
                        <a:solidFill>
                          <a:srgbClr val="7030A0"/>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rgbClr val="C9A6E4"/>
                      </a:solidFill>
                      <a:prstDash val="solid"/>
                      <a:round/>
                      <a:headEnd type="none" w="med" len="med"/>
                      <a:tailEnd type="none" w="med" len="med"/>
                    </a:lnL>
                    <a:lnR w="6350" cap="flat" cmpd="sng" algn="ctr">
                      <a:solidFill>
                        <a:srgbClr val="C9A6E4"/>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9A6E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7030A0"/>
                          </a:solidFill>
                          <a:latin typeface="Century Gothic" panose="020B0502020202020204" pitchFamily="34" charset="0"/>
                        </a:rPr>
                        <a:t>Notes</a:t>
                      </a:r>
                      <a:endParaRPr kumimoji="0" lang="en-GB" sz="1600" b="0" i="0" u="none" strike="noStrike" cap="none" normalizeH="0" baseline="0" dirty="0" smtClean="0">
                        <a:ln>
                          <a:noFill/>
                        </a:ln>
                        <a:solidFill>
                          <a:srgbClr val="7030A0"/>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rgbClr val="C9A6E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9A6E4"/>
                      </a:solidFill>
                      <a:prstDash val="solid"/>
                      <a:round/>
                      <a:headEnd type="none" w="med" len="med"/>
                      <a:tailEnd type="none" w="med" len="med"/>
                    </a:lnB>
                    <a:lnTlToBr>
                      <a:noFill/>
                    </a:lnTlToBr>
                    <a:lnBlToTr>
                      <a:noFill/>
                    </a:lnBlToTr>
                    <a:noFill/>
                  </a:tcPr>
                </a:tc>
              </a:tr>
              <a:tr h="48480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SS1</a:t>
                      </a:r>
                    </a:p>
                  </a:txBody>
                  <a:tcPr horzOverflow="overflow">
                    <a:lnL w="12700" cap="flat" cmpd="sng" algn="ctr">
                      <a:noFill/>
                      <a:prstDash val="solid"/>
                      <a:round/>
                      <a:headEnd type="none" w="med" len="med"/>
                      <a:tailEnd type="none" w="med" len="med"/>
                    </a:lnL>
                    <a:lnR w="6350" cap="flat" cmpd="sng" algn="ctr">
                      <a:solidFill>
                        <a:srgbClr val="C9A6E4"/>
                      </a:solidFill>
                      <a:prstDash val="solid"/>
                      <a:round/>
                      <a:headEnd type="none" w="med" len="med"/>
                      <a:tailEnd type="none" w="med" len="med"/>
                    </a:lnR>
                    <a:lnT w="6350" cap="flat" cmpd="sng" algn="ctr">
                      <a:solidFill>
                        <a:srgbClr val="C9A6E4"/>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Attack of giant killer viruses</a:t>
                      </a:r>
                    </a:p>
                  </a:txBody>
                  <a:tcPr horzOverflow="overflow">
                    <a:lnL w="6350" cap="flat" cmpd="sng" algn="ctr">
                      <a:solidFill>
                        <a:srgbClr val="C9A6E4"/>
                      </a:solidFill>
                      <a:prstDash val="solid"/>
                      <a:round/>
                      <a:headEnd type="none" w="med" len="med"/>
                      <a:tailEnd type="none" w="med" len="med"/>
                    </a:lnL>
                    <a:lnR w="6350" cap="flat" cmpd="sng" algn="ctr">
                      <a:solidFill>
                        <a:srgbClr val="C9A6E4"/>
                      </a:solidFill>
                      <a:prstDash val="solid"/>
                      <a:round/>
                      <a:headEnd type="none" w="med" len="med"/>
                      <a:tailEnd type="none" w="med" len="med"/>
                    </a:lnR>
                    <a:lnT w="6350" cap="flat" cmpd="sng" algn="ctr">
                      <a:solidFill>
                        <a:srgbClr val="C9A6E4"/>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Reusable</a:t>
                      </a:r>
                    </a:p>
                  </a:txBody>
                  <a:tcPr horzOverflow="overflow">
                    <a:lnL w="6350" cap="flat" cmpd="sng" algn="ctr">
                      <a:solidFill>
                        <a:srgbClr val="C9A6E4"/>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C9A6E4"/>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4214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a:t>
                      </a:r>
                    </a:p>
                  </a:txBody>
                  <a:tcPr horzOverflow="overflow">
                    <a:lnL w="12700" cap="flat" cmpd="sng" algn="ctr">
                      <a:noFill/>
                      <a:prstDash val="solid"/>
                      <a:round/>
                      <a:headEnd type="none" w="med" len="med"/>
                      <a:tailEnd type="none" w="med" len="med"/>
                    </a:lnL>
                    <a:lnR w="6350" cap="flat" cmpd="sng" algn="ctr">
                      <a:solidFill>
                        <a:srgbClr val="C9A6E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Giant virus brought back to life</a:t>
                      </a:r>
                    </a:p>
                  </a:txBody>
                  <a:tcPr horzOverflow="overflow">
                    <a:lnL w="6350" cap="flat" cmpd="sng" algn="ctr">
                      <a:solidFill>
                        <a:srgbClr val="C9A6E4"/>
                      </a:solidFill>
                      <a:prstDash val="solid"/>
                      <a:round/>
                      <a:headEnd type="none" w="med" len="med"/>
                      <a:tailEnd type="none" w="med" len="med"/>
                    </a:lnL>
                    <a:lnR w="6350" cap="flat" cmpd="sng" algn="ctr">
                      <a:solidFill>
                        <a:srgbClr val="C9A6E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400" b="0" kern="1200" dirty="0" smtClean="0">
                          <a:solidFill>
                            <a:schemeClr val="tx1"/>
                          </a:solidFill>
                          <a:latin typeface="Century Gothic" pitchFamily="34" charset="0"/>
                          <a:ea typeface="+mn-ea"/>
                          <a:cs typeface="Arial" charset="0"/>
                        </a:rPr>
                        <a:t>Reusable</a:t>
                      </a:r>
                    </a:p>
                  </a:txBody>
                  <a:tcPr horzOverflow="overflow">
                    <a:lnL w="6350" cap="flat" cmpd="sng" algn="ctr">
                      <a:solidFill>
                        <a:srgbClr val="C9A6E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4214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SS3</a:t>
                      </a:r>
                    </a:p>
                  </a:txBody>
                  <a:tcPr horzOverflow="overflow">
                    <a:lnL w="12700" cap="flat" cmpd="sng" algn="ctr">
                      <a:noFill/>
                      <a:prstDash val="solid"/>
                      <a:round/>
                      <a:headEnd type="none" w="med" len="med"/>
                      <a:tailEnd type="none" w="med" len="med"/>
                    </a:lnL>
                    <a:lnR w="6350" cap="flat" cmpd="sng" algn="ctr">
                      <a:solidFill>
                        <a:srgbClr val="C9A6E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Trustworthiness checklist</a:t>
                      </a:r>
                    </a:p>
                  </a:txBody>
                  <a:tcPr horzOverflow="overflow">
                    <a:lnL w="6350" cap="flat" cmpd="sng" algn="ctr">
                      <a:solidFill>
                        <a:srgbClr val="C9A6E4"/>
                      </a:solidFill>
                      <a:prstDash val="solid"/>
                      <a:round/>
                      <a:headEnd type="none" w="med" len="med"/>
                      <a:tailEnd type="none" w="med" len="med"/>
                    </a:lnL>
                    <a:lnR w="6350" cap="flat" cmpd="sng" algn="ctr">
                      <a:solidFill>
                        <a:srgbClr val="C9A6E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400" b="0" kern="1200" dirty="0" smtClean="0">
                          <a:solidFill>
                            <a:schemeClr val="tx1"/>
                          </a:solidFill>
                          <a:latin typeface="Century Gothic" pitchFamily="34" charset="0"/>
                          <a:ea typeface="+mn-ea"/>
                          <a:cs typeface="Arial" charset="0"/>
                        </a:rPr>
                        <a:t>Consumable</a:t>
                      </a:r>
                      <a:endParaRPr lang="en-GB" sz="1400" b="0" kern="1200" dirty="0" smtClean="0">
                        <a:solidFill>
                          <a:schemeClr val="tx1"/>
                        </a:solidFill>
                        <a:latin typeface="Century Gothic" pitchFamily="34" charset="0"/>
                        <a:ea typeface="+mn-ea"/>
                        <a:cs typeface="Arial" charset="0"/>
                      </a:endParaRPr>
                    </a:p>
                  </a:txBody>
                  <a:tcPr horzOverflow="overflow">
                    <a:lnL w="6350" cap="flat" cmpd="sng" algn="ctr">
                      <a:solidFill>
                        <a:srgbClr val="C9A6E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26608" y="795747"/>
            <a:ext cx="8909816" cy="5585582"/>
          </a:xfrm>
          <a:prstGeom prst="rect">
            <a:avLst/>
          </a:prstGeom>
          <a:solidFill>
            <a:schemeClr val="bg1"/>
          </a:solidFill>
          <a:ln>
            <a:solidFill>
              <a:srgbClr val="C00000"/>
            </a:solid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179512" y="1123865"/>
            <a:ext cx="8784976" cy="677108"/>
          </a:xfrm>
          <a:prstGeom prst="rect">
            <a:avLst/>
          </a:prstGeom>
          <a:noFill/>
        </p:spPr>
        <p:txBody>
          <a:bodyPr wrap="square" rtlCol="0">
            <a:spAutoFit/>
          </a:bodyPr>
          <a:lstStyle/>
          <a:p>
            <a:r>
              <a:rPr lang="en-GB" sz="3800" b="1" spc="280" dirty="0" smtClean="0">
                <a:latin typeface="Century Gothic" pitchFamily="34" charset="0"/>
              </a:rPr>
              <a:t>Attack of the Giant killer viruses</a:t>
            </a:r>
            <a:endParaRPr lang="en-GB" sz="3800" b="1" spc="280" dirty="0">
              <a:latin typeface="Century Gothic" pitchFamily="34" charset="0"/>
            </a:endParaRPr>
          </a:p>
        </p:txBody>
      </p:sp>
      <p:grpSp>
        <p:nvGrpSpPr>
          <p:cNvPr id="2" name="Group 9"/>
          <p:cNvGrpSpPr/>
          <p:nvPr/>
        </p:nvGrpSpPr>
        <p:grpSpPr>
          <a:xfrm>
            <a:off x="7813154" y="0"/>
            <a:ext cx="1296144" cy="641606"/>
            <a:chOff x="7813154" y="0"/>
            <a:chExt cx="1296144" cy="641606"/>
          </a:xfrm>
        </p:grpSpPr>
        <p:sp>
          <p:nvSpPr>
            <p:cNvPr id="8" name="TextBox 7"/>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10" name="Picture 9" descr="Student sheets.png"/>
            <p:cNvPicPr>
              <a:picLocks noChangeAspect="1"/>
            </p:cNvPicPr>
            <p:nvPr/>
          </p:nvPicPr>
          <p:blipFill>
            <a:blip r:embed="rId3" cstate="print"/>
            <a:stretch>
              <a:fillRect/>
            </a:stretch>
          </p:blipFill>
          <p:spPr>
            <a:xfrm>
              <a:off x="8598815" y="44624"/>
              <a:ext cx="510483" cy="596982"/>
            </a:xfrm>
            <a:prstGeom prst="rect">
              <a:avLst/>
            </a:prstGeom>
          </p:spPr>
        </p:pic>
      </p:grpSp>
      <p:sp>
        <p:nvSpPr>
          <p:cNvPr id="13" name="TextBox 12"/>
          <p:cNvSpPr txBox="1"/>
          <p:nvPr/>
        </p:nvSpPr>
        <p:spPr>
          <a:xfrm>
            <a:off x="179512" y="1972384"/>
            <a:ext cx="2664296" cy="1528624"/>
          </a:xfrm>
          <a:prstGeom prst="rect">
            <a:avLst/>
          </a:prstGeom>
          <a:noFill/>
        </p:spPr>
        <p:txBody>
          <a:bodyPr wrap="square" rtlCol="0">
            <a:spAutoFit/>
          </a:bodyPr>
          <a:lstStyle/>
          <a:p>
            <a:pPr>
              <a:lnSpc>
                <a:spcPts val="2800"/>
              </a:lnSpc>
            </a:pPr>
            <a:r>
              <a:rPr lang="en-GB" sz="2200" b="1" dirty="0" smtClean="0">
                <a:solidFill>
                  <a:srgbClr val="C00000"/>
                </a:solidFill>
                <a:latin typeface="Century Gothic" pitchFamily="34" charset="0"/>
              </a:rPr>
              <a:t>Highly infectious giant viruses </a:t>
            </a:r>
            <a:r>
              <a:rPr lang="en-GB" sz="2200" b="1" dirty="0" smtClean="0">
                <a:solidFill>
                  <a:srgbClr val="C00000"/>
                </a:solidFill>
                <a:latin typeface="Century Gothic" pitchFamily="34" charset="0"/>
              </a:rPr>
              <a:t>  </a:t>
            </a:r>
            <a:r>
              <a:rPr lang="en-GB" b="1" dirty="0" smtClean="0">
                <a:latin typeface="Century Gothic" pitchFamily="34" charset="0"/>
              </a:rPr>
              <a:t>could </a:t>
            </a:r>
            <a:r>
              <a:rPr lang="en-GB" b="1" dirty="0" smtClean="0">
                <a:latin typeface="Century Gothic" pitchFamily="34" charset="0"/>
              </a:rPr>
              <a:t>soon infect millions </a:t>
            </a:r>
            <a:r>
              <a:rPr lang="en-GB" b="1" dirty="0" smtClean="0">
                <a:latin typeface="Century Gothic" pitchFamily="34" charset="0"/>
              </a:rPr>
              <a:t>of </a:t>
            </a:r>
            <a:r>
              <a:rPr lang="en-GB" b="1" dirty="0" smtClean="0">
                <a:latin typeface="Century Gothic" pitchFamily="34" charset="0"/>
              </a:rPr>
              <a:t>people.</a:t>
            </a:r>
            <a:endParaRPr lang="en-GB" dirty="0"/>
          </a:p>
        </p:txBody>
      </p:sp>
      <p:sp>
        <p:nvSpPr>
          <p:cNvPr id="14" name="TextBox 13"/>
          <p:cNvSpPr txBox="1"/>
          <p:nvPr/>
        </p:nvSpPr>
        <p:spPr>
          <a:xfrm>
            <a:off x="4644008" y="1988840"/>
            <a:ext cx="2089479" cy="4324261"/>
          </a:xfrm>
          <a:prstGeom prst="rect">
            <a:avLst/>
          </a:prstGeom>
          <a:noFill/>
        </p:spPr>
        <p:txBody>
          <a:bodyPr wrap="square" rtlCol="0">
            <a:spAutoFit/>
          </a:bodyPr>
          <a:lstStyle/>
          <a:p>
            <a:pPr algn="ctr">
              <a:lnSpc>
                <a:spcPts val="1800"/>
              </a:lnSpc>
            </a:pPr>
            <a:endParaRPr lang="en-GB" b="1" spc="100" dirty="0" smtClean="0">
              <a:latin typeface="Century Gothic" pitchFamily="34" charset="0"/>
            </a:endParaRPr>
          </a:p>
          <a:p>
            <a:pPr algn="ctr">
              <a:lnSpc>
                <a:spcPts val="1800"/>
              </a:lnSpc>
            </a:pPr>
            <a:r>
              <a:rPr lang="en-GB" b="1" spc="100" dirty="0" smtClean="0">
                <a:latin typeface="Century Gothic" pitchFamily="34" charset="0"/>
              </a:rPr>
              <a:t>Killer</a:t>
            </a:r>
            <a:r>
              <a:rPr lang="en-GB" sz="1600" dirty="0" smtClean="0">
                <a:latin typeface="Century Gothic" pitchFamily="34" charset="0"/>
              </a:rPr>
              <a:t> </a:t>
            </a:r>
          </a:p>
          <a:p>
            <a:pPr algn="just">
              <a:lnSpc>
                <a:spcPts val="1800"/>
              </a:lnSpc>
            </a:pPr>
            <a:r>
              <a:rPr lang="en-GB" sz="1500" dirty="0" smtClean="0">
                <a:latin typeface="Century Gothic" pitchFamily="34" charset="0"/>
              </a:rPr>
              <a:t>The </a:t>
            </a:r>
            <a:r>
              <a:rPr lang="en-GB" sz="1500" dirty="0" smtClean="0">
                <a:latin typeface="Century Gothic" pitchFamily="34" charset="0"/>
              </a:rPr>
              <a:t>authors of the newly published research added the viruses to amoebas, which are made up of cells just like us. They saw that they rapidly infected the cells, causing them to dramatically explode.</a:t>
            </a:r>
          </a:p>
          <a:p>
            <a:pPr algn="just">
              <a:lnSpc>
                <a:spcPts val="1800"/>
              </a:lnSpc>
              <a:spcBef>
                <a:spcPts val="600"/>
              </a:spcBef>
            </a:pPr>
            <a:r>
              <a:rPr lang="en-GB" sz="1500" dirty="0" smtClean="0">
                <a:latin typeface="Century Gothic" pitchFamily="34" charset="0"/>
              </a:rPr>
              <a:t>This frightening virus is 100 times bigger than most and is </a:t>
            </a:r>
            <a:br>
              <a:rPr lang="en-GB" sz="1500" dirty="0" smtClean="0">
                <a:latin typeface="Century Gothic" pitchFamily="34" charset="0"/>
              </a:rPr>
            </a:br>
            <a:r>
              <a:rPr lang="en-GB" sz="1500" dirty="0" smtClean="0">
                <a:latin typeface="Century Gothic" pitchFamily="34" charset="0"/>
              </a:rPr>
              <a:t>the largest ever discovered.</a:t>
            </a:r>
          </a:p>
        </p:txBody>
      </p:sp>
      <p:sp>
        <p:nvSpPr>
          <p:cNvPr id="15" name="TextBox 14"/>
          <p:cNvSpPr txBox="1"/>
          <p:nvPr/>
        </p:nvSpPr>
        <p:spPr>
          <a:xfrm>
            <a:off x="6860263" y="2280062"/>
            <a:ext cx="2032217" cy="3093154"/>
          </a:xfrm>
          <a:prstGeom prst="rect">
            <a:avLst/>
          </a:prstGeom>
          <a:noFill/>
        </p:spPr>
        <p:txBody>
          <a:bodyPr wrap="square" rtlCol="0">
            <a:spAutoFit/>
          </a:bodyPr>
          <a:lstStyle/>
          <a:p>
            <a:pPr algn="just">
              <a:lnSpc>
                <a:spcPts val="1800"/>
              </a:lnSpc>
            </a:pPr>
            <a:r>
              <a:rPr lang="en-GB" sz="1500" dirty="0" smtClean="0">
                <a:latin typeface="Century Gothic" pitchFamily="34" charset="0"/>
              </a:rPr>
              <a:t>Alexander </a:t>
            </a:r>
            <a:r>
              <a:rPr lang="en-GB" sz="1500" dirty="0" smtClean="0">
                <a:latin typeface="Century Gothic" pitchFamily="34" charset="0"/>
              </a:rPr>
              <a:t>Witte, who works at the university where the research was carried out said, </a:t>
            </a:r>
            <a:r>
              <a:rPr lang="en-GB" sz="1500" i="1" dirty="0" smtClean="0">
                <a:latin typeface="Century Gothic" pitchFamily="34" charset="0"/>
              </a:rPr>
              <a:t>‘I’m worried. The risk that deadly viruses could spring back to life and start the next word-wide epidemic has </a:t>
            </a:r>
            <a:br>
              <a:rPr lang="en-GB" sz="1500" i="1" dirty="0" smtClean="0">
                <a:latin typeface="Century Gothic" pitchFamily="34" charset="0"/>
              </a:rPr>
            </a:br>
            <a:r>
              <a:rPr lang="en-GB" sz="1500" i="1" dirty="0" smtClean="0">
                <a:latin typeface="Century Gothic" pitchFamily="34" charset="0"/>
              </a:rPr>
              <a:t>to be taken seriously.’</a:t>
            </a:r>
          </a:p>
        </p:txBody>
      </p:sp>
      <p:sp>
        <p:nvSpPr>
          <p:cNvPr id="18" name="Rectangle 17"/>
          <p:cNvSpPr/>
          <p:nvPr/>
        </p:nvSpPr>
        <p:spPr>
          <a:xfrm>
            <a:off x="132735" y="809127"/>
            <a:ext cx="2495049" cy="33904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07504" y="762084"/>
            <a:ext cx="2520280" cy="400110"/>
          </a:xfrm>
          <a:prstGeom prst="rect">
            <a:avLst/>
          </a:prstGeom>
          <a:noFill/>
        </p:spPr>
        <p:txBody>
          <a:bodyPr wrap="square" rtlCol="0">
            <a:spAutoFit/>
          </a:bodyPr>
          <a:lstStyle/>
          <a:p>
            <a:pPr algn="ctr"/>
            <a:r>
              <a:rPr lang="en-GB" sz="2000" dirty="0" smtClean="0">
                <a:solidFill>
                  <a:schemeClr val="bg1"/>
                </a:solidFill>
                <a:latin typeface="Arial Black" pitchFamily="34" charset="0"/>
              </a:rPr>
              <a:t>The Daily Post</a:t>
            </a:r>
            <a:endParaRPr lang="en-GB" sz="2000" dirty="0">
              <a:solidFill>
                <a:schemeClr val="bg1"/>
              </a:solidFill>
              <a:latin typeface="Arial Black" pitchFamily="34" charset="0"/>
            </a:endParaRPr>
          </a:p>
        </p:txBody>
      </p:sp>
      <p:sp>
        <p:nvSpPr>
          <p:cNvPr id="21" name="TextBox 20"/>
          <p:cNvSpPr txBox="1"/>
          <p:nvPr/>
        </p:nvSpPr>
        <p:spPr>
          <a:xfrm>
            <a:off x="2483768" y="2210956"/>
            <a:ext cx="2088231" cy="4170372"/>
          </a:xfrm>
          <a:prstGeom prst="rect">
            <a:avLst/>
          </a:prstGeom>
          <a:noFill/>
        </p:spPr>
        <p:txBody>
          <a:bodyPr wrap="square" rtlCol="0">
            <a:spAutoFit/>
          </a:bodyPr>
          <a:lstStyle/>
          <a:p>
            <a:pPr algn="just">
              <a:lnSpc>
                <a:spcPts val="1800"/>
              </a:lnSpc>
            </a:pPr>
            <a:r>
              <a:rPr lang="en-GB" sz="1500" dirty="0" smtClean="0">
                <a:latin typeface="Century Gothic" pitchFamily="34" charset="0"/>
              </a:rPr>
              <a:t>Scientists </a:t>
            </a:r>
            <a:r>
              <a:rPr lang="en-GB" sz="1500" dirty="0" smtClean="0">
                <a:latin typeface="Century Gothic" pitchFamily="34" charset="0"/>
              </a:rPr>
              <a:t>have dug up a 30 000 year old virus from the Arctic  ice</a:t>
            </a:r>
            <a:r>
              <a:rPr lang="en-GB" sz="1500" b="1" dirty="0" smtClean="0">
                <a:latin typeface="Century Gothic" pitchFamily="34" charset="0"/>
              </a:rPr>
              <a:t>. </a:t>
            </a:r>
            <a:r>
              <a:rPr lang="en-GB" sz="1500" dirty="0" smtClean="0">
                <a:latin typeface="Century Gothic" pitchFamily="34" charset="0"/>
              </a:rPr>
              <a:t>They say that more ancient viruses may be released as global warming melts the ice. </a:t>
            </a:r>
            <a:endParaRPr lang="en-GB" sz="1500" dirty="0" smtClean="0">
              <a:latin typeface="Century Gothic" pitchFamily="34" charset="0"/>
            </a:endParaRPr>
          </a:p>
          <a:p>
            <a:pPr algn="ctr">
              <a:lnSpc>
                <a:spcPts val="1800"/>
              </a:lnSpc>
              <a:spcBef>
                <a:spcPts val="600"/>
              </a:spcBef>
            </a:pPr>
            <a:r>
              <a:rPr lang="en-GB" sz="1600" b="1" spc="100" dirty="0" smtClean="0">
                <a:latin typeface="Century Gothic" pitchFamily="34" charset="0"/>
              </a:rPr>
              <a:t>Epidemic</a:t>
            </a:r>
          </a:p>
          <a:p>
            <a:pPr algn="just">
              <a:lnSpc>
                <a:spcPts val="1800"/>
              </a:lnSpc>
              <a:spcBef>
                <a:spcPts val="600"/>
              </a:spcBef>
            </a:pPr>
            <a:r>
              <a:rPr lang="en-GB" sz="1500" dirty="0" smtClean="0">
                <a:latin typeface="Century Gothic" pitchFamily="34" charset="0"/>
              </a:rPr>
              <a:t>We </a:t>
            </a:r>
            <a:r>
              <a:rPr lang="en-GB" sz="1500" dirty="0" smtClean="0">
                <a:latin typeface="Century Gothic" pitchFamily="34" charset="0"/>
              </a:rPr>
              <a:t>have no natural resistance to these deadly creatures so we must prepare ourselves for the possibility of them wiping out whole populations.</a:t>
            </a:r>
            <a:endParaRPr lang="en-GB" sz="1500" dirty="0"/>
          </a:p>
        </p:txBody>
      </p:sp>
      <p:pic>
        <p:nvPicPr>
          <p:cNvPr id="13313" name="Picture 1"/>
          <p:cNvPicPr>
            <a:picLocks noChangeAspect="1" noChangeArrowheads="1"/>
          </p:cNvPicPr>
          <p:nvPr/>
        </p:nvPicPr>
        <p:blipFill>
          <a:blip r:embed="rId4" cstate="print"/>
          <a:srcRect l="-2906" t="-2437" r="1183" b="7375"/>
          <a:stretch>
            <a:fillRect/>
          </a:stretch>
        </p:blipFill>
        <p:spPr bwMode="auto">
          <a:xfrm>
            <a:off x="214593" y="3501008"/>
            <a:ext cx="2197167" cy="2448272"/>
          </a:xfrm>
          <a:prstGeom prst="rect">
            <a:avLst/>
          </a:prstGeom>
          <a:noFill/>
          <a:ln w="9525">
            <a:noFill/>
            <a:miter lim="800000"/>
            <a:headEnd/>
            <a:tailEnd/>
          </a:ln>
          <a:effectLst>
            <a:outerShdw blurRad="63500" sx="102000" sy="102000" algn="ctr" rotWithShape="0">
              <a:prstClr val="black">
                <a:alpha val="40000"/>
              </a:prstClr>
            </a:outerShdw>
          </a:effectLst>
        </p:spPr>
      </p:pic>
      <p:cxnSp>
        <p:nvCxnSpPr>
          <p:cNvPr id="28" name="Straight Connector 27"/>
          <p:cNvCxnSpPr/>
          <p:nvPr/>
        </p:nvCxnSpPr>
        <p:spPr>
          <a:xfrm>
            <a:off x="4644008" y="2270214"/>
            <a:ext cx="0" cy="3936714"/>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90945" y="1772816"/>
            <a:ext cx="8601535"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Connector 21"/>
          <p:cNvCxnSpPr/>
          <p:nvPr/>
        </p:nvCxnSpPr>
        <p:spPr>
          <a:xfrm>
            <a:off x="6804248" y="2276872"/>
            <a:ext cx="0" cy="3936714"/>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483768" y="2276872"/>
            <a:ext cx="0" cy="3936714"/>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26608" y="795747"/>
            <a:ext cx="8909816" cy="5585582"/>
          </a:xfrm>
          <a:prstGeom prst="rect">
            <a:avLst/>
          </a:prstGeom>
          <a:solidFill>
            <a:schemeClr val="bg1"/>
          </a:solidFill>
          <a:ln>
            <a:solidFill>
              <a:srgbClr val="639729"/>
            </a:solid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9"/>
          <p:cNvGrpSpPr/>
          <p:nvPr/>
        </p:nvGrpSpPr>
        <p:grpSpPr>
          <a:xfrm>
            <a:off x="7813154" y="0"/>
            <a:ext cx="1296144" cy="641606"/>
            <a:chOff x="7813154" y="0"/>
            <a:chExt cx="1296144" cy="641606"/>
          </a:xfrm>
        </p:grpSpPr>
        <p:sp>
          <p:nvSpPr>
            <p:cNvPr id="8" name="TextBox 7"/>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a:t>
              </a:r>
              <a:endParaRPr lang="en-GB" sz="1600" dirty="0">
                <a:latin typeface="Century Gothic" pitchFamily="34" charset="0"/>
              </a:endParaRPr>
            </a:p>
          </p:txBody>
        </p:sp>
        <p:pic>
          <p:nvPicPr>
            <p:cNvPr id="10" name="Picture 9" descr="Student sheets.png"/>
            <p:cNvPicPr>
              <a:picLocks noChangeAspect="1"/>
            </p:cNvPicPr>
            <p:nvPr/>
          </p:nvPicPr>
          <p:blipFill>
            <a:blip r:embed="rId3" cstate="print"/>
            <a:stretch>
              <a:fillRect/>
            </a:stretch>
          </p:blipFill>
          <p:spPr>
            <a:xfrm>
              <a:off x="8598815" y="44624"/>
              <a:ext cx="510483" cy="596982"/>
            </a:xfrm>
            <a:prstGeom prst="rect">
              <a:avLst/>
            </a:prstGeom>
          </p:spPr>
        </p:pic>
      </p:grpSp>
      <p:sp>
        <p:nvSpPr>
          <p:cNvPr id="18" name="Rectangle 17"/>
          <p:cNvSpPr/>
          <p:nvPr/>
        </p:nvSpPr>
        <p:spPr>
          <a:xfrm>
            <a:off x="132735" y="809126"/>
            <a:ext cx="3071113" cy="387625"/>
          </a:xfrm>
          <a:prstGeom prst="rect">
            <a:avLst/>
          </a:prstGeom>
          <a:solidFill>
            <a:srgbClr val="639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07504" y="762084"/>
            <a:ext cx="3024336" cy="400110"/>
          </a:xfrm>
          <a:prstGeom prst="rect">
            <a:avLst/>
          </a:prstGeom>
          <a:noFill/>
        </p:spPr>
        <p:txBody>
          <a:bodyPr wrap="square" rtlCol="0">
            <a:spAutoFit/>
          </a:bodyPr>
          <a:lstStyle/>
          <a:p>
            <a:pPr algn="ctr"/>
            <a:r>
              <a:rPr lang="en-GB" sz="2000" dirty="0" smtClean="0">
                <a:solidFill>
                  <a:schemeClr val="bg1"/>
                </a:solidFill>
                <a:latin typeface="Arial Black" pitchFamily="34" charset="0"/>
              </a:rPr>
              <a:t>The Reporter</a:t>
            </a:r>
            <a:endParaRPr lang="en-GB" sz="2000" dirty="0">
              <a:solidFill>
                <a:schemeClr val="bg1"/>
              </a:solidFill>
              <a:latin typeface="Arial Black" pitchFamily="34" charset="0"/>
            </a:endParaRPr>
          </a:p>
        </p:txBody>
      </p:sp>
      <p:sp>
        <p:nvSpPr>
          <p:cNvPr id="21" name="TextBox 20"/>
          <p:cNvSpPr txBox="1"/>
          <p:nvPr/>
        </p:nvSpPr>
        <p:spPr>
          <a:xfrm>
            <a:off x="251520" y="1988840"/>
            <a:ext cx="8568952" cy="4829014"/>
          </a:xfrm>
          <a:prstGeom prst="rect">
            <a:avLst/>
          </a:prstGeom>
          <a:noFill/>
        </p:spPr>
        <p:txBody>
          <a:bodyPr wrap="square" numCol="3" spcCol="360000" rtlCol="0">
            <a:spAutoFit/>
          </a:bodyPr>
          <a:lstStyle/>
          <a:p>
            <a:pPr algn="just">
              <a:lnSpc>
                <a:spcPct val="114000"/>
              </a:lnSpc>
            </a:pPr>
            <a:endParaRPr lang="en-GB" sz="1450" dirty="0" smtClean="0">
              <a:latin typeface="Century Gothic" pitchFamily="34" charset="0"/>
            </a:endParaRPr>
          </a:p>
          <a:p>
            <a:pPr algn="just">
              <a:lnSpc>
                <a:spcPct val="114000"/>
              </a:lnSpc>
            </a:pPr>
            <a:endParaRPr lang="en-GB" sz="1450" dirty="0" smtClean="0">
              <a:latin typeface="Century Gothic" pitchFamily="34" charset="0"/>
            </a:endParaRPr>
          </a:p>
          <a:p>
            <a:pPr algn="just">
              <a:lnSpc>
                <a:spcPct val="114000"/>
              </a:lnSpc>
            </a:pPr>
            <a:endParaRPr lang="en-GB" sz="1450" dirty="0" smtClean="0">
              <a:latin typeface="Century Gothic" pitchFamily="34" charset="0"/>
            </a:endParaRPr>
          </a:p>
          <a:p>
            <a:pPr algn="just">
              <a:lnSpc>
                <a:spcPct val="114000"/>
              </a:lnSpc>
            </a:pPr>
            <a:endParaRPr lang="en-GB" sz="1450" dirty="0" smtClean="0">
              <a:latin typeface="Century Gothic" pitchFamily="34" charset="0"/>
            </a:endParaRPr>
          </a:p>
          <a:p>
            <a:pPr algn="just">
              <a:lnSpc>
                <a:spcPct val="114000"/>
              </a:lnSpc>
            </a:pPr>
            <a:endParaRPr lang="en-GB" sz="1450" dirty="0" smtClean="0">
              <a:latin typeface="Century Gothic" pitchFamily="34" charset="0"/>
            </a:endParaRPr>
          </a:p>
          <a:p>
            <a:pPr algn="just">
              <a:lnSpc>
                <a:spcPct val="114000"/>
              </a:lnSpc>
            </a:pPr>
            <a:endParaRPr lang="en-GB" sz="1450" dirty="0" smtClean="0">
              <a:latin typeface="Century Gothic" pitchFamily="34" charset="0"/>
            </a:endParaRPr>
          </a:p>
          <a:p>
            <a:pPr algn="just">
              <a:lnSpc>
                <a:spcPct val="114000"/>
              </a:lnSpc>
            </a:pPr>
            <a:endParaRPr lang="en-GB" sz="1450" dirty="0" smtClean="0">
              <a:latin typeface="Century Gothic" pitchFamily="34" charset="0"/>
            </a:endParaRPr>
          </a:p>
          <a:p>
            <a:pPr algn="just">
              <a:lnSpc>
                <a:spcPct val="114000"/>
              </a:lnSpc>
            </a:pPr>
            <a:endParaRPr lang="en-GB" sz="1450" dirty="0" smtClean="0">
              <a:latin typeface="Century Gothic" pitchFamily="34" charset="0"/>
            </a:endParaRPr>
          </a:p>
          <a:p>
            <a:pPr algn="just">
              <a:lnSpc>
                <a:spcPct val="114000"/>
              </a:lnSpc>
            </a:pPr>
            <a:endParaRPr lang="en-GB" sz="1450" dirty="0" smtClean="0">
              <a:latin typeface="Century Gothic" pitchFamily="34" charset="0"/>
            </a:endParaRPr>
          </a:p>
          <a:p>
            <a:pPr algn="just">
              <a:lnSpc>
                <a:spcPct val="114000"/>
              </a:lnSpc>
            </a:pPr>
            <a:endParaRPr lang="en-GB" sz="1450" dirty="0" smtClean="0">
              <a:latin typeface="Century Gothic" pitchFamily="34" charset="0"/>
            </a:endParaRPr>
          </a:p>
          <a:p>
            <a:pPr algn="just">
              <a:lnSpc>
                <a:spcPct val="114000"/>
              </a:lnSpc>
            </a:pPr>
            <a:endParaRPr lang="en-GB" sz="1450" dirty="0" smtClean="0">
              <a:latin typeface="Century Gothic" pitchFamily="34" charset="0"/>
            </a:endParaRPr>
          </a:p>
          <a:p>
            <a:pPr algn="just">
              <a:lnSpc>
                <a:spcPct val="114000"/>
              </a:lnSpc>
            </a:pPr>
            <a:endParaRPr lang="en-GB" sz="1450" dirty="0" smtClean="0">
              <a:latin typeface="Century Gothic" pitchFamily="34" charset="0"/>
            </a:endParaRPr>
          </a:p>
          <a:p>
            <a:pPr algn="just">
              <a:lnSpc>
                <a:spcPct val="114000"/>
              </a:lnSpc>
            </a:pPr>
            <a:r>
              <a:rPr lang="en-GB" sz="1450" dirty="0" smtClean="0">
                <a:latin typeface="Century Gothic" pitchFamily="34" charset="0"/>
              </a:rPr>
              <a:t>There </a:t>
            </a:r>
            <a:r>
              <a:rPr lang="en-GB" sz="1450" dirty="0" smtClean="0">
                <a:latin typeface="Century Gothic" pitchFamily="34" charset="0"/>
              </a:rPr>
              <a:t>may be other viruses frozen in the ice that could become active by the melting of the frozen ground due to global warming.  </a:t>
            </a:r>
            <a:endParaRPr lang="en-GB" sz="1450" dirty="0" smtClean="0">
              <a:latin typeface="Century Gothic" pitchFamily="34" charset="0"/>
            </a:endParaRPr>
          </a:p>
          <a:p>
            <a:pPr algn="just">
              <a:lnSpc>
                <a:spcPct val="114000"/>
              </a:lnSpc>
            </a:pPr>
            <a:endParaRPr lang="en-GB" sz="1450" dirty="0" smtClean="0">
              <a:latin typeface="Century Gothic" pitchFamily="34" charset="0"/>
            </a:endParaRPr>
          </a:p>
          <a:p>
            <a:pPr algn="just">
              <a:lnSpc>
                <a:spcPct val="114000"/>
              </a:lnSpc>
            </a:pPr>
            <a:r>
              <a:rPr lang="en-GB" sz="1450" dirty="0" smtClean="0">
                <a:latin typeface="Century Gothic" pitchFamily="34" charset="0"/>
              </a:rPr>
              <a:t>As </a:t>
            </a:r>
            <a:r>
              <a:rPr lang="en-GB" sz="1450" dirty="0" smtClean="0">
                <a:latin typeface="Century Gothic" pitchFamily="34" charset="0"/>
              </a:rPr>
              <a:t>humans have no immunity against these ancient viruses, many warn that they could start a global epidemic.</a:t>
            </a:r>
          </a:p>
          <a:p>
            <a:pPr algn="just">
              <a:lnSpc>
                <a:spcPct val="114000"/>
              </a:lnSpc>
              <a:spcBef>
                <a:spcPts val="600"/>
              </a:spcBef>
            </a:pPr>
            <a:r>
              <a:rPr lang="en-GB" sz="1450" dirty="0" smtClean="0">
                <a:latin typeface="Century Gothic" pitchFamily="34" charset="0"/>
              </a:rPr>
              <a:t>Tests in the laboratory showed that the virus was capable of infecting single-celled organisms called amoeba, but not those made up of many cells (</a:t>
            </a:r>
            <a:r>
              <a:rPr lang="en-GB" sz="1450" dirty="0" err="1" smtClean="0">
                <a:latin typeface="Century Gothic" pitchFamily="34" charset="0"/>
              </a:rPr>
              <a:t>multicellular</a:t>
            </a:r>
            <a:r>
              <a:rPr lang="en-GB" sz="1450" dirty="0" smtClean="0">
                <a:latin typeface="Century Gothic" pitchFamily="34" charset="0"/>
              </a:rPr>
              <a:t>). The scientists published their findings this week in the journal  </a:t>
            </a:r>
            <a:r>
              <a:rPr lang="en-GB" sz="1450" i="1" dirty="0" smtClean="0">
                <a:latin typeface="Century Gothic" pitchFamily="34" charset="0"/>
              </a:rPr>
              <a:t>Proceedings of the National Academy of Sciences</a:t>
            </a:r>
            <a:r>
              <a:rPr lang="en-GB" sz="1450" dirty="0" smtClean="0">
                <a:latin typeface="Century Gothic" pitchFamily="34" charset="0"/>
              </a:rPr>
              <a:t>. </a:t>
            </a:r>
          </a:p>
          <a:p>
            <a:pPr algn="just">
              <a:lnSpc>
                <a:spcPct val="114000"/>
              </a:lnSpc>
              <a:spcBef>
                <a:spcPts val="600"/>
              </a:spcBef>
            </a:pPr>
            <a:endParaRPr lang="en-GB" sz="1450" dirty="0" smtClean="0">
              <a:latin typeface="Century Gothic" pitchFamily="34" charset="0"/>
            </a:endParaRPr>
          </a:p>
          <a:p>
            <a:pPr algn="just">
              <a:lnSpc>
                <a:spcPct val="114000"/>
              </a:lnSpc>
              <a:spcBef>
                <a:spcPts val="600"/>
              </a:spcBef>
            </a:pPr>
            <a:r>
              <a:rPr lang="en-GB" sz="1450" dirty="0" smtClean="0">
                <a:latin typeface="Century Gothic" pitchFamily="34" charset="0"/>
              </a:rPr>
              <a:t>Dr</a:t>
            </a:r>
            <a:r>
              <a:rPr lang="en-GB" sz="1450" dirty="0" smtClean="0">
                <a:latin typeface="Century Gothic" pitchFamily="34" charset="0"/>
              </a:rPr>
              <a:t>. Chantal  Albert, a scientist who worked on the research, said that there is a risk that they could infect organisms other than amoeba and could pose a threat to human health. However,  the idea that melting ice would kick-start a global epidemic is </a:t>
            </a:r>
            <a:r>
              <a:rPr lang="en-GB" sz="1450" i="1" dirty="0" smtClean="0">
                <a:latin typeface="Century Gothic" pitchFamily="34" charset="0"/>
              </a:rPr>
              <a:t>‘extremely unlikely’</a:t>
            </a:r>
            <a:r>
              <a:rPr lang="en-GB" sz="1450" dirty="0" smtClean="0">
                <a:latin typeface="Century Gothic" pitchFamily="34" charset="0"/>
              </a:rPr>
              <a:t>. </a:t>
            </a:r>
          </a:p>
          <a:p>
            <a:pPr algn="just">
              <a:lnSpc>
                <a:spcPct val="114000"/>
              </a:lnSpc>
              <a:spcBef>
                <a:spcPts val="600"/>
              </a:spcBef>
            </a:pPr>
            <a:r>
              <a:rPr lang="en-GB" sz="1450" dirty="0" smtClean="0">
                <a:latin typeface="Century Gothic" pitchFamily="34" charset="0"/>
              </a:rPr>
              <a:t>She says, </a:t>
            </a:r>
            <a:r>
              <a:rPr lang="en-GB" sz="1450" i="1" dirty="0" smtClean="0">
                <a:latin typeface="Century Gothic" pitchFamily="34" charset="0"/>
              </a:rPr>
              <a:t>‘I would be much more concerned about the millions of people who will be affected by rising sea levels’.</a:t>
            </a:r>
            <a:endParaRPr lang="en-GB" sz="1450" dirty="0" smtClean="0">
              <a:latin typeface="Century Gothic" pitchFamily="34" charset="0"/>
            </a:endParaRPr>
          </a:p>
        </p:txBody>
      </p:sp>
      <p:sp>
        <p:nvSpPr>
          <p:cNvPr id="22" name="TextBox 21"/>
          <p:cNvSpPr txBox="1"/>
          <p:nvPr/>
        </p:nvSpPr>
        <p:spPr>
          <a:xfrm>
            <a:off x="107504" y="1123865"/>
            <a:ext cx="8712968" cy="769441"/>
          </a:xfrm>
          <a:prstGeom prst="rect">
            <a:avLst/>
          </a:prstGeom>
          <a:noFill/>
        </p:spPr>
        <p:txBody>
          <a:bodyPr wrap="square" rtlCol="0">
            <a:spAutoFit/>
          </a:bodyPr>
          <a:lstStyle/>
          <a:p>
            <a:pPr algn="ctr"/>
            <a:r>
              <a:rPr lang="en-GB" sz="4400" b="1" dirty="0" smtClean="0">
                <a:latin typeface="Century Gothic" pitchFamily="34" charset="0"/>
              </a:rPr>
              <a:t>Giant virus brought back to life</a:t>
            </a:r>
            <a:endParaRPr lang="en-GB" sz="4400" b="1" dirty="0">
              <a:latin typeface="Century Gothic" pitchFamily="34" charset="0"/>
            </a:endParaRPr>
          </a:p>
        </p:txBody>
      </p:sp>
      <p:sp>
        <p:nvSpPr>
          <p:cNvPr id="25" name="TextBox 24"/>
          <p:cNvSpPr txBox="1"/>
          <p:nvPr/>
        </p:nvSpPr>
        <p:spPr>
          <a:xfrm>
            <a:off x="251520" y="1916832"/>
            <a:ext cx="2808312" cy="1583447"/>
          </a:xfrm>
          <a:prstGeom prst="rect">
            <a:avLst/>
          </a:prstGeom>
          <a:noFill/>
        </p:spPr>
        <p:txBody>
          <a:bodyPr wrap="square" rtlCol="0">
            <a:spAutoFit/>
          </a:bodyPr>
          <a:lstStyle/>
          <a:p>
            <a:pPr>
              <a:lnSpc>
                <a:spcPct val="114000"/>
              </a:lnSpc>
            </a:pPr>
            <a:r>
              <a:rPr lang="en-GB" sz="1700" b="1" dirty="0" smtClean="0">
                <a:latin typeface="Century Gothic" pitchFamily="34" charset="0"/>
              </a:rPr>
              <a:t>Scientists discovered the 30 000 year old virus, which is 100 times bigger than most, in the Arctic ice.</a:t>
            </a:r>
          </a:p>
        </p:txBody>
      </p:sp>
      <p:cxnSp>
        <p:nvCxnSpPr>
          <p:cNvPr id="28" name="Straight Connector 27"/>
          <p:cNvCxnSpPr/>
          <p:nvPr/>
        </p:nvCxnSpPr>
        <p:spPr>
          <a:xfrm>
            <a:off x="3089564" y="1881328"/>
            <a:ext cx="0" cy="446400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3" name="Picture 32" descr="virus.png"/>
          <p:cNvPicPr>
            <a:picLocks noChangeAspect="1"/>
          </p:cNvPicPr>
          <p:nvPr/>
        </p:nvPicPr>
        <p:blipFill>
          <a:blip r:embed="rId4" cstate="print"/>
          <a:stretch>
            <a:fillRect/>
          </a:stretch>
        </p:blipFill>
        <p:spPr>
          <a:xfrm rot="20831755">
            <a:off x="225902" y="3194256"/>
            <a:ext cx="2843741" cy="1915752"/>
          </a:xfrm>
          <a:prstGeom prst="rect">
            <a:avLst/>
          </a:prstGeom>
          <a:effectLst>
            <a:outerShdw blurRad="203200" sx="106000" sy="106000" algn="ctr" rotWithShape="0">
              <a:prstClr val="black">
                <a:alpha val="40000"/>
              </a:prstClr>
            </a:outerShdw>
          </a:effectLst>
        </p:spPr>
      </p:pic>
      <p:sp>
        <p:nvSpPr>
          <p:cNvPr id="15" name="Rectangle 14"/>
          <p:cNvSpPr/>
          <p:nvPr/>
        </p:nvSpPr>
        <p:spPr>
          <a:xfrm>
            <a:off x="290945" y="1871113"/>
            <a:ext cx="8601535" cy="45719"/>
          </a:xfrm>
          <a:prstGeom prst="rect">
            <a:avLst/>
          </a:prstGeom>
          <a:solidFill>
            <a:srgbClr val="639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Straight Connector 15"/>
          <p:cNvCxnSpPr/>
          <p:nvPr/>
        </p:nvCxnSpPr>
        <p:spPr>
          <a:xfrm>
            <a:off x="6012160" y="1916832"/>
            <a:ext cx="0" cy="446400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ounded Rectangle 58"/>
          <p:cNvSpPr/>
          <p:nvPr/>
        </p:nvSpPr>
        <p:spPr>
          <a:xfrm>
            <a:off x="179512" y="803305"/>
            <a:ext cx="1656184" cy="465455"/>
          </a:xfrm>
          <a:prstGeom prst="roundRect">
            <a:avLst/>
          </a:prstGeom>
          <a:solidFill>
            <a:srgbClr val="D6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ounded Rectangle 49"/>
          <p:cNvSpPr/>
          <p:nvPr/>
        </p:nvSpPr>
        <p:spPr>
          <a:xfrm>
            <a:off x="3779912" y="803305"/>
            <a:ext cx="4464496" cy="465455"/>
          </a:xfrm>
          <a:prstGeom prst="roundRect">
            <a:avLst/>
          </a:prstGeom>
          <a:solidFill>
            <a:srgbClr val="D6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2123728" y="260648"/>
            <a:ext cx="4896544" cy="584775"/>
          </a:xfrm>
          <a:prstGeom prst="rect">
            <a:avLst/>
          </a:prstGeom>
        </p:spPr>
        <p:txBody>
          <a:bodyPr wrap="square">
            <a:spAutoFit/>
          </a:bodyPr>
          <a:lstStyle/>
          <a:p>
            <a:pPr algn="ctr">
              <a:spcBef>
                <a:spcPct val="0"/>
              </a:spcBef>
            </a:pPr>
            <a:r>
              <a:rPr lang="en-GB" sz="3200" dirty="0" smtClean="0">
                <a:solidFill>
                  <a:srgbClr val="0091C4"/>
                </a:solidFill>
                <a:latin typeface="Century Gothic" pitchFamily="34" charset="0"/>
                <a:ea typeface="+mj-ea"/>
                <a:cs typeface="+mj-cs"/>
              </a:rPr>
              <a:t>Trustworthiness checklist</a:t>
            </a:r>
          </a:p>
        </p:txBody>
      </p:sp>
      <p:sp>
        <p:nvSpPr>
          <p:cNvPr id="38" name="TextBox 37"/>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SS3</a:t>
            </a:r>
            <a:endParaRPr lang="en-GB" sz="1600" dirty="0">
              <a:latin typeface="Century Gothic" pitchFamily="34" charset="0"/>
            </a:endParaRPr>
          </a:p>
        </p:txBody>
      </p:sp>
      <p:pic>
        <p:nvPicPr>
          <p:cNvPr id="39" name="Picture 38" descr="Student sheets.png"/>
          <p:cNvPicPr>
            <a:picLocks noChangeAspect="1"/>
          </p:cNvPicPr>
          <p:nvPr/>
        </p:nvPicPr>
        <p:blipFill>
          <a:blip r:embed="rId4" cstate="print"/>
          <a:stretch>
            <a:fillRect/>
          </a:stretch>
        </p:blipFill>
        <p:spPr>
          <a:xfrm>
            <a:off x="8598815" y="44624"/>
            <a:ext cx="510483" cy="596982"/>
          </a:xfrm>
          <a:prstGeom prst="rect">
            <a:avLst/>
          </a:prstGeom>
        </p:spPr>
      </p:pic>
      <p:sp>
        <p:nvSpPr>
          <p:cNvPr id="46" name="Rectangle 45"/>
          <p:cNvSpPr/>
          <p:nvPr/>
        </p:nvSpPr>
        <p:spPr>
          <a:xfrm>
            <a:off x="3851920" y="770997"/>
            <a:ext cx="4464496" cy="492443"/>
          </a:xfrm>
          <a:prstGeom prst="rect">
            <a:avLst/>
          </a:prstGeom>
          <a:noFill/>
          <a:ln>
            <a:noFill/>
          </a:ln>
        </p:spPr>
        <p:txBody>
          <a:bodyPr wrap="square">
            <a:spAutoFit/>
          </a:bodyPr>
          <a:lstStyle/>
          <a:p>
            <a:r>
              <a:rPr lang="en-GB" sz="1300" dirty="0" smtClean="0">
                <a:solidFill>
                  <a:schemeClr val="bg1"/>
                </a:solidFill>
                <a:latin typeface="Century Gothic" pitchFamily="34" charset="0"/>
              </a:rPr>
              <a:t>Use the information to </a:t>
            </a:r>
            <a:r>
              <a:rPr lang="en-GB" sz="1300" b="1" dirty="0" smtClean="0">
                <a:solidFill>
                  <a:schemeClr val="bg1"/>
                </a:solidFill>
                <a:latin typeface="Century Gothic" pitchFamily="34" charset="0"/>
              </a:rPr>
              <a:t>fill in the table </a:t>
            </a:r>
            <a:r>
              <a:rPr lang="en-GB" sz="1300" dirty="0" smtClean="0">
                <a:solidFill>
                  <a:schemeClr val="bg1"/>
                </a:solidFill>
                <a:latin typeface="Century Gothic" pitchFamily="34" charset="0"/>
              </a:rPr>
              <a:t>and let us know how trustworthy you think the report is and why. </a:t>
            </a:r>
          </a:p>
        </p:txBody>
      </p:sp>
      <p:sp>
        <p:nvSpPr>
          <p:cNvPr id="47" name="Rectangle 46"/>
          <p:cNvSpPr/>
          <p:nvPr/>
        </p:nvSpPr>
        <p:spPr>
          <a:xfrm>
            <a:off x="179513" y="764704"/>
            <a:ext cx="1800199" cy="492443"/>
          </a:xfrm>
          <a:prstGeom prst="rect">
            <a:avLst/>
          </a:prstGeom>
          <a:noFill/>
        </p:spPr>
        <p:txBody>
          <a:bodyPr wrap="square">
            <a:spAutoFit/>
          </a:bodyPr>
          <a:lstStyle/>
          <a:p>
            <a:r>
              <a:rPr lang="en-GB" sz="1300" dirty="0" smtClean="0">
                <a:solidFill>
                  <a:schemeClr val="bg1"/>
                </a:solidFill>
                <a:latin typeface="Century Gothic" pitchFamily="34" charset="0"/>
              </a:rPr>
              <a:t>Read the</a:t>
            </a:r>
            <a:r>
              <a:rPr lang="en-GB" sz="1300" b="1" dirty="0" smtClean="0">
                <a:solidFill>
                  <a:schemeClr val="bg1"/>
                </a:solidFill>
                <a:latin typeface="Century Gothic" pitchFamily="34" charset="0"/>
              </a:rPr>
              <a:t> newspaper report</a:t>
            </a:r>
            <a:r>
              <a:rPr lang="en-GB" sz="1300" dirty="0" smtClean="0">
                <a:solidFill>
                  <a:schemeClr val="bg1"/>
                </a:solidFill>
                <a:latin typeface="Century Gothic" pitchFamily="34" charset="0"/>
              </a:rPr>
              <a:t>.</a:t>
            </a:r>
            <a:endParaRPr lang="en-GB" sz="1300" dirty="0">
              <a:solidFill>
                <a:schemeClr val="bg1"/>
              </a:solidFill>
              <a:latin typeface="Century Gothic" pitchFamily="34" charset="0"/>
            </a:endParaRPr>
          </a:p>
        </p:txBody>
      </p:sp>
      <p:pic>
        <p:nvPicPr>
          <p:cNvPr id="49" name="Picture 48" descr="write.png"/>
          <p:cNvPicPr>
            <a:picLocks noChangeAspect="1"/>
          </p:cNvPicPr>
          <p:nvPr/>
        </p:nvPicPr>
        <p:blipFill>
          <a:blip r:embed="rId5" cstate="print"/>
          <a:stretch>
            <a:fillRect/>
          </a:stretch>
        </p:blipFill>
        <p:spPr>
          <a:xfrm>
            <a:off x="8316416" y="836712"/>
            <a:ext cx="300882" cy="438730"/>
          </a:xfrm>
          <a:prstGeom prst="rect">
            <a:avLst/>
          </a:prstGeom>
          <a:effectLst>
            <a:outerShdw blurRad="50800" dist="38100" dir="2700000" algn="tl" rotWithShape="0">
              <a:prstClr val="black">
                <a:alpha val="40000"/>
              </a:prstClr>
            </a:outerShdw>
          </a:effectLst>
        </p:spPr>
      </p:pic>
      <p:pic>
        <p:nvPicPr>
          <p:cNvPr id="55" name="Picture 54" descr="read research.png"/>
          <p:cNvPicPr>
            <a:picLocks noChangeAspect="1"/>
          </p:cNvPicPr>
          <p:nvPr/>
        </p:nvPicPr>
        <p:blipFill>
          <a:blip r:embed="rId6" cstate="print"/>
          <a:stretch>
            <a:fillRect/>
          </a:stretch>
        </p:blipFill>
        <p:spPr>
          <a:xfrm>
            <a:off x="1907704" y="858056"/>
            <a:ext cx="363033" cy="410704"/>
          </a:xfrm>
          <a:prstGeom prst="rect">
            <a:avLst/>
          </a:prstGeom>
          <a:effectLst>
            <a:outerShdw blurRad="50800" dist="38100" dir="2700000" algn="tl" rotWithShape="0">
              <a:prstClr val="black">
                <a:alpha val="40000"/>
              </a:prstClr>
            </a:outerShdw>
          </a:effectLst>
        </p:spPr>
      </p:pic>
      <p:graphicFrame>
        <p:nvGraphicFramePr>
          <p:cNvPr id="35" name="Table 34"/>
          <p:cNvGraphicFramePr>
            <a:graphicFrameLocks noGrp="1"/>
          </p:cNvGraphicFramePr>
          <p:nvPr/>
        </p:nvGraphicFramePr>
        <p:xfrm>
          <a:off x="179512" y="1340768"/>
          <a:ext cx="8784975" cy="5145254"/>
        </p:xfrm>
        <a:graphic>
          <a:graphicData uri="http://schemas.openxmlformats.org/drawingml/2006/table">
            <a:tbl>
              <a:tblPr firstRow="1" bandRow="1">
                <a:tableStyleId>{5940675A-B579-460E-94D1-54222C63F5DA}</a:tableStyleId>
              </a:tblPr>
              <a:tblGrid>
                <a:gridCol w="3600400"/>
                <a:gridCol w="936104"/>
                <a:gridCol w="4248471"/>
              </a:tblGrid>
              <a:tr h="4393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1" dirty="0" smtClean="0">
                          <a:latin typeface="Century Gothic" pitchFamily="34" charset="0"/>
                        </a:rPr>
                        <a:t>Headline of newspaper report:</a:t>
                      </a:r>
                    </a:p>
                  </a:txBody>
                  <a:tcPr anchor="ctr">
                    <a:lnL w="6350" cap="flat" cmpd="sng" algn="ctr">
                      <a:solidFill>
                        <a:srgbClr val="D6AD00"/>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300" b="1" dirty="0">
                        <a:latin typeface="Century Gothic"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300" b="1" dirty="0">
                        <a:latin typeface="Century Gothic" pitchFamily="34" charset="0"/>
                      </a:endParaRPr>
                    </a:p>
                  </a:txBody>
                  <a:tcPr anchor="ctr">
                    <a:lnL w="6350" cap="flat" cmpd="sng" algn="ctr">
                      <a:no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r>
              <a:tr h="4393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1" dirty="0" smtClean="0">
                          <a:latin typeface="Century Gothic" pitchFamily="34" charset="0"/>
                        </a:rPr>
                        <a:t>If a report is trustworthy then...</a:t>
                      </a:r>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r>
                        <a:rPr lang="en-GB" sz="1300" b="1" dirty="0" smtClean="0">
                          <a:latin typeface="Century Gothic" pitchFamily="34" charset="0"/>
                        </a:rPr>
                        <a:t>Found</a:t>
                      </a:r>
                      <a:r>
                        <a:rPr lang="en-GB" sz="1300" b="1" baseline="0" dirty="0" smtClean="0">
                          <a:latin typeface="Century Gothic" pitchFamily="34" charset="0"/>
                        </a:rPr>
                        <a:t> in report?</a:t>
                      </a:r>
                      <a:endParaRPr lang="en-GB" sz="1300" b="1" dirty="0">
                        <a:latin typeface="Century Gothic" pitchFamily="34" charset="0"/>
                      </a:endParaRPr>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r>
                        <a:rPr lang="en-GB" sz="1300" b="1" dirty="0" smtClean="0">
                          <a:latin typeface="Century Gothic" pitchFamily="34" charset="0"/>
                        </a:rPr>
                        <a:t>Evidence</a:t>
                      </a:r>
                      <a:endParaRPr lang="en-GB" sz="1300" b="1" dirty="0">
                        <a:latin typeface="Century Gothic" pitchFamily="34" charset="0"/>
                      </a:endParaRPr>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r>
              <a:tr h="4393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kern="1200" dirty="0" smtClean="0">
                          <a:solidFill>
                            <a:schemeClr val="tx1"/>
                          </a:solidFill>
                          <a:latin typeface="Century Gothic" pitchFamily="34" charset="0"/>
                          <a:ea typeface="+mn-ea"/>
                          <a:cs typeface="+mn-cs"/>
                        </a:rPr>
                        <a:t>The headline reflects the findings of the research/event</a:t>
                      </a:r>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400" dirty="0"/>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400" dirty="0"/>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r>
              <a:tr h="4393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kern="1200" dirty="0" smtClean="0">
                          <a:solidFill>
                            <a:schemeClr val="tx1"/>
                          </a:solidFill>
                          <a:latin typeface="Century Gothic" pitchFamily="34" charset="0"/>
                          <a:ea typeface="+mn-ea"/>
                          <a:cs typeface="+mn-cs"/>
                        </a:rPr>
                        <a:t>The story is based on a recent event or research</a:t>
                      </a:r>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400" dirty="0"/>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400" dirty="0"/>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r>
              <a:tr h="4393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kern="1200" dirty="0" smtClean="0">
                          <a:solidFill>
                            <a:schemeClr val="tx1"/>
                          </a:solidFill>
                          <a:latin typeface="Century Gothic" pitchFamily="34" charset="0"/>
                          <a:ea typeface="+mn-ea"/>
                          <a:cs typeface="+mn-cs"/>
                        </a:rPr>
                        <a:t>Any research that is mentioned has been published in a peer-reviewed journal</a:t>
                      </a:r>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400"/>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400" dirty="0"/>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r>
              <a:tr h="4082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kern="1200" dirty="0" smtClean="0">
                          <a:solidFill>
                            <a:schemeClr val="tx1"/>
                          </a:solidFill>
                          <a:latin typeface="Century Gothic" pitchFamily="34" charset="0"/>
                          <a:ea typeface="+mn-ea"/>
                          <a:cs typeface="+mn-cs"/>
                        </a:rPr>
                        <a:t>Correct science terms are used</a:t>
                      </a:r>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400" dirty="0"/>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400" dirty="0"/>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r>
              <a:tr h="4393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kern="1200" dirty="0" smtClean="0">
                          <a:solidFill>
                            <a:schemeClr val="tx1"/>
                          </a:solidFill>
                          <a:latin typeface="Century Gothic" pitchFamily="34" charset="0"/>
                          <a:ea typeface="+mn-ea"/>
                          <a:cs typeface="+mn-cs"/>
                        </a:rPr>
                        <a:t>Speculative language is not used: e.g. 'could', 'may', 'might‘</a:t>
                      </a:r>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400"/>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400" dirty="0"/>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r>
              <a:tr h="6202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kern="1200" dirty="0" smtClean="0">
                          <a:solidFill>
                            <a:schemeClr val="tx1"/>
                          </a:solidFill>
                          <a:latin typeface="Century Gothic" pitchFamily="34" charset="0"/>
                          <a:ea typeface="+mn-ea"/>
                          <a:cs typeface="+mn-cs"/>
                        </a:rPr>
                        <a:t>Quotations </a:t>
                      </a:r>
                      <a:r>
                        <a:rPr lang="en-GB" sz="1300" kern="1200" dirty="0" smtClean="0">
                          <a:solidFill>
                            <a:schemeClr val="tx1"/>
                          </a:solidFill>
                          <a:latin typeface="Century Gothic" pitchFamily="34" charset="0"/>
                          <a:ea typeface="+mn-ea"/>
                          <a:cs typeface="+mn-cs"/>
                        </a:rPr>
                        <a:t>included</a:t>
                      </a:r>
                      <a:r>
                        <a:rPr lang="en-GB" sz="1300" kern="1200" baseline="0" dirty="0" smtClean="0">
                          <a:solidFill>
                            <a:schemeClr val="tx1"/>
                          </a:solidFill>
                          <a:latin typeface="Century Gothic" pitchFamily="34" charset="0"/>
                          <a:ea typeface="+mn-ea"/>
                          <a:cs typeface="+mn-cs"/>
                        </a:rPr>
                        <a:t> </a:t>
                      </a:r>
                      <a:r>
                        <a:rPr lang="en-GB" sz="1300" kern="1200" dirty="0" smtClean="0">
                          <a:solidFill>
                            <a:schemeClr val="tx1"/>
                          </a:solidFill>
                          <a:latin typeface="Century Gothic" pitchFamily="34" charset="0"/>
                          <a:ea typeface="+mn-ea"/>
                          <a:cs typeface="+mn-cs"/>
                        </a:rPr>
                        <a:t>are </a:t>
                      </a:r>
                      <a:r>
                        <a:rPr lang="en-GB" sz="1300" kern="1200" dirty="0" smtClean="0">
                          <a:solidFill>
                            <a:schemeClr val="tx1"/>
                          </a:solidFill>
                          <a:latin typeface="Century Gothic" pitchFamily="34" charset="0"/>
                          <a:ea typeface="+mn-ea"/>
                          <a:cs typeface="+mn-cs"/>
                        </a:rPr>
                        <a:t>from a scientist who worked on the research or is an expert in their field</a:t>
                      </a:r>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400"/>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400" dirty="0"/>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r>
              <a:tr h="4393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kern="1200" dirty="0" smtClean="0">
                          <a:solidFill>
                            <a:schemeClr val="tx1"/>
                          </a:solidFill>
                          <a:latin typeface="Century Gothic" pitchFamily="34" charset="0"/>
                          <a:ea typeface="+mn-ea"/>
                          <a:cs typeface="+mn-cs"/>
                        </a:rPr>
                        <a:t>The report presents different views - it is not biased</a:t>
                      </a:r>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400" dirty="0"/>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c>
                  <a:txBody>
                    <a:bodyPr/>
                    <a:lstStyle/>
                    <a:p>
                      <a:endParaRPr lang="en-GB" sz="1400" dirty="0"/>
                    </a:p>
                  </a:txBody>
                  <a:tcPr anchor="ctr">
                    <a:lnL w="6350" cap="flat" cmpd="sng" algn="ctr">
                      <a:solidFill>
                        <a:srgbClr val="D6AD00"/>
                      </a:solid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tcPr>
                </a:tc>
              </a:tr>
              <a:tr h="4393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dirty="0" smtClean="0">
                          <a:latin typeface="Century Gothic" pitchFamily="34" charset="0"/>
                        </a:rPr>
                        <a:t>How trustworthy </a:t>
                      </a:r>
                      <a:br>
                        <a:rPr lang="en-GB" sz="1300" dirty="0" smtClean="0">
                          <a:latin typeface="Century Gothic" pitchFamily="34" charset="0"/>
                        </a:rPr>
                      </a:br>
                      <a:r>
                        <a:rPr lang="en-GB" sz="1300" dirty="0" smtClean="0">
                          <a:latin typeface="Century Gothic" pitchFamily="34" charset="0"/>
                        </a:rPr>
                        <a:t>I think the </a:t>
                      </a:r>
                      <a:br>
                        <a:rPr lang="en-GB" sz="1300" dirty="0" smtClean="0">
                          <a:latin typeface="Century Gothic" pitchFamily="34" charset="0"/>
                        </a:rPr>
                      </a:br>
                      <a:r>
                        <a:rPr lang="en-GB" sz="1300" dirty="0" smtClean="0">
                          <a:latin typeface="Century Gothic" pitchFamily="34" charset="0"/>
                        </a:rPr>
                        <a:t>report is...</a:t>
                      </a:r>
                    </a:p>
                  </a:txBody>
                  <a:tcPr anchor="ctr">
                    <a:lnL w="6350" cap="flat" cmpd="sng" algn="ctr">
                      <a:solidFill>
                        <a:srgbClr val="D6AD00"/>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solidFill>
                      <a:srgbClr val="FFE579"/>
                    </a:solidFill>
                  </a:tcPr>
                </a:tc>
                <a:tc>
                  <a:txBody>
                    <a:bodyPr/>
                    <a:lstStyle/>
                    <a:p>
                      <a:endParaRPr lang="en-GB" sz="1400" dirty="0"/>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solidFill>
                      <a:srgbClr val="FFE579"/>
                    </a:solidFill>
                  </a:tcPr>
                </a:tc>
                <a:tc>
                  <a:txBody>
                    <a:bodyPr/>
                    <a:lstStyle/>
                    <a:p>
                      <a:endParaRPr lang="en-GB" sz="1400" dirty="0"/>
                    </a:p>
                  </a:txBody>
                  <a:tcPr anchor="ctr">
                    <a:lnL w="6350" cap="flat" cmpd="sng" algn="ctr">
                      <a:noFill/>
                      <a:prstDash val="solid"/>
                      <a:round/>
                      <a:headEnd type="none" w="med" len="med"/>
                      <a:tailEnd type="none" w="med" len="med"/>
                    </a:lnL>
                    <a:lnR w="6350" cap="flat" cmpd="sng" algn="ctr">
                      <a:solidFill>
                        <a:srgbClr val="D6AD00"/>
                      </a:solidFill>
                      <a:prstDash val="solid"/>
                      <a:round/>
                      <a:headEnd type="none" w="med" len="med"/>
                      <a:tailEnd type="none" w="med" len="med"/>
                    </a:lnR>
                    <a:lnT w="6350" cap="flat" cmpd="sng" algn="ctr">
                      <a:solidFill>
                        <a:srgbClr val="D6AD00"/>
                      </a:solidFill>
                      <a:prstDash val="solid"/>
                      <a:round/>
                      <a:headEnd type="none" w="med" len="med"/>
                      <a:tailEnd type="none" w="med" len="med"/>
                    </a:lnT>
                    <a:lnB w="6350" cap="flat" cmpd="sng" algn="ctr">
                      <a:solidFill>
                        <a:srgbClr val="D6AD00"/>
                      </a:solidFill>
                      <a:prstDash val="solid"/>
                      <a:round/>
                      <a:headEnd type="none" w="med" len="med"/>
                      <a:tailEnd type="none" w="med" len="med"/>
                    </a:lnB>
                    <a:solidFill>
                      <a:srgbClr val="FFE579"/>
                    </a:solidFill>
                  </a:tcPr>
                </a:tc>
              </a:tr>
            </a:tbl>
          </a:graphicData>
        </a:graphic>
      </p:graphicFrame>
      <p:sp>
        <p:nvSpPr>
          <p:cNvPr id="44" name="TextBox 43"/>
          <p:cNvSpPr txBox="1"/>
          <p:nvPr/>
        </p:nvSpPr>
        <p:spPr>
          <a:xfrm>
            <a:off x="3851920" y="5805264"/>
            <a:ext cx="936104" cy="692497"/>
          </a:xfrm>
          <a:prstGeom prst="rect">
            <a:avLst/>
          </a:prstGeom>
          <a:noFill/>
        </p:spPr>
        <p:txBody>
          <a:bodyPr wrap="square" rtlCol="0">
            <a:spAutoFit/>
          </a:bodyPr>
          <a:lstStyle/>
          <a:p>
            <a:r>
              <a:rPr lang="en-GB" sz="1300" dirty="0" smtClean="0">
                <a:latin typeface="Century Gothic" pitchFamily="34" charset="0"/>
              </a:rPr>
              <a:t>Why </a:t>
            </a:r>
            <a:br>
              <a:rPr lang="en-GB" sz="1300" dirty="0" smtClean="0">
                <a:latin typeface="Century Gothic" pitchFamily="34" charset="0"/>
              </a:rPr>
            </a:br>
            <a:r>
              <a:rPr lang="en-GB" sz="1300" dirty="0" smtClean="0">
                <a:latin typeface="Century Gothic" pitchFamily="34" charset="0"/>
              </a:rPr>
              <a:t>I think this...</a:t>
            </a:r>
          </a:p>
        </p:txBody>
      </p:sp>
      <p:cxnSp>
        <p:nvCxnSpPr>
          <p:cNvPr id="52" name="Straight Connector 51"/>
          <p:cNvCxnSpPr/>
          <p:nvPr/>
        </p:nvCxnSpPr>
        <p:spPr>
          <a:xfrm>
            <a:off x="3779912" y="5805264"/>
            <a:ext cx="2184" cy="685688"/>
          </a:xfrm>
          <a:prstGeom prst="line">
            <a:avLst/>
          </a:prstGeom>
          <a:ln w="6350">
            <a:solidFill>
              <a:srgbClr val="D6AD00"/>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7492</TotalTime>
  <Words>439</Words>
  <Application>Microsoft Office PowerPoint</Application>
  <PresentationFormat>On-screen Show (4:3)</PresentationFormat>
  <Paragraphs>69</Paragraphs>
  <Slides>4</Slides>
  <Notes>3</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Slide 1</vt:lpstr>
      <vt:lpstr>Slide 2</vt:lpstr>
      <vt:lpstr>Slide 3</vt:lpstr>
      <vt:lpstr>Slide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Gemma Young</dc:creator>
  <cp:lastModifiedBy>Gemma Young</cp:lastModifiedBy>
  <cp:revision>69</cp:revision>
  <dcterms:created xsi:type="dcterms:W3CDTF">2014-04-14T15:20:18Z</dcterms:created>
  <dcterms:modified xsi:type="dcterms:W3CDTF">2014-05-26T12:20:51Z</dcterms:modified>
</cp:coreProperties>
</file>