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notesSlides/notesSlide14.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notesSlides/notesSlide13.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9"/>
  </p:notesMasterIdLst>
  <p:handoutMasterIdLst>
    <p:handoutMasterId r:id="rId20"/>
  </p:handoutMasterIdLst>
  <p:sldIdLst>
    <p:sldId id="279" r:id="rId2"/>
    <p:sldId id="293" r:id="rId3"/>
    <p:sldId id="322" r:id="rId4"/>
    <p:sldId id="286" r:id="rId5"/>
    <p:sldId id="302" r:id="rId6"/>
    <p:sldId id="315" r:id="rId7"/>
    <p:sldId id="297" r:id="rId8"/>
    <p:sldId id="284" r:id="rId9"/>
    <p:sldId id="290" r:id="rId10"/>
    <p:sldId id="319" r:id="rId11"/>
    <p:sldId id="325" r:id="rId12"/>
    <p:sldId id="323" r:id="rId13"/>
    <p:sldId id="311" r:id="rId14"/>
    <p:sldId id="324" r:id="rId15"/>
    <p:sldId id="321" r:id="rId16"/>
    <p:sldId id="277" r:id="rId17"/>
    <p:sldId id="278" r:id="rId18"/>
  </p:sldIdLst>
  <p:sldSz cx="9144000" cy="6858000" type="screen4x3"/>
  <p:notesSz cx="6864350" cy="9998075"/>
  <p:embeddedFontLst>
    <p:embeddedFont>
      <p:font typeface="Calibri" pitchFamily="34" charset="0"/>
      <p:regular r:id="rId21"/>
      <p:bold r:id="rId22"/>
      <p:italic r:id="rId23"/>
      <p:boldItalic r:id="rId24"/>
    </p:embeddedFont>
    <p:embeddedFont>
      <p:font typeface="Century Gothic" pitchFamily="34" charset="0"/>
      <p:regular r:id="rId25"/>
      <p:bold r:id="rId26"/>
      <p:italic r:id="rId27"/>
      <p:boldItalic r:id="rId28"/>
    </p:embeddedFont>
    <p:embeddedFont>
      <p:font typeface="Ebrima" pitchFamily="2" charset="0"/>
      <p:regular r:id="rId29"/>
      <p:bold r:id="rId30"/>
    </p:embeddedFont>
    <p:embeddedFont>
      <p:font typeface="Mangal" charset="0"/>
      <p:regular r:id="rId31"/>
      <p:bold r:id="rId32"/>
    </p:embeddedFont>
    <p:embeddedFont>
      <p:font typeface="ＭＳ Ｐゴシック" pitchFamily="34" charset="-128"/>
      <p:regular r:id="rId33"/>
    </p:embeddedFont>
    <p:embeddedFont>
      <p:font typeface="LilyUPC" charset="-34"/>
      <p:regular r:id="rId34"/>
      <p:bold r:id="rId35"/>
      <p:italic r:id="rId36"/>
      <p:boldItalic r:id="rId37"/>
    </p:embeddedFont>
  </p:embeddedFontLst>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tony Sherborne" initials="AS" lastIdx="56" clrIdx="0">
    <p:extLst>
      <p:ext uri="{19B8F6BF-5375-455C-9EA6-DF929625EA0E}">
        <p15:presenceInfo xmlns="" xmlns:p15="http://schemas.microsoft.com/office/powerpoint/2012/main" userId="22e183d2424b5dbc" providerId="Windows Live"/>
      </p:ext>
    </p:extLst>
  </p:cmAuthor>
  <p:cmAuthor id="2" name="Gemma Young" initials="GY" lastIdx="28" clrIdx="1"/>
  <p:cmAuthor id="3" name="Linda" initials="L" lastIdx="4" clrIdx="2"/>
  <p:cmAuthor id="4" name="Philippa Gardom Hulme" initials="PGH" lastIdx="7"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4747"/>
    <a:srgbClr val="85B400"/>
    <a:srgbClr val="AEAEAE"/>
    <a:srgbClr val="DEDEDE"/>
    <a:srgbClr val="8C8C8C"/>
    <a:srgbClr val="9B9B9B"/>
    <a:srgbClr val="FF7C80"/>
    <a:srgbClr val="99CC00"/>
    <a:srgbClr val="CC9900"/>
    <a:srgbClr val="CC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94" autoAdjust="0"/>
    <p:restoredTop sz="96552" autoAdjust="0"/>
  </p:normalViewPr>
  <p:slideViewPr>
    <p:cSldViewPr>
      <p:cViewPr varScale="1">
        <p:scale>
          <a:sx n="112" d="100"/>
          <a:sy n="112" d="100"/>
        </p:scale>
        <p:origin x="-158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9" d="100"/>
          <a:sy n="89" d="100"/>
        </p:scale>
        <p:origin x="-3714" y="-108"/>
      </p:cViewPr>
      <p:guideLst>
        <p:guide orient="horz" pos="3149"/>
        <p:guide pos="2162"/>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29" Type="http://schemas.openxmlformats.org/officeDocument/2006/relationships/font" Target="fonts/font9.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4287" cy="50006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8476" y="1"/>
            <a:ext cx="2974287" cy="500063"/>
          </a:xfrm>
          <a:prstGeom prst="rect">
            <a:avLst/>
          </a:prstGeom>
        </p:spPr>
        <p:txBody>
          <a:bodyPr vert="horz" lIns="91440" tIns="45720" rIns="91440" bIns="45720" rtlCol="0"/>
          <a:lstStyle>
            <a:lvl1pPr algn="r">
              <a:defRPr sz="1200"/>
            </a:lvl1pPr>
          </a:lstStyle>
          <a:p>
            <a:fld id="{FAC524C1-001A-46B6-990C-05934B517959}" type="datetimeFigureOut">
              <a:rPr lang="en-GB" smtClean="0"/>
              <a:pPr/>
              <a:t>21/04/2016</a:t>
            </a:fld>
            <a:endParaRPr lang="en-GB"/>
          </a:p>
        </p:txBody>
      </p:sp>
      <p:sp>
        <p:nvSpPr>
          <p:cNvPr id="4" name="Footer Placeholder 3"/>
          <p:cNvSpPr>
            <a:spLocks noGrp="1"/>
          </p:cNvSpPr>
          <p:nvPr>
            <p:ph type="ftr" sz="quarter" idx="2"/>
          </p:nvPr>
        </p:nvSpPr>
        <p:spPr>
          <a:xfrm>
            <a:off x="0" y="9496426"/>
            <a:ext cx="2974287" cy="50006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8476" y="9496426"/>
            <a:ext cx="2974287" cy="500063"/>
          </a:xfrm>
          <a:prstGeom prst="rect">
            <a:avLst/>
          </a:prstGeom>
        </p:spPr>
        <p:txBody>
          <a:bodyPr vert="horz" lIns="91440" tIns="45720" rIns="91440" bIns="45720" rtlCol="0" anchor="b"/>
          <a:lstStyle>
            <a:lvl1pPr algn="r">
              <a:defRPr sz="1200"/>
            </a:lvl1pPr>
          </a:lstStyle>
          <a:p>
            <a:fld id="{4DB74957-FE9F-42AD-BB6E-3F3DEF076674}"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552" cy="499904"/>
          </a:xfrm>
          <a:prstGeom prst="rect">
            <a:avLst/>
          </a:prstGeom>
        </p:spPr>
        <p:txBody>
          <a:bodyPr vert="horz" lIns="96359" tIns="48180" rIns="96359" bIns="48180" rtlCol="0"/>
          <a:lstStyle>
            <a:lvl1pPr algn="l">
              <a:defRPr sz="1300"/>
            </a:lvl1pPr>
          </a:lstStyle>
          <a:p>
            <a:endParaRPr lang="en-GB" dirty="0"/>
          </a:p>
        </p:txBody>
      </p:sp>
      <p:sp>
        <p:nvSpPr>
          <p:cNvPr id="3" name="Date Placeholder 2"/>
          <p:cNvSpPr>
            <a:spLocks noGrp="1"/>
          </p:cNvSpPr>
          <p:nvPr>
            <p:ph type="dt" idx="1"/>
          </p:nvPr>
        </p:nvSpPr>
        <p:spPr>
          <a:xfrm>
            <a:off x="3888209" y="0"/>
            <a:ext cx="2974552" cy="499904"/>
          </a:xfrm>
          <a:prstGeom prst="rect">
            <a:avLst/>
          </a:prstGeom>
        </p:spPr>
        <p:txBody>
          <a:bodyPr vert="horz" lIns="96359" tIns="48180" rIns="96359" bIns="48180" rtlCol="0"/>
          <a:lstStyle>
            <a:lvl1pPr algn="r">
              <a:defRPr sz="1300"/>
            </a:lvl1pPr>
          </a:lstStyle>
          <a:p>
            <a:fld id="{5699DE8D-534E-4523-A397-7A0410357DF6}" type="datetimeFigureOut">
              <a:rPr lang="en-GB" smtClean="0"/>
              <a:pPr/>
              <a:t>21/04/2016</a:t>
            </a:fld>
            <a:endParaRPr lang="en-GB" dirty="0"/>
          </a:p>
        </p:txBody>
      </p:sp>
      <p:sp>
        <p:nvSpPr>
          <p:cNvPr id="4" name="Slide Image Placeholder 3"/>
          <p:cNvSpPr>
            <a:spLocks noGrp="1" noRot="1" noChangeAspect="1"/>
          </p:cNvSpPr>
          <p:nvPr>
            <p:ph type="sldImg" idx="2"/>
          </p:nvPr>
        </p:nvSpPr>
        <p:spPr>
          <a:xfrm>
            <a:off x="933450" y="749300"/>
            <a:ext cx="4997450" cy="3749675"/>
          </a:xfrm>
          <a:prstGeom prst="rect">
            <a:avLst/>
          </a:prstGeom>
          <a:noFill/>
          <a:ln w="12700">
            <a:solidFill>
              <a:prstClr val="black"/>
            </a:solidFill>
          </a:ln>
        </p:spPr>
        <p:txBody>
          <a:bodyPr vert="horz" lIns="96359" tIns="48180" rIns="96359" bIns="48180" rtlCol="0" anchor="ctr"/>
          <a:lstStyle/>
          <a:p>
            <a:endParaRPr lang="en-GB" dirty="0"/>
          </a:p>
        </p:txBody>
      </p:sp>
      <p:sp>
        <p:nvSpPr>
          <p:cNvPr id="5" name="Notes Placeholder 4"/>
          <p:cNvSpPr>
            <a:spLocks noGrp="1"/>
          </p:cNvSpPr>
          <p:nvPr>
            <p:ph type="body" sz="quarter" idx="3"/>
          </p:nvPr>
        </p:nvSpPr>
        <p:spPr>
          <a:xfrm>
            <a:off x="686435" y="4749086"/>
            <a:ext cx="5491480" cy="4499134"/>
          </a:xfrm>
          <a:prstGeom prst="rect">
            <a:avLst/>
          </a:prstGeom>
        </p:spPr>
        <p:txBody>
          <a:bodyPr vert="horz" lIns="96359" tIns="48180" rIns="96359" bIns="4818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96436"/>
            <a:ext cx="2974552" cy="499904"/>
          </a:xfrm>
          <a:prstGeom prst="rect">
            <a:avLst/>
          </a:prstGeom>
        </p:spPr>
        <p:txBody>
          <a:bodyPr vert="horz" lIns="96359" tIns="48180" rIns="96359" bIns="48180" rtlCol="0" anchor="b"/>
          <a:lstStyle>
            <a:lvl1pPr algn="l">
              <a:defRPr sz="1300"/>
            </a:lvl1pPr>
          </a:lstStyle>
          <a:p>
            <a:endParaRPr lang="en-GB" dirty="0"/>
          </a:p>
        </p:txBody>
      </p:sp>
      <p:sp>
        <p:nvSpPr>
          <p:cNvPr id="7" name="Slide Number Placeholder 6"/>
          <p:cNvSpPr>
            <a:spLocks noGrp="1"/>
          </p:cNvSpPr>
          <p:nvPr>
            <p:ph type="sldNum" sz="quarter" idx="5"/>
          </p:nvPr>
        </p:nvSpPr>
        <p:spPr>
          <a:xfrm>
            <a:off x="3888209" y="9496436"/>
            <a:ext cx="2974552" cy="499904"/>
          </a:xfrm>
          <a:prstGeom prst="rect">
            <a:avLst/>
          </a:prstGeom>
        </p:spPr>
        <p:txBody>
          <a:bodyPr vert="horz" lIns="96359" tIns="48180" rIns="96359" bIns="48180" rtlCol="0" anchor="b"/>
          <a:lstStyle>
            <a:lvl1pPr algn="r">
              <a:defRPr sz="1300"/>
            </a:lvl1pPr>
          </a:lstStyle>
          <a:p>
            <a:fld id="{040C4CB4-6439-4B9C-81E7-42EE3FE83DA2}" type="slidenum">
              <a:rPr lang="en-GB" smtClean="0"/>
              <a:pPr/>
              <a:t>‹#›</a:t>
            </a:fld>
            <a:endParaRPr lang="en-GB" dirty="0"/>
          </a:p>
        </p:txBody>
      </p:sp>
    </p:spTree>
    <p:extLst>
      <p:ext uri="{BB962C8B-B14F-4D97-AF65-F5344CB8AC3E}">
        <p14:creationId xmlns="" xmlns:p14="http://schemas.microsoft.com/office/powerpoint/2010/main" val="841017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a:t>
            </a:fld>
            <a:endParaRPr lang="en-GB" dirty="0"/>
          </a:p>
        </p:txBody>
      </p:sp>
    </p:spTree>
    <p:extLst>
      <p:ext uri="{BB962C8B-B14F-4D97-AF65-F5344CB8AC3E}">
        <p14:creationId xmlns="" xmlns:p14="http://schemas.microsoft.com/office/powerpoint/2010/main" val="1411549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latin typeface="+mn-lt"/>
                <a:ea typeface="+mn-ea"/>
                <a:cs typeface="+mn-cs"/>
              </a:rPr>
              <a:t>Point out that the EU has already imposed limits on the power ratings of vacuum cleaners and a new draft proposal is looking at doing</a:t>
            </a:r>
            <a:r>
              <a:rPr lang="en-GB" sz="1200" kern="1200" baseline="0" dirty="0" smtClean="0">
                <a:solidFill>
                  <a:schemeClr val="tx1"/>
                </a:solidFill>
                <a:latin typeface="+mn-lt"/>
                <a:ea typeface="+mn-ea"/>
                <a:cs typeface="+mn-cs"/>
              </a:rPr>
              <a:t> the same for other household appliances</a:t>
            </a:r>
            <a:r>
              <a:rPr lang="en-GB" sz="1200" kern="1200" dirty="0" smtClean="0">
                <a:solidFill>
                  <a:schemeClr val="tx1"/>
                </a:solidFill>
                <a:latin typeface="+mn-lt"/>
                <a:ea typeface="+mn-ea"/>
                <a:cs typeface="+mn-cs"/>
              </a:rPr>
              <a:t>. Ask students to suggest why. Elicit that the purpose is to cut electricity use and greenhouse gases.</a:t>
            </a: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Then introduce the (fictional) future limit on home electricity use. What do students think of this restriction? How can they reduce their own use of electricity?</a:t>
            </a:r>
            <a:endParaRPr lang="en-GB" b="0" baseline="0" dirty="0" smtClean="0">
              <a:solidFill>
                <a:srgbClr val="FF0000"/>
              </a:solidFill>
            </a:endParaRPr>
          </a:p>
          <a:p>
            <a:endParaRPr lang="en-GB" b="0" baseline="0" dirty="0" smtClean="0">
              <a:solidFill>
                <a:srgbClr val="FF0000"/>
              </a:solidFill>
            </a:endParaRPr>
          </a:p>
        </p:txBody>
      </p:sp>
      <p:sp>
        <p:nvSpPr>
          <p:cNvPr id="4" name="Slide Number Placeholder 3"/>
          <p:cNvSpPr>
            <a:spLocks noGrp="1"/>
          </p:cNvSpPr>
          <p:nvPr>
            <p:ph type="sldNum" sz="quarter" idx="10"/>
          </p:nvPr>
        </p:nvSpPr>
        <p:spPr/>
        <p:txBody>
          <a:bodyPr/>
          <a:lstStyle/>
          <a:p>
            <a:fld id="{854BA4F8-9765-4D53-9556-42E3E8012C9A}" type="slidenum">
              <a:rPr lang="en-GB" smtClean="0"/>
              <a:pPr/>
              <a:t>2</a:t>
            </a:fld>
            <a:endParaRPr lang="en-GB" dirty="0"/>
          </a:p>
        </p:txBody>
      </p:sp>
    </p:spTree>
    <p:extLst>
      <p:ext uri="{BB962C8B-B14F-4D97-AF65-F5344CB8AC3E}">
        <p14:creationId xmlns="" xmlns:p14="http://schemas.microsoft.com/office/powerpoint/2010/main" val="1649005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3</a:t>
            </a:fld>
            <a:endParaRPr lang="en-GB"/>
          </a:p>
        </p:txBody>
      </p:sp>
    </p:spTree>
    <p:extLst>
      <p:ext uri="{BB962C8B-B14F-4D97-AF65-F5344CB8AC3E}">
        <p14:creationId xmlns:p14="http://schemas.microsoft.com/office/powerpoint/2010/main" xmlns="" val="3897422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Students identify the three appliances with the highest power ratings. The answer is those that transfer the most heat – the hairdryer, shower and iron.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Distribute copies of cards cut from SS1a and SS1b so that each group has 8 cards. Students convert all power ratings to kW (they could use whiteboard pens to write these on the cards) and order the cards from the highest power rating to the lowest.</a:t>
            </a:r>
          </a:p>
          <a:p>
            <a:endParaRPr lang="en-GB" dirty="0" smtClean="0"/>
          </a:p>
        </p:txBody>
      </p:sp>
      <p:sp>
        <p:nvSpPr>
          <p:cNvPr id="4" name="Slide Number Placeholder 3"/>
          <p:cNvSpPr>
            <a:spLocks noGrp="1"/>
          </p:cNvSpPr>
          <p:nvPr>
            <p:ph type="sldNum" sz="quarter" idx="10"/>
          </p:nvPr>
        </p:nvSpPr>
        <p:spPr/>
        <p:txBody>
          <a:bodyPr/>
          <a:lstStyle/>
          <a:p>
            <a:fld id="{040C4CB4-6439-4B9C-81E7-42EE3FE83DA2}" type="slidenum">
              <a:rPr lang="en-GB" smtClean="0"/>
              <a:pPr/>
              <a:t>4</a:t>
            </a:fld>
            <a:endParaRPr lang="en-GB" dirty="0"/>
          </a:p>
        </p:txBody>
      </p:sp>
    </p:spTree>
    <p:extLst>
      <p:ext uri="{BB962C8B-B14F-4D97-AF65-F5344CB8AC3E}">
        <p14:creationId xmlns="" xmlns:p14="http://schemas.microsoft.com/office/powerpoint/2010/main" val="1514253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Go through the worked example. </a:t>
            </a: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Students then make up similar questions for their peers, using the power rating values given on the cards.</a:t>
            </a:r>
            <a:endParaRPr lang="en-GB" dirty="0" smtClean="0"/>
          </a:p>
          <a:p>
            <a:endParaRPr lang="en-GB" dirty="0" smtClean="0"/>
          </a:p>
        </p:txBody>
      </p:sp>
      <p:sp>
        <p:nvSpPr>
          <p:cNvPr id="4" name="Slide Number Placeholder 3"/>
          <p:cNvSpPr>
            <a:spLocks noGrp="1"/>
          </p:cNvSpPr>
          <p:nvPr>
            <p:ph type="sldNum" sz="quarter" idx="10"/>
          </p:nvPr>
        </p:nvSpPr>
        <p:spPr/>
        <p:txBody>
          <a:bodyPr/>
          <a:lstStyle/>
          <a:p>
            <a:fld id="{040C4CB4-6439-4B9C-81E7-42EE3FE83DA2}" type="slidenum">
              <a:rPr lang="en-GB" smtClean="0"/>
              <a:pPr/>
              <a:t>5</a:t>
            </a:fld>
            <a:endParaRPr lang="en-GB" dirty="0"/>
          </a:p>
        </p:txBody>
      </p:sp>
    </p:spTree>
    <p:extLst>
      <p:ext uri="{BB962C8B-B14F-4D97-AF65-F5344CB8AC3E}">
        <p14:creationId xmlns="" xmlns:p14="http://schemas.microsoft.com/office/powerpoint/2010/main" val="1514253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1" kern="1200" dirty="0" smtClean="0">
                <a:solidFill>
                  <a:schemeClr val="tx1"/>
                </a:solidFill>
                <a:latin typeface="+mn-lt"/>
                <a:ea typeface="+mn-ea"/>
                <a:cs typeface="+mn-cs"/>
              </a:rPr>
              <a:t>Either</a:t>
            </a:r>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Students work through SS2 to calculate the energy transferred by the appliances they use in a typical day. They use SS3a and SS3b to represent this visually. They then continue to follow the instructions on SS3a to decide how to cut their appliance use so as not to exceed their daily personal electricity allowance of 1.5 kWh.</a:t>
            </a:r>
          </a:p>
          <a:p>
            <a:endParaRPr lang="en-GB" sz="1200" kern="1200" dirty="0" smtClean="0">
              <a:solidFill>
                <a:schemeClr val="tx1"/>
              </a:solidFill>
              <a:latin typeface="+mn-lt"/>
              <a:ea typeface="+mn-ea"/>
              <a:cs typeface="+mn-cs"/>
            </a:endParaRPr>
          </a:p>
          <a:p>
            <a:r>
              <a:rPr lang="en-GB" sz="1200" b="1" kern="1200" dirty="0" smtClean="0">
                <a:solidFill>
                  <a:schemeClr val="tx1"/>
                </a:solidFill>
                <a:latin typeface="+mn-lt"/>
                <a:ea typeface="+mn-ea"/>
                <a:cs typeface="+mn-cs"/>
              </a:rPr>
              <a:t>Or do the calculation-free version:</a:t>
            </a:r>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Students follow the instructions on SS4a to show the energy transferred by the appliances they use in a typical day. They then continue to follow the instructions to decide how to cut their appliance use so as not to exceed their daily personal electricity allowance of 1.5 kWh. </a:t>
            </a:r>
            <a:endParaRPr lang="en-GB" baseline="0" dirty="0" smtClean="0"/>
          </a:p>
          <a:p>
            <a:endParaRPr lang="en-GB" baseline="0" dirty="0" smtClean="0"/>
          </a:p>
        </p:txBody>
      </p:sp>
      <p:sp>
        <p:nvSpPr>
          <p:cNvPr id="4" name="Slide Number Placeholder 3"/>
          <p:cNvSpPr>
            <a:spLocks noGrp="1"/>
          </p:cNvSpPr>
          <p:nvPr>
            <p:ph type="sldNum" sz="quarter" idx="10"/>
          </p:nvPr>
        </p:nvSpPr>
        <p:spPr/>
        <p:txBody>
          <a:bodyPr/>
          <a:lstStyle/>
          <a:p>
            <a:fld id="{73378DDA-6197-446A-853C-9249F1FC77A7}" type="slidenum">
              <a:rPr lang="en-GB" smtClean="0"/>
              <a:pPr/>
              <a:t>6</a:t>
            </a:fld>
            <a:endParaRPr lang="en-GB" dirty="0"/>
          </a:p>
        </p:txBody>
      </p:sp>
    </p:spTree>
    <p:extLst>
      <p:ext uri="{BB962C8B-B14F-4D97-AF65-F5344CB8AC3E}">
        <p14:creationId xmlns="" xmlns:p14="http://schemas.microsoft.com/office/powerpoint/2010/main" val="2859366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Plenary questions.</a:t>
            </a: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Students might suggest using more efficient appliances, or installing solar panels, to get more time for their allowance.</a:t>
            </a: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They might point out that their heating needs change according to the season.</a:t>
            </a:r>
            <a:endParaRPr lang="en-GB" dirty="0" smtClean="0"/>
          </a:p>
          <a:p>
            <a:endParaRPr lang="en-GB"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7</a:t>
            </a:fld>
            <a:endParaRPr lang="en-GB" dirty="0"/>
          </a:p>
        </p:txBody>
      </p:sp>
    </p:spTree>
    <p:extLst>
      <p:ext uri="{BB962C8B-B14F-4D97-AF65-F5344CB8AC3E}">
        <p14:creationId xmlns="" xmlns:p14="http://schemas.microsoft.com/office/powerpoint/2010/main" val="2859366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8</a:t>
            </a:fld>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b="0"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9</a:t>
            </a:fld>
            <a:endParaRPr lang="en-GB" dirty="0"/>
          </a:p>
        </p:txBody>
      </p:sp>
    </p:spTree>
    <p:extLst>
      <p:ext uri="{BB962C8B-B14F-4D97-AF65-F5344CB8AC3E}">
        <p14:creationId xmlns="" xmlns:p14="http://schemas.microsoft.com/office/powerpoint/2010/main" val="1475534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b="0"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10</a:t>
            </a:fld>
            <a:endParaRPr lang="en-GB" dirty="0"/>
          </a:p>
        </p:txBody>
      </p:sp>
    </p:spTree>
    <p:extLst>
      <p:ext uri="{BB962C8B-B14F-4D97-AF65-F5344CB8AC3E}">
        <p14:creationId xmlns="" xmlns:p14="http://schemas.microsoft.com/office/powerpoint/2010/main" val="1475534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endParaRPr lang="en-GB" b="0"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11</a:t>
            </a:fld>
            <a:endParaRPr lang="en-GB" dirty="0"/>
          </a:p>
        </p:txBody>
      </p:sp>
    </p:spTree>
    <p:extLst>
      <p:ext uri="{BB962C8B-B14F-4D97-AF65-F5344CB8AC3E}">
        <p14:creationId xmlns="" xmlns:p14="http://schemas.microsoft.com/office/powerpoint/2010/main" val="1475534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endParaRPr lang="en-GB" b="0"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12</a:t>
            </a:fld>
            <a:endParaRPr lang="en-GB" dirty="0"/>
          </a:p>
        </p:txBody>
      </p:sp>
    </p:spTree>
    <p:extLst>
      <p:ext uri="{BB962C8B-B14F-4D97-AF65-F5344CB8AC3E}">
        <p14:creationId xmlns="" xmlns:p14="http://schemas.microsoft.com/office/powerpoint/2010/main" val="1475534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endParaRPr lang="en-GB" b="0"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13</a:t>
            </a:fld>
            <a:endParaRPr lang="en-GB" dirty="0"/>
          </a:p>
        </p:txBody>
      </p:sp>
    </p:spTree>
    <p:extLst>
      <p:ext uri="{BB962C8B-B14F-4D97-AF65-F5344CB8AC3E}">
        <p14:creationId xmlns="" xmlns:p14="http://schemas.microsoft.com/office/powerpoint/2010/main" val="1475534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endParaRPr lang="en-GB" b="0"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14</a:t>
            </a:fld>
            <a:endParaRPr lang="en-GB" dirty="0"/>
          </a:p>
        </p:txBody>
      </p:sp>
    </p:spTree>
    <p:extLst>
      <p:ext uri="{BB962C8B-B14F-4D97-AF65-F5344CB8AC3E}">
        <p14:creationId xmlns="" xmlns:p14="http://schemas.microsoft.com/office/powerpoint/2010/main" val="1475534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endParaRPr lang="en-GB" b="0"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15</a:t>
            </a:fld>
            <a:endParaRPr lang="en-GB" dirty="0"/>
          </a:p>
        </p:txBody>
      </p:sp>
    </p:spTree>
    <p:extLst>
      <p:ext uri="{BB962C8B-B14F-4D97-AF65-F5344CB8AC3E}">
        <p14:creationId xmlns="" xmlns:p14="http://schemas.microsoft.com/office/powerpoint/2010/main" val="14755347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16</a:t>
            </a:fld>
            <a:endParaRPr lang="en-GB" dirty="0"/>
          </a:p>
        </p:txBody>
      </p:sp>
    </p:spTree>
    <p:extLst>
      <p:ext uri="{BB962C8B-B14F-4D97-AF65-F5344CB8AC3E}">
        <p14:creationId xmlns="" xmlns:p14="http://schemas.microsoft.com/office/powerpoint/2010/main" val="14115496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17</a:t>
            </a:fld>
            <a:endParaRPr lang="en-GB" dirty="0"/>
          </a:p>
        </p:txBody>
      </p:sp>
    </p:spTree>
    <p:extLst>
      <p:ext uri="{BB962C8B-B14F-4D97-AF65-F5344CB8AC3E}">
        <p14:creationId xmlns="" xmlns:p14="http://schemas.microsoft.com/office/powerpoint/2010/main" val="1411549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21/04/2016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21/04/2016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901D3E-30FA-439D-BB1E-BF4D62928A8C}" type="datetimeFigureOut">
              <a:rPr lang="en-GB" smtClean="0"/>
              <a:pPr/>
              <a:t>21/04/2016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2"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9901D3E-30FA-439D-BB1E-BF4D62928A8C}" type="datetimeFigureOut">
              <a:rPr lang="en-GB" smtClean="0"/>
              <a:pPr/>
              <a:t>21/04/2016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9901D3E-30FA-439D-BB1E-BF4D62928A8C}" type="datetimeFigureOut">
              <a:rPr lang="en-GB" smtClean="0"/>
              <a:pPr/>
              <a:t>21/04/2016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9901D3E-30FA-439D-BB1E-BF4D62928A8C}" type="datetimeFigureOut">
              <a:rPr lang="en-GB" smtClean="0"/>
              <a:pPr/>
              <a:t>21/04/2016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901D3E-30FA-439D-BB1E-BF4D62928A8C}" type="datetimeFigureOut">
              <a:rPr lang="en-GB" smtClean="0"/>
              <a:pPr/>
              <a:t>21/04/2016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D068295-E773-4C24-906E-6EACDE99BB76}" type="slidenum">
              <a:rPr lang="en-GB" smtClean="0"/>
              <a:pPr/>
              <a:t>‹#›</a:t>
            </a:fld>
            <a:endParaRPr lang="en-GB" dirty="0"/>
          </a:p>
        </p:txBody>
      </p:sp>
      <p:pic>
        <p:nvPicPr>
          <p:cNvPr id="7" name="Picture 8"/>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7523815" y="6453521"/>
            <a:ext cx="1053833" cy="36987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8" name="Picture 1"/>
          <p:cNvPicPr>
            <a:picLocks noChangeAspect="1"/>
          </p:cNvPicPr>
          <p:nvPr userDrawn="1"/>
        </p:nvPicPr>
        <p:blipFill>
          <a:blip r:embed="rId3" cstate="print">
            <a:extLst>
              <a:ext uri="{28A0092B-C50C-407E-A947-70E740481C1C}">
                <a14:useLocalDpi xmlns="" xmlns:a14="http://schemas.microsoft.com/office/drawing/2010/main" val="0"/>
              </a:ext>
            </a:extLst>
          </a:blip>
          <a:srcRect/>
          <a:stretch>
            <a:fillRect/>
          </a:stretch>
        </p:blipFill>
        <p:spPr bwMode="auto">
          <a:xfrm>
            <a:off x="897066" y="6453518"/>
            <a:ext cx="939105" cy="3639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extBox 8"/>
          <p:cNvSpPr txBox="1"/>
          <p:nvPr userDrawn="1"/>
        </p:nvSpPr>
        <p:spPr>
          <a:xfrm>
            <a:off x="1476194" y="6381331"/>
            <a:ext cx="6263608" cy="461665"/>
          </a:xfrm>
          <a:prstGeom prst="rect">
            <a:avLst/>
          </a:prstGeom>
          <a:noFill/>
        </p:spPr>
        <p:txBody>
          <a:bodyPr wrap="square" rtlCol="0">
            <a:spAutoFit/>
          </a:bodyPr>
          <a:lstStyle/>
          <a:p>
            <a:pPr algn="ctr"/>
            <a:r>
              <a:rPr lang="en-GB" sz="2400" b="0" dirty="0" smtClean="0">
                <a:solidFill>
                  <a:schemeClr val="tx1"/>
                </a:solidFill>
                <a:latin typeface="Century Gothic" pitchFamily="34" charset="0"/>
                <a:cs typeface="LilyUPC" panose="020B0604020202020204" pitchFamily="34" charset="-34"/>
              </a:rPr>
              <a:t> For more, visit E</a:t>
            </a:r>
            <a:r>
              <a:rPr lang="en-GB" sz="2400" b="0" dirty="0" smtClean="0">
                <a:solidFill>
                  <a:schemeClr val="tx1"/>
                </a:solidFill>
                <a:latin typeface="Century Gothic" pitchFamily="34" charset="0"/>
                <a:ea typeface="Ebrima" panose="02000000000000000000" pitchFamily="2" charset="0"/>
                <a:cs typeface="Mangal" panose="02040503050203030202" pitchFamily="18" charset="0"/>
              </a:rPr>
              <a:t>ngagingScience.eu</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21/04/2016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21/04/2016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21/04/2016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2"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21/04/2016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5778841"/>
            <a:ext cx="306387" cy="1079313"/>
          </a:xfrm>
          <a:prstGeom prst="roundRect">
            <a:avLst/>
          </a:prstGeom>
          <a:solidFill>
            <a:srgbClr val="00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197052"/>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tudent sheets">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
        <p:nvSpPr>
          <p:cNvPr id="6" name="Rectangle 5"/>
          <p:cNvSpPr/>
          <p:nvPr userDrawn="1"/>
        </p:nvSpPr>
        <p:spPr>
          <a:xfrm rot="5400000">
            <a:off x="4395062" y="2130283"/>
            <a:ext cx="353875" cy="9144000"/>
          </a:xfrm>
          <a:prstGeom prst="rect">
            <a:avLst/>
          </a:prstGeom>
          <a:solidFill>
            <a:srgbClr val="00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6" name="Rounded Rectangle 5"/>
          <p:cNvSpPr/>
          <p:nvPr userDrawn="1"/>
        </p:nvSpPr>
        <p:spPr>
          <a:xfrm rot="16200000">
            <a:off x="9134927" y="5706833"/>
            <a:ext cx="306387" cy="1079313"/>
          </a:xfrm>
          <a:prstGeom prst="roundRect">
            <a:avLst/>
          </a:prstGeom>
          <a:solidFill>
            <a:srgbClr val="00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143401"/>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2"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2" y="1600204"/>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901D3E-30FA-439D-BB1E-BF4D62928A8C}" type="datetimeFigureOut">
              <a:rPr lang="en-GB" smtClean="0"/>
              <a:pPr/>
              <a:t>21/04/2016</a:t>
            </a:fld>
            <a:endParaRPr lang="en-GB" dirty="0"/>
          </a:p>
        </p:txBody>
      </p:sp>
      <p:sp>
        <p:nvSpPr>
          <p:cNvPr id="5" name="Footer Placeholder 4"/>
          <p:cNvSpPr>
            <a:spLocks noGrp="1"/>
          </p:cNvSpPr>
          <p:nvPr>
            <p:ph type="ftr" sz="quarter" idx="3"/>
          </p:nvPr>
        </p:nvSpPr>
        <p:spPr>
          <a:xfrm>
            <a:off x="3124202"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2"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68295-E773-4C24-906E-6EACDE99BB76}"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5"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8.png"/><Relationship Id="rId2" Type="http://schemas.openxmlformats.org/officeDocument/2006/relationships/slideLayout" Target="../slideLayouts/slideLayout14.xml"/><Relationship Id="rId1" Type="http://schemas.openxmlformats.org/officeDocument/2006/relationships/tags" Target="../tags/tag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7.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notesSlide" Target="../notesSlides/notesSlide4.xml"/><Relationship Id="rId7" Type="http://schemas.openxmlformats.org/officeDocument/2006/relationships/image" Target="../media/image14.png"/><Relationship Id="rId12" Type="http://schemas.openxmlformats.org/officeDocument/2006/relationships/image" Target="../media/image18.png"/><Relationship Id="rId2" Type="http://schemas.openxmlformats.org/officeDocument/2006/relationships/slideLayout" Target="../slideLayouts/slideLayout12.xml"/><Relationship Id="rId1" Type="http://schemas.openxmlformats.org/officeDocument/2006/relationships/tags" Target="../tags/tag8.xml"/><Relationship Id="rId6" Type="http://schemas.openxmlformats.org/officeDocument/2006/relationships/image" Target="../media/image13.png"/><Relationship Id="rId11" Type="http://schemas.openxmlformats.org/officeDocument/2006/relationships/image" Target="../media/image17.png"/><Relationship Id="rId5" Type="http://schemas.openxmlformats.org/officeDocument/2006/relationships/image" Target="../media/image12.png"/><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slide" Target="slide9.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6.xml"/><Relationship Id="rId7" Type="http://schemas.openxmlformats.org/officeDocument/2006/relationships/image" Target="../media/image20.png"/><Relationship Id="rId2" Type="http://schemas.openxmlformats.org/officeDocument/2006/relationships/slideLayout" Target="../slideLayouts/slideLayout12.xml"/><Relationship Id="rId1" Type="http://schemas.openxmlformats.org/officeDocument/2006/relationships/tags" Target="../tags/tag10.xml"/><Relationship Id="rId6" Type="http://schemas.openxmlformats.org/officeDocument/2006/relationships/image" Target="../media/image16.png"/><Relationship Id="rId5" Type="http://schemas.openxmlformats.org/officeDocument/2006/relationships/slide" Target="slide16.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11.xml"/><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2.xml"/><Relationship Id="rId5" Type="http://schemas.openxmlformats.org/officeDocument/2006/relationships/slide" Target="slide16.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notesSlide" Target="../notesSlides/notesSlide9.xml"/><Relationship Id="rId7" Type="http://schemas.openxmlformats.org/officeDocument/2006/relationships/image" Target="../media/image25.png"/><Relationship Id="rId2" Type="http://schemas.openxmlformats.org/officeDocument/2006/relationships/slideLayout" Target="../slideLayouts/slideLayout13.xml"/><Relationship Id="rId1" Type="http://schemas.openxmlformats.org/officeDocument/2006/relationships/tags" Target="../tags/tag13.xml"/><Relationship Id="rId6" Type="http://schemas.openxmlformats.org/officeDocument/2006/relationships/image" Target="../media/image18.png"/><Relationship Id="rId5" Type="http://schemas.openxmlformats.org/officeDocument/2006/relationships/image" Target="../media/image11.png"/><Relationship Id="rId4" Type="http://schemas.openxmlformats.org/officeDocument/2006/relationships/image" Target="../media/image16.pn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notesSlide" Target="../notesSlides/notesSlide10.xml"/><Relationship Id="rId7" Type="http://schemas.openxmlformats.org/officeDocument/2006/relationships/image" Target="../media/image13.png"/><Relationship Id="rId2" Type="http://schemas.openxmlformats.org/officeDocument/2006/relationships/slideLayout" Target="../slideLayouts/slideLayout13.xml"/><Relationship Id="rId1" Type="http://schemas.openxmlformats.org/officeDocument/2006/relationships/tags" Target="../tags/tag1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16.png"/><Relationship Id="rId9"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notesSlide" Target="../notesSlides/notesSlide11.xml"/><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slideLayout" Target="../slideLayouts/slideLayout13.xml"/><Relationship Id="rId1" Type="http://schemas.openxmlformats.org/officeDocument/2006/relationships/tags" Target="../tags/tag15.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16.png"/><Relationship Id="rId10" Type="http://schemas.openxmlformats.org/officeDocument/2006/relationships/image" Target="../media/image35.png"/><Relationship Id="rId4" Type="http://schemas.openxmlformats.org/officeDocument/2006/relationships/image" Target="../media/image30.png"/><Relationship Id="rId9" Type="http://schemas.openxmlformats.org/officeDocument/2006/relationships/image" Target="../media/image34.png"/></Relationships>
</file>

<file path=ppt/slides/_rels/slide1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notesSlide" Target="../notesSlides/notesSlide12.xml"/><Relationship Id="rId7" Type="http://schemas.openxmlformats.org/officeDocument/2006/relationships/image" Target="../media/image35.png"/><Relationship Id="rId2" Type="http://schemas.openxmlformats.org/officeDocument/2006/relationships/slideLayout" Target="../slideLayouts/slideLayout13.xml"/><Relationship Id="rId1" Type="http://schemas.openxmlformats.org/officeDocument/2006/relationships/tags" Target="../tags/tag1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notesSlide" Target="../notesSlides/notesSlide14.xml"/><Relationship Id="rId7" Type="http://schemas.openxmlformats.org/officeDocument/2006/relationships/image" Target="../media/image35.png"/><Relationship Id="rId2" Type="http://schemas.openxmlformats.org/officeDocument/2006/relationships/slideLayout" Target="../slideLayouts/slideLayout13.xml"/><Relationship Id="rId1" Type="http://schemas.openxmlformats.org/officeDocument/2006/relationships/tags" Target="../tags/tag18.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9.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20.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notesSlide" Target="../notesSlides/notesSlide17.xml"/><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slideLayout" Target="../slideLayouts/slideLayout7.xml"/><Relationship Id="rId16" Type="http://schemas.openxmlformats.org/officeDocument/2006/relationships/image" Target="../media/image51.emf"/><Relationship Id="rId1" Type="http://schemas.openxmlformats.org/officeDocument/2006/relationships/tags" Target="../tags/tag21.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emf"/><Relationship Id="rId10" Type="http://schemas.openxmlformats.org/officeDocument/2006/relationships/image" Target="../media/image45.jpeg"/><Relationship Id="rId4" Type="http://schemas.openxmlformats.org/officeDocument/2006/relationships/image" Target="../media/image4.png"/><Relationship Id="rId9" Type="http://schemas.openxmlformats.org/officeDocument/2006/relationships/image" Target="../media/image44.png"/><Relationship Id="rId1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3298306"/>
            <a:ext cx="9142412" cy="1066801"/>
          </a:xfrm>
          <a:prstGeom prst="rect">
            <a:avLst/>
          </a:prstGeom>
          <a:solidFill>
            <a:srgbClr val="00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 name="TextBox 1"/>
          <p:cNvSpPr txBox="1"/>
          <p:nvPr/>
        </p:nvSpPr>
        <p:spPr>
          <a:xfrm>
            <a:off x="395536" y="3359016"/>
            <a:ext cx="8496943"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Appliance science</a:t>
            </a:r>
          </a:p>
        </p:txBody>
      </p:sp>
      <p:pic>
        <p:nvPicPr>
          <p:cNvPr id="9" name="Picture 8" descr="engagelogo.p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newspaper blank.png"/>
          <p:cNvPicPr>
            <a:picLocks noChangeAspect="1"/>
          </p:cNvPicPr>
          <p:nvPr/>
        </p:nvPicPr>
        <p:blipFill>
          <a:blip r:embed="rId4" cstate="print"/>
          <a:srcRect l="6007" t="3616" r="6015" b="4851"/>
          <a:stretch>
            <a:fillRect/>
          </a:stretch>
        </p:blipFill>
        <p:spPr>
          <a:xfrm>
            <a:off x="0" y="0"/>
            <a:ext cx="9144000" cy="6858000"/>
          </a:xfrm>
          <a:prstGeom prst="rect">
            <a:avLst/>
          </a:prstGeom>
        </p:spPr>
      </p:pic>
      <p:pic>
        <p:nvPicPr>
          <p:cNvPr id="1026" name="Picture 2"/>
          <p:cNvPicPr>
            <a:picLocks noChangeAspect="1" noChangeArrowheads="1"/>
          </p:cNvPicPr>
          <p:nvPr/>
        </p:nvPicPr>
        <p:blipFill>
          <a:blip r:embed="rId5" cstate="print"/>
          <a:srcRect/>
          <a:stretch>
            <a:fillRect/>
          </a:stretch>
        </p:blipFill>
        <p:spPr bwMode="auto">
          <a:xfrm>
            <a:off x="3635896" y="3933056"/>
            <a:ext cx="2617145" cy="18257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7" name="Picture 3"/>
          <p:cNvPicPr>
            <a:picLocks noChangeAspect="1" noChangeArrowheads="1"/>
          </p:cNvPicPr>
          <p:nvPr/>
        </p:nvPicPr>
        <p:blipFill>
          <a:blip r:embed="rId6" cstate="print"/>
          <a:srcRect/>
          <a:stretch>
            <a:fillRect/>
          </a:stretch>
        </p:blipFill>
        <p:spPr bwMode="auto">
          <a:xfrm>
            <a:off x="6497148" y="3933057"/>
            <a:ext cx="2467340" cy="18339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descr="xblow hair.png"/>
          <p:cNvPicPr>
            <a:picLocks noChangeAspect="1"/>
          </p:cNvPicPr>
          <p:nvPr/>
        </p:nvPicPr>
        <p:blipFill>
          <a:blip r:embed="rId7" cstate="print"/>
          <a:stretch>
            <a:fillRect/>
          </a:stretch>
        </p:blipFill>
        <p:spPr>
          <a:xfrm>
            <a:off x="413755" y="3717032"/>
            <a:ext cx="4278161" cy="3144331"/>
          </a:xfrm>
          <a:prstGeom prst="rect">
            <a:avLst/>
          </a:prstGeom>
        </p:spPr>
      </p:pic>
      <p:grpSp>
        <p:nvGrpSpPr>
          <p:cNvPr id="11" name="Group 10"/>
          <p:cNvGrpSpPr/>
          <p:nvPr/>
        </p:nvGrpSpPr>
        <p:grpSpPr>
          <a:xfrm>
            <a:off x="899592" y="2708920"/>
            <a:ext cx="8101458" cy="1008112"/>
            <a:chOff x="899592" y="2636912"/>
            <a:chExt cx="8101458" cy="1008112"/>
          </a:xfrm>
        </p:grpSpPr>
        <p:sp>
          <p:nvSpPr>
            <p:cNvPr id="17" name="TextBox 16"/>
            <p:cNvSpPr txBox="1"/>
            <p:nvPr/>
          </p:nvSpPr>
          <p:spPr>
            <a:xfrm>
              <a:off x="899592" y="2636912"/>
              <a:ext cx="7920880" cy="954107"/>
            </a:xfrm>
            <a:prstGeom prst="rect">
              <a:avLst/>
            </a:prstGeom>
            <a:noFill/>
          </p:spPr>
          <p:txBody>
            <a:bodyPr wrap="square" rtlCol="0">
              <a:spAutoFit/>
            </a:bodyPr>
            <a:lstStyle/>
            <a:p>
              <a:r>
                <a:rPr lang="en-GB" sz="2800" dirty="0" smtClean="0">
                  <a:latin typeface="Century Gothic" pitchFamily="34" charset="0"/>
                  <a:cs typeface="Times New Roman" pitchFamily="18" charset="0"/>
                </a:rPr>
                <a:t>The EU has announced new </a:t>
              </a:r>
              <a:r>
                <a:rPr lang="en-GB" sz="2800" b="1" dirty="0" smtClean="0">
                  <a:latin typeface="Century Gothic" pitchFamily="34" charset="0"/>
                  <a:cs typeface="Times New Roman" pitchFamily="18" charset="0"/>
                </a:rPr>
                <a:t>strict legal limits </a:t>
              </a:r>
              <a:r>
                <a:rPr lang="en-GB" sz="2800" dirty="0" smtClean="0">
                  <a:latin typeface="Century Gothic" pitchFamily="34" charset="0"/>
                  <a:cs typeface="Times New Roman" pitchFamily="18" charset="0"/>
                </a:rPr>
                <a:t>on home electricity use.</a:t>
              </a:r>
              <a:endParaRPr lang="en-GB" sz="2800" dirty="0">
                <a:latin typeface="Century Gothic" pitchFamily="34" charset="0"/>
              </a:endParaRPr>
            </a:p>
          </p:txBody>
        </p:sp>
        <p:cxnSp>
          <p:nvCxnSpPr>
            <p:cNvPr id="18" name="Straight Connector 17"/>
            <p:cNvCxnSpPr/>
            <p:nvPr/>
          </p:nvCxnSpPr>
          <p:spPr>
            <a:xfrm>
              <a:off x="1043608" y="3645024"/>
              <a:ext cx="79574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rot="20537789">
            <a:off x="581716" y="821653"/>
            <a:ext cx="2369579" cy="646331"/>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GB" sz="3600" dirty="0" smtClean="0">
                <a:solidFill>
                  <a:srgbClr val="FF0000"/>
                </a:solidFill>
                <a:latin typeface="Times New Roman" pitchFamily="18" charset="0"/>
                <a:cs typeface="Times New Roman" pitchFamily="18" charset="0"/>
              </a:rPr>
              <a:t>Next year’s</a:t>
            </a:r>
            <a:endParaRPr lang="en-GB" sz="3600" dirty="0">
              <a:solidFill>
                <a:srgbClr val="FF0000"/>
              </a:solidFill>
              <a:latin typeface="Times New Roman" pitchFamily="18" charset="0"/>
              <a:cs typeface="Times New Roman" pitchFamily="18" charset="0"/>
            </a:endParaRPr>
          </a:p>
        </p:txBody>
      </p:sp>
      <p:sp>
        <p:nvSpPr>
          <p:cNvPr id="19" name="Rounded Rectangle 18"/>
          <p:cNvSpPr/>
          <p:nvPr/>
        </p:nvSpPr>
        <p:spPr>
          <a:xfrm>
            <a:off x="0" y="6529282"/>
            <a:ext cx="3131840" cy="356102"/>
          </a:xfrm>
          <a:prstGeom prst="roundRect">
            <a:avLst/>
          </a:prstGeom>
          <a:solidFill>
            <a:srgbClr val="7030A0"/>
          </a:solidFill>
          <a:ln>
            <a:no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Dilemma</a:t>
            </a:r>
          </a:p>
        </p:txBody>
      </p:sp>
      <p:sp>
        <p:nvSpPr>
          <p:cNvPr id="20" name="Rectangle 19"/>
          <p:cNvSpPr/>
          <p:nvPr/>
        </p:nvSpPr>
        <p:spPr>
          <a:xfrm>
            <a:off x="3059832" y="6525344"/>
            <a:ext cx="3059832" cy="360040"/>
          </a:xfrm>
          <a:prstGeom prst="rect">
            <a:avLst/>
          </a:prstGeom>
          <a:solidFill>
            <a:srgbClr val="FCD6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Science</a:t>
            </a:r>
          </a:p>
        </p:txBody>
      </p:sp>
      <p:sp>
        <p:nvSpPr>
          <p:cNvPr id="21" name="Rectangle 20"/>
          <p:cNvSpPr/>
          <p:nvPr/>
        </p:nvSpPr>
        <p:spPr>
          <a:xfrm>
            <a:off x="6120680" y="6525344"/>
            <a:ext cx="3059832" cy="36004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Decision</a:t>
            </a:r>
          </a:p>
        </p:txBody>
      </p:sp>
      <p:sp>
        <p:nvSpPr>
          <p:cNvPr id="22" name="TextBox 21"/>
          <p:cNvSpPr txBox="1"/>
          <p:nvPr/>
        </p:nvSpPr>
        <p:spPr>
          <a:xfrm rot="20256901">
            <a:off x="1174921" y="4406634"/>
            <a:ext cx="2203695" cy="646331"/>
          </a:xfrm>
          <a:prstGeom prst="rect">
            <a:avLst/>
          </a:prstGeom>
          <a:noFill/>
          <a:ln>
            <a:solidFill>
              <a:srgbClr val="FF0000"/>
            </a:solidFill>
          </a:ln>
        </p:spPr>
        <p:txBody>
          <a:bodyPr wrap="square" rtlCol="0">
            <a:spAutoFit/>
          </a:bodyPr>
          <a:lstStyle/>
          <a:p>
            <a:r>
              <a:rPr lang="en-GB" sz="3600" b="1" dirty="0" smtClean="0">
                <a:solidFill>
                  <a:srgbClr val="FF0000"/>
                </a:solidFill>
                <a:latin typeface="Times New Roman" pitchFamily="18" charset="0"/>
                <a:cs typeface="Times New Roman" pitchFamily="18" charset="0"/>
              </a:rPr>
              <a:t>REDUCE</a:t>
            </a:r>
            <a:endParaRPr lang="en-GB" sz="3600" b="1" dirty="0">
              <a:solidFill>
                <a:srgbClr val="FF0000"/>
              </a:solidFill>
              <a:latin typeface="Times New Roman" pitchFamily="18" charset="0"/>
              <a:cs typeface="Times New Roman" pitchFamily="18" charset="0"/>
            </a:endParaRPr>
          </a:p>
        </p:txBody>
      </p:sp>
      <p:sp>
        <p:nvSpPr>
          <p:cNvPr id="24" name="TextBox 23"/>
          <p:cNvSpPr txBox="1"/>
          <p:nvPr/>
        </p:nvSpPr>
        <p:spPr>
          <a:xfrm rot="20256901">
            <a:off x="4035978" y="4544343"/>
            <a:ext cx="2203695" cy="646331"/>
          </a:xfrm>
          <a:prstGeom prst="rect">
            <a:avLst/>
          </a:prstGeom>
          <a:noFill/>
          <a:ln>
            <a:solidFill>
              <a:srgbClr val="FF0000"/>
            </a:solidFill>
          </a:ln>
        </p:spPr>
        <p:txBody>
          <a:bodyPr wrap="square" rtlCol="0">
            <a:spAutoFit/>
          </a:bodyPr>
          <a:lstStyle/>
          <a:p>
            <a:r>
              <a:rPr lang="en-GB" sz="3600" b="1" dirty="0" smtClean="0">
                <a:solidFill>
                  <a:srgbClr val="FF0000"/>
                </a:solidFill>
                <a:latin typeface="Times New Roman" pitchFamily="18" charset="0"/>
                <a:cs typeface="Times New Roman" pitchFamily="18" charset="0"/>
              </a:rPr>
              <a:t>REDUCE</a:t>
            </a:r>
            <a:endParaRPr lang="en-GB" sz="3600" b="1" dirty="0">
              <a:solidFill>
                <a:srgbClr val="FF0000"/>
              </a:solidFill>
              <a:latin typeface="Times New Roman" pitchFamily="18" charset="0"/>
              <a:cs typeface="Times New Roman" pitchFamily="18" charset="0"/>
            </a:endParaRPr>
          </a:p>
        </p:txBody>
      </p:sp>
      <p:sp>
        <p:nvSpPr>
          <p:cNvPr id="25" name="TextBox 24"/>
          <p:cNvSpPr txBox="1"/>
          <p:nvPr/>
        </p:nvSpPr>
        <p:spPr>
          <a:xfrm rot="20256901">
            <a:off x="6628265" y="4472335"/>
            <a:ext cx="2203695" cy="646331"/>
          </a:xfrm>
          <a:prstGeom prst="rect">
            <a:avLst/>
          </a:prstGeom>
          <a:noFill/>
          <a:ln>
            <a:solidFill>
              <a:srgbClr val="FF0000"/>
            </a:solidFill>
          </a:ln>
        </p:spPr>
        <p:txBody>
          <a:bodyPr wrap="square" rtlCol="0">
            <a:spAutoFit/>
          </a:bodyPr>
          <a:lstStyle/>
          <a:p>
            <a:r>
              <a:rPr lang="en-GB" sz="3600" b="1" dirty="0" smtClean="0">
                <a:solidFill>
                  <a:srgbClr val="FF0000"/>
                </a:solidFill>
                <a:latin typeface="Times New Roman" pitchFamily="18" charset="0"/>
                <a:cs typeface="Times New Roman" pitchFamily="18" charset="0"/>
              </a:rPr>
              <a:t>REDUCE</a:t>
            </a:r>
            <a:endParaRPr lang="en-GB" sz="3600" b="1" dirty="0">
              <a:solidFill>
                <a:srgbClr val="FF0000"/>
              </a:solidFill>
              <a:latin typeface="Times New Roman" pitchFamily="18" charset="0"/>
              <a:cs typeface="Times New Roman" pitchFamily="18" charset="0"/>
            </a:endParaRPr>
          </a:p>
        </p:txBody>
      </p:sp>
      <p:sp>
        <p:nvSpPr>
          <p:cNvPr id="7" name="Rounded Rectangle 6"/>
          <p:cNvSpPr/>
          <p:nvPr/>
        </p:nvSpPr>
        <p:spPr>
          <a:xfrm rot="16200000">
            <a:off x="9134927" y="5706833"/>
            <a:ext cx="306387" cy="1079313"/>
          </a:xfrm>
          <a:prstGeom prst="roundRect">
            <a:avLst/>
          </a:prstGeom>
          <a:solidFill>
            <a:srgbClr val="00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8" name="Text Box 13"/>
          <p:cNvSpPr txBox="1">
            <a:spLocks noChangeArrowheads="1"/>
          </p:cNvSpPr>
          <p:nvPr/>
        </p:nvSpPr>
        <p:spPr bwMode="auto">
          <a:xfrm>
            <a:off x="8761478" y="6143401"/>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2</a:t>
            </a:fld>
            <a:endParaRPr lang="en-GB" altLang="en-US" sz="1400" b="1" dirty="0">
              <a:solidFill>
                <a:schemeClr val="bg1"/>
              </a:solidFill>
              <a:latin typeface="Century Gothic" pitchFamily="34" charset="0"/>
            </a:endParaRPr>
          </a:p>
        </p:txBody>
      </p:sp>
      <p:grpSp>
        <p:nvGrpSpPr>
          <p:cNvPr id="13" name="Group 12"/>
          <p:cNvGrpSpPr/>
          <p:nvPr/>
        </p:nvGrpSpPr>
        <p:grpSpPr>
          <a:xfrm>
            <a:off x="251520" y="5661251"/>
            <a:ext cx="8892480" cy="850803"/>
            <a:chOff x="251698" y="5381024"/>
            <a:chExt cx="8892480" cy="851297"/>
          </a:xfrm>
        </p:grpSpPr>
        <p:sp>
          <p:nvSpPr>
            <p:cNvPr id="14" name="Rounded Rectangle 13"/>
            <p:cNvSpPr/>
            <p:nvPr/>
          </p:nvSpPr>
          <p:spPr>
            <a:xfrm>
              <a:off x="683746" y="5497184"/>
              <a:ext cx="7992888" cy="734717"/>
            </a:xfrm>
            <a:prstGeom prst="roundRect">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a:off x="251698" y="5381024"/>
              <a:ext cx="8892480" cy="851297"/>
            </a:xfrm>
            <a:prstGeom prst="roundRect">
              <a:avLst/>
            </a:prstGeom>
            <a:noFill/>
          </p:spPr>
          <p:txBody>
            <a:bodyPr wrap="square" rtlCol="0">
              <a:spAutoFit/>
            </a:bodyPr>
            <a:lstStyle/>
            <a:p>
              <a:pPr algn="ctr"/>
              <a:r>
                <a:rPr lang="en-GB" sz="3600" dirty="0" smtClean="0">
                  <a:solidFill>
                    <a:schemeClr val="bg1"/>
                  </a:solidFill>
                  <a:latin typeface="Century Gothic" pitchFamily="34" charset="0"/>
                </a:rPr>
                <a:t>Can </a:t>
              </a:r>
              <a:r>
                <a:rPr lang="en-GB" sz="4400" b="1" dirty="0" smtClean="0">
                  <a:solidFill>
                    <a:srgbClr val="FFFF00"/>
                  </a:solidFill>
                  <a:latin typeface="Century Gothic" pitchFamily="34" charset="0"/>
                </a:rPr>
                <a:t>you</a:t>
              </a:r>
              <a:r>
                <a:rPr lang="en-GB" sz="3600" b="1" dirty="0" smtClean="0">
                  <a:solidFill>
                    <a:schemeClr val="bg1"/>
                  </a:solidFill>
                  <a:latin typeface="Century Gothic" pitchFamily="34" charset="0"/>
                </a:rPr>
                <a:t> </a:t>
              </a:r>
              <a:r>
                <a:rPr lang="en-GB" sz="3600" dirty="0" smtClean="0">
                  <a:solidFill>
                    <a:schemeClr val="bg1"/>
                  </a:solidFill>
                  <a:latin typeface="Century Gothic" pitchFamily="34" charset="0"/>
                </a:rPr>
                <a:t>make big enough cuts?</a:t>
              </a:r>
              <a:endParaRPr lang="en-GB" sz="3600" dirty="0">
                <a:solidFill>
                  <a:schemeClr val="bg1"/>
                </a:solidFill>
                <a:latin typeface="Century Gothic" pitchFamily="34" charset="0"/>
              </a:endParaRPr>
            </a:p>
          </p:txBody>
        </p:sp>
      </p:grpSp>
      <p:sp>
        <p:nvSpPr>
          <p:cNvPr id="23" name="TextBox 22"/>
          <p:cNvSpPr txBox="1"/>
          <p:nvPr/>
        </p:nvSpPr>
        <p:spPr>
          <a:xfrm>
            <a:off x="899592" y="2052137"/>
            <a:ext cx="7920880" cy="584775"/>
          </a:xfrm>
          <a:prstGeom prst="rect">
            <a:avLst/>
          </a:prstGeom>
          <a:noFill/>
        </p:spPr>
        <p:txBody>
          <a:bodyPr wrap="square" rtlCol="0">
            <a:spAutoFit/>
          </a:bodyPr>
          <a:lstStyle/>
          <a:p>
            <a:r>
              <a:rPr lang="en-GB" sz="3200" b="1" dirty="0" smtClean="0">
                <a:latin typeface="Century Gothic" pitchFamily="34" charset="0"/>
                <a:cs typeface="Times New Roman" pitchFamily="18" charset="0"/>
              </a:rPr>
              <a:t>First they </a:t>
            </a:r>
            <a:r>
              <a:rPr lang="en-GB" sz="3200" b="1" dirty="0" smtClean="0">
                <a:solidFill>
                  <a:srgbClr val="FF0000"/>
                </a:solidFill>
                <a:latin typeface="Century Gothic" pitchFamily="34" charset="0"/>
                <a:cs typeface="Times New Roman" pitchFamily="18" charset="0"/>
              </a:rPr>
              <a:t>ban</a:t>
            </a:r>
            <a:r>
              <a:rPr lang="en-GB" sz="3200" b="1" dirty="0" smtClean="0">
                <a:latin typeface="Century Gothic" pitchFamily="34" charset="0"/>
                <a:cs typeface="Times New Roman" pitchFamily="18" charset="0"/>
              </a:rPr>
              <a:t> appliances...now </a:t>
            </a:r>
            <a:r>
              <a:rPr lang="en-GB" sz="3200" b="1" dirty="0" smtClean="0">
                <a:solidFill>
                  <a:srgbClr val="FF0000"/>
                </a:solidFill>
                <a:latin typeface="Century Gothic" pitchFamily="34" charset="0"/>
                <a:cs typeface="Times New Roman" pitchFamily="18" charset="0"/>
              </a:rPr>
              <a:t>THIS!</a:t>
            </a:r>
            <a:endParaRPr lang="en-GB" sz="3200" b="1" dirty="0">
              <a:solidFill>
                <a:srgbClr val="FF0000"/>
              </a:solidFill>
              <a:latin typeface="Century Gothic" pitchFamily="34" charset="0"/>
            </a:endParaRPr>
          </a:p>
        </p:txBody>
      </p:sp>
    </p:spTree>
    <p:custDataLst>
      <p:tags r:id="rId1"/>
    </p:custDataLst>
    <p:extLst>
      <p:ext uri="{BB962C8B-B14F-4D97-AF65-F5344CB8AC3E}">
        <p14:creationId xmlns="" xmlns:p14="http://schemas.microsoft.com/office/powerpoint/2010/main" val="556225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000"/>
                                        <p:tgtEl>
                                          <p:spTgt spid="1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2000"/>
                                        <p:tgtEl>
                                          <p:spTgt spid="23"/>
                                        </p:tgtEl>
                                      </p:cBhvr>
                                    </p:animEffect>
                                  </p:childTnLst>
                                </p:cTn>
                              </p:par>
                            </p:childTnLst>
                          </p:cTn>
                        </p:par>
                        <p:par>
                          <p:cTn id="12" fill="hold">
                            <p:stCondLst>
                              <p:cond delay="30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2000"/>
                                        <p:tgtEl>
                                          <p:spTgt spid="11"/>
                                        </p:tgtEl>
                                      </p:cBhvr>
                                    </p:animEffect>
                                  </p:childTnLst>
                                </p:cTn>
                              </p:par>
                            </p:childTnLst>
                          </p:cTn>
                        </p:par>
                        <p:par>
                          <p:cTn id="16" fill="hold">
                            <p:stCondLst>
                              <p:cond delay="5000"/>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2000"/>
                                        <p:tgtEl>
                                          <p:spTgt spid="15"/>
                                        </p:tgtEl>
                                      </p:cBhvr>
                                    </p:animEffect>
                                  </p:childTnLst>
                                </p:cTn>
                              </p:par>
                            </p:childTnLst>
                          </p:cTn>
                        </p:par>
                        <p:par>
                          <p:cTn id="20" fill="hold">
                            <p:stCondLst>
                              <p:cond delay="7000"/>
                            </p:stCondLst>
                            <p:childTnLst>
                              <p:par>
                                <p:cTn id="21" presetID="10" presetClass="entr" presetSubtype="0" fill="hold" nodeType="after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fade">
                                      <p:cBhvr>
                                        <p:cTn id="23" dur="2000"/>
                                        <p:tgtEl>
                                          <p:spTgt spid="1026"/>
                                        </p:tgtEl>
                                      </p:cBhvr>
                                    </p:animEffect>
                                  </p:childTnLst>
                                </p:cTn>
                              </p:par>
                            </p:childTnLst>
                          </p:cTn>
                        </p:par>
                        <p:par>
                          <p:cTn id="24" fill="hold">
                            <p:stCondLst>
                              <p:cond delay="9000"/>
                            </p:stCondLst>
                            <p:childTnLst>
                              <p:par>
                                <p:cTn id="25" presetID="10" presetClass="entr" presetSubtype="0" fill="hold" nodeType="afterEffect">
                                  <p:stCondLst>
                                    <p:cond delay="0"/>
                                  </p:stCondLst>
                                  <p:childTnLst>
                                    <p:set>
                                      <p:cBhvr>
                                        <p:cTn id="26" dur="1" fill="hold">
                                          <p:stCondLst>
                                            <p:cond delay="0"/>
                                          </p:stCondLst>
                                        </p:cTn>
                                        <p:tgtEl>
                                          <p:spTgt spid="1027"/>
                                        </p:tgtEl>
                                        <p:attrNameLst>
                                          <p:attrName>style.visibility</p:attrName>
                                        </p:attrNameLst>
                                      </p:cBhvr>
                                      <p:to>
                                        <p:strVal val="visible"/>
                                      </p:to>
                                    </p:set>
                                    <p:animEffect transition="in" filter="fade">
                                      <p:cBhvr>
                                        <p:cTn id="27" dur="2000"/>
                                        <p:tgtEl>
                                          <p:spTgt spid="1027"/>
                                        </p:tgtEl>
                                      </p:cBhvr>
                                    </p:animEffect>
                                  </p:childTnLst>
                                </p:cTn>
                              </p:par>
                            </p:childTnLst>
                          </p:cTn>
                        </p:par>
                        <p:par>
                          <p:cTn id="28" fill="hold">
                            <p:stCondLst>
                              <p:cond delay="11000"/>
                            </p:stCondLst>
                            <p:childTnLst>
                              <p:par>
                                <p:cTn id="29" presetID="22" presetClass="entr" presetSubtype="4"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down)">
                                      <p:cBhvr>
                                        <p:cTn id="31" dur="1000"/>
                                        <p:tgtEl>
                                          <p:spTgt spid="22"/>
                                        </p:tgtEl>
                                      </p:cBhvr>
                                    </p:animEffect>
                                  </p:childTnLst>
                                </p:cTn>
                              </p:par>
                              <p:par>
                                <p:cTn id="32" presetID="22" presetClass="entr" presetSubtype="4"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down)">
                                      <p:cBhvr>
                                        <p:cTn id="34" dur="1000"/>
                                        <p:tgtEl>
                                          <p:spTgt spid="24"/>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down)">
                                      <p:cBhvr>
                                        <p:cTn id="37" dur="1000"/>
                                        <p:tgtEl>
                                          <p:spTgt spid="25"/>
                                        </p:tgtEl>
                                      </p:cBhvr>
                                    </p:animEffect>
                                  </p:childTnLst>
                                </p:cTn>
                              </p:par>
                            </p:childTnLst>
                          </p:cTn>
                        </p:par>
                        <p:par>
                          <p:cTn id="38" fill="hold">
                            <p:stCondLst>
                              <p:cond delay="12000"/>
                            </p:stCondLst>
                            <p:childTnLst>
                              <p:par>
                                <p:cTn id="39" presetID="10" presetClass="entr" presetSubtype="0"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5" grpId="0" animBg="1"/>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3568" y="1052736"/>
            <a:ext cx="8136904" cy="1077218"/>
          </a:xfrm>
          <a:prstGeom prst="rect">
            <a:avLst/>
          </a:prstGeom>
        </p:spPr>
        <p:txBody>
          <a:bodyPr wrap="square">
            <a:spAutoFit/>
          </a:bodyPr>
          <a:lstStyle/>
          <a:p>
            <a:pPr fontAlgn="base"/>
            <a:r>
              <a:rPr lang="en-GB" sz="3200" b="1" dirty="0" smtClean="0">
                <a:latin typeface="Century Gothic" pitchFamily="34" charset="0"/>
              </a:rPr>
              <a:t>In this dilemma, you will</a:t>
            </a:r>
          </a:p>
          <a:p>
            <a:pPr fontAlgn="base"/>
            <a:r>
              <a:rPr lang="en-GB" sz="3200" dirty="0">
                <a:latin typeface="Century Gothic" pitchFamily="34" charset="0"/>
              </a:rPr>
              <a:t>a</a:t>
            </a:r>
            <a:r>
              <a:rPr lang="en-GB" sz="3200" dirty="0" smtClean="0">
                <a:latin typeface="Century Gothic" pitchFamily="34" charset="0"/>
              </a:rPr>
              <a:t>nalyse a science issue </a:t>
            </a:r>
            <a:r>
              <a:rPr lang="en-GB" sz="3200" dirty="0" smtClean="0">
                <a:solidFill>
                  <a:schemeClr val="tx1">
                    <a:lumMod val="85000"/>
                    <a:lumOff val="15000"/>
                  </a:schemeClr>
                </a:solidFill>
                <a:latin typeface="Century Gothic" pitchFamily="34" charset="0"/>
              </a:rPr>
              <a:t>using:</a:t>
            </a:r>
            <a:endParaRPr lang="en-GB" sz="3200" dirty="0" smtClean="0">
              <a:latin typeface="Century Gothic" pitchFamily="34" charset="0"/>
            </a:endParaRPr>
          </a:p>
        </p:txBody>
      </p:sp>
      <p:sp>
        <p:nvSpPr>
          <p:cNvPr id="16" name="Rectangle 15"/>
          <p:cNvSpPr/>
          <p:nvPr/>
        </p:nvSpPr>
        <p:spPr>
          <a:xfrm>
            <a:off x="683568" y="3863950"/>
            <a:ext cx="7992888" cy="1077218"/>
          </a:xfrm>
          <a:prstGeom prst="rect">
            <a:avLst/>
          </a:prstGeom>
        </p:spPr>
        <p:txBody>
          <a:bodyPr wrap="square">
            <a:spAutoFit/>
          </a:bodyPr>
          <a:lstStyle/>
          <a:p>
            <a:pPr fontAlgn="base">
              <a:spcBef>
                <a:spcPts val="1800"/>
              </a:spcBef>
            </a:pPr>
            <a:r>
              <a:rPr lang="en-GB" sz="3200" b="1" dirty="0" smtClean="0">
                <a:solidFill>
                  <a:srgbClr val="009900"/>
                </a:solidFill>
                <a:latin typeface="Century Gothic" pitchFamily="34" charset="0"/>
              </a:rPr>
              <a:t>Science in society: </a:t>
            </a:r>
            <a:r>
              <a:rPr lang="en-GB" sz="3200" dirty="0" smtClean="0">
                <a:latin typeface="Century Gothic" pitchFamily="34" charset="0"/>
              </a:rPr>
              <a:t>define a problem and work out how to solve it</a:t>
            </a:r>
          </a:p>
        </p:txBody>
      </p:sp>
      <p:sp>
        <p:nvSpPr>
          <p:cNvPr id="17" name="Rectangle 16"/>
          <p:cNvSpPr/>
          <p:nvPr/>
        </p:nvSpPr>
        <p:spPr>
          <a:xfrm>
            <a:off x="683568" y="2219380"/>
            <a:ext cx="8064896" cy="1569660"/>
          </a:xfrm>
          <a:prstGeom prst="rect">
            <a:avLst/>
          </a:prstGeom>
        </p:spPr>
        <p:txBody>
          <a:bodyPr wrap="square">
            <a:spAutoFit/>
          </a:bodyPr>
          <a:lstStyle/>
          <a:p>
            <a:pPr fontAlgn="base">
              <a:spcBef>
                <a:spcPts val="1800"/>
              </a:spcBef>
            </a:pPr>
            <a:r>
              <a:rPr lang="en-GB" sz="3200" b="1" dirty="0" smtClean="0">
                <a:solidFill>
                  <a:srgbClr val="008EC0"/>
                </a:solidFill>
                <a:latin typeface="Century Gothic" pitchFamily="34" charset="0"/>
              </a:rPr>
              <a:t>Energy: </a:t>
            </a:r>
            <a:r>
              <a:rPr lang="en-GB" sz="3200" dirty="0" smtClean="0">
                <a:latin typeface="Century Gothic" pitchFamily="34" charset="0"/>
              </a:rPr>
              <a:t>the power ratings of electrical appliances and the energy they transfer</a:t>
            </a:r>
          </a:p>
        </p:txBody>
      </p:sp>
      <p:sp>
        <p:nvSpPr>
          <p:cNvPr id="11" name="Rectangle 10"/>
          <p:cNvSpPr/>
          <p:nvPr/>
        </p:nvSpPr>
        <p:spPr>
          <a:xfrm>
            <a:off x="6044132" y="6089229"/>
            <a:ext cx="2560316" cy="369332"/>
          </a:xfrm>
          <a:prstGeom prst="rect">
            <a:avLst/>
          </a:prstGeom>
        </p:spPr>
        <p:txBody>
          <a:bodyPr wrap="none" anchor="ctr">
            <a:spAutoFit/>
          </a:bodyPr>
          <a:lstStyle/>
          <a:p>
            <a:r>
              <a:rPr lang="en-GB" b="1" dirty="0" smtClean="0">
                <a:solidFill>
                  <a:srgbClr val="389E2A"/>
                </a:solidFill>
                <a:latin typeface="Century Gothic" pitchFamily="34" charset="0"/>
              </a:rPr>
              <a:t>Working Scientifically</a:t>
            </a:r>
            <a:endParaRPr lang="en-GB" dirty="0">
              <a:solidFill>
                <a:srgbClr val="389E2A"/>
              </a:solidFill>
            </a:endParaRPr>
          </a:p>
        </p:txBody>
      </p:sp>
      <p:sp>
        <p:nvSpPr>
          <p:cNvPr id="12" name="Rectangle 11"/>
          <p:cNvSpPr/>
          <p:nvPr/>
        </p:nvSpPr>
        <p:spPr>
          <a:xfrm>
            <a:off x="3780351" y="6097654"/>
            <a:ext cx="1107996" cy="369332"/>
          </a:xfrm>
          <a:prstGeom prst="rect">
            <a:avLst/>
          </a:prstGeom>
        </p:spPr>
        <p:txBody>
          <a:bodyPr wrap="none" anchor="ctr">
            <a:spAutoFit/>
          </a:bodyPr>
          <a:lstStyle/>
          <a:p>
            <a:r>
              <a:rPr lang="en-GB" b="1" dirty="0" smtClean="0">
                <a:solidFill>
                  <a:srgbClr val="008EC0"/>
                </a:solidFill>
                <a:latin typeface="Century Gothic" pitchFamily="34" charset="0"/>
              </a:rPr>
              <a:t>Big Idea</a:t>
            </a:r>
            <a:endParaRPr lang="en-GB" dirty="0">
              <a:solidFill>
                <a:srgbClr val="008EC0"/>
              </a:solidFill>
            </a:endParaRPr>
          </a:p>
        </p:txBody>
      </p:sp>
      <p:pic>
        <p:nvPicPr>
          <p:cNvPr id="13" name="Picture 12" descr="citizen.png"/>
          <p:cNvPicPr>
            <a:picLocks noChangeAspect="1"/>
          </p:cNvPicPr>
          <p:nvPr/>
        </p:nvPicPr>
        <p:blipFill>
          <a:blip r:embed="rId4" cstate="print"/>
          <a:stretch>
            <a:fillRect/>
          </a:stretch>
        </p:blipFill>
        <p:spPr>
          <a:xfrm>
            <a:off x="5468068" y="6021288"/>
            <a:ext cx="555213" cy="509281"/>
          </a:xfrm>
          <a:prstGeom prst="rect">
            <a:avLst/>
          </a:prstGeom>
          <a:effectLst>
            <a:outerShdw blurRad="50800" dist="38100" dir="2700000" algn="tl" rotWithShape="0">
              <a:prstClr val="black">
                <a:alpha val="40000"/>
              </a:prstClr>
            </a:outerShdw>
          </a:effectLst>
        </p:spPr>
      </p:pic>
      <p:pic>
        <p:nvPicPr>
          <p:cNvPr id="18" name="Picture 17" descr="knowledge.png"/>
          <p:cNvPicPr>
            <a:picLocks noChangeAspect="1"/>
          </p:cNvPicPr>
          <p:nvPr/>
        </p:nvPicPr>
        <p:blipFill>
          <a:blip r:embed="rId5" cstate="print"/>
          <a:stretch>
            <a:fillRect/>
          </a:stretch>
        </p:blipFill>
        <p:spPr>
          <a:xfrm>
            <a:off x="3131840" y="6034071"/>
            <a:ext cx="648511" cy="496498"/>
          </a:xfrm>
          <a:prstGeom prst="rect">
            <a:avLst/>
          </a:prstGeom>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xmlns="" val="2709916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000"/>
                            </p:stCondLst>
                            <p:childTnLst>
                              <p:par>
                                <p:cTn id="5" presetID="10"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par>
                          <p:cTn id="8" fill="hold">
                            <p:stCondLst>
                              <p:cond delay="4000"/>
                            </p:stCondLst>
                            <p:childTnLst>
                              <p:par>
                                <p:cTn id="9" presetID="10" presetClass="entr" presetSubtype="0" fill="hold" grpId="0"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2000"/>
                                        <p:tgtEl>
                                          <p:spTgt spid="4">
                                            <p:txEl>
                                              <p:pRg st="1" end="1"/>
                                            </p:txEl>
                                          </p:spTgt>
                                        </p:tgtEl>
                                      </p:cBhvr>
                                    </p:animEffect>
                                  </p:childTnLst>
                                </p:cTn>
                              </p:par>
                            </p:childTnLst>
                          </p:cTn>
                        </p:par>
                        <p:par>
                          <p:cTn id="12" fill="hold">
                            <p:stCondLst>
                              <p:cond delay="6000"/>
                            </p:stCondLst>
                            <p:childTnLst>
                              <p:par>
                                <p:cTn id="13" presetID="10" presetClass="entr" presetSubtype="0" fill="hold" grpId="0" nodeType="after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animEffect transition="in" filter="fade">
                                      <p:cBhvr>
                                        <p:cTn id="15" dur="2000"/>
                                        <p:tgtEl>
                                          <p:spTgt spid="17">
                                            <p:txEl>
                                              <p:pRg st="0" end="0"/>
                                            </p:txEl>
                                          </p:spTgt>
                                        </p:tgtEl>
                                      </p:cBhvr>
                                    </p:animEffect>
                                  </p:childTnLst>
                                </p:cTn>
                              </p:par>
                            </p:childTnLst>
                          </p:cTn>
                        </p:par>
                        <p:par>
                          <p:cTn id="16" fill="hold">
                            <p:stCondLst>
                              <p:cond delay="8000"/>
                            </p:stCondLst>
                            <p:childTnLst>
                              <p:par>
                                <p:cTn id="17" presetID="10" presetClass="entr" presetSubtype="0" fill="hold" grpId="0" nodeType="afterEffect">
                                  <p:stCondLst>
                                    <p:cond delay="0"/>
                                  </p:stCondLst>
                                  <p:childTnLst>
                                    <p:set>
                                      <p:cBhvr>
                                        <p:cTn id="18" dur="1" fill="hold">
                                          <p:stCondLst>
                                            <p:cond delay="0"/>
                                          </p:stCondLst>
                                        </p:cTn>
                                        <p:tgtEl>
                                          <p:spTgt spid="16">
                                            <p:txEl>
                                              <p:pRg st="0" end="0"/>
                                            </p:txEl>
                                          </p:spTgt>
                                        </p:tgtEl>
                                        <p:attrNameLst>
                                          <p:attrName>style.visibility</p:attrName>
                                        </p:attrNameLst>
                                      </p:cBhvr>
                                      <p:to>
                                        <p:strVal val="visible"/>
                                      </p:to>
                                    </p:set>
                                    <p:animEffect transition="in" filter="fade">
                                      <p:cBhvr>
                                        <p:cTn id="19" dur="20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6" grpId="0" build="p"/>
      <p:bldP spid="1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water from shower.png"/>
          <p:cNvPicPr>
            <a:picLocks noChangeAspect="1"/>
          </p:cNvPicPr>
          <p:nvPr/>
        </p:nvPicPr>
        <p:blipFill>
          <a:blip r:embed="rId4" cstate="print"/>
          <a:stretch>
            <a:fillRect/>
          </a:stretch>
        </p:blipFill>
        <p:spPr>
          <a:xfrm>
            <a:off x="0" y="1052736"/>
            <a:ext cx="2051720" cy="5478773"/>
          </a:xfrm>
          <a:prstGeom prst="rect">
            <a:avLst/>
          </a:prstGeom>
          <a:ln>
            <a:noFill/>
          </a:ln>
          <a:effectLst>
            <a:outerShdw blurRad="292100" dist="139700" dir="2700000" algn="tl" rotWithShape="0">
              <a:srgbClr val="333333">
                <a:alpha val="65000"/>
              </a:srgbClr>
            </a:outerShdw>
          </a:effectLst>
        </p:spPr>
      </p:pic>
      <p:pic>
        <p:nvPicPr>
          <p:cNvPr id="35" name="Picture 34" descr="video game console.png"/>
          <p:cNvPicPr>
            <a:picLocks noChangeAspect="1"/>
          </p:cNvPicPr>
          <p:nvPr/>
        </p:nvPicPr>
        <p:blipFill>
          <a:blip r:embed="rId5" cstate="print"/>
          <a:stretch>
            <a:fillRect/>
          </a:stretch>
        </p:blipFill>
        <p:spPr>
          <a:xfrm>
            <a:off x="1547664" y="2924944"/>
            <a:ext cx="3203223" cy="2571497"/>
          </a:xfrm>
          <a:prstGeom prst="rect">
            <a:avLst/>
          </a:prstGeom>
        </p:spPr>
      </p:pic>
      <p:pic>
        <p:nvPicPr>
          <p:cNvPr id="23" name="Picture 22" descr="mobile and charge.png"/>
          <p:cNvPicPr>
            <a:picLocks noChangeAspect="1"/>
          </p:cNvPicPr>
          <p:nvPr/>
        </p:nvPicPr>
        <p:blipFill>
          <a:blip r:embed="rId6" cstate="print"/>
          <a:srcRect r="12905"/>
          <a:stretch>
            <a:fillRect/>
          </a:stretch>
        </p:blipFill>
        <p:spPr>
          <a:xfrm>
            <a:off x="5724128" y="2585875"/>
            <a:ext cx="3419872" cy="2643325"/>
          </a:xfrm>
          <a:prstGeom prst="rect">
            <a:avLst/>
          </a:prstGeom>
        </p:spPr>
      </p:pic>
      <p:grpSp>
        <p:nvGrpSpPr>
          <p:cNvPr id="24" name="Group 47"/>
          <p:cNvGrpSpPr/>
          <p:nvPr/>
        </p:nvGrpSpPr>
        <p:grpSpPr>
          <a:xfrm>
            <a:off x="683568" y="404664"/>
            <a:ext cx="7920880" cy="792088"/>
            <a:chOff x="705396" y="5952949"/>
            <a:chExt cx="6207833" cy="1433826"/>
          </a:xfrm>
        </p:grpSpPr>
        <p:sp>
          <p:nvSpPr>
            <p:cNvPr id="25" name="Rounded Rectangle 24"/>
            <p:cNvSpPr/>
            <p:nvPr/>
          </p:nvSpPr>
          <p:spPr>
            <a:xfrm>
              <a:off x="705396" y="5952949"/>
              <a:ext cx="6207833" cy="1433826"/>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tangle 26"/>
            <p:cNvSpPr/>
            <p:nvPr/>
          </p:nvSpPr>
          <p:spPr>
            <a:xfrm>
              <a:off x="767214" y="6213645"/>
              <a:ext cx="6146015" cy="947125"/>
            </a:xfrm>
            <a:prstGeom prst="rect">
              <a:avLst/>
            </a:prstGeom>
            <a:noFill/>
          </p:spPr>
          <p:txBody>
            <a:bodyPr wrap="square">
              <a:spAutoFit/>
            </a:bodyPr>
            <a:lstStyle/>
            <a:p>
              <a:pPr algn="ctr"/>
              <a:r>
                <a:rPr lang="en-GB" sz="2800" dirty="0" smtClean="0">
                  <a:solidFill>
                    <a:schemeClr val="bg1"/>
                  </a:solidFill>
                  <a:latin typeface="Century Gothic" pitchFamily="34" charset="0"/>
                </a:rPr>
                <a:t>Which appliances have high power ratings?</a:t>
              </a:r>
              <a:endParaRPr lang="en-GB" sz="2800" dirty="0">
                <a:solidFill>
                  <a:schemeClr val="bg1"/>
                </a:solidFill>
                <a:latin typeface="Century Gothic" pitchFamily="34" charset="0"/>
              </a:endParaRPr>
            </a:p>
          </p:txBody>
        </p:sp>
      </p:grpSp>
      <p:pic>
        <p:nvPicPr>
          <p:cNvPr id="22" name="Picture 21" descr="computer.png"/>
          <p:cNvPicPr>
            <a:picLocks noChangeAspect="1"/>
          </p:cNvPicPr>
          <p:nvPr/>
        </p:nvPicPr>
        <p:blipFill>
          <a:blip r:embed="rId7" cstate="print"/>
          <a:stretch>
            <a:fillRect/>
          </a:stretch>
        </p:blipFill>
        <p:spPr>
          <a:xfrm>
            <a:off x="2623549" y="962587"/>
            <a:ext cx="3172587" cy="2394405"/>
          </a:xfrm>
          <a:prstGeom prst="rect">
            <a:avLst/>
          </a:prstGeom>
        </p:spPr>
      </p:pic>
      <p:pic>
        <p:nvPicPr>
          <p:cNvPr id="34" name="Picture 33" descr="steam iron.png"/>
          <p:cNvPicPr>
            <a:picLocks noChangeAspect="1"/>
          </p:cNvPicPr>
          <p:nvPr/>
        </p:nvPicPr>
        <p:blipFill>
          <a:blip r:embed="rId8" cstate="print"/>
          <a:stretch>
            <a:fillRect/>
          </a:stretch>
        </p:blipFill>
        <p:spPr>
          <a:xfrm>
            <a:off x="4932040" y="2542704"/>
            <a:ext cx="2361189" cy="2758504"/>
          </a:xfrm>
          <a:prstGeom prst="rect">
            <a:avLst/>
          </a:prstGeom>
        </p:spPr>
      </p:pic>
      <p:sp>
        <p:nvSpPr>
          <p:cNvPr id="45" name="TextBox 44"/>
          <p:cNvSpPr txBox="1"/>
          <p:nvPr/>
        </p:nvSpPr>
        <p:spPr>
          <a:xfrm>
            <a:off x="7812360" y="51090"/>
            <a:ext cx="791388" cy="338554"/>
          </a:xfrm>
          <a:prstGeom prst="rect">
            <a:avLst/>
          </a:prstGeom>
          <a:noFill/>
        </p:spPr>
        <p:txBody>
          <a:bodyPr wrap="square" rtlCol="0">
            <a:spAutoFit/>
          </a:bodyPr>
          <a:lstStyle/>
          <a:p>
            <a:pPr algn="r"/>
            <a:r>
              <a:rPr lang="en-GB" sz="1600" dirty="0" smtClean="0">
                <a:latin typeface="Century Gothic" pitchFamily="34" charset="0"/>
              </a:rPr>
              <a:t>SS1 </a:t>
            </a:r>
            <a:endParaRPr lang="en-GB" sz="1600" dirty="0">
              <a:latin typeface="Century Gothic" pitchFamily="34" charset="0"/>
            </a:endParaRPr>
          </a:p>
        </p:txBody>
      </p:sp>
      <p:pic>
        <p:nvPicPr>
          <p:cNvPr id="46" name="Picture 45" descr="Student sheets.png">
            <a:hlinkClick r:id="rId9" action="ppaction://hlinksldjump"/>
          </p:cNvPr>
          <p:cNvPicPr>
            <a:picLocks noChangeAspect="1"/>
          </p:cNvPicPr>
          <p:nvPr/>
        </p:nvPicPr>
        <p:blipFill>
          <a:blip r:embed="rId10" cstate="print"/>
          <a:stretch>
            <a:fillRect/>
          </a:stretch>
        </p:blipFill>
        <p:spPr>
          <a:xfrm>
            <a:off x="8597324" y="95714"/>
            <a:ext cx="510394" cy="596982"/>
          </a:xfrm>
          <a:prstGeom prst="rect">
            <a:avLst/>
          </a:prstGeom>
        </p:spPr>
      </p:pic>
      <p:sp>
        <p:nvSpPr>
          <p:cNvPr id="41" name="Rectangle 40"/>
          <p:cNvSpPr/>
          <p:nvPr/>
        </p:nvSpPr>
        <p:spPr>
          <a:xfrm>
            <a:off x="-36512" y="6525344"/>
            <a:ext cx="3088861" cy="360040"/>
          </a:xfrm>
          <a:prstGeom prst="rect">
            <a:avLst/>
          </a:prstGeom>
          <a:solidFill>
            <a:srgbClr val="E8D9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Dilemma</a:t>
            </a:r>
          </a:p>
        </p:txBody>
      </p:sp>
      <p:sp>
        <p:nvSpPr>
          <p:cNvPr id="69" name="Rounded Rectangle 68"/>
          <p:cNvSpPr/>
          <p:nvPr/>
        </p:nvSpPr>
        <p:spPr>
          <a:xfrm>
            <a:off x="3024336" y="6529282"/>
            <a:ext cx="3131840" cy="356102"/>
          </a:xfrm>
          <a:prstGeom prst="roundRect">
            <a:avLst/>
          </a:prstGeom>
          <a:solidFill>
            <a:srgbClr val="CC99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Science</a:t>
            </a:r>
          </a:p>
        </p:txBody>
      </p:sp>
      <p:sp>
        <p:nvSpPr>
          <p:cNvPr id="30" name="Rectangle 29"/>
          <p:cNvSpPr/>
          <p:nvPr/>
        </p:nvSpPr>
        <p:spPr>
          <a:xfrm>
            <a:off x="6120680" y="6525344"/>
            <a:ext cx="3059832" cy="36004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Decision</a:t>
            </a:r>
          </a:p>
        </p:txBody>
      </p:sp>
      <p:grpSp>
        <p:nvGrpSpPr>
          <p:cNvPr id="26" name="Group 25"/>
          <p:cNvGrpSpPr/>
          <p:nvPr/>
        </p:nvGrpSpPr>
        <p:grpSpPr>
          <a:xfrm>
            <a:off x="611559" y="5157192"/>
            <a:ext cx="8064897" cy="1224136"/>
            <a:chOff x="611559" y="5157192"/>
            <a:chExt cx="8064897" cy="1224136"/>
          </a:xfrm>
        </p:grpSpPr>
        <p:sp>
          <p:nvSpPr>
            <p:cNvPr id="166" name="Rectangle 165"/>
            <p:cNvSpPr/>
            <p:nvPr/>
          </p:nvSpPr>
          <p:spPr>
            <a:xfrm>
              <a:off x="611559" y="5157192"/>
              <a:ext cx="8064897" cy="1224136"/>
            </a:xfrm>
            <a:prstGeom prst="rect">
              <a:avLst/>
            </a:prstGeom>
            <a:solidFill>
              <a:schemeClr val="bg1"/>
            </a:solidFill>
            <a:ln w="6350">
              <a:solidFill>
                <a:srgbClr val="99009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0" name="Picture 19" descr="discuss.png"/>
            <p:cNvPicPr>
              <a:picLocks noChangeAspect="1"/>
            </p:cNvPicPr>
            <p:nvPr/>
          </p:nvPicPr>
          <p:blipFill>
            <a:blip r:embed="rId11" cstate="print"/>
            <a:stretch>
              <a:fillRect/>
            </a:stretch>
          </p:blipFill>
          <p:spPr>
            <a:xfrm>
              <a:off x="869696" y="5373216"/>
              <a:ext cx="1038008" cy="644855"/>
            </a:xfrm>
            <a:prstGeom prst="rect">
              <a:avLst/>
            </a:prstGeom>
            <a:effectLst>
              <a:outerShdw blurRad="50800" dist="38100" dir="2700000" algn="tl" rotWithShape="0">
                <a:prstClr val="black">
                  <a:alpha val="40000"/>
                </a:prstClr>
              </a:outerShdw>
            </a:effectLst>
          </p:spPr>
        </p:pic>
      </p:grpSp>
      <p:pic>
        <p:nvPicPr>
          <p:cNvPr id="29" name="Picture 28" descr="hairdryer.png"/>
          <p:cNvPicPr>
            <a:picLocks noChangeAspect="1"/>
          </p:cNvPicPr>
          <p:nvPr/>
        </p:nvPicPr>
        <p:blipFill>
          <a:blip r:embed="rId12" cstate="print"/>
          <a:stretch>
            <a:fillRect/>
          </a:stretch>
        </p:blipFill>
        <p:spPr>
          <a:xfrm>
            <a:off x="5436096" y="1268760"/>
            <a:ext cx="2368983" cy="2525270"/>
          </a:xfrm>
          <a:prstGeom prst="rect">
            <a:avLst/>
          </a:prstGeom>
        </p:spPr>
      </p:pic>
      <p:sp>
        <p:nvSpPr>
          <p:cNvPr id="164" name="TextBox 163"/>
          <p:cNvSpPr txBox="1"/>
          <p:nvPr/>
        </p:nvSpPr>
        <p:spPr>
          <a:xfrm>
            <a:off x="2051720" y="5216713"/>
            <a:ext cx="6624736" cy="1092607"/>
          </a:xfrm>
          <a:prstGeom prst="rect">
            <a:avLst/>
          </a:prstGeom>
          <a:solidFill>
            <a:schemeClr val="bg1"/>
          </a:solidFill>
        </p:spPr>
        <p:txBody>
          <a:bodyPr wrap="square" rtlCol="0">
            <a:spAutoFit/>
          </a:bodyPr>
          <a:lstStyle/>
          <a:p>
            <a:pPr marL="263525" indent="-263525">
              <a:spcBef>
                <a:spcPts val="600"/>
              </a:spcBef>
              <a:buClr>
                <a:srgbClr val="008000"/>
              </a:buClr>
              <a:buFont typeface="Wingdings" pitchFamily="2" charset="2"/>
              <a:buChar char="l"/>
            </a:pPr>
            <a:r>
              <a:rPr lang="en-GB" sz="2000" dirty="0" smtClean="0">
                <a:latin typeface="Century Gothic" pitchFamily="34" charset="0"/>
              </a:rPr>
              <a:t>Choose three appliances with high power ratings.</a:t>
            </a:r>
          </a:p>
          <a:p>
            <a:pPr marL="263525" indent="-263525">
              <a:spcBef>
                <a:spcPts val="600"/>
              </a:spcBef>
              <a:buClr>
                <a:srgbClr val="008000"/>
              </a:buClr>
              <a:buFont typeface="Wingdings" pitchFamily="2" charset="2"/>
              <a:buChar char="l"/>
            </a:pPr>
            <a:r>
              <a:rPr lang="en-GB" sz="2000" dirty="0" smtClean="0">
                <a:latin typeface="Century Gothic" pitchFamily="34" charset="0"/>
              </a:rPr>
              <a:t>Order the appliance cards, from the highest power rating to the lowest.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0"/>
                                        <p:tgtEl>
                                          <p:spTgt spid="24"/>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2000"/>
                                        <p:tgtEl>
                                          <p:spTgt spid="28"/>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2000"/>
                                        <p:tgtEl>
                                          <p:spTgt spid="23"/>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2000"/>
                                        <p:tgtEl>
                                          <p:spTgt spid="35"/>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2000"/>
                                        <p:tgtEl>
                                          <p:spTgt spid="22"/>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2000"/>
                                        <p:tgtEl>
                                          <p:spTgt spid="34"/>
                                        </p:tgtEl>
                                      </p:cBhvr>
                                    </p:animEffect>
                                  </p:childTnLst>
                                </p:cTn>
                              </p:par>
                            </p:childTnLst>
                          </p:cTn>
                        </p:par>
                        <p:par>
                          <p:cTn id="28" fill="hold">
                            <p:stCondLst>
                              <p:cond delay="12000"/>
                            </p:stCondLst>
                            <p:childTnLst>
                              <p:par>
                                <p:cTn id="29" presetID="10"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2000"/>
                                        <p:tgtEl>
                                          <p:spTgt spid="29"/>
                                        </p:tgtEl>
                                      </p:cBhvr>
                                    </p:animEffect>
                                  </p:childTnLst>
                                </p:cTn>
                              </p:par>
                            </p:childTnLst>
                          </p:cTn>
                        </p:par>
                        <p:par>
                          <p:cTn id="32" fill="hold">
                            <p:stCondLst>
                              <p:cond delay="14000"/>
                            </p:stCondLst>
                            <p:childTnLst>
                              <p:par>
                                <p:cTn id="33" presetID="10" presetClass="entr" presetSubtype="0"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2000"/>
                                        <p:tgtEl>
                                          <p:spTgt spid="26"/>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164">
                                            <p:bg/>
                                          </p:spTgt>
                                        </p:tgtEl>
                                        <p:attrNameLst>
                                          <p:attrName>style.visibility</p:attrName>
                                        </p:attrNameLst>
                                      </p:cBhvr>
                                      <p:to>
                                        <p:strVal val="visible"/>
                                      </p:to>
                                    </p:set>
                                    <p:animEffect transition="in" filter="fade">
                                      <p:cBhvr>
                                        <p:cTn id="38" dur="2000"/>
                                        <p:tgtEl>
                                          <p:spTgt spid="164">
                                            <p:bg/>
                                          </p:spTgt>
                                        </p:tgtEl>
                                      </p:cBhvr>
                                    </p:animEffect>
                                  </p:childTnLst>
                                </p:cTn>
                              </p:par>
                            </p:childTnLst>
                          </p:cTn>
                        </p:par>
                        <p:par>
                          <p:cTn id="39" fill="hold">
                            <p:stCondLst>
                              <p:cond delay="16500"/>
                            </p:stCondLst>
                            <p:childTnLst>
                              <p:par>
                                <p:cTn id="40" presetID="10" presetClass="entr" presetSubtype="0" fill="hold" grpId="0" nodeType="afterEffect">
                                  <p:stCondLst>
                                    <p:cond delay="0"/>
                                  </p:stCondLst>
                                  <p:childTnLst>
                                    <p:set>
                                      <p:cBhvr>
                                        <p:cTn id="41" dur="1" fill="hold">
                                          <p:stCondLst>
                                            <p:cond delay="0"/>
                                          </p:stCondLst>
                                        </p:cTn>
                                        <p:tgtEl>
                                          <p:spTgt spid="164">
                                            <p:txEl>
                                              <p:pRg st="0" end="0"/>
                                            </p:txEl>
                                          </p:spTgt>
                                        </p:tgtEl>
                                        <p:attrNameLst>
                                          <p:attrName>style.visibility</p:attrName>
                                        </p:attrNameLst>
                                      </p:cBhvr>
                                      <p:to>
                                        <p:strVal val="visible"/>
                                      </p:to>
                                    </p:set>
                                    <p:animEffect transition="in" filter="fade">
                                      <p:cBhvr>
                                        <p:cTn id="42" dur="2000"/>
                                        <p:tgtEl>
                                          <p:spTgt spid="164">
                                            <p:txEl>
                                              <p:pRg st="0" end="0"/>
                                            </p:txEl>
                                          </p:spTgt>
                                        </p:tgtEl>
                                      </p:cBhvr>
                                    </p:animEffect>
                                  </p:childTnLst>
                                </p:cTn>
                              </p:par>
                            </p:childTnLst>
                          </p:cTn>
                        </p:par>
                        <p:par>
                          <p:cTn id="43" fill="hold">
                            <p:stCondLst>
                              <p:cond delay="18500"/>
                            </p:stCondLst>
                            <p:childTnLst>
                              <p:par>
                                <p:cTn id="44" presetID="10" presetClass="entr" presetSubtype="0" fill="hold" grpId="0" nodeType="afterEffect">
                                  <p:stCondLst>
                                    <p:cond delay="500"/>
                                  </p:stCondLst>
                                  <p:childTnLst>
                                    <p:set>
                                      <p:cBhvr>
                                        <p:cTn id="45" dur="1" fill="hold">
                                          <p:stCondLst>
                                            <p:cond delay="0"/>
                                          </p:stCondLst>
                                        </p:cTn>
                                        <p:tgtEl>
                                          <p:spTgt spid="164">
                                            <p:txEl>
                                              <p:pRg st="1" end="1"/>
                                            </p:txEl>
                                          </p:spTgt>
                                        </p:tgtEl>
                                        <p:attrNameLst>
                                          <p:attrName>style.visibility</p:attrName>
                                        </p:attrNameLst>
                                      </p:cBhvr>
                                      <p:to>
                                        <p:strVal val="visible"/>
                                      </p:to>
                                    </p:set>
                                    <p:animEffect transition="in" filter="fade">
                                      <p:cBhvr>
                                        <p:cTn id="46" dur="2000"/>
                                        <p:tgtEl>
                                          <p:spTgt spid="16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3"/>
          <p:cNvPicPr>
            <a:picLocks noChangeAspect="1" noChangeArrowheads="1"/>
          </p:cNvPicPr>
          <p:nvPr/>
        </p:nvPicPr>
        <p:blipFill>
          <a:blip r:embed="rId4" cstate="print"/>
          <a:srcRect/>
          <a:stretch>
            <a:fillRect/>
          </a:stretch>
        </p:blipFill>
        <p:spPr bwMode="auto">
          <a:xfrm>
            <a:off x="-19015" y="-1"/>
            <a:ext cx="9163015" cy="6858001"/>
          </a:xfrm>
          <a:prstGeom prst="rect">
            <a:avLst/>
          </a:prstGeom>
          <a:noFill/>
          <a:ln w="9525">
            <a:noFill/>
            <a:miter lim="800000"/>
            <a:headEnd/>
            <a:tailEnd/>
          </a:ln>
        </p:spPr>
      </p:pic>
      <p:sp>
        <p:nvSpPr>
          <p:cNvPr id="41" name="Rectangle 40"/>
          <p:cNvSpPr/>
          <p:nvPr/>
        </p:nvSpPr>
        <p:spPr>
          <a:xfrm>
            <a:off x="-36512" y="6525344"/>
            <a:ext cx="3088861" cy="360040"/>
          </a:xfrm>
          <a:prstGeom prst="rect">
            <a:avLst/>
          </a:prstGeom>
          <a:solidFill>
            <a:srgbClr val="E0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Dilemma</a:t>
            </a:r>
          </a:p>
        </p:txBody>
      </p:sp>
      <p:sp>
        <p:nvSpPr>
          <p:cNvPr id="69" name="Rounded Rectangle 68"/>
          <p:cNvSpPr/>
          <p:nvPr/>
        </p:nvSpPr>
        <p:spPr>
          <a:xfrm>
            <a:off x="3024336" y="6529282"/>
            <a:ext cx="3131840" cy="356102"/>
          </a:xfrm>
          <a:prstGeom prst="roundRect">
            <a:avLst/>
          </a:prstGeom>
          <a:solidFill>
            <a:srgbClr val="CC99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Science</a:t>
            </a:r>
          </a:p>
        </p:txBody>
      </p:sp>
      <p:grpSp>
        <p:nvGrpSpPr>
          <p:cNvPr id="15" name="Group 14"/>
          <p:cNvGrpSpPr/>
          <p:nvPr/>
        </p:nvGrpSpPr>
        <p:grpSpPr>
          <a:xfrm>
            <a:off x="683568" y="836712"/>
            <a:ext cx="7848872" cy="792088"/>
            <a:chOff x="467544" y="908720"/>
            <a:chExt cx="7848872" cy="792088"/>
          </a:xfrm>
        </p:grpSpPr>
        <p:sp>
          <p:nvSpPr>
            <p:cNvPr id="25" name="Rounded Rectangle 24"/>
            <p:cNvSpPr/>
            <p:nvPr/>
          </p:nvSpPr>
          <p:spPr>
            <a:xfrm>
              <a:off x="467544" y="908720"/>
              <a:ext cx="7848872" cy="792088"/>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tangle 26"/>
            <p:cNvSpPr/>
            <p:nvPr/>
          </p:nvSpPr>
          <p:spPr>
            <a:xfrm>
              <a:off x="539552" y="1052736"/>
              <a:ext cx="7704855" cy="523220"/>
            </a:xfrm>
            <a:prstGeom prst="rect">
              <a:avLst/>
            </a:prstGeom>
            <a:noFill/>
          </p:spPr>
          <p:txBody>
            <a:bodyPr wrap="square">
              <a:spAutoFit/>
            </a:bodyPr>
            <a:lstStyle/>
            <a:p>
              <a:pPr algn="ctr"/>
              <a:r>
                <a:rPr lang="en-GB" sz="2800" dirty="0" smtClean="0">
                  <a:solidFill>
                    <a:schemeClr val="bg1"/>
                  </a:solidFill>
                  <a:latin typeface="Century Gothic" pitchFamily="34" charset="0"/>
                </a:rPr>
                <a:t>How much energy do appliances transfer?</a:t>
              </a:r>
              <a:endParaRPr lang="en-GB" sz="2800" dirty="0">
                <a:solidFill>
                  <a:schemeClr val="bg1"/>
                </a:solidFill>
                <a:latin typeface="Century Gothic" pitchFamily="34" charset="0"/>
              </a:endParaRPr>
            </a:p>
          </p:txBody>
        </p:sp>
      </p:grpSp>
      <p:grpSp>
        <p:nvGrpSpPr>
          <p:cNvPr id="29" name="Group 28"/>
          <p:cNvGrpSpPr/>
          <p:nvPr/>
        </p:nvGrpSpPr>
        <p:grpSpPr>
          <a:xfrm>
            <a:off x="1187624" y="2060848"/>
            <a:ext cx="7056784" cy="1080120"/>
            <a:chOff x="827584" y="1844824"/>
            <a:chExt cx="7056784" cy="1080120"/>
          </a:xfrm>
        </p:grpSpPr>
        <p:sp>
          <p:nvSpPr>
            <p:cNvPr id="28" name="Rectangle 27"/>
            <p:cNvSpPr/>
            <p:nvPr/>
          </p:nvSpPr>
          <p:spPr>
            <a:xfrm>
              <a:off x="827584" y="1916832"/>
              <a:ext cx="6840760" cy="1008112"/>
            </a:xfrm>
            <a:prstGeom prst="rect">
              <a:avLst/>
            </a:prstGeom>
            <a:solidFill>
              <a:srgbClr val="88A6CA"/>
            </a:solidFill>
            <a:ln>
              <a:noFill/>
            </a:ln>
            <a:effectLst>
              <a:outerShdw blurRad="190500" dist="63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p:cNvSpPr txBox="1"/>
            <p:nvPr/>
          </p:nvSpPr>
          <p:spPr>
            <a:xfrm>
              <a:off x="827584" y="1844824"/>
              <a:ext cx="7056784" cy="1077218"/>
            </a:xfrm>
            <a:prstGeom prst="rect">
              <a:avLst/>
            </a:prstGeom>
            <a:noFill/>
            <a:effectLst>
              <a:outerShdw blurRad="63500" sx="102000" sy="102000" algn="ctr" rotWithShape="0">
                <a:prstClr val="black">
                  <a:alpha val="40000"/>
                </a:prstClr>
              </a:outerShdw>
            </a:effectLst>
          </p:spPr>
          <p:txBody>
            <a:bodyPr wrap="square" rtlCol="0">
              <a:spAutoFit/>
            </a:bodyPr>
            <a:lstStyle/>
            <a:p>
              <a:r>
                <a:rPr lang="en-GB" sz="3200" b="1" dirty="0" smtClean="0">
                  <a:latin typeface="Century Gothic" pitchFamily="34" charset="0"/>
                </a:rPr>
                <a:t>energy transferred = power </a:t>
              </a:r>
              <a:r>
                <a:rPr lang="en-GB" sz="3200" b="1" dirty="0" smtClean="0">
                  <a:latin typeface="Century Gothic" pitchFamily="34" charset="0"/>
                  <a:sym typeface="Symbol"/>
                </a:rPr>
                <a:t> time</a:t>
              </a:r>
              <a:br>
                <a:rPr lang="en-GB" sz="3200" b="1" dirty="0" smtClean="0">
                  <a:latin typeface="Century Gothic" pitchFamily="34" charset="0"/>
                  <a:sym typeface="Symbol"/>
                </a:rPr>
              </a:br>
              <a:r>
                <a:rPr lang="en-GB" sz="3200" b="1" dirty="0" smtClean="0">
                  <a:latin typeface="Century Gothic" pitchFamily="34" charset="0"/>
                  <a:sym typeface="Symbol"/>
                </a:rPr>
                <a:t>		</a:t>
              </a:r>
              <a:r>
                <a:rPr lang="en-GB" sz="3200" b="1" dirty="0" smtClean="0">
                  <a:solidFill>
                    <a:schemeClr val="bg1"/>
                  </a:solidFill>
                  <a:latin typeface="Century Gothic" pitchFamily="34" charset="0"/>
                  <a:sym typeface="Symbol"/>
                </a:rPr>
                <a:t>kWh			kW	     h</a:t>
              </a:r>
              <a:r>
                <a:rPr lang="en-GB" sz="3200" b="1" dirty="0" smtClean="0">
                  <a:solidFill>
                    <a:srgbClr val="6600CC"/>
                  </a:solidFill>
                  <a:latin typeface="Century Gothic" pitchFamily="34" charset="0"/>
                  <a:sym typeface="Symbol"/>
                </a:rPr>
                <a:t>	</a:t>
              </a:r>
              <a:endParaRPr lang="en-GB" sz="3200" b="1" dirty="0">
                <a:latin typeface="Century Gothic" pitchFamily="34" charset="0"/>
              </a:endParaRPr>
            </a:p>
          </p:txBody>
        </p:sp>
      </p:grpSp>
      <p:grpSp>
        <p:nvGrpSpPr>
          <p:cNvPr id="19" name="Group 18"/>
          <p:cNvGrpSpPr/>
          <p:nvPr/>
        </p:nvGrpSpPr>
        <p:grpSpPr>
          <a:xfrm>
            <a:off x="323528" y="3140968"/>
            <a:ext cx="8712968" cy="2232248"/>
            <a:chOff x="323528" y="2996952"/>
            <a:chExt cx="8712968" cy="2232248"/>
          </a:xfrm>
        </p:grpSpPr>
        <p:sp>
          <p:nvSpPr>
            <p:cNvPr id="16" name="Rounded Rectangle 15"/>
            <p:cNvSpPr/>
            <p:nvPr/>
          </p:nvSpPr>
          <p:spPr>
            <a:xfrm>
              <a:off x="323528" y="2996952"/>
              <a:ext cx="8496944" cy="2232248"/>
            </a:xfrm>
            <a:prstGeom prst="roundRect">
              <a:avLst>
                <a:gd name="adj" fmla="val 9219"/>
              </a:avLst>
            </a:prstGeom>
            <a:solidFill>
              <a:schemeClr val="bg1"/>
            </a:solidFill>
            <a:ln>
              <a:solidFill>
                <a:srgbClr val="88A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p:cNvSpPr txBox="1"/>
            <p:nvPr/>
          </p:nvSpPr>
          <p:spPr>
            <a:xfrm>
              <a:off x="467544" y="3068960"/>
              <a:ext cx="8568952" cy="2139047"/>
            </a:xfrm>
            <a:prstGeom prst="rect">
              <a:avLst/>
            </a:prstGeom>
            <a:noFill/>
          </p:spPr>
          <p:txBody>
            <a:bodyPr wrap="square" rtlCol="0">
              <a:spAutoFit/>
            </a:bodyPr>
            <a:lstStyle/>
            <a:p>
              <a:pPr marL="442913" indent="-442913"/>
              <a:r>
                <a:rPr lang="en-GB" sz="3200" b="1" dirty="0" smtClean="0">
                  <a:solidFill>
                    <a:srgbClr val="008000"/>
                  </a:solidFill>
                  <a:latin typeface="Century Gothic" pitchFamily="34" charset="0"/>
                </a:rPr>
                <a:t>Q</a:t>
              </a:r>
              <a:r>
                <a:rPr lang="en-GB" sz="3200" dirty="0" smtClean="0">
                  <a:latin typeface="Century Gothic" pitchFamily="34" charset="0"/>
                </a:rPr>
                <a:t> If you are in an 8 kW shower for ¼ hour,      how much energy is transferred?</a:t>
              </a:r>
            </a:p>
            <a:p>
              <a:pPr>
                <a:spcBef>
                  <a:spcPts val="600"/>
                </a:spcBef>
              </a:pPr>
              <a:r>
                <a:rPr lang="en-GB" sz="3200" b="1" dirty="0" smtClean="0">
                  <a:solidFill>
                    <a:srgbClr val="008000"/>
                  </a:solidFill>
                  <a:latin typeface="Century Gothic" pitchFamily="34" charset="0"/>
                </a:rPr>
                <a:t>A</a:t>
              </a:r>
              <a:r>
                <a:rPr lang="en-GB" sz="3200" b="1" dirty="0" smtClean="0">
                  <a:solidFill>
                    <a:srgbClr val="6600CC"/>
                  </a:solidFill>
                  <a:latin typeface="Century Gothic" pitchFamily="34" charset="0"/>
                </a:rPr>
                <a:t> </a:t>
              </a:r>
              <a:r>
                <a:rPr lang="en-GB" sz="3200" dirty="0" smtClean="0">
                  <a:latin typeface="Century Gothic" pitchFamily="34" charset="0"/>
                </a:rPr>
                <a:t>Energy transferred = </a:t>
              </a:r>
              <a:r>
                <a:rPr lang="en-GB" sz="3200" dirty="0" smtClean="0">
                  <a:latin typeface="Century Gothic" pitchFamily="34" charset="0"/>
                </a:rPr>
                <a:t>8kW </a:t>
              </a:r>
              <a:r>
                <a:rPr lang="en-GB" sz="3200" dirty="0" smtClean="0">
                  <a:latin typeface="Century Gothic" pitchFamily="34" charset="0"/>
                  <a:sym typeface="Symbol"/>
                </a:rPr>
                <a:t> ¼ hour</a:t>
              </a:r>
              <a:br>
                <a:rPr lang="en-GB" sz="3200" dirty="0" smtClean="0">
                  <a:latin typeface="Century Gothic" pitchFamily="34" charset="0"/>
                  <a:sym typeface="Symbol"/>
                </a:rPr>
              </a:br>
              <a:r>
                <a:rPr lang="en-GB" sz="3200" dirty="0" smtClean="0">
                  <a:latin typeface="Century Gothic" pitchFamily="34" charset="0"/>
                  <a:sym typeface="Symbol"/>
                </a:rPr>
                <a:t> 				    </a:t>
              </a:r>
              <a:r>
                <a:rPr lang="en-GB" sz="3200" b="1" dirty="0" smtClean="0">
                  <a:latin typeface="Century Gothic" pitchFamily="34" charset="0"/>
                  <a:sym typeface="Symbol"/>
                </a:rPr>
                <a:t>= 2 kWh</a:t>
              </a:r>
              <a:endParaRPr lang="en-GB" sz="3200" b="1" dirty="0">
                <a:solidFill>
                  <a:srgbClr val="6600CC"/>
                </a:solidFill>
                <a:latin typeface="Century Gothic" pitchFamily="34" charset="0"/>
              </a:endParaRPr>
            </a:p>
          </p:txBody>
        </p:sp>
      </p:grpSp>
      <p:grpSp>
        <p:nvGrpSpPr>
          <p:cNvPr id="14" name="Group 13"/>
          <p:cNvGrpSpPr/>
          <p:nvPr/>
        </p:nvGrpSpPr>
        <p:grpSpPr>
          <a:xfrm>
            <a:off x="1259631" y="5517232"/>
            <a:ext cx="6696745" cy="864096"/>
            <a:chOff x="971599" y="5517232"/>
            <a:chExt cx="6696745" cy="864096"/>
          </a:xfrm>
        </p:grpSpPr>
        <p:sp>
          <p:nvSpPr>
            <p:cNvPr id="166" name="Rectangle 165"/>
            <p:cNvSpPr/>
            <p:nvPr/>
          </p:nvSpPr>
          <p:spPr>
            <a:xfrm>
              <a:off x="971599" y="5517232"/>
              <a:ext cx="6696745" cy="864096"/>
            </a:xfrm>
            <a:prstGeom prst="rect">
              <a:avLst/>
            </a:prstGeom>
            <a:solidFill>
              <a:schemeClr val="bg1"/>
            </a:solidFill>
            <a:ln w="6350">
              <a:solidFill>
                <a:srgbClr val="99009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4" name="TextBox 163"/>
            <p:cNvSpPr txBox="1"/>
            <p:nvPr/>
          </p:nvSpPr>
          <p:spPr>
            <a:xfrm>
              <a:off x="1691679" y="5517232"/>
              <a:ext cx="5976665" cy="830997"/>
            </a:xfrm>
            <a:prstGeom prst="rect">
              <a:avLst/>
            </a:prstGeom>
            <a:noFill/>
          </p:spPr>
          <p:txBody>
            <a:bodyPr wrap="square" rtlCol="0">
              <a:spAutoFit/>
            </a:bodyPr>
            <a:lstStyle/>
            <a:p>
              <a:pPr>
                <a:spcBef>
                  <a:spcPts val="600"/>
                </a:spcBef>
                <a:buClr>
                  <a:srgbClr val="008EC0"/>
                </a:buClr>
              </a:pPr>
              <a:r>
                <a:rPr lang="en-GB" sz="2400" dirty="0" smtClean="0">
                  <a:latin typeface="Century Gothic" pitchFamily="34" charset="0"/>
                </a:rPr>
                <a:t> Make up some questions like this for your partner, and check their answers. </a:t>
              </a:r>
            </a:p>
          </p:txBody>
        </p:sp>
        <p:pic>
          <p:nvPicPr>
            <p:cNvPr id="13" name="Picture 12" descr="write.png"/>
            <p:cNvPicPr>
              <a:picLocks noChangeAspect="1"/>
            </p:cNvPicPr>
            <p:nvPr/>
          </p:nvPicPr>
          <p:blipFill>
            <a:blip r:embed="rId5" cstate="print"/>
            <a:stretch>
              <a:fillRect/>
            </a:stretch>
          </p:blipFill>
          <p:spPr>
            <a:xfrm>
              <a:off x="1115617" y="5589240"/>
              <a:ext cx="493832" cy="720080"/>
            </a:xfrm>
            <a:prstGeom prst="rect">
              <a:avLst/>
            </a:prstGeom>
            <a:effectLst>
              <a:outerShdw blurRad="50800" dist="38100" dir="2700000" algn="tl" rotWithShape="0">
                <a:prstClr val="black">
                  <a:alpha val="40000"/>
                </a:prstClr>
              </a:outerShdw>
            </a:effectLst>
          </p:spPr>
        </p:pic>
      </p:grpSp>
      <p:pic>
        <p:nvPicPr>
          <p:cNvPr id="24" name="Picture 23" descr="engagelogo.png"/>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
        <p:nvSpPr>
          <p:cNvPr id="26" name="Rectangle 25"/>
          <p:cNvSpPr/>
          <p:nvPr/>
        </p:nvSpPr>
        <p:spPr>
          <a:xfrm>
            <a:off x="6120680" y="6525344"/>
            <a:ext cx="3059832" cy="36004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Decision</a:t>
            </a:r>
          </a:p>
        </p:txBody>
      </p:sp>
      <p:sp>
        <p:nvSpPr>
          <p:cNvPr id="22" name="Rounded Rectangle 21"/>
          <p:cNvSpPr/>
          <p:nvPr/>
        </p:nvSpPr>
        <p:spPr>
          <a:xfrm rot="16200000">
            <a:off x="9134927" y="5778841"/>
            <a:ext cx="306387" cy="1079313"/>
          </a:xfrm>
          <a:prstGeom prst="roundRect">
            <a:avLst/>
          </a:prstGeom>
          <a:solidFill>
            <a:srgbClr val="00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23" name="Text Box 13"/>
          <p:cNvSpPr txBox="1">
            <a:spLocks noChangeArrowheads="1"/>
          </p:cNvSpPr>
          <p:nvPr/>
        </p:nvSpPr>
        <p:spPr bwMode="auto">
          <a:xfrm>
            <a:off x="8761478" y="6215409"/>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5</a:t>
            </a:fld>
            <a:endParaRPr lang="en-GB" altLang="en-US" sz="1400" b="1"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2000"/>
                                        <p:tgtEl>
                                          <p:spTgt spid="29"/>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2000"/>
                                        <p:tgtEl>
                                          <p:spTgt spid="19"/>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descr="couple worried.png"/>
          <p:cNvPicPr>
            <a:picLocks noChangeAspect="1"/>
          </p:cNvPicPr>
          <p:nvPr/>
        </p:nvPicPr>
        <p:blipFill>
          <a:blip r:embed="rId4" cstate="print"/>
          <a:stretch>
            <a:fillRect/>
          </a:stretch>
        </p:blipFill>
        <p:spPr>
          <a:xfrm>
            <a:off x="1403648" y="1628801"/>
            <a:ext cx="6111968" cy="41231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0" name="TextBox 29"/>
          <p:cNvSpPr txBox="1"/>
          <p:nvPr/>
        </p:nvSpPr>
        <p:spPr>
          <a:xfrm>
            <a:off x="7811798" y="51090"/>
            <a:ext cx="791950" cy="338554"/>
          </a:xfrm>
          <a:prstGeom prst="rect">
            <a:avLst/>
          </a:prstGeom>
          <a:noFill/>
        </p:spPr>
        <p:txBody>
          <a:bodyPr wrap="square" rtlCol="0">
            <a:spAutoFit/>
          </a:bodyPr>
          <a:lstStyle/>
          <a:p>
            <a:pPr algn="r"/>
            <a:r>
              <a:rPr lang="en-GB" sz="1600" dirty="0" smtClean="0">
                <a:latin typeface="Century Gothic" pitchFamily="34" charset="0"/>
              </a:rPr>
              <a:t>SS2-4</a:t>
            </a:r>
            <a:endParaRPr lang="en-GB" sz="1600" dirty="0">
              <a:latin typeface="Century Gothic" pitchFamily="34" charset="0"/>
            </a:endParaRPr>
          </a:p>
        </p:txBody>
      </p:sp>
      <p:pic>
        <p:nvPicPr>
          <p:cNvPr id="31" name="Picture 30" descr="Student sheets.png">
            <a:hlinkClick r:id="rId5" action="ppaction://hlinksldjump"/>
          </p:cNvPr>
          <p:cNvPicPr>
            <a:picLocks noChangeAspect="1"/>
          </p:cNvPicPr>
          <p:nvPr/>
        </p:nvPicPr>
        <p:blipFill>
          <a:blip r:embed="rId6" cstate="print"/>
          <a:stretch>
            <a:fillRect/>
          </a:stretch>
        </p:blipFill>
        <p:spPr>
          <a:xfrm>
            <a:off x="8597324" y="95714"/>
            <a:ext cx="510394" cy="596982"/>
          </a:xfrm>
          <a:prstGeom prst="rect">
            <a:avLst/>
          </a:prstGeom>
        </p:spPr>
      </p:pic>
      <p:sp>
        <p:nvSpPr>
          <p:cNvPr id="36" name="Rectangle 35"/>
          <p:cNvSpPr/>
          <p:nvPr/>
        </p:nvSpPr>
        <p:spPr>
          <a:xfrm>
            <a:off x="-36512" y="6525344"/>
            <a:ext cx="3088861" cy="360040"/>
          </a:xfrm>
          <a:prstGeom prst="rect">
            <a:avLst/>
          </a:prstGeom>
          <a:solidFill>
            <a:srgbClr val="E8D9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Dilemma</a:t>
            </a:r>
          </a:p>
        </p:txBody>
      </p:sp>
      <p:sp>
        <p:nvSpPr>
          <p:cNvPr id="47" name="Rectangle 46"/>
          <p:cNvSpPr/>
          <p:nvPr/>
        </p:nvSpPr>
        <p:spPr>
          <a:xfrm>
            <a:off x="2987823" y="6525344"/>
            <a:ext cx="3080467" cy="360040"/>
          </a:xfrm>
          <a:prstGeom prst="rect">
            <a:avLst/>
          </a:prstGeom>
          <a:solidFill>
            <a:srgbClr val="FCD6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Science</a:t>
            </a:r>
          </a:p>
        </p:txBody>
      </p:sp>
      <p:sp>
        <p:nvSpPr>
          <p:cNvPr id="49" name="Rounded Rectangle 48"/>
          <p:cNvSpPr/>
          <p:nvPr/>
        </p:nvSpPr>
        <p:spPr>
          <a:xfrm>
            <a:off x="6048672" y="6529282"/>
            <a:ext cx="3131840" cy="356102"/>
          </a:xfrm>
          <a:prstGeom prst="roundRect">
            <a:avLst/>
          </a:prstGeom>
          <a:solidFill>
            <a:srgbClr val="009900"/>
          </a:solidFill>
          <a:ln>
            <a:no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Decision</a:t>
            </a:r>
          </a:p>
        </p:txBody>
      </p:sp>
      <p:sp>
        <p:nvSpPr>
          <p:cNvPr id="29" name="TextBox 28"/>
          <p:cNvSpPr txBox="1"/>
          <p:nvPr/>
        </p:nvSpPr>
        <p:spPr>
          <a:xfrm>
            <a:off x="971600" y="116632"/>
            <a:ext cx="7128792" cy="1569660"/>
          </a:xfrm>
          <a:prstGeom prst="rect">
            <a:avLst/>
          </a:prstGeom>
          <a:noFill/>
        </p:spPr>
        <p:txBody>
          <a:bodyPr wrap="square" rtlCol="0">
            <a:spAutoFit/>
          </a:bodyPr>
          <a:lstStyle/>
          <a:p>
            <a:pPr algn="ctr"/>
            <a:r>
              <a:rPr lang="en-GB" sz="3200" dirty="0" smtClean="0">
                <a:latin typeface="Century Gothic" pitchFamily="34" charset="0"/>
              </a:rPr>
              <a:t>At home, the bill payers </a:t>
            </a:r>
            <a:br>
              <a:rPr lang="en-GB" sz="3200" dirty="0" smtClean="0">
                <a:latin typeface="Century Gothic" pitchFamily="34" charset="0"/>
              </a:rPr>
            </a:br>
            <a:r>
              <a:rPr lang="en-GB" sz="3200" dirty="0" smtClean="0">
                <a:latin typeface="Century Gothic" pitchFamily="34" charset="0"/>
              </a:rPr>
              <a:t>give you a </a:t>
            </a:r>
            <a:r>
              <a:rPr lang="en-GB" sz="3200" b="1" dirty="0" smtClean="0">
                <a:latin typeface="Century Gothic" pitchFamily="34" charset="0"/>
              </a:rPr>
              <a:t>daily personal </a:t>
            </a:r>
          </a:p>
          <a:p>
            <a:pPr algn="ctr"/>
            <a:r>
              <a:rPr lang="en-GB" sz="3200" b="1" dirty="0" smtClean="0">
                <a:latin typeface="Century Gothic" pitchFamily="34" charset="0"/>
              </a:rPr>
              <a:t>electricity allowance </a:t>
            </a:r>
            <a:r>
              <a:rPr lang="en-GB" sz="3200" dirty="0" smtClean="0">
                <a:latin typeface="Century Gothic" pitchFamily="34" charset="0"/>
              </a:rPr>
              <a:t>of</a:t>
            </a:r>
            <a:r>
              <a:rPr lang="en-GB" sz="3200" dirty="0" smtClean="0">
                <a:solidFill>
                  <a:srgbClr val="C00000"/>
                </a:solidFill>
                <a:latin typeface="Century Gothic" pitchFamily="34" charset="0"/>
              </a:rPr>
              <a:t> </a:t>
            </a:r>
            <a:r>
              <a:rPr lang="en-GB" sz="3200" b="1" dirty="0" smtClean="0">
                <a:solidFill>
                  <a:srgbClr val="C00000"/>
                </a:solidFill>
                <a:latin typeface="Century Gothic" pitchFamily="34" charset="0"/>
              </a:rPr>
              <a:t>1.5 kWh</a:t>
            </a:r>
            <a:r>
              <a:rPr lang="en-GB" sz="3200" dirty="0" smtClean="0">
                <a:solidFill>
                  <a:srgbClr val="C00000"/>
                </a:solidFill>
                <a:latin typeface="Century Gothic" pitchFamily="34" charset="0"/>
              </a:rPr>
              <a:t>.  </a:t>
            </a:r>
            <a:endParaRPr lang="en-GB" sz="3200" dirty="0">
              <a:solidFill>
                <a:srgbClr val="C00000"/>
              </a:solidFill>
              <a:latin typeface="Century Gothic" pitchFamily="34" charset="0"/>
            </a:endParaRPr>
          </a:p>
        </p:txBody>
      </p:sp>
      <p:grpSp>
        <p:nvGrpSpPr>
          <p:cNvPr id="33" name="Group 32"/>
          <p:cNvGrpSpPr/>
          <p:nvPr/>
        </p:nvGrpSpPr>
        <p:grpSpPr>
          <a:xfrm>
            <a:off x="395536" y="5373216"/>
            <a:ext cx="2304256" cy="1080120"/>
            <a:chOff x="395536" y="5373216"/>
            <a:chExt cx="2304256" cy="1080120"/>
          </a:xfrm>
        </p:grpSpPr>
        <p:sp>
          <p:nvSpPr>
            <p:cNvPr id="26" name="Rectangle 25"/>
            <p:cNvSpPr/>
            <p:nvPr/>
          </p:nvSpPr>
          <p:spPr>
            <a:xfrm>
              <a:off x="395536" y="5373216"/>
              <a:ext cx="2232248" cy="1080120"/>
            </a:xfrm>
            <a:prstGeom prst="rect">
              <a:avLst/>
            </a:prstGeom>
            <a:solidFill>
              <a:schemeClr val="bg1"/>
            </a:solidFill>
            <a:ln w="6350">
              <a:solidFill>
                <a:srgbClr val="99009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TextBox 17"/>
            <p:cNvSpPr txBox="1"/>
            <p:nvPr/>
          </p:nvSpPr>
          <p:spPr>
            <a:xfrm>
              <a:off x="755576" y="5373216"/>
              <a:ext cx="1944216" cy="1015663"/>
            </a:xfrm>
            <a:prstGeom prst="rect">
              <a:avLst/>
            </a:prstGeom>
            <a:noFill/>
          </p:spPr>
          <p:txBody>
            <a:bodyPr wrap="square" rtlCol="0">
              <a:spAutoFit/>
            </a:bodyPr>
            <a:lstStyle/>
            <a:p>
              <a:pPr>
                <a:spcBef>
                  <a:spcPts val="400"/>
                </a:spcBef>
                <a:buClr>
                  <a:srgbClr val="008EC0"/>
                </a:buClr>
              </a:pPr>
              <a:r>
                <a:rPr lang="en-GB" sz="2000" dirty="0" smtClean="0">
                  <a:latin typeface="Century Gothic" pitchFamily="34" charset="0"/>
                </a:rPr>
                <a:t>How much electricity do you use now?</a:t>
              </a:r>
            </a:p>
          </p:txBody>
        </p:sp>
        <p:pic>
          <p:nvPicPr>
            <p:cNvPr id="20" name="Picture 19" descr="write.png"/>
            <p:cNvPicPr>
              <a:picLocks noChangeAspect="1"/>
            </p:cNvPicPr>
            <p:nvPr/>
          </p:nvPicPr>
          <p:blipFill>
            <a:blip r:embed="rId7" cstate="print"/>
            <a:stretch>
              <a:fillRect/>
            </a:stretch>
          </p:blipFill>
          <p:spPr>
            <a:xfrm>
              <a:off x="457378" y="5673435"/>
              <a:ext cx="345949" cy="504445"/>
            </a:xfrm>
            <a:prstGeom prst="rect">
              <a:avLst/>
            </a:prstGeom>
            <a:effectLst>
              <a:outerShdw blurRad="50800" dist="38100" dir="2700000" algn="tl" rotWithShape="0">
                <a:prstClr val="black">
                  <a:alpha val="40000"/>
                </a:prstClr>
              </a:outerShdw>
            </a:effectLst>
          </p:spPr>
        </p:pic>
      </p:grpSp>
      <p:grpSp>
        <p:nvGrpSpPr>
          <p:cNvPr id="34" name="Group 33"/>
          <p:cNvGrpSpPr/>
          <p:nvPr/>
        </p:nvGrpSpPr>
        <p:grpSpPr>
          <a:xfrm>
            <a:off x="2771800" y="5373216"/>
            <a:ext cx="3168352" cy="1080120"/>
            <a:chOff x="2771800" y="5373216"/>
            <a:chExt cx="3168352" cy="1080120"/>
          </a:xfrm>
        </p:grpSpPr>
        <p:sp>
          <p:nvSpPr>
            <p:cNvPr id="24" name="Rectangle 23"/>
            <p:cNvSpPr/>
            <p:nvPr/>
          </p:nvSpPr>
          <p:spPr>
            <a:xfrm>
              <a:off x="2771800" y="5373216"/>
              <a:ext cx="3096344" cy="1080120"/>
            </a:xfrm>
            <a:prstGeom prst="rect">
              <a:avLst/>
            </a:prstGeom>
            <a:solidFill>
              <a:schemeClr val="bg1"/>
            </a:solidFill>
            <a:ln w="6350">
              <a:solidFill>
                <a:srgbClr val="99009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p:cNvSpPr txBox="1"/>
            <p:nvPr/>
          </p:nvSpPr>
          <p:spPr>
            <a:xfrm>
              <a:off x="3635896" y="5373216"/>
              <a:ext cx="2304256" cy="1015663"/>
            </a:xfrm>
            <a:prstGeom prst="rect">
              <a:avLst/>
            </a:prstGeom>
            <a:noFill/>
          </p:spPr>
          <p:txBody>
            <a:bodyPr wrap="square" rtlCol="0">
              <a:spAutoFit/>
            </a:bodyPr>
            <a:lstStyle/>
            <a:p>
              <a:pPr>
                <a:spcBef>
                  <a:spcPts val="400"/>
                </a:spcBef>
                <a:buClr>
                  <a:srgbClr val="008EC0"/>
                </a:buClr>
              </a:pPr>
              <a:r>
                <a:rPr lang="en-GB" sz="2000" dirty="0" smtClean="0">
                  <a:latin typeface="Century Gothic" pitchFamily="34" charset="0"/>
                </a:rPr>
                <a:t>What cuts could </a:t>
              </a:r>
              <a:br>
                <a:rPr lang="en-GB" sz="2000" dirty="0" smtClean="0">
                  <a:latin typeface="Century Gothic" pitchFamily="34" charset="0"/>
                </a:rPr>
              </a:br>
              <a:r>
                <a:rPr lang="en-GB" sz="2000" dirty="0" smtClean="0">
                  <a:latin typeface="Century Gothic" pitchFamily="34" charset="0"/>
                </a:rPr>
                <a:t>you make, to fit </a:t>
              </a:r>
              <a:br>
                <a:rPr lang="en-GB" sz="2000" dirty="0" smtClean="0">
                  <a:latin typeface="Century Gothic" pitchFamily="34" charset="0"/>
                </a:rPr>
              </a:br>
              <a:r>
                <a:rPr lang="en-GB" sz="2000" dirty="0" smtClean="0">
                  <a:latin typeface="Century Gothic" pitchFamily="34" charset="0"/>
                </a:rPr>
                <a:t>your allowance? </a:t>
              </a:r>
            </a:p>
          </p:txBody>
        </p:sp>
        <p:pic>
          <p:nvPicPr>
            <p:cNvPr id="23" name="Picture 22" descr="discuss.png"/>
            <p:cNvPicPr>
              <a:picLocks noChangeAspect="1"/>
            </p:cNvPicPr>
            <p:nvPr/>
          </p:nvPicPr>
          <p:blipFill>
            <a:blip r:embed="rId8" cstate="print"/>
            <a:stretch>
              <a:fillRect/>
            </a:stretch>
          </p:blipFill>
          <p:spPr>
            <a:xfrm>
              <a:off x="2843808" y="5661248"/>
              <a:ext cx="690279" cy="428831"/>
            </a:xfrm>
            <a:prstGeom prst="rect">
              <a:avLst/>
            </a:prstGeom>
            <a:effectLst>
              <a:outerShdw blurRad="50800" dist="38100" dir="2700000" algn="tl" rotWithShape="0">
                <a:prstClr val="black">
                  <a:alpha val="40000"/>
                </a:prstClr>
              </a:outerShdw>
            </a:effectLst>
          </p:spPr>
        </p:pic>
      </p:grpSp>
      <p:grpSp>
        <p:nvGrpSpPr>
          <p:cNvPr id="38" name="Group 37"/>
          <p:cNvGrpSpPr/>
          <p:nvPr/>
        </p:nvGrpSpPr>
        <p:grpSpPr>
          <a:xfrm>
            <a:off x="6012160" y="5373216"/>
            <a:ext cx="2808312" cy="1080120"/>
            <a:chOff x="6012160" y="5373216"/>
            <a:chExt cx="2808312" cy="1080120"/>
          </a:xfrm>
        </p:grpSpPr>
        <p:sp>
          <p:nvSpPr>
            <p:cNvPr id="25" name="Rectangle 24"/>
            <p:cNvSpPr/>
            <p:nvPr/>
          </p:nvSpPr>
          <p:spPr>
            <a:xfrm>
              <a:off x="6012160" y="5373216"/>
              <a:ext cx="2736304" cy="1080120"/>
            </a:xfrm>
            <a:prstGeom prst="rect">
              <a:avLst/>
            </a:prstGeom>
            <a:solidFill>
              <a:schemeClr val="bg1"/>
            </a:solidFill>
            <a:ln w="6350">
              <a:solidFill>
                <a:srgbClr val="99009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2" name="Picture 21" descr="write.png"/>
            <p:cNvPicPr>
              <a:picLocks noChangeAspect="1"/>
            </p:cNvPicPr>
            <p:nvPr/>
          </p:nvPicPr>
          <p:blipFill>
            <a:blip r:embed="rId7" cstate="print"/>
            <a:stretch>
              <a:fillRect/>
            </a:stretch>
          </p:blipFill>
          <p:spPr>
            <a:xfrm>
              <a:off x="6084168" y="5661248"/>
              <a:ext cx="345949" cy="504445"/>
            </a:xfrm>
            <a:prstGeom prst="rect">
              <a:avLst/>
            </a:prstGeom>
            <a:effectLst>
              <a:outerShdw blurRad="50800" dist="38100" dir="2700000" algn="tl" rotWithShape="0">
                <a:prstClr val="black">
                  <a:alpha val="40000"/>
                </a:prstClr>
              </a:outerShdw>
            </a:effectLst>
          </p:spPr>
        </p:pic>
        <p:sp>
          <p:nvSpPr>
            <p:cNvPr id="39" name="TextBox 38"/>
            <p:cNvSpPr txBox="1"/>
            <p:nvPr/>
          </p:nvSpPr>
          <p:spPr>
            <a:xfrm>
              <a:off x="6372200" y="5373216"/>
              <a:ext cx="2448272" cy="1015663"/>
            </a:xfrm>
            <a:prstGeom prst="rect">
              <a:avLst/>
            </a:prstGeom>
            <a:noFill/>
          </p:spPr>
          <p:txBody>
            <a:bodyPr wrap="square" rtlCol="0">
              <a:spAutoFit/>
            </a:bodyPr>
            <a:lstStyle/>
            <a:p>
              <a:pPr>
                <a:spcBef>
                  <a:spcPts val="400"/>
                </a:spcBef>
                <a:buClr>
                  <a:srgbClr val="008EC0"/>
                </a:buClr>
              </a:pPr>
              <a:r>
                <a:rPr lang="en-GB" sz="2000" dirty="0" smtClean="0">
                  <a:latin typeface="Century Gothic" pitchFamily="34" charset="0"/>
                </a:rPr>
                <a:t>Which appliances will you use, and for how long?</a:t>
              </a: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2000"/>
                                        <p:tgtEl>
                                          <p:spTgt spid="29"/>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2000"/>
                                        <p:tgtEl>
                                          <p:spTgt spid="33"/>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2000"/>
                                        <p:tgtEl>
                                          <p:spTgt spid="34"/>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2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4" cstate="print"/>
          <a:srcRect l="5882"/>
          <a:stretch>
            <a:fillRect/>
          </a:stretch>
        </p:blipFill>
        <p:spPr bwMode="auto">
          <a:xfrm>
            <a:off x="3347864" y="1700807"/>
            <a:ext cx="5851554" cy="4824538"/>
          </a:xfrm>
          <a:prstGeom prst="rect">
            <a:avLst/>
          </a:prstGeom>
          <a:ln>
            <a:noFill/>
          </a:ln>
          <a:effectLst>
            <a:outerShdw blurRad="190500" algn="tl" rotWithShape="0">
              <a:srgbClr val="000000">
                <a:alpha val="70000"/>
              </a:srgbClr>
            </a:outerShdw>
          </a:effectLst>
        </p:spPr>
      </p:pic>
      <p:sp>
        <p:nvSpPr>
          <p:cNvPr id="36" name="Rectangle 35"/>
          <p:cNvSpPr/>
          <p:nvPr/>
        </p:nvSpPr>
        <p:spPr>
          <a:xfrm>
            <a:off x="-36512" y="6525344"/>
            <a:ext cx="3088861" cy="360040"/>
          </a:xfrm>
          <a:prstGeom prst="rect">
            <a:avLst/>
          </a:prstGeom>
          <a:solidFill>
            <a:srgbClr val="E8D9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Dilemma</a:t>
            </a:r>
          </a:p>
        </p:txBody>
      </p:sp>
      <p:sp>
        <p:nvSpPr>
          <p:cNvPr id="47" name="Rectangle 46"/>
          <p:cNvSpPr/>
          <p:nvPr/>
        </p:nvSpPr>
        <p:spPr>
          <a:xfrm>
            <a:off x="2987823" y="6525344"/>
            <a:ext cx="3080467" cy="360040"/>
          </a:xfrm>
          <a:prstGeom prst="rect">
            <a:avLst/>
          </a:prstGeom>
          <a:solidFill>
            <a:srgbClr val="FCD6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Science</a:t>
            </a:r>
          </a:p>
        </p:txBody>
      </p:sp>
      <p:sp>
        <p:nvSpPr>
          <p:cNvPr id="49" name="Rounded Rectangle 48"/>
          <p:cNvSpPr/>
          <p:nvPr/>
        </p:nvSpPr>
        <p:spPr>
          <a:xfrm>
            <a:off x="6048672" y="6529282"/>
            <a:ext cx="3131840" cy="356102"/>
          </a:xfrm>
          <a:prstGeom prst="roundRect">
            <a:avLst/>
          </a:prstGeom>
          <a:solidFill>
            <a:srgbClr val="009900"/>
          </a:solidFill>
          <a:ln>
            <a:no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Decision</a:t>
            </a:r>
          </a:p>
        </p:txBody>
      </p:sp>
      <p:grpSp>
        <p:nvGrpSpPr>
          <p:cNvPr id="28" name="Group 47"/>
          <p:cNvGrpSpPr/>
          <p:nvPr/>
        </p:nvGrpSpPr>
        <p:grpSpPr>
          <a:xfrm>
            <a:off x="3268470" y="332656"/>
            <a:ext cx="5696018" cy="1224136"/>
            <a:chOff x="1756304" y="5301210"/>
            <a:chExt cx="5335978" cy="1734193"/>
          </a:xfrm>
        </p:grpSpPr>
        <p:sp>
          <p:nvSpPr>
            <p:cNvPr id="29" name="Rounded Rectangle 28"/>
            <p:cNvSpPr/>
            <p:nvPr/>
          </p:nvSpPr>
          <p:spPr>
            <a:xfrm>
              <a:off x="1835697" y="5301210"/>
              <a:ext cx="5256584" cy="1734193"/>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Rectangle 31"/>
            <p:cNvSpPr/>
            <p:nvPr/>
          </p:nvSpPr>
          <p:spPr>
            <a:xfrm>
              <a:off x="1756304" y="5322151"/>
              <a:ext cx="5335978" cy="1526059"/>
            </a:xfrm>
            <a:prstGeom prst="rect">
              <a:avLst/>
            </a:prstGeom>
            <a:noFill/>
          </p:spPr>
          <p:txBody>
            <a:bodyPr wrap="square">
              <a:spAutoFit/>
            </a:bodyPr>
            <a:lstStyle/>
            <a:p>
              <a:pPr algn="ctr"/>
              <a:r>
                <a:rPr lang="en-GB" sz="3200" dirty="0" smtClean="0">
                  <a:solidFill>
                    <a:schemeClr val="bg1"/>
                  </a:solidFill>
                  <a:latin typeface="Century Gothic" pitchFamily="34" charset="0"/>
                </a:rPr>
                <a:t>How can you get </a:t>
              </a:r>
              <a:r>
                <a:rPr lang="en-GB" sz="3200" b="1" dirty="0" smtClean="0">
                  <a:solidFill>
                    <a:schemeClr val="bg1"/>
                  </a:solidFill>
                  <a:latin typeface="Century Gothic" pitchFamily="34" charset="0"/>
                </a:rPr>
                <a:t>more time</a:t>
              </a:r>
              <a:r>
                <a:rPr lang="en-GB" sz="3200" dirty="0" smtClean="0">
                  <a:solidFill>
                    <a:schemeClr val="bg1"/>
                  </a:solidFill>
                  <a:latin typeface="Century Gothic" pitchFamily="34" charset="0"/>
                </a:rPr>
                <a:t> for your allowance?</a:t>
              </a:r>
              <a:endParaRPr lang="en-GB" sz="3200" dirty="0">
                <a:solidFill>
                  <a:schemeClr val="bg1"/>
                </a:solidFill>
                <a:latin typeface="Century Gothic" pitchFamily="34" charset="0"/>
              </a:endParaRPr>
            </a:p>
          </p:txBody>
        </p:sp>
      </p:grpSp>
      <p:grpSp>
        <p:nvGrpSpPr>
          <p:cNvPr id="18" name="Group 17"/>
          <p:cNvGrpSpPr/>
          <p:nvPr/>
        </p:nvGrpSpPr>
        <p:grpSpPr>
          <a:xfrm>
            <a:off x="179512" y="3212976"/>
            <a:ext cx="3096344" cy="3024336"/>
            <a:chOff x="107504" y="3212976"/>
            <a:chExt cx="3096344" cy="3024336"/>
          </a:xfrm>
        </p:grpSpPr>
        <p:sp>
          <p:nvSpPr>
            <p:cNvPr id="34" name="Rounded Rectangle 33"/>
            <p:cNvSpPr/>
            <p:nvPr/>
          </p:nvSpPr>
          <p:spPr>
            <a:xfrm>
              <a:off x="179513" y="3212976"/>
              <a:ext cx="2965469" cy="3024336"/>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Rectangle 34"/>
            <p:cNvSpPr/>
            <p:nvPr/>
          </p:nvSpPr>
          <p:spPr>
            <a:xfrm>
              <a:off x="107504" y="3429000"/>
              <a:ext cx="3096344" cy="2554545"/>
            </a:xfrm>
            <a:prstGeom prst="rect">
              <a:avLst/>
            </a:prstGeom>
            <a:noFill/>
          </p:spPr>
          <p:txBody>
            <a:bodyPr wrap="square">
              <a:spAutoFit/>
            </a:bodyPr>
            <a:lstStyle/>
            <a:p>
              <a:pPr algn="ctr"/>
              <a:r>
                <a:rPr lang="en-GB" sz="3200" dirty="0" smtClean="0">
                  <a:solidFill>
                    <a:schemeClr val="bg1"/>
                  </a:solidFill>
                  <a:latin typeface="Century Gothic" pitchFamily="34" charset="0"/>
                </a:rPr>
                <a:t>What might make you </a:t>
              </a:r>
              <a:r>
                <a:rPr lang="en-GB" sz="3200" b="1" dirty="0" smtClean="0">
                  <a:solidFill>
                    <a:schemeClr val="bg1"/>
                  </a:solidFill>
                  <a:latin typeface="Century Gothic" pitchFamily="34" charset="0"/>
                </a:rPr>
                <a:t>change</a:t>
              </a:r>
              <a:r>
                <a:rPr lang="en-GB" sz="3200" dirty="0" smtClean="0">
                  <a:solidFill>
                    <a:schemeClr val="bg1"/>
                  </a:solidFill>
                  <a:latin typeface="Century Gothic" pitchFamily="34" charset="0"/>
                </a:rPr>
                <a:t> how you use your allowance?  </a:t>
              </a:r>
              <a:endParaRPr lang="en-GB" sz="3200" dirty="0">
                <a:solidFill>
                  <a:schemeClr val="bg1"/>
                </a:solidFill>
                <a:latin typeface="Century Gothic" pitchFamily="34" charset="0"/>
              </a:endParaRPr>
            </a:p>
          </p:txBody>
        </p:sp>
      </p:grpSp>
      <p:sp>
        <p:nvSpPr>
          <p:cNvPr id="14" name="Rounded Rectangle 13"/>
          <p:cNvSpPr/>
          <p:nvPr/>
        </p:nvSpPr>
        <p:spPr>
          <a:xfrm rot="16200000">
            <a:off x="9147942" y="5778841"/>
            <a:ext cx="306387" cy="1079313"/>
          </a:xfrm>
          <a:prstGeom prst="roundRect">
            <a:avLst/>
          </a:prstGeom>
          <a:solidFill>
            <a:srgbClr val="00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5" name="Text Box 13"/>
          <p:cNvSpPr txBox="1">
            <a:spLocks noChangeArrowheads="1"/>
          </p:cNvSpPr>
          <p:nvPr/>
        </p:nvSpPr>
        <p:spPr bwMode="auto">
          <a:xfrm>
            <a:off x="8761478" y="6197052"/>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7</a:t>
            </a:fld>
            <a:endParaRPr lang="en-GB" altLang="en-US" sz="1400" b="1" dirty="0">
              <a:solidFill>
                <a:schemeClr val="bg1"/>
              </a:solidFill>
              <a:latin typeface="Century Gothic" pitchFamily="34" charset="0"/>
            </a:endParaRPr>
          </a:p>
        </p:txBody>
      </p:sp>
      <p:pic>
        <p:nvPicPr>
          <p:cNvPr id="17" name="Picture 16" descr="clock.png"/>
          <p:cNvPicPr>
            <a:picLocks noChangeAspect="1"/>
          </p:cNvPicPr>
          <p:nvPr/>
        </p:nvPicPr>
        <p:blipFill>
          <a:blip r:embed="rId5" cstate="print"/>
          <a:stretch>
            <a:fillRect/>
          </a:stretch>
        </p:blipFill>
        <p:spPr>
          <a:xfrm>
            <a:off x="755576" y="836712"/>
            <a:ext cx="2592288" cy="2370262"/>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par>
                                <p:cTn id="8" presetID="10" presetClass="entr" presetSubtype="0" fill="hold" nodeType="withEffect">
                                  <p:stCondLst>
                                    <p:cond delay="15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2000"/>
                                        <p:tgtEl>
                                          <p:spTgt spid="17"/>
                                        </p:tgtEl>
                                      </p:cBhvr>
                                    </p:animEffect>
                                  </p:childTnLst>
                                </p:cTn>
                              </p:par>
                            </p:childTnLst>
                          </p:cTn>
                        </p:par>
                        <p:par>
                          <p:cTn id="11" fill="hold">
                            <p:stCondLst>
                              <p:cond delay="3500"/>
                            </p:stCondLst>
                            <p:childTnLst>
                              <p:par>
                                <p:cTn id="12" presetID="10" presetClass="entr" presetSubtype="0"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2000"/>
                                        <p:tgtEl>
                                          <p:spTgt spid="28"/>
                                        </p:tgtEl>
                                      </p:cBhvr>
                                    </p:animEffect>
                                  </p:childTnLst>
                                </p:cTn>
                              </p:par>
                            </p:childTnLst>
                          </p:cTn>
                        </p:par>
                        <p:par>
                          <p:cTn id="15" fill="hold">
                            <p:stCondLst>
                              <p:cond delay="5500"/>
                            </p:stCondLst>
                            <p:childTnLst>
                              <p:par>
                                <p:cTn id="16" presetID="10" presetClass="entr" presetSubtype="0"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2411762" y="476672"/>
            <a:ext cx="4464050" cy="647700"/>
          </a:xfrm>
        </p:spPr>
        <p:txBody>
          <a:bodyPr>
            <a:noAutofit/>
          </a:bodyPr>
          <a:lstStyle/>
          <a:p>
            <a:pPr algn="ctr"/>
            <a:r>
              <a:rPr lang="en-US" sz="3200" dirty="0" smtClean="0">
                <a:solidFill>
                  <a:srgbClr val="0091C4"/>
                </a:solidFill>
                <a:latin typeface="Century Gothic" pitchFamily="34" charset="0"/>
              </a:rPr>
              <a:t>Student sheets</a:t>
            </a:r>
            <a:endParaRPr lang="en-US" sz="4000" dirty="0">
              <a:solidFill>
                <a:srgbClr val="0091C4"/>
              </a:solidFill>
              <a:latin typeface="Century Gothic" pitchFamily="34" charset="0"/>
              <a:cs typeface="Lato Regular"/>
            </a:endParaRPr>
          </a:p>
        </p:txBody>
      </p:sp>
      <p:pic>
        <p:nvPicPr>
          <p:cNvPr id="5" name="Picture 4" descr="engagelogo.p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7035614" y="205267"/>
            <a:ext cx="1902871" cy="763249"/>
          </a:xfrm>
          <a:prstGeom prst="rect">
            <a:avLst/>
          </a:prstGeom>
        </p:spPr>
      </p:pic>
      <p:sp>
        <p:nvSpPr>
          <p:cNvPr id="15" name="Rectangle 14"/>
          <p:cNvSpPr/>
          <p:nvPr/>
        </p:nvSpPr>
        <p:spPr>
          <a:xfrm>
            <a:off x="0" y="1210073"/>
            <a:ext cx="9142412" cy="1066801"/>
          </a:xfrm>
          <a:prstGeom prst="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17" name="TextBox 16"/>
          <p:cNvSpPr txBox="1"/>
          <p:nvPr/>
        </p:nvSpPr>
        <p:spPr>
          <a:xfrm>
            <a:off x="323528" y="1270783"/>
            <a:ext cx="8568951"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Appliance science</a:t>
            </a:r>
          </a:p>
        </p:txBody>
      </p:sp>
      <p:graphicFrame>
        <p:nvGraphicFramePr>
          <p:cNvPr id="18" name="Table 17"/>
          <p:cNvGraphicFramePr>
            <a:graphicFrameLocks noGrp="1"/>
          </p:cNvGraphicFramePr>
          <p:nvPr/>
        </p:nvGraphicFramePr>
        <p:xfrm>
          <a:off x="539552" y="2492896"/>
          <a:ext cx="8136904" cy="3721874"/>
        </p:xfrm>
        <a:graphic>
          <a:graphicData uri="http://schemas.openxmlformats.org/drawingml/2006/table">
            <a:tbl>
              <a:tblPr/>
              <a:tblGrid>
                <a:gridCol w="1515699"/>
                <a:gridCol w="2804781"/>
                <a:gridCol w="3816424"/>
              </a:tblGrid>
              <a:tr h="25956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0091C4"/>
                          </a:solidFill>
                          <a:latin typeface="Century Gothic" panose="020B0502020202020204" pitchFamily="34" charset="0"/>
                        </a:rPr>
                        <a:t>Sheet no. </a:t>
                      </a:r>
                      <a:endParaRPr kumimoji="0" lang="en-GB" sz="1600" b="0" i="0" u="none" strike="noStrike" cap="none" normalizeH="0" baseline="0" dirty="0" smtClean="0">
                        <a:ln>
                          <a:noFill/>
                        </a:ln>
                        <a:solidFill>
                          <a:srgbClr val="0091C4"/>
                        </a:solidFill>
                        <a:effectLst/>
                        <a:latin typeface="Century Gothic" panose="020B0502020202020204" pitchFamily="34" charset="0"/>
                        <a:ea typeface="ＭＳ Ｐゴシック" charset="-128"/>
                        <a:cs typeface="Arial" charset="0"/>
                      </a:endParaRPr>
                    </a:p>
                  </a:txBody>
                  <a:tcPr marL="126000" marR="126000" marT="72000" marB="50400" horzOverflow="overflow">
                    <a:lnL>
                      <a:noFill/>
                    </a:lnL>
                    <a:lnR w="6350" cap="flat" cmpd="sng" algn="ctr">
                      <a:solidFill>
                        <a:schemeClr val="accent5">
                          <a:lumMod val="40000"/>
                          <a:lumOff val="60000"/>
                        </a:schemeClr>
                      </a:solidFill>
                      <a:prstDash val="solid"/>
                      <a:round/>
                      <a:headEnd type="none" w="med" len="med"/>
                      <a:tailEnd type="none" w="med" len="med"/>
                    </a:lnR>
                    <a:lnT>
                      <a:noFill/>
                    </a:lnT>
                    <a:lnB w="6350" cap="flat" cmpd="sng" algn="ctr">
                      <a:solidFill>
                        <a:schemeClr val="accent5">
                          <a:lumMod val="40000"/>
                          <a:lumOff val="60000"/>
                        </a:scheme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0091C4"/>
                          </a:solidFill>
                          <a:latin typeface="Century Gothic" panose="020B0502020202020204" pitchFamily="34" charset="0"/>
                        </a:rPr>
                        <a:t>Title </a:t>
                      </a:r>
                      <a:endParaRPr kumimoji="0" lang="en-GB" sz="1600" b="0" i="0" u="none" strike="noStrike" cap="none" normalizeH="0" baseline="0" dirty="0" smtClean="0">
                        <a:ln>
                          <a:noFill/>
                        </a:ln>
                        <a:solidFill>
                          <a:srgbClr val="0091C4"/>
                        </a:solidFill>
                        <a:effectLst/>
                        <a:latin typeface="Century Gothic" panose="020B0502020202020204" pitchFamily="34" charset="0"/>
                        <a:ea typeface="ＭＳ Ｐゴシック" charset="-128"/>
                        <a:cs typeface="Arial" charset="0"/>
                      </a:endParaRPr>
                    </a:p>
                  </a:txBody>
                  <a:tcPr marL="126000" marR="126000" marT="72000" marB="50400" horzOverflow="overflow">
                    <a:lnL w="6350" cap="flat" cmpd="sng" algn="ctr">
                      <a:solidFill>
                        <a:schemeClr val="accent5">
                          <a:lumMod val="40000"/>
                          <a:lumOff val="60000"/>
                        </a:schemeClr>
                      </a:solidFill>
                      <a:prstDash val="solid"/>
                      <a:round/>
                      <a:headEnd type="none" w="med" len="med"/>
                      <a:tailEnd type="none" w="med" len="med"/>
                    </a:lnL>
                    <a:lnR w="6350" cap="flat" cmpd="sng" algn="ctr">
                      <a:solidFill>
                        <a:schemeClr val="accent5">
                          <a:lumMod val="40000"/>
                          <a:lumOff val="60000"/>
                        </a:schemeClr>
                      </a:solidFill>
                      <a:prstDash val="solid"/>
                      <a:round/>
                      <a:headEnd type="none" w="med" len="med"/>
                      <a:tailEnd type="none" w="med" len="med"/>
                    </a:lnR>
                    <a:lnT>
                      <a:noFill/>
                    </a:lnT>
                    <a:lnB w="6350" cap="flat" cmpd="sng" algn="ctr">
                      <a:solidFill>
                        <a:schemeClr val="accent5">
                          <a:lumMod val="40000"/>
                          <a:lumOff val="60000"/>
                        </a:scheme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0091C4"/>
                          </a:solidFill>
                          <a:latin typeface="Century Gothic" panose="020B0502020202020204" pitchFamily="34" charset="0"/>
                        </a:rPr>
                        <a:t>Notes</a:t>
                      </a:r>
                      <a:endParaRPr kumimoji="0" lang="en-GB" sz="1600" b="0" i="0" u="none" strike="noStrike" cap="none" normalizeH="0" baseline="0" dirty="0" smtClean="0">
                        <a:ln>
                          <a:noFill/>
                        </a:ln>
                        <a:solidFill>
                          <a:srgbClr val="0091C4"/>
                        </a:solidFill>
                        <a:effectLst/>
                        <a:latin typeface="Century Gothic" panose="020B0502020202020204" pitchFamily="34" charset="0"/>
                        <a:ea typeface="ＭＳ Ｐゴシック" charset="-128"/>
                        <a:cs typeface="Arial" charset="0"/>
                      </a:endParaRPr>
                    </a:p>
                  </a:txBody>
                  <a:tcPr marL="126000" marR="126000" marT="72000" marB="50400" horzOverflow="overflow">
                    <a:lnL w="6350" cap="flat" cmpd="sng" algn="ctr">
                      <a:solidFill>
                        <a:schemeClr val="accent5">
                          <a:lumMod val="40000"/>
                          <a:lumOff val="60000"/>
                        </a:schemeClr>
                      </a:solidFill>
                      <a:prstDash val="solid"/>
                      <a:round/>
                      <a:headEnd type="none" w="med" len="med"/>
                      <a:tailEnd type="none" w="med" len="med"/>
                    </a:lnL>
                    <a:lnR>
                      <a:noFill/>
                    </a:lnR>
                    <a:lnT>
                      <a:noFill/>
                    </a:lnT>
                    <a:lnB w="6350" cap="flat" cmpd="sng" algn="ctr">
                      <a:solidFill>
                        <a:schemeClr val="accent5">
                          <a:lumMod val="40000"/>
                          <a:lumOff val="60000"/>
                        </a:schemeClr>
                      </a:solidFill>
                      <a:prstDash val="solid"/>
                      <a:round/>
                      <a:headEnd type="none" w="med" len="med"/>
                      <a:tailEnd type="none" w="med" len="med"/>
                    </a:lnB>
                    <a:lnTlToBr>
                      <a:noFill/>
                    </a:lnTlToBr>
                    <a:lnBlToTr>
                      <a:noFill/>
                    </a:lnBlToTr>
                    <a:noFill/>
                  </a:tcPr>
                </a:tc>
              </a:tr>
              <a:tr h="663576">
                <a:tc>
                  <a:txBody>
                    <a:bodyPr/>
                    <a:lstStyle/>
                    <a:p>
                      <a:pPr marL="360363" marR="0" lvl="0" indent="0" algn="l" defTabSz="914400" rtl="0" eaLnBrk="1" fontAlgn="base" latinLnBrk="0" hangingPunct="1">
                        <a:lnSpc>
                          <a:spcPct val="100000"/>
                        </a:lnSpc>
                        <a:spcBef>
                          <a:spcPts val="12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SS1a </a:t>
                      </a:r>
                      <a:br>
                        <a:rPr kumimoji="0" lang="en-GB" sz="1400" b="0" i="0" u="none" strike="noStrike" cap="none" normalizeH="0" baseline="0" dirty="0" smtClean="0">
                          <a:ln>
                            <a:noFill/>
                          </a:ln>
                          <a:solidFill>
                            <a:schemeClr val="tx1"/>
                          </a:solidFill>
                          <a:effectLst/>
                          <a:latin typeface="Century Gothic" pitchFamily="34" charset="0"/>
                          <a:cs typeface="Arial" charset="0"/>
                        </a:rPr>
                      </a:br>
                      <a:r>
                        <a:rPr kumimoji="0" lang="en-GB" sz="1400" b="0" i="0" u="none" strike="noStrike" cap="none" normalizeH="0" baseline="0" dirty="0" smtClean="0">
                          <a:ln>
                            <a:noFill/>
                          </a:ln>
                          <a:solidFill>
                            <a:schemeClr val="tx1"/>
                          </a:solidFill>
                          <a:effectLst/>
                          <a:latin typeface="Century Gothic" pitchFamily="34" charset="0"/>
                          <a:cs typeface="Arial" charset="0"/>
                        </a:rPr>
                        <a:t>and 1b </a:t>
                      </a:r>
                    </a:p>
                  </a:txBody>
                  <a:tcPr horzOverflow="overflow">
                    <a:lnL>
                      <a:noFill/>
                    </a:lnL>
                    <a:lnR w="6350" cap="flat" cmpd="sng" algn="ctr">
                      <a:solidFill>
                        <a:schemeClr val="accent5">
                          <a:lumMod val="40000"/>
                          <a:lumOff val="60000"/>
                        </a:schemeClr>
                      </a:solidFill>
                      <a:prstDash val="solid"/>
                      <a:round/>
                      <a:headEnd type="none" w="med" len="med"/>
                      <a:tailEnd type="none" w="med" len="med"/>
                    </a:lnR>
                    <a:lnT w="6350" cap="flat" cmpd="sng" algn="ctr">
                      <a:solidFill>
                        <a:schemeClr val="accent5">
                          <a:lumMod val="40000"/>
                          <a:lumOff val="60000"/>
                        </a:schemeClr>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Appliance cards</a:t>
                      </a:r>
                    </a:p>
                  </a:txBody>
                  <a:tcPr horzOverflow="overflow">
                    <a:lnL w="6350" cap="flat" cmpd="sng" algn="ctr">
                      <a:solidFill>
                        <a:schemeClr val="accent5">
                          <a:lumMod val="40000"/>
                          <a:lumOff val="60000"/>
                        </a:schemeClr>
                      </a:solidFill>
                      <a:prstDash val="solid"/>
                      <a:round/>
                      <a:headEnd type="none" w="med" len="med"/>
                      <a:tailEnd type="none" w="med" len="med"/>
                    </a:lnL>
                    <a:lnR w="6350" cap="flat" cmpd="sng" algn="ctr">
                      <a:solidFill>
                        <a:schemeClr val="accent5">
                          <a:lumMod val="40000"/>
                          <a:lumOff val="60000"/>
                        </a:schemeClr>
                      </a:solidFill>
                      <a:prstDash val="solid"/>
                      <a:round/>
                      <a:headEnd type="none" w="med" len="med"/>
                      <a:tailEnd type="none" w="med" len="med"/>
                    </a:lnR>
                    <a:lnT w="6350" cap="flat" cmpd="sng" algn="ctr">
                      <a:solidFill>
                        <a:schemeClr val="accent5">
                          <a:lumMod val="40000"/>
                          <a:lumOff val="60000"/>
                        </a:schemeClr>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GB" sz="1400" b="0" kern="1200" dirty="0" smtClean="0">
                          <a:solidFill>
                            <a:schemeClr val="tx1"/>
                          </a:solidFill>
                          <a:latin typeface="Century Gothic" pitchFamily="34" charset="0"/>
                          <a:ea typeface="+mn-ea"/>
                          <a:cs typeface="Arial" charset="0"/>
                        </a:rPr>
                        <a:t>Reusable, cut up and laminate, one</a:t>
                      </a:r>
                      <a:r>
                        <a:rPr lang="en-GB" sz="1400" b="0" kern="1200" baseline="0" dirty="0" smtClean="0">
                          <a:solidFill>
                            <a:schemeClr val="tx1"/>
                          </a:solidFill>
                          <a:latin typeface="Century Gothic" pitchFamily="34" charset="0"/>
                          <a:ea typeface="+mn-ea"/>
                          <a:cs typeface="Arial" charset="0"/>
                        </a:rPr>
                        <a:t> set of 8 cards for each group</a:t>
                      </a:r>
                      <a:endParaRPr lang="en-GB" sz="1400" b="0" kern="1200" dirty="0" smtClean="0">
                        <a:solidFill>
                          <a:schemeClr val="tx1"/>
                        </a:solidFill>
                        <a:latin typeface="Century Gothic" pitchFamily="34" charset="0"/>
                        <a:ea typeface="+mn-ea"/>
                        <a:cs typeface="Arial" charset="0"/>
                      </a:endParaRPr>
                    </a:p>
                  </a:txBody>
                  <a:tcPr horzOverflow="overflow">
                    <a:lnL w="6350" cap="flat" cmpd="sng" algn="ctr">
                      <a:solidFill>
                        <a:schemeClr val="accent5">
                          <a:lumMod val="40000"/>
                          <a:lumOff val="60000"/>
                        </a:schemeClr>
                      </a:solidFill>
                      <a:prstDash val="solid"/>
                      <a:round/>
                      <a:headEnd type="none" w="med" len="med"/>
                      <a:tailEnd type="none" w="med" len="med"/>
                    </a:lnL>
                    <a:lnR>
                      <a:noFill/>
                    </a:lnR>
                    <a:lnT w="6350" cap="flat" cmpd="sng" algn="ctr">
                      <a:solidFill>
                        <a:schemeClr val="accent5">
                          <a:lumMod val="40000"/>
                          <a:lumOff val="60000"/>
                        </a:schemeClr>
                      </a:solidFill>
                      <a:prstDash val="solid"/>
                      <a:round/>
                      <a:headEnd type="none" w="med" len="med"/>
                      <a:tailEnd type="none" w="med" len="med"/>
                    </a:lnT>
                    <a:lnB>
                      <a:noFill/>
                    </a:lnB>
                    <a:lnTlToBr>
                      <a:noFill/>
                    </a:lnTlToBr>
                    <a:lnBlToTr>
                      <a:noFill/>
                    </a:lnBlToTr>
                    <a:noFill/>
                  </a:tcPr>
                </a:tc>
              </a:tr>
              <a:tr h="663576">
                <a:tc>
                  <a:txBody>
                    <a:bodyPr/>
                    <a:lstStyle/>
                    <a:p>
                      <a:pPr marL="360363" marR="0" lvl="0" indent="0" algn="l" defTabSz="914400" rtl="0" eaLnBrk="1" fontAlgn="base" latinLnBrk="0" hangingPunct="1">
                        <a:lnSpc>
                          <a:spcPct val="100000"/>
                        </a:lnSpc>
                        <a:spcBef>
                          <a:spcPts val="12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SS2</a:t>
                      </a:r>
                    </a:p>
                  </a:txBody>
                  <a:tcPr horzOverflow="overflow">
                    <a:lnL>
                      <a:noFill/>
                    </a:lnL>
                    <a:lnR w="6350" cap="flat" cmpd="sng" algn="ctr">
                      <a:solidFill>
                        <a:schemeClr val="accent5">
                          <a:lumMod val="40000"/>
                          <a:lumOff val="60000"/>
                        </a:schemeClr>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Electricity use table </a:t>
                      </a:r>
                    </a:p>
                  </a:txBody>
                  <a:tcPr horzOverflow="overflow">
                    <a:lnL w="6350" cap="flat" cmpd="sng" algn="ctr">
                      <a:solidFill>
                        <a:schemeClr val="accent5">
                          <a:lumMod val="40000"/>
                          <a:lumOff val="60000"/>
                        </a:schemeClr>
                      </a:solidFill>
                      <a:prstDash val="solid"/>
                      <a:round/>
                      <a:headEnd type="none" w="med" len="med"/>
                      <a:tailEnd type="none" w="med" len="med"/>
                    </a:lnL>
                    <a:lnR w="6350" cap="flat" cmpd="sng" algn="ctr">
                      <a:solidFill>
                        <a:schemeClr val="accent5">
                          <a:lumMod val="40000"/>
                          <a:lumOff val="60000"/>
                        </a:schemeClr>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one for each student (but students who are doing the calculation free version of the activity do not need this sheet)</a:t>
                      </a:r>
                    </a:p>
                  </a:txBody>
                  <a:tcPr horzOverflow="overflow">
                    <a:lnL w="6350" cap="flat" cmpd="sng" algn="ctr">
                      <a:solidFill>
                        <a:schemeClr val="accent5">
                          <a:lumMod val="40000"/>
                          <a:lumOff val="60000"/>
                        </a:schemeClr>
                      </a:solidFill>
                      <a:prstDash val="solid"/>
                      <a:round/>
                      <a:headEnd type="none" w="med" len="med"/>
                      <a:tailEnd type="none" w="med" len="med"/>
                    </a:lnL>
                    <a:lnR>
                      <a:noFill/>
                    </a:lnR>
                    <a:lnT>
                      <a:noFill/>
                    </a:lnT>
                    <a:lnB>
                      <a:noFill/>
                    </a:lnB>
                    <a:lnTlToBr>
                      <a:noFill/>
                    </a:lnTlToBr>
                    <a:lnBlToTr>
                      <a:noFill/>
                    </a:lnBlToTr>
                    <a:noFill/>
                  </a:tcPr>
                </a:tc>
              </a:tr>
              <a:tr h="873589">
                <a:tc>
                  <a:txBody>
                    <a:bodyPr/>
                    <a:lstStyle/>
                    <a:p>
                      <a:pPr marL="360363" marR="0" lvl="0" indent="0" algn="l" defTabSz="914400" rtl="0" eaLnBrk="1" fontAlgn="base" latinLnBrk="0" hangingPunct="1">
                        <a:lnSpc>
                          <a:spcPct val="100000"/>
                        </a:lnSpc>
                        <a:spcBef>
                          <a:spcPts val="12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SS3a </a:t>
                      </a:r>
                      <a:br>
                        <a:rPr kumimoji="0" lang="en-GB" sz="1400" b="0" i="0" u="none" strike="noStrike" cap="none" normalizeH="0" baseline="0" dirty="0" smtClean="0">
                          <a:ln>
                            <a:noFill/>
                          </a:ln>
                          <a:solidFill>
                            <a:schemeClr val="tx1"/>
                          </a:solidFill>
                          <a:effectLst/>
                          <a:latin typeface="Century Gothic" pitchFamily="34" charset="0"/>
                          <a:cs typeface="Arial" charset="0"/>
                        </a:rPr>
                      </a:br>
                      <a:r>
                        <a:rPr kumimoji="0" lang="en-GB" sz="1400" b="0" i="0" u="none" strike="noStrike" cap="none" normalizeH="0" baseline="0" dirty="0" smtClean="0">
                          <a:ln>
                            <a:noFill/>
                          </a:ln>
                          <a:solidFill>
                            <a:schemeClr val="tx1"/>
                          </a:solidFill>
                          <a:effectLst/>
                          <a:latin typeface="Century Gothic" pitchFamily="34" charset="0"/>
                          <a:cs typeface="Arial" charset="0"/>
                        </a:rPr>
                        <a:t>and 3b</a:t>
                      </a:r>
                    </a:p>
                  </a:txBody>
                  <a:tcPr horzOverflow="overflow">
                    <a:lnL>
                      <a:noFill/>
                    </a:lnL>
                    <a:lnR w="6350" cap="flat" cmpd="sng" algn="ctr">
                      <a:solidFill>
                        <a:schemeClr val="accent5">
                          <a:lumMod val="40000"/>
                          <a:lumOff val="60000"/>
                        </a:schemeClr>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Appliance energy strips</a:t>
                      </a:r>
                    </a:p>
                  </a:txBody>
                  <a:tcPr horzOverflow="overflow">
                    <a:lnL w="6350" cap="flat" cmpd="sng" algn="ctr">
                      <a:solidFill>
                        <a:schemeClr val="accent5">
                          <a:lumMod val="40000"/>
                          <a:lumOff val="60000"/>
                        </a:schemeClr>
                      </a:solidFill>
                      <a:prstDash val="solid"/>
                      <a:round/>
                      <a:headEnd type="none" w="med" len="med"/>
                      <a:tailEnd type="none" w="med" len="med"/>
                    </a:lnL>
                    <a:lnR w="6350" cap="flat" cmpd="sng" algn="ctr">
                      <a:solidFill>
                        <a:schemeClr val="accent5">
                          <a:lumMod val="40000"/>
                          <a:lumOff val="60000"/>
                        </a:schemeClr>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print in colour if possible, one for each student who </a:t>
                      </a:r>
                      <a:r>
                        <a:rPr kumimoji="0" lang="en-GB" sz="1400" b="1" i="0" u="none" strike="noStrike" cap="none" normalizeH="0" baseline="0" dirty="0" smtClean="0">
                          <a:ln>
                            <a:noFill/>
                          </a:ln>
                          <a:solidFill>
                            <a:schemeClr val="tx1"/>
                          </a:solidFill>
                          <a:effectLst/>
                          <a:latin typeface="Century Gothic" pitchFamily="34" charset="0"/>
                          <a:cs typeface="Arial" charset="0"/>
                        </a:rPr>
                        <a:t>is</a:t>
                      </a:r>
                      <a:r>
                        <a:rPr kumimoji="0" lang="en-GB" sz="1400" b="0" i="0" u="none" strike="noStrike" cap="none" normalizeH="0" baseline="0" dirty="0" smtClean="0">
                          <a:ln>
                            <a:noFill/>
                          </a:ln>
                          <a:solidFill>
                            <a:schemeClr val="tx1"/>
                          </a:solidFill>
                          <a:effectLst/>
                          <a:latin typeface="Century Gothic" pitchFamily="34" charset="0"/>
                          <a:cs typeface="Arial" charset="0"/>
                        </a:rPr>
                        <a:t> doing the calculations on SS2</a:t>
                      </a:r>
                    </a:p>
                  </a:txBody>
                  <a:tcPr horzOverflow="overflow">
                    <a:lnL w="6350" cap="flat" cmpd="sng" algn="ctr">
                      <a:solidFill>
                        <a:schemeClr val="accent5">
                          <a:lumMod val="40000"/>
                          <a:lumOff val="60000"/>
                        </a:schemeClr>
                      </a:solidFill>
                      <a:prstDash val="solid"/>
                      <a:round/>
                      <a:headEnd type="none" w="med" len="med"/>
                      <a:tailEnd type="none" w="med" len="med"/>
                    </a:lnL>
                    <a:lnR>
                      <a:noFill/>
                    </a:lnR>
                    <a:lnT>
                      <a:noFill/>
                    </a:lnT>
                    <a:lnB>
                      <a:noFill/>
                    </a:lnB>
                    <a:lnTlToBr>
                      <a:noFill/>
                    </a:lnTlToBr>
                    <a:lnBlToTr>
                      <a:noFill/>
                    </a:lnBlToTr>
                    <a:noFill/>
                  </a:tcPr>
                </a:tc>
              </a:tr>
              <a:tr h="873589">
                <a:tc>
                  <a:txBody>
                    <a:bodyPr/>
                    <a:lstStyle/>
                    <a:p>
                      <a:pPr marL="360363" marR="0" lvl="0" indent="0" algn="l" defTabSz="914400" rtl="0" eaLnBrk="1" fontAlgn="base" latinLnBrk="0" hangingPunct="1">
                        <a:lnSpc>
                          <a:spcPct val="100000"/>
                        </a:lnSpc>
                        <a:spcBef>
                          <a:spcPts val="12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SS4a </a:t>
                      </a:r>
                      <a:br>
                        <a:rPr kumimoji="0" lang="en-GB" sz="1400" b="0" i="0" u="none" strike="noStrike" cap="none" normalizeH="0" baseline="0" dirty="0" smtClean="0">
                          <a:ln>
                            <a:noFill/>
                          </a:ln>
                          <a:solidFill>
                            <a:schemeClr val="tx1"/>
                          </a:solidFill>
                          <a:effectLst/>
                          <a:latin typeface="Century Gothic" pitchFamily="34" charset="0"/>
                          <a:cs typeface="Arial" charset="0"/>
                        </a:rPr>
                      </a:br>
                      <a:r>
                        <a:rPr kumimoji="0" lang="en-GB" sz="1400" b="0" i="0" u="none" strike="noStrike" cap="none" normalizeH="0" baseline="0" dirty="0" smtClean="0">
                          <a:ln>
                            <a:noFill/>
                          </a:ln>
                          <a:solidFill>
                            <a:schemeClr val="tx1"/>
                          </a:solidFill>
                          <a:effectLst/>
                          <a:latin typeface="Century Gothic" pitchFamily="34" charset="0"/>
                          <a:cs typeface="Arial" charset="0"/>
                        </a:rPr>
                        <a:t>and 4b</a:t>
                      </a:r>
                    </a:p>
                  </a:txBody>
                  <a:tcPr horzOverflow="overflow">
                    <a:lnL>
                      <a:noFill/>
                    </a:lnL>
                    <a:lnR w="6350" cap="flat" cmpd="sng" algn="ctr">
                      <a:solidFill>
                        <a:schemeClr val="accent5">
                          <a:lumMod val="40000"/>
                          <a:lumOff val="60000"/>
                        </a:schemeClr>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179388" rtl="0" eaLnBrk="1" fontAlgn="base" latinLnBrk="0" hangingPunct="1">
                        <a:lnSpc>
                          <a:spcPct val="100000"/>
                        </a:lnSpc>
                        <a:spcBef>
                          <a:spcPts val="12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Appliance energy strips (calculation-free)</a:t>
                      </a:r>
                    </a:p>
                  </a:txBody>
                  <a:tcPr horzOverflow="overflow">
                    <a:lnL w="6350" cap="flat" cmpd="sng" algn="ctr">
                      <a:solidFill>
                        <a:schemeClr val="accent5">
                          <a:lumMod val="40000"/>
                          <a:lumOff val="60000"/>
                        </a:schemeClr>
                      </a:solidFill>
                      <a:prstDash val="solid"/>
                      <a:round/>
                      <a:headEnd type="none" w="med" len="med"/>
                      <a:tailEnd type="none" w="med" len="med"/>
                    </a:lnL>
                    <a:lnR w="6350" cap="flat" cmpd="sng" algn="ctr">
                      <a:solidFill>
                        <a:schemeClr val="accent5">
                          <a:lumMod val="40000"/>
                          <a:lumOff val="60000"/>
                        </a:schemeClr>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print in colour if possible, one per student who is </a:t>
                      </a:r>
                      <a:r>
                        <a:rPr kumimoji="0" lang="en-GB" sz="1400" b="1" i="0" u="none" strike="noStrike" cap="none" normalizeH="0" baseline="0" dirty="0" smtClean="0">
                          <a:ln>
                            <a:noFill/>
                          </a:ln>
                          <a:solidFill>
                            <a:schemeClr val="tx1"/>
                          </a:solidFill>
                          <a:effectLst/>
                          <a:latin typeface="Century Gothic" pitchFamily="34" charset="0"/>
                          <a:cs typeface="Arial" charset="0"/>
                        </a:rPr>
                        <a:t>not</a:t>
                      </a:r>
                      <a:r>
                        <a:rPr kumimoji="0" lang="en-GB" sz="1400" b="0" i="0" u="none" strike="noStrike" cap="none" normalizeH="0" baseline="0" dirty="0" smtClean="0">
                          <a:ln>
                            <a:noFill/>
                          </a:ln>
                          <a:solidFill>
                            <a:schemeClr val="tx1"/>
                          </a:solidFill>
                          <a:effectLst/>
                          <a:latin typeface="Century Gothic" pitchFamily="34" charset="0"/>
                          <a:cs typeface="Arial" charset="0"/>
                        </a:rPr>
                        <a:t> doing the calculations on SS2</a:t>
                      </a:r>
                    </a:p>
                  </a:txBody>
                  <a:tcPr horzOverflow="overflow">
                    <a:lnL w="6350" cap="flat" cmpd="sng" algn="ctr">
                      <a:solidFill>
                        <a:schemeClr val="accent5">
                          <a:lumMod val="40000"/>
                          <a:lumOff val="60000"/>
                        </a:schemeClr>
                      </a:solidFill>
                      <a:prstDash val="solid"/>
                      <a:round/>
                      <a:headEnd type="none" w="med" len="med"/>
                      <a:tailEnd type="none" w="med" len="med"/>
                    </a:lnL>
                    <a:lnR>
                      <a:noFill/>
                    </a:lnR>
                    <a:lnT>
                      <a:noFill/>
                    </a:lnT>
                    <a:lnB>
                      <a:noFill/>
                    </a:lnB>
                    <a:lnTlToBr>
                      <a:noFill/>
                    </a:lnTlToBr>
                    <a:lnBlToTr>
                      <a:noFill/>
                    </a:lnBlToTr>
                    <a:noFill/>
                  </a:tcPr>
                </a:tc>
              </a:tr>
            </a:tbl>
          </a:graphicData>
        </a:graphic>
      </p:graphicFrame>
      <p:sp>
        <p:nvSpPr>
          <p:cNvPr id="7" name="Action Button: Custom 6">
            <a:hlinkClick r:id="rId5" action="ppaction://hlinksldjump" highlightClick="1"/>
          </p:cNvPr>
          <p:cNvSpPr/>
          <p:nvPr/>
        </p:nvSpPr>
        <p:spPr>
          <a:xfrm>
            <a:off x="6875856" y="0"/>
            <a:ext cx="2268144" cy="1169368"/>
          </a:xfrm>
          <a:prstGeom prst="actionButtonBlank">
            <a:avLst/>
          </a:prstGeom>
          <a:solidFill>
            <a:schemeClr val="bg1">
              <a:lumMod val="85000"/>
              <a:alpha val="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extLst>
      <p:ext uri="{BB962C8B-B14F-4D97-AF65-F5344CB8AC3E}">
        <p14:creationId xmlns="" xmlns:p14="http://schemas.microsoft.com/office/powerpoint/2010/main" val="23984087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7813154" y="0"/>
            <a:ext cx="1296144" cy="641606"/>
            <a:chOff x="7813154" y="0"/>
            <a:chExt cx="1296144" cy="641606"/>
          </a:xfrm>
        </p:grpSpPr>
        <p:sp>
          <p:nvSpPr>
            <p:cNvPr id="22" name="TextBox 21"/>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SS1a</a:t>
              </a:r>
              <a:endParaRPr lang="en-GB" sz="1600" dirty="0">
                <a:latin typeface="Century Gothic" pitchFamily="34" charset="0"/>
              </a:endParaRPr>
            </a:p>
          </p:txBody>
        </p:sp>
        <p:pic>
          <p:nvPicPr>
            <p:cNvPr id="23" name="Picture 22"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70" name="TextBox 69"/>
          <p:cNvSpPr txBox="1"/>
          <p:nvPr/>
        </p:nvSpPr>
        <p:spPr>
          <a:xfrm>
            <a:off x="0" y="25460"/>
            <a:ext cx="9144000" cy="523220"/>
          </a:xfrm>
          <a:prstGeom prst="rect">
            <a:avLst/>
          </a:prstGeom>
          <a:noFill/>
        </p:spPr>
        <p:txBody>
          <a:bodyPr wrap="square" rtlCol="0">
            <a:spAutoFit/>
          </a:bodyPr>
          <a:lstStyle/>
          <a:p>
            <a:pPr algn="ctr"/>
            <a:r>
              <a:rPr lang="en-GB" sz="2800" dirty="0" smtClean="0">
                <a:latin typeface="Century Gothic" pitchFamily="34" charset="0"/>
              </a:rPr>
              <a:t>Appliance cards</a:t>
            </a:r>
            <a:endParaRPr lang="en-GB" sz="2800" dirty="0">
              <a:latin typeface="Century Gothic" pitchFamily="34" charset="0"/>
            </a:endParaRPr>
          </a:p>
        </p:txBody>
      </p:sp>
      <p:sp>
        <p:nvSpPr>
          <p:cNvPr id="24" name="Rectangle 23"/>
          <p:cNvSpPr/>
          <p:nvPr/>
        </p:nvSpPr>
        <p:spPr>
          <a:xfrm>
            <a:off x="138544" y="1556792"/>
            <a:ext cx="4447310" cy="2448272"/>
          </a:xfrm>
          <a:prstGeom prst="rect">
            <a:avLst/>
          </a:prstGeom>
          <a:solidFill>
            <a:schemeClr val="bg1"/>
          </a:solidFill>
          <a:ln w="190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138544" y="4005064"/>
            <a:ext cx="4447310" cy="2448272"/>
          </a:xfrm>
          <a:prstGeom prst="rect">
            <a:avLst/>
          </a:prstGeom>
          <a:solidFill>
            <a:schemeClr val="bg1"/>
          </a:solidFill>
          <a:ln w="190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p:nvSpPr>
        <p:spPr>
          <a:xfrm>
            <a:off x="4585854" y="1556792"/>
            <a:ext cx="4447310" cy="2448272"/>
          </a:xfrm>
          <a:prstGeom prst="rect">
            <a:avLst/>
          </a:prstGeom>
          <a:solidFill>
            <a:schemeClr val="bg1"/>
          </a:solidFill>
          <a:ln w="190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4585854" y="4005064"/>
            <a:ext cx="4447310" cy="2448272"/>
          </a:xfrm>
          <a:prstGeom prst="rect">
            <a:avLst/>
          </a:prstGeom>
          <a:solidFill>
            <a:schemeClr val="bg1"/>
          </a:solidFill>
          <a:ln w="190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TextBox 62"/>
          <p:cNvSpPr txBox="1"/>
          <p:nvPr/>
        </p:nvSpPr>
        <p:spPr>
          <a:xfrm>
            <a:off x="323528" y="2636912"/>
            <a:ext cx="2448272" cy="369332"/>
          </a:xfrm>
          <a:prstGeom prst="rect">
            <a:avLst/>
          </a:prstGeom>
          <a:solidFill>
            <a:schemeClr val="bg1"/>
          </a:solidFill>
          <a:ln>
            <a:solidFill>
              <a:srgbClr val="CC9900"/>
            </a:solidFill>
            <a:prstDash val="solid"/>
          </a:ln>
          <a:effectLst>
            <a:outerShdw blurRad="139700" dist="76200" dir="2700000" algn="tl" rotWithShape="0">
              <a:prstClr val="black">
                <a:alpha val="40000"/>
              </a:prstClr>
            </a:outerShdw>
          </a:effectLst>
        </p:spPr>
        <p:txBody>
          <a:bodyPr wrap="square" rtlCol="0">
            <a:spAutoFit/>
          </a:bodyPr>
          <a:lstStyle/>
          <a:p>
            <a:pPr>
              <a:tabLst>
                <a:tab pos="984250" algn="l"/>
              </a:tabLst>
            </a:pPr>
            <a:r>
              <a:rPr lang="en-GB" dirty="0" smtClean="0">
                <a:latin typeface="Century Gothic" pitchFamily="34" charset="0"/>
              </a:rPr>
              <a:t>Power rating = 8 kW</a:t>
            </a:r>
          </a:p>
        </p:txBody>
      </p:sp>
      <p:pic>
        <p:nvPicPr>
          <p:cNvPr id="19" name="Picture 18" descr="water from shower.png"/>
          <p:cNvPicPr>
            <a:picLocks noChangeAspect="1"/>
          </p:cNvPicPr>
          <p:nvPr/>
        </p:nvPicPr>
        <p:blipFill>
          <a:blip r:embed="rId5" cstate="print"/>
          <a:stretch>
            <a:fillRect/>
          </a:stretch>
        </p:blipFill>
        <p:spPr>
          <a:xfrm>
            <a:off x="2856048" y="1561605"/>
            <a:ext cx="1703390" cy="2443459"/>
          </a:xfrm>
          <a:prstGeom prst="rect">
            <a:avLst/>
          </a:prstGeom>
          <a:ln>
            <a:noFill/>
          </a:ln>
          <a:effectLst>
            <a:softEdge rad="112500"/>
          </a:effectLst>
        </p:spPr>
      </p:pic>
      <p:pic>
        <p:nvPicPr>
          <p:cNvPr id="29" name="Picture 28" descr="hairdryer.png"/>
          <p:cNvPicPr>
            <a:picLocks noChangeAspect="1"/>
          </p:cNvPicPr>
          <p:nvPr/>
        </p:nvPicPr>
        <p:blipFill>
          <a:blip r:embed="rId6" cstate="print"/>
          <a:stretch>
            <a:fillRect/>
          </a:stretch>
        </p:blipFill>
        <p:spPr>
          <a:xfrm rot="19483225">
            <a:off x="6713050" y="4324108"/>
            <a:ext cx="2313448" cy="2466070"/>
          </a:xfrm>
          <a:prstGeom prst="rect">
            <a:avLst/>
          </a:prstGeom>
          <a:ln>
            <a:noFill/>
          </a:ln>
          <a:effectLst>
            <a:outerShdw blurRad="292100" dist="139700" dir="2700000" algn="tl" rotWithShape="0">
              <a:srgbClr val="333333">
                <a:alpha val="65000"/>
              </a:srgbClr>
            </a:outerShdw>
          </a:effectLst>
        </p:spPr>
      </p:pic>
      <p:pic>
        <p:nvPicPr>
          <p:cNvPr id="32" name="Picture 31" descr="TV and football.png"/>
          <p:cNvPicPr>
            <a:picLocks noChangeAspect="1"/>
          </p:cNvPicPr>
          <p:nvPr/>
        </p:nvPicPr>
        <p:blipFill>
          <a:blip r:embed="rId7" cstate="print"/>
          <a:stretch>
            <a:fillRect/>
          </a:stretch>
        </p:blipFill>
        <p:spPr>
          <a:xfrm>
            <a:off x="5936174" y="1628800"/>
            <a:ext cx="3009773" cy="2232248"/>
          </a:xfrm>
          <a:prstGeom prst="rect">
            <a:avLst/>
          </a:prstGeom>
          <a:ln>
            <a:noFill/>
          </a:ln>
          <a:effectLst>
            <a:outerShdw blurRad="292100" dist="139700" dir="2700000" algn="tl" rotWithShape="0">
              <a:srgbClr val="333333">
                <a:alpha val="65000"/>
              </a:srgbClr>
            </a:outerShdw>
          </a:effectLst>
        </p:spPr>
      </p:pic>
      <p:sp>
        <p:nvSpPr>
          <p:cNvPr id="31" name="TextBox 30"/>
          <p:cNvSpPr txBox="1"/>
          <p:nvPr/>
        </p:nvSpPr>
        <p:spPr>
          <a:xfrm>
            <a:off x="4788024" y="2636912"/>
            <a:ext cx="2592288" cy="369332"/>
          </a:xfrm>
          <a:prstGeom prst="rect">
            <a:avLst/>
          </a:prstGeom>
          <a:solidFill>
            <a:schemeClr val="bg1"/>
          </a:solidFill>
          <a:ln>
            <a:solidFill>
              <a:srgbClr val="CC9900"/>
            </a:solidFill>
            <a:prstDash val="solid"/>
          </a:ln>
          <a:effectLst>
            <a:outerShdw blurRad="139700" dist="76200" dir="2700000" algn="tl" rotWithShape="0">
              <a:prstClr val="black">
                <a:alpha val="40000"/>
              </a:prstClr>
            </a:outerShdw>
          </a:effectLst>
        </p:spPr>
        <p:txBody>
          <a:bodyPr wrap="square" rtlCol="0">
            <a:spAutoFit/>
          </a:bodyPr>
          <a:lstStyle/>
          <a:p>
            <a:pPr>
              <a:tabLst>
                <a:tab pos="263525" algn="l"/>
              </a:tabLst>
            </a:pPr>
            <a:r>
              <a:rPr lang="en-GB" dirty="0" smtClean="0">
                <a:latin typeface="Century Gothic" pitchFamily="34" charset="0"/>
              </a:rPr>
              <a:t>Power rating = 300 W</a:t>
            </a:r>
          </a:p>
        </p:txBody>
      </p:sp>
      <p:pic>
        <p:nvPicPr>
          <p:cNvPr id="33" name="Picture 32" descr="computer.png"/>
          <p:cNvPicPr>
            <a:picLocks noChangeAspect="1"/>
          </p:cNvPicPr>
          <p:nvPr/>
        </p:nvPicPr>
        <p:blipFill>
          <a:blip r:embed="rId8" cstate="print"/>
          <a:stretch>
            <a:fillRect/>
          </a:stretch>
        </p:blipFill>
        <p:spPr>
          <a:xfrm flipH="1">
            <a:off x="1619672" y="4221088"/>
            <a:ext cx="2837750" cy="2141698"/>
          </a:xfrm>
          <a:prstGeom prst="rect">
            <a:avLst/>
          </a:prstGeom>
          <a:ln>
            <a:noFill/>
          </a:ln>
          <a:effectLst>
            <a:outerShdw blurRad="292100" dist="139700" dir="2700000" algn="tl" rotWithShape="0">
              <a:srgbClr val="333333">
                <a:alpha val="65000"/>
              </a:srgbClr>
            </a:outerShdw>
          </a:effectLst>
        </p:spPr>
      </p:pic>
      <p:sp>
        <p:nvSpPr>
          <p:cNvPr id="76" name="TextBox 75"/>
          <p:cNvSpPr txBox="1"/>
          <p:nvPr/>
        </p:nvSpPr>
        <p:spPr>
          <a:xfrm>
            <a:off x="323528" y="5008530"/>
            <a:ext cx="2592288" cy="369332"/>
          </a:xfrm>
          <a:prstGeom prst="rect">
            <a:avLst/>
          </a:prstGeom>
          <a:solidFill>
            <a:schemeClr val="bg1"/>
          </a:solidFill>
          <a:ln>
            <a:solidFill>
              <a:srgbClr val="CC9900"/>
            </a:solidFill>
            <a:prstDash val="solid"/>
          </a:ln>
          <a:effectLst>
            <a:outerShdw blurRad="139700" dist="76200" dir="2700000" algn="tl" rotWithShape="0">
              <a:prstClr val="black">
                <a:alpha val="40000"/>
              </a:prstClr>
            </a:outerShdw>
          </a:effectLst>
        </p:spPr>
        <p:txBody>
          <a:bodyPr wrap="square" rtlCol="0">
            <a:spAutoFit/>
          </a:bodyPr>
          <a:lstStyle/>
          <a:p>
            <a:pPr>
              <a:tabLst>
                <a:tab pos="984250" algn="l"/>
              </a:tabLst>
            </a:pPr>
            <a:r>
              <a:rPr lang="en-GB" dirty="0" smtClean="0">
                <a:latin typeface="Century Gothic" pitchFamily="34" charset="0"/>
              </a:rPr>
              <a:t>Power rating = 200 W</a:t>
            </a:r>
            <a:endParaRPr lang="en-GB" dirty="0">
              <a:latin typeface="Century Gothic" pitchFamily="34" charset="0"/>
            </a:endParaRPr>
          </a:p>
        </p:txBody>
      </p:sp>
      <p:pic>
        <p:nvPicPr>
          <p:cNvPr id="34" name="Picture 33" descr="scissors.png"/>
          <p:cNvPicPr>
            <a:picLocks noChangeAspect="1"/>
          </p:cNvPicPr>
          <p:nvPr/>
        </p:nvPicPr>
        <p:blipFill>
          <a:blip r:embed="rId9" cstate="print"/>
          <a:stretch>
            <a:fillRect/>
          </a:stretch>
        </p:blipFill>
        <p:spPr>
          <a:xfrm rot="5400000">
            <a:off x="72060" y="1401688"/>
            <a:ext cx="262556" cy="335683"/>
          </a:xfrm>
          <a:prstGeom prst="rect">
            <a:avLst/>
          </a:prstGeom>
        </p:spPr>
      </p:pic>
      <p:sp>
        <p:nvSpPr>
          <p:cNvPr id="35" name="TextBox 34"/>
          <p:cNvSpPr txBox="1"/>
          <p:nvPr/>
        </p:nvSpPr>
        <p:spPr>
          <a:xfrm>
            <a:off x="395536" y="1772816"/>
            <a:ext cx="2232248" cy="369332"/>
          </a:xfrm>
          <a:prstGeom prst="rect">
            <a:avLst/>
          </a:prstGeom>
          <a:noFill/>
        </p:spPr>
        <p:txBody>
          <a:bodyPr wrap="square" rtlCol="0">
            <a:spAutoFit/>
          </a:bodyPr>
          <a:lstStyle/>
          <a:p>
            <a:endParaRPr lang="en-GB" dirty="0"/>
          </a:p>
        </p:txBody>
      </p:sp>
      <p:sp>
        <p:nvSpPr>
          <p:cNvPr id="36" name="TextBox 35"/>
          <p:cNvSpPr txBox="1"/>
          <p:nvPr/>
        </p:nvSpPr>
        <p:spPr>
          <a:xfrm>
            <a:off x="179512" y="1556792"/>
            <a:ext cx="1224136" cy="384721"/>
          </a:xfrm>
          <a:prstGeom prst="rect">
            <a:avLst/>
          </a:prstGeom>
          <a:noFill/>
        </p:spPr>
        <p:txBody>
          <a:bodyPr wrap="square" rtlCol="0">
            <a:spAutoFit/>
          </a:bodyPr>
          <a:lstStyle/>
          <a:p>
            <a:r>
              <a:rPr lang="en-GB" sz="1900" b="1" dirty="0" smtClean="0">
                <a:latin typeface="Century Gothic" pitchFamily="34" charset="0"/>
              </a:rPr>
              <a:t>Shower</a:t>
            </a:r>
            <a:endParaRPr lang="en-GB" sz="1900" b="1" dirty="0">
              <a:latin typeface="Century Gothic" pitchFamily="34" charset="0"/>
            </a:endParaRPr>
          </a:p>
        </p:txBody>
      </p:sp>
      <p:sp>
        <p:nvSpPr>
          <p:cNvPr id="37" name="TextBox 36"/>
          <p:cNvSpPr txBox="1"/>
          <p:nvPr/>
        </p:nvSpPr>
        <p:spPr>
          <a:xfrm>
            <a:off x="107504" y="4005064"/>
            <a:ext cx="2376264" cy="384721"/>
          </a:xfrm>
          <a:prstGeom prst="rect">
            <a:avLst/>
          </a:prstGeom>
          <a:noFill/>
        </p:spPr>
        <p:txBody>
          <a:bodyPr wrap="square" rtlCol="0">
            <a:spAutoFit/>
          </a:bodyPr>
          <a:lstStyle/>
          <a:p>
            <a:r>
              <a:rPr lang="en-GB" sz="1900" b="1" dirty="0" smtClean="0">
                <a:latin typeface="Century Gothic" pitchFamily="34" charset="0"/>
              </a:rPr>
              <a:t>Desktop computer</a:t>
            </a:r>
            <a:endParaRPr lang="en-GB" sz="1900" b="1" dirty="0">
              <a:latin typeface="Century Gothic" pitchFamily="34" charset="0"/>
            </a:endParaRPr>
          </a:p>
        </p:txBody>
      </p:sp>
      <p:sp>
        <p:nvSpPr>
          <p:cNvPr id="38" name="TextBox 37"/>
          <p:cNvSpPr txBox="1"/>
          <p:nvPr/>
        </p:nvSpPr>
        <p:spPr>
          <a:xfrm>
            <a:off x="4572000" y="1556792"/>
            <a:ext cx="1224136" cy="384721"/>
          </a:xfrm>
          <a:prstGeom prst="rect">
            <a:avLst/>
          </a:prstGeom>
          <a:noFill/>
        </p:spPr>
        <p:txBody>
          <a:bodyPr wrap="square" rtlCol="0">
            <a:spAutoFit/>
          </a:bodyPr>
          <a:lstStyle/>
          <a:p>
            <a:r>
              <a:rPr lang="en-GB" sz="1900" b="1" dirty="0" smtClean="0">
                <a:latin typeface="Century Gothic" pitchFamily="34" charset="0"/>
              </a:rPr>
              <a:t>TV</a:t>
            </a:r>
            <a:endParaRPr lang="en-GB" sz="1900" b="1" dirty="0">
              <a:latin typeface="Century Gothic" pitchFamily="34" charset="0"/>
            </a:endParaRPr>
          </a:p>
        </p:txBody>
      </p:sp>
      <p:sp>
        <p:nvSpPr>
          <p:cNvPr id="39" name="TextBox 38"/>
          <p:cNvSpPr txBox="1"/>
          <p:nvPr/>
        </p:nvSpPr>
        <p:spPr>
          <a:xfrm>
            <a:off x="4572000" y="4005064"/>
            <a:ext cx="1368152" cy="384721"/>
          </a:xfrm>
          <a:prstGeom prst="rect">
            <a:avLst/>
          </a:prstGeom>
          <a:noFill/>
        </p:spPr>
        <p:txBody>
          <a:bodyPr wrap="square" rtlCol="0">
            <a:spAutoFit/>
          </a:bodyPr>
          <a:lstStyle/>
          <a:p>
            <a:r>
              <a:rPr lang="en-GB" sz="1900" b="1" dirty="0" smtClean="0">
                <a:latin typeface="Century Gothic" pitchFamily="34" charset="0"/>
              </a:rPr>
              <a:t>Hairdryer</a:t>
            </a:r>
            <a:endParaRPr lang="en-GB" sz="1900" b="1" dirty="0">
              <a:latin typeface="Century Gothic" pitchFamily="34" charset="0"/>
            </a:endParaRPr>
          </a:p>
        </p:txBody>
      </p:sp>
      <p:grpSp>
        <p:nvGrpSpPr>
          <p:cNvPr id="28" name="Group 20"/>
          <p:cNvGrpSpPr/>
          <p:nvPr/>
        </p:nvGrpSpPr>
        <p:grpSpPr>
          <a:xfrm>
            <a:off x="1619672" y="548680"/>
            <a:ext cx="6696744" cy="1140514"/>
            <a:chOff x="1331640" y="404664"/>
            <a:chExt cx="6192688" cy="1140514"/>
          </a:xfrm>
        </p:grpSpPr>
        <p:sp>
          <p:nvSpPr>
            <p:cNvPr id="30" name="Rounded Rectangle 29"/>
            <p:cNvSpPr/>
            <p:nvPr/>
          </p:nvSpPr>
          <p:spPr>
            <a:xfrm>
              <a:off x="1331640" y="404664"/>
              <a:ext cx="6120680" cy="936104"/>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p:cNvSpPr txBox="1"/>
            <p:nvPr/>
          </p:nvSpPr>
          <p:spPr>
            <a:xfrm>
              <a:off x="1331640" y="406405"/>
              <a:ext cx="3024335" cy="1138773"/>
            </a:xfrm>
            <a:prstGeom prst="rect">
              <a:avLst/>
            </a:prstGeom>
            <a:noFill/>
            <a:ln w="28575">
              <a:noFill/>
            </a:ln>
          </p:spPr>
          <p:txBody>
            <a:bodyPr wrap="square" rtlCol="0">
              <a:spAutoFit/>
            </a:bodyPr>
            <a:lstStyle/>
            <a:p>
              <a:pPr marL="263525" indent="-263525">
                <a:buClr>
                  <a:srgbClr val="33CC33"/>
                </a:buClr>
                <a:buSzPct val="94000"/>
                <a:buFont typeface="Wingdings" pitchFamily="2" charset="2"/>
                <a:buChar char="l"/>
              </a:pPr>
              <a:r>
                <a:rPr lang="en-GB" sz="1700" dirty="0" smtClean="0">
                  <a:solidFill>
                    <a:schemeClr val="bg1"/>
                  </a:solidFill>
                  <a:latin typeface="Century Gothic" pitchFamily="34" charset="0"/>
                </a:rPr>
                <a:t>Identify or work out the power rating, in kilowatts (kW), for each appliance.</a:t>
              </a:r>
            </a:p>
          </p:txBody>
        </p:sp>
        <p:sp>
          <p:nvSpPr>
            <p:cNvPr id="41" name="TextBox 40"/>
            <p:cNvSpPr txBox="1"/>
            <p:nvPr/>
          </p:nvSpPr>
          <p:spPr>
            <a:xfrm>
              <a:off x="4139952" y="406405"/>
              <a:ext cx="3384376" cy="877163"/>
            </a:xfrm>
            <a:prstGeom prst="rect">
              <a:avLst/>
            </a:prstGeom>
            <a:noFill/>
            <a:ln w="28575">
              <a:noFill/>
            </a:ln>
          </p:spPr>
          <p:txBody>
            <a:bodyPr wrap="square" rtlCol="0">
              <a:spAutoFit/>
            </a:bodyPr>
            <a:lstStyle/>
            <a:p>
              <a:pPr marL="263525" indent="-263525">
                <a:buClr>
                  <a:srgbClr val="33CC33"/>
                </a:buClr>
                <a:buSzPct val="94000"/>
                <a:buFont typeface="Wingdings" pitchFamily="2" charset="2"/>
                <a:buChar char="l"/>
              </a:pPr>
              <a:r>
                <a:rPr lang="en-GB" sz="1700" dirty="0" smtClean="0">
                  <a:solidFill>
                    <a:schemeClr val="bg1"/>
                  </a:solidFill>
                  <a:latin typeface="Century Gothic" pitchFamily="34" charset="0"/>
                </a:rPr>
                <a:t>Order the cards, from the highest power rating to the lowest.</a:t>
              </a:r>
              <a:endParaRPr lang="en-GB" sz="1700" dirty="0">
                <a:solidFill>
                  <a:schemeClr val="bg1"/>
                </a:solidFill>
                <a:latin typeface="Century Gothic" pitchFamily="34" charset="0"/>
              </a:endParaRPr>
            </a:p>
          </p:txBody>
        </p:sp>
      </p:grpSp>
      <p:sp>
        <p:nvSpPr>
          <p:cNvPr id="74" name="TextBox 73"/>
          <p:cNvSpPr txBox="1"/>
          <p:nvPr/>
        </p:nvSpPr>
        <p:spPr>
          <a:xfrm>
            <a:off x="4788024" y="5008530"/>
            <a:ext cx="2448272" cy="369332"/>
          </a:xfrm>
          <a:prstGeom prst="rect">
            <a:avLst/>
          </a:prstGeom>
          <a:solidFill>
            <a:schemeClr val="bg1"/>
          </a:solidFill>
          <a:ln>
            <a:solidFill>
              <a:srgbClr val="CC9900"/>
            </a:solidFill>
            <a:prstDash val="solid"/>
          </a:ln>
          <a:effectLst>
            <a:outerShdw blurRad="139700" dist="76200" dir="2700000" algn="tl" rotWithShape="0">
              <a:prstClr val="black">
                <a:alpha val="40000"/>
              </a:prstClr>
            </a:outerShdw>
          </a:effectLst>
        </p:spPr>
        <p:txBody>
          <a:bodyPr wrap="square" rtlCol="0">
            <a:spAutoFit/>
          </a:bodyPr>
          <a:lstStyle/>
          <a:p>
            <a:pPr>
              <a:tabLst>
                <a:tab pos="263525" algn="l"/>
              </a:tabLst>
            </a:pPr>
            <a:r>
              <a:rPr lang="en-GB" dirty="0" smtClean="0">
                <a:latin typeface="Century Gothic" pitchFamily="34" charset="0"/>
              </a:rPr>
              <a:t>Power rating = 2 kW</a:t>
            </a:r>
          </a:p>
        </p:txBody>
      </p:sp>
    </p:spTree>
    <p:custDataLst>
      <p:tags r:id="rId1"/>
    </p:custData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4585854" y="1556792"/>
            <a:ext cx="4447310" cy="2448272"/>
          </a:xfrm>
          <a:prstGeom prst="rect">
            <a:avLst/>
          </a:prstGeom>
          <a:solidFill>
            <a:schemeClr val="bg1"/>
          </a:solidFill>
          <a:ln w="190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9"/>
          <p:cNvGrpSpPr/>
          <p:nvPr/>
        </p:nvGrpSpPr>
        <p:grpSpPr>
          <a:xfrm>
            <a:off x="7813154" y="0"/>
            <a:ext cx="1296144" cy="641606"/>
            <a:chOff x="7813154" y="0"/>
            <a:chExt cx="1296144" cy="641606"/>
          </a:xfrm>
        </p:grpSpPr>
        <p:sp>
          <p:nvSpPr>
            <p:cNvPr id="22" name="TextBox 21"/>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SS1b</a:t>
              </a:r>
              <a:endParaRPr lang="en-GB" sz="1600" dirty="0">
                <a:latin typeface="Century Gothic" pitchFamily="34" charset="0"/>
              </a:endParaRPr>
            </a:p>
          </p:txBody>
        </p:sp>
        <p:pic>
          <p:nvPicPr>
            <p:cNvPr id="23" name="Picture 22"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70" name="TextBox 69"/>
          <p:cNvSpPr txBox="1"/>
          <p:nvPr/>
        </p:nvSpPr>
        <p:spPr>
          <a:xfrm>
            <a:off x="0" y="25460"/>
            <a:ext cx="9144000" cy="523220"/>
          </a:xfrm>
          <a:prstGeom prst="rect">
            <a:avLst/>
          </a:prstGeom>
          <a:noFill/>
        </p:spPr>
        <p:txBody>
          <a:bodyPr wrap="square" rtlCol="0">
            <a:spAutoFit/>
          </a:bodyPr>
          <a:lstStyle/>
          <a:p>
            <a:pPr algn="ctr"/>
            <a:r>
              <a:rPr lang="en-GB" sz="2800" dirty="0" smtClean="0">
                <a:latin typeface="Century Gothic" pitchFamily="34" charset="0"/>
              </a:rPr>
              <a:t>Appliance cards</a:t>
            </a:r>
            <a:endParaRPr lang="en-GB" sz="2800" dirty="0">
              <a:latin typeface="Century Gothic" pitchFamily="34" charset="0"/>
            </a:endParaRPr>
          </a:p>
        </p:txBody>
      </p:sp>
      <p:grpSp>
        <p:nvGrpSpPr>
          <p:cNvPr id="3" name="Group 20"/>
          <p:cNvGrpSpPr/>
          <p:nvPr/>
        </p:nvGrpSpPr>
        <p:grpSpPr>
          <a:xfrm>
            <a:off x="1619672" y="548680"/>
            <a:ext cx="6696744" cy="1140514"/>
            <a:chOff x="1331640" y="404664"/>
            <a:chExt cx="6192688" cy="1140514"/>
          </a:xfrm>
        </p:grpSpPr>
        <p:sp>
          <p:nvSpPr>
            <p:cNvPr id="64" name="Rounded Rectangle 63"/>
            <p:cNvSpPr/>
            <p:nvPr/>
          </p:nvSpPr>
          <p:spPr>
            <a:xfrm>
              <a:off x="1331640" y="404664"/>
              <a:ext cx="6120680" cy="936104"/>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TextBox 125"/>
            <p:cNvSpPr txBox="1"/>
            <p:nvPr/>
          </p:nvSpPr>
          <p:spPr>
            <a:xfrm>
              <a:off x="1331640" y="406405"/>
              <a:ext cx="3024335" cy="1138773"/>
            </a:xfrm>
            <a:prstGeom prst="rect">
              <a:avLst/>
            </a:prstGeom>
            <a:noFill/>
            <a:ln w="28575">
              <a:noFill/>
            </a:ln>
          </p:spPr>
          <p:txBody>
            <a:bodyPr wrap="square" rtlCol="0">
              <a:spAutoFit/>
            </a:bodyPr>
            <a:lstStyle/>
            <a:p>
              <a:pPr marL="263525" indent="-263525">
                <a:buClr>
                  <a:srgbClr val="33CC33"/>
                </a:buClr>
                <a:buSzPct val="94000"/>
                <a:buFont typeface="Wingdings" pitchFamily="2" charset="2"/>
                <a:buChar char="l"/>
              </a:pPr>
              <a:r>
                <a:rPr lang="en-GB" sz="1700" dirty="0" smtClean="0">
                  <a:solidFill>
                    <a:schemeClr val="bg1"/>
                  </a:solidFill>
                  <a:latin typeface="Century Gothic" pitchFamily="34" charset="0"/>
                </a:rPr>
                <a:t>Identify or work out the power rating, in kilowatts (kW), for each appliance.</a:t>
              </a:r>
            </a:p>
          </p:txBody>
        </p:sp>
        <p:sp>
          <p:nvSpPr>
            <p:cNvPr id="20" name="TextBox 19"/>
            <p:cNvSpPr txBox="1"/>
            <p:nvPr/>
          </p:nvSpPr>
          <p:spPr>
            <a:xfrm>
              <a:off x="4139952" y="406405"/>
              <a:ext cx="3384376" cy="877163"/>
            </a:xfrm>
            <a:prstGeom prst="rect">
              <a:avLst/>
            </a:prstGeom>
            <a:noFill/>
            <a:ln w="28575">
              <a:noFill/>
            </a:ln>
          </p:spPr>
          <p:txBody>
            <a:bodyPr wrap="square" rtlCol="0">
              <a:spAutoFit/>
            </a:bodyPr>
            <a:lstStyle/>
            <a:p>
              <a:pPr marL="263525" indent="-263525">
                <a:buClr>
                  <a:srgbClr val="33CC33"/>
                </a:buClr>
                <a:buSzPct val="94000"/>
                <a:buFont typeface="Wingdings" pitchFamily="2" charset="2"/>
                <a:buChar char="l"/>
              </a:pPr>
              <a:r>
                <a:rPr lang="en-GB" sz="1700" dirty="0" smtClean="0">
                  <a:solidFill>
                    <a:schemeClr val="bg1"/>
                  </a:solidFill>
                  <a:latin typeface="Century Gothic" pitchFamily="34" charset="0"/>
                </a:rPr>
                <a:t>Order the cards, from the highest power rating to the lowest.</a:t>
              </a:r>
              <a:endParaRPr lang="en-GB" sz="1700" dirty="0">
                <a:solidFill>
                  <a:schemeClr val="bg1"/>
                </a:solidFill>
                <a:latin typeface="Century Gothic" pitchFamily="34" charset="0"/>
              </a:endParaRPr>
            </a:p>
          </p:txBody>
        </p:sp>
      </p:grpSp>
      <p:sp>
        <p:nvSpPr>
          <p:cNvPr id="24" name="Rectangle 23"/>
          <p:cNvSpPr/>
          <p:nvPr/>
        </p:nvSpPr>
        <p:spPr>
          <a:xfrm>
            <a:off x="138544" y="1556792"/>
            <a:ext cx="4447310" cy="2448272"/>
          </a:xfrm>
          <a:prstGeom prst="rect">
            <a:avLst/>
          </a:prstGeom>
          <a:solidFill>
            <a:schemeClr val="bg1"/>
          </a:solidFill>
          <a:ln w="190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138544" y="4005064"/>
            <a:ext cx="4447310" cy="2448272"/>
          </a:xfrm>
          <a:prstGeom prst="rect">
            <a:avLst/>
          </a:prstGeom>
          <a:solidFill>
            <a:schemeClr val="bg1"/>
          </a:solidFill>
          <a:ln w="190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4585854" y="4005064"/>
            <a:ext cx="4447310" cy="2448272"/>
          </a:xfrm>
          <a:prstGeom prst="rect">
            <a:avLst/>
          </a:prstGeom>
          <a:solidFill>
            <a:schemeClr val="bg1"/>
          </a:solidFill>
          <a:ln w="190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4" name="Picture 33" descr="scissors.png"/>
          <p:cNvPicPr>
            <a:picLocks noChangeAspect="1"/>
          </p:cNvPicPr>
          <p:nvPr/>
        </p:nvPicPr>
        <p:blipFill>
          <a:blip r:embed="rId5" cstate="print"/>
          <a:stretch>
            <a:fillRect/>
          </a:stretch>
        </p:blipFill>
        <p:spPr>
          <a:xfrm rot="5400000">
            <a:off x="72060" y="1401688"/>
            <a:ext cx="262556" cy="335683"/>
          </a:xfrm>
          <a:prstGeom prst="rect">
            <a:avLst/>
          </a:prstGeom>
        </p:spPr>
      </p:pic>
      <p:sp>
        <p:nvSpPr>
          <p:cNvPr id="35" name="TextBox 34"/>
          <p:cNvSpPr txBox="1"/>
          <p:nvPr/>
        </p:nvSpPr>
        <p:spPr>
          <a:xfrm>
            <a:off x="395536" y="1772816"/>
            <a:ext cx="2232248" cy="369332"/>
          </a:xfrm>
          <a:prstGeom prst="rect">
            <a:avLst/>
          </a:prstGeom>
          <a:noFill/>
        </p:spPr>
        <p:txBody>
          <a:bodyPr wrap="square" rtlCol="0">
            <a:spAutoFit/>
          </a:bodyPr>
          <a:lstStyle/>
          <a:p>
            <a:endParaRPr lang="en-GB" dirty="0"/>
          </a:p>
        </p:txBody>
      </p:sp>
      <p:sp>
        <p:nvSpPr>
          <p:cNvPr id="36" name="TextBox 35"/>
          <p:cNvSpPr txBox="1"/>
          <p:nvPr/>
        </p:nvSpPr>
        <p:spPr>
          <a:xfrm>
            <a:off x="179512" y="1556792"/>
            <a:ext cx="2160240" cy="384721"/>
          </a:xfrm>
          <a:prstGeom prst="rect">
            <a:avLst/>
          </a:prstGeom>
          <a:noFill/>
        </p:spPr>
        <p:txBody>
          <a:bodyPr wrap="square" rtlCol="0">
            <a:spAutoFit/>
          </a:bodyPr>
          <a:lstStyle/>
          <a:p>
            <a:r>
              <a:rPr lang="en-GB" sz="1900" b="1" dirty="0" smtClean="0">
                <a:latin typeface="Century Gothic" pitchFamily="34" charset="0"/>
              </a:rPr>
              <a:t>Electric heater</a:t>
            </a:r>
          </a:p>
        </p:txBody>
      </p:sp>
      <p:sp>
        <p:nvSpPr>
          <p:cNvPr id="37" name="TextBox 36"/>
          <p:cNvSpPr txBox="1"/>
          <p:nvPr/>
        </p:nvSpPr>
        <p:spPr>
          <a:xfrm>
            <a:off x="107504" y="4005064"/>
            <a:ext cx="2376264" cy="400110"/>
          </a:xfrm>
          <a:prstGeom prst="rect">
            <a:avLst/>
          </a:prstGeom>
          <a:noFill/>
        </p:spPr>
        <p:txBody>
          <a:bodyPr wrap="square" rtlCol="0">
            <a:spAutoFit/>
          </a:bodyPr>
          <a:lstStyle/>
          <a:p>
            <a:r>
              <a:rPr lang="en-GB" sz="2000" b="1" dirty="0" smtClean="0">
                <a:latin typeface="Century Gothic" pitchFamily="34" charset="0"/>
              </a:rPr>
              <a:t>Games console</a:t>
            </a:r>
            <a:endParaRPr lang="en-GB" sz="2000" b="1" dirty="0">
              <a:latin typeface="Century Gothic" pitchFamily="34" charset="0"/>
            </a:endParaRPr>
          </a:p>
        </p:txBody>
      </p:sp>
      <p:sp>
        <p:nvSpPr>
          <p:cNvPr id="38" name="TextBox 37"/>
          <p:cNvSpPr txBox="1"/>
          <p:nvPr/>
        </p:nvSpPr>
        <p:spPr>
          <a:xfrm>
            <a:off x="4572000" y="1556792"/>
            <a:ext cx="3096344" cy="384721"/>
          </a:xfrm>
          <a:prstGeom prst="rect">
            <a:avLst/>
          </a:prstGeom>
          <a:noFill/>
        </p:spPr>
        <p:txBody>
          <a:bodyPr wrap="square" rtlCol="0">
            <a:spAutoFit/>
          </a:bodyPr>
          <a:lstStyle/>
          <a:p>
            <a:r>
              <a:rPr lang="en-GB" sz="1900" b="1" dirty="0" smtClean="0">
                <a:latin typeface="Century Gothic" pitchFamily="34" charset="0"/>
              </a:rPr>
              <a:t>Mobile phone charger</a:t>
            </a:r>
          </a:p>
        </p:txBody>
      </p:sp>
      <p:sp>
        <p:nvSpPr>
          <p:cNvPr id="39" name="TextBox 38"/>
          <p:cNvSpPr txBox="1"/>
          <p:nvPr/>
        </p:nvSpPr>
        <p:spPr>
          <a:xfrm>
            <a:off x="4572000" y="4005064"/>
            <a:ext cx="1728192" cy="400110"/>
          </a:xfrm>
          <a:prstGeom prst="rect">
            <a:avLst/>
          </a:prstGeom>
          <a:noFill/>
        </p:spPr>
        <p:txBody>
          <a:bodyPr wrap="square" rtlCol="0">
            <a:spAutoFit/>
          </a:bodyPr>
          <a:lstStyle/>
          <a:p>
            <a:r>
              <a:rPr lang="en-GB" sz="2000" b="1" dirty="0" smtClean="0">
                <a:latin typeface="Century Gothic" pitchFamily="34" charset="0"/>
              </a:rPr>
              <a:t>Wi-Fi router</a:t>
            </a:r>
            <a:endParaRPr lang="en-GB" sz="2000" b="1" dirty="0">
              <a:latin typeface="Century Gothic" pitchFamily="34" charset="0"/>
            </a:endParaRPr>
          </a:p>
        </p:txBody>
      </p:sp>
      <p:pic>
        <p:nvPicPr>
          <p:cNvPr id="29" name="Picture 28" descr="heater.png"/>
          <p:cNvPicPr>
            <a:picLocks noChangeAspect="1"/>
          </p:cNvPicPr>
          <p:nvPr/>
        </p:nvPicPr>
        <p:blipFill>
          <a:blip r:embed="rId6" cstate="print"/>
          <a:stretch>
            <a:fillRect/>
          </a:stretch>
        </p:blipFill>
        <p:spPr>
          <a:xfrm>
            <a:off x="1619672" y="2309524"/>
            <a:ext cx="2937043" cy="1623532"/>
          </a:xfrm>
          <a:prstGeom prst="rect">
            <a:avLst/>
          </a:prstGeom>
          <a:ln>
            <a:noFill/>
          </a:ln>
          <a:effectLst>
            <a:outerShdw blurRad="292100" dist="139700" dir="2700000" algn="tl" rotWithShape="0">
              <a:srgbClr val="333333">
                <a:alpha val="65000"/>
              </a:srgbClr>
            </a:outerShdw>
          </a:effectLst>
        </p:spPr>
      </p:pic>
      <p:pic>
        <p:nvPicPr>
          <p:cNvPr id="30" name="Picture 29" descr="mobile and charge.png"/>
          <p:cNvPicPr>
            <a:picLocks noChangeAspect="1"/>
          </p:cNvPicPr>
          <p:nvPr/>
        </p:nvPicPr>
        <p:blipFill>
          <a:blip r:embed="rId7" cstate="print"/>
          <a:stretch>
            <a:fillRect/>
          </a:stretch>
        </p:blipFill>
        <p:spPr>
          <a:xfrm>
            <a:off x="5940152" y="1837023"/>
            <a:ext cx="3084959" cy="2168041"/>
          </a:xfrm>
          <a:prstGeom prst="rect">
            <a:avLst/>
          </a:prstGeom>
          <a:ln>
            <a:noFill/>
          </a:ln>
          <a:effectLst>
            <a:softEdge rad="112500"/>
          </a:effectLst>
        </p:spPr>
      </p:pic>
      <p:pic>
        <p:nvPicPr>
          <p:cNvPr id="31" name="Picture 30" descr="Router.png"/>
          <p:cNvPicPr>
            <a:picLocks noChangeAspect="1"/>
          </p:cNvPicPr>
          <p:nvPr/>
        </p:nvPicPr>
        <p:blipFill>
          <a:blip r:embed="rId8" cstate="print"/>
          <a:stretch>
            <a:fillRect/>
          </a:stretch>
        </p:blipFill>
        <p:spPr>
          <a:xfrm>
            <a:off x="5580112" y="4149080"/>
            <a:ext cx="3187928" cy="2113890"/>
          </a:xfrm>
          <a:prstGeom prst="rect">
            <a:avLst/>
          </a:prstGeom>
          <a:ln>
            <a:noFill/>
          </a:ln>
          <a:effectLst>
            <a:outerShdw blurRad="292100" dist="139700" dir="2700000" algn="tl" rotWithShape="0">
              <a:srgbClr val="333333">
                <a:alpha val="65000"/>
              </a:srgbClr>
            </a:outerShdw>
          </a:effectLst>
        </p:spPr>
      </p:pic>
      <p:pic>
        <p:nvPicPr>
          <p:cNvPr id="32" name="Picture 31" descr="video game console.png"/>
          <p:cNvPicPr>
            <a:picLocks noChangeAspect="1"/>
          </p:cNvPicPr>
          <p:nvPr/>
        </p:nvPicPr>
        <p:blipFill>
          <a:blip r:embed="rId9" cstate="print"/>
          <a:srcRect r="6136" b="7693"/>
          <a:stretch>
            <a:fillRect/>
          </a:stretch>
        </p:blipFill>
        <p:spPr>
          <a:xfrm>
            <a:off x="1672478" y="4149080"/>
            <a:ext cx="2918724" cy="2304256"/>
          </a:xfrm>
          <a:prstGeom prst="rect">
            <a:avLst/>
          </a:prstGeom>
        </p:spPr>
      </p:pic>
      <p:sp>
        <p:nvSpPr>
          <p:cNvPr id="40" name="TextBox 39"/>
          <p:cNvSpPr txBox="1"/>
          <p:nvPr/>
        </p:nvSpPr>
        <p:spPr>
          <a:xfrm>
            <a:off x="4788024" y="2632266"/>
            <a:ext cx="2304256" cy="369332"/>
          </a:xfrm>
          <a:prstGeom prst="rect">
            <a:avLst/>
          </a:prstGeom>
          <a:solidFill>
            <a:schemeClr val="bg1"/>
          </a:solidFill>
          <a:ln>
            <a:solidFill>
              <a:srgbClr val="CC9900"/>
            </a:solidFill>
            <a:prstDash val="solid"/>
          </a:ln>
          <a:effectLst>
            <a:outerShdw blurRad="139700" dist="76200" dir="2700000" algn="tl" rotWithShape="0">
              <a:prstClr val="black">
                <a:alpha val="40000"/>
              </a:prstClr>
            </a:outerShdw>
          </a:effectLst>
        </p:spPr>
        <p:txBody>
          <a:bodyPr wrap="square" rtlCol="0">
            <a:spAutoFit/>
          </a:bodyPr>
          <a:lstStyle/>
          <a:p>
            <a:pPr>
              <a:tabLst>
                <a:tab pos="1524000" algn="l"/>
              </a:tabLst>
            </a:pPr>
            <a:r>
              <a:rPr lang="en-GB" dirty="0" smtClean="0">
                <a:latin typeface="Century Gothic" pitchFamily="34" charset="0"/>
              </a:rPr>
              <a:t>Power rating = 3 W</a:t>
            </a:r>
          </a:p>
        </p:txBody>
      </p:sp>
      <p:sp>
        <p:nvSpPr>
          <p:cNvPr id="41" name="TextBox 40"/>
          <p:cNvSpPr txBox="1"/>
          <p:nvPr/>
        </p:nvSpPr>
        <p:spPr>
          <a:xfrm>
            <a:off x="4716016" y="5080538"/>
            <a:ext cx="2376264" cy="369332"/>
          </a:xfrm>
          <a:prstGeom prst="rect">
            <a:avLst/>
          </a:prstGeom>
          <a:solidFill>
            <a:schemeClr val="bg1"/>
          </a:solidFill>
          <a:ln>
            <a:solidFill>
              <a:srgbClr val="CC9900"/>
            </a:solidFill>
            <a:prstDash val="solid"/>
          </a:ln>
          <a:effectLst>
            <a:outerShdw blurRad="139700" dist="76200" dir="2700000" algn="tl" rotWithShape="0">
              <a:prstClr val="black">
                <a:alpha val="40000"/>
              </a:prstClr>
            </a:outerShdw>
          </a:effectLst>
        </p:spPr>
        <p:txBody>
          <a:bodyPr wrap="square" rtlCol="0">
            <a:spAutoFit/>
          </a:bodyPr>
          <a:lstStyle/>
          <a:p>
            <a:pPr>
              <a:tabLst>
                <a:tab pos="1524000" algn="l"/>
              </a:tabLst>
            </a:pPr>
            <a:r>
              <a:rPr lang="en-GB" dirty="0" smtClean="0">
                <a:latin typeface="Century Gothic" pitchFamily="34" charset="0"/>
              </a:rPr>
              <a:t>Power rating	= 6 W</a:t>
            </a:r>
          </a:p>
        </p:txBody>
      </p:sp>
      <p:sp>
        <p:nvSpPr>
          <p:cNvPr id="43" name="TextBox 42"/>
          <p:cNvSpPr txBox="1"/>
          <p:nvPr/>
        </p:nvSpPr>
        <p:spPr>
          <a:xfrm>
            <a:off x="323528" y="5080538"/>
            <a:ext cx="2520280" cy="369332"/>
          </a:xfrm>
          <a:prstGeom prst="rect">
            <a:avLst/>
          </a:prstGeom>
          <a:solidFill>
            <a:schemeClr val="bg1"/>
          </a:solidFill>
          <a:ln>
            <a:solidFill>
              <a:srgbClr val="CC9900"/>
            </a:solidFill>
            <a:prstDash val="solid"/>
          </a:ln>
          <a:effectLst>
            <a:outerShdw blurRad="139700" dist="76200" dir="2700000" algn="tl" rotWithShape="0">
              <a:prstClr val="black">
                <a:alpha val="40000"/>
              </a:prstClr>
            </a:outerShdw>
          </a:effectLst>
        </p:spPr>
        <p:txBody>
          <a:bodyPr wrap="square" rtlCol="0">
            <a:spAutoFit/>
          </a:bodyPr>
          <a:lstStyle/>
          <a:p>
            <a:pPr>
              <a:tabLst>
                <a:tab pos="263525" algn="l"/>
              </a:tabLst>
            </a:pPr>
            <a:r>
              <a:rPr lang="en-GB" dirty="0" smtClean="0">
                <a:latin typeface="Century Gothic" pitchFamily="34" charset="0"/>
              </a:rPr>
              <a:t>Power rating = 200 W</a:t>
            </a:r>
          </a:p>
        </p:txBody>
      </p:sp>
      <p:sp>
        <p:nvSpPr>
          <p:cNvPr id="44" name="TextBox 43"/>
          <p:cNvSpPr txBox="1"/>
          <p:nvPr/>
        </p:nvSpPr>
        <p:spPr>
          <a:xfrm>
            <a:off x="323528" y="2632266"/>
            <a:ext cx="2376264" cy="369332"/>
          </a:xfrm>
          <a:prstGeom prst="rect">
            <a:avLst/>
          </a:prstGeom>
          <a:solidFill>
            <a:schemeClr val="bg1"/>
          </a:solidFill>
          <a:ln>
            <a:solidFill>
              <a:srgbClr val="CC9900"/>
            </a:solidFill>
            <a:prstDash val="solid"/>
          </a:ln>
          <a:effectLst>
            <a:outerShdw blurRad="139700" dist="76200" dir="2700000" algn="tl" rotWithShape="0">
              <a:prstClr val="black">
                <a:alpha val="40000"/>
              </a:prstClr>
            </a:outerShdw>
          </a:effectLst>
        </p:spPr>
        <p:txBody>
          <a:bodyPr wrap="square" rtlCol="0">
            <a:spAutoFit/>
          </a:bodyPr>
          <a:lstStyle/>
          <a:p>
            <a:pPr>
              <a:tabLst>
                <a:tab pos="984250" algn="l"/>
              </a:tabLst>
            </a:pPr>
            <a:r>
              <a:rPr lang="en-GB" dirty="0" smtClean="0">
                <a:latin typeface="Century Gothic" pitchFamily="34" charset="0"/>
              </a:rPr>
              <a:t>Power rating = 2 kW</a:t>
            </a:r>
          </a:p>
        </p:txBody>
      </p:sp>
    </p:spTree>
    <p:custDataLst>
      <p:tags r:id="rId1"/>
    </p:custData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ight Arrow 34"/>
          <p:cNvSpPr/>
          <p:nvPr/>
        </p:nvSpPr>
        <p:spPr>
          <a:xfrm rot="10800000" flipV="1">
            <a:off x="899593" y="2564904"/>
            <a:ext cx="752942" cy="216024"/>
          </a:xfrm>
          <a:prstGeom prst="rightArrow">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ight Arrow 38"/>
          <p:cNvSpPr/>
          <p:nvPr/>
        </p:nvSpPr>
        <p:spPr>
          <a:xfrm rot="10800000" flipV="1">
            <a:off x="899593" y="3356992"/>
            <a:ext cx="752942" cy="216024"/>
          </a:xfrm>
          <a:prstGeom prst="rightArrow">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ight Arrow 39"/>
          <p:cNvSpPr/>
          <p:nvPr/>
        </p:nvSpPr>
        <p:spPr>
          <a:xfrm rot="10800000" flipV="1">
            <a:off x="899593" y="4111628"/>
            <a:ext cx="752942" cy="216024"/>
          </a:xfrm>
          <a:prstGeom prst="rightArrow">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ight Arrow 40"/>
          <p:cNvSpPr/>
          <p:nvPr/>
        </p:nvSpPr>
        <p:spPr>
          <a:xfrm rot="10800000" flipV="1">
            <a:off x="899592" y="5085184"/>
            <a:ext cx="752942" cy="216024"/>
          </a:xfrm>
          <a:prstGeom prst="rightArrow">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5" name="Table 14"/>
          <p:cNvGraphicFramePr>
            <a:graphicFrameLocks noGrp="1"/>
          </p:cNvGraphicFramePr>
          <p:nvPr/>
        </p:nvGraphicFramePr>
        <p:xfrm>
          <a:off x="1619672" y="1628800"/>
          <a:ext cx="5220000" cy="4760830"/>
        </p:xfrm>
        <a:graphic>
          <a:graphicData uri="http://schemas.openxmlformats.org/drawingml/2006/table">
            <a:tbl>
              <a:tblPr firstRow="1" bandRow="1">
                <a:tableStyleId>{073A0DAA-6AF3-43AB-8588-CEC1D06C72B9}</a:tableStyleId>
              </a:tblPr>
              <a:tblGrid>
                <a:gridCol w="2034078"/>
                <a:gridCol w="944288"/>
                <a:gridCol w="861368"/>
                <a:gridCol w="1380266"/>
              </a:tblGrid>
              <a:tr h="789601">
                <a:tc>
                  <a:txBody>
                    <a:bodyPr/>
                    <a:lstStyle/>
                    <a:p>
                      <a:pPr algn="ctr"/>
                      <a:r>
                        <a:rPr lang="en-GB" sz="1600" dirty="0" smtClean="0">
                          <a:latin typeface="Century Gothic" pitchFamily="34" charset="0"/>
                        </a:rPr>
                        <a:t>appliance</a:t>
                      </a:r>
                      <a:endParaRPr lang="en-GB" sz="1600" b="1" dirty="0">
                        <a:solidFill>
                          <a:schemeClr val="tx1"/>
                        </a:solidFill>
                        <a:latin typeface="Century Gothic" pitchFamily="34" charset="0"/>
                      </a:endParaRPr>
                    </a:p>
                  </a:txBody>
                  <a:tcPr anchor="ctr"/>
                </a:tc>
                <a:tc>
                  <a:txBody>
                    <a:bodyPr/>
                    <a:lstStyle/>
                    <a:p>
                      <a:pPr algn="ctr"/>
                      <a:r>
                        <a:rPr lang="en-GB" sz="1600" dirty="0" smtClean="0">
                          <a:latin typeface="Century Gothic" pitchFamily="34" charset="0"/>
                        </a:rPr>
                        <a:t>power (kW)</a:t>
                      </a:r>
                      <a:endParaRPr lang="en-GB" sz="1600" b="1" dirty="0">
                        <a:solidFill>
                          <a:schemeClr val="tx1"/>
                        </a:solidFill>
                        <a:latin typeface="Century Gothic" pitchFamily="34" charset="0"/>
                      </a:endParaRPr>
                    </a:p>
                  </a:txBody>
                  <a:tcPr anchor="ctr"/>
                </a:tc>
                <a:tc>
                  <a:txBody>
                    <a:bodyPr/>
                    <a:lstStyle/>
                    <a:p>
                      <a:pPr algn="ctr"/>
                      <a:r>
                        <a:rPr lang="en-GB" sz="1600" dirty="0" smtClean="0">
                          <a:latin typeface="Century Gothic" pitchFamily="34" charset="0"/>
                        </a:rPr>
                        <a:t>time (h)</a:t>
                      </a:r>
                      <a:endParaRPr lang="en-GB" sz="1600" b="1" dirty="0">
                        <a:solidFill>
                          <a:schemeClr val="tx1"/>
                        </a:solidFill>
                        <a:latin typeface="Century Gothic" pitchFamily="34" charset="0"/>
                      </a:endParaRPr>
                    </a:p>
                  </a:txBody>
                  <a:tcPr anchor="ctr"/>
                </a:tc>
                <a:tc>
                  <a:txBody>
                    <a:bodyPr/>
                    <a:lstStyle/>
                    <a:p>
                      <a:pPr algn="ctr"/>
                      <a:r>
                        <a:rPr lang="en-GB" sz="1600" dirty="0" smtClean="0">
                          <a:latin typeface="Century Gothic" pitchFamily="34" charset="0"/>
                        </a:rPr>
                        <a:t>energy transferred (kWh)</a:t>
                      </a:r>
                      <a:endParaRPr lang="en-GB" sz="1600" b="1" dirty="0">
                        <a:solidFill>
                          <a:schemeClr val="tx1"/>
                        </a:solidFill>
                        <a:latin typeface="Century Gothic" pitchFamily="34" charset="0"/>
                      </a:endParaRPr>
                    </a:p>
                  </a:txBody>
                  <a:tcPr anchor="ctr"/>
                </a:tc>
              </a:tr>
              <a:tr h="397090">
                <a:tc>
                  <a:txBody>
                    <a:bodyPr/>
                    <a:lstStyle/>
                    <a:p>
                      <a:r>
                        <a:rPr lang="en-GB" sz="1600" dirty="0" smtClean="0">
                          <a:latin typeface="Century Gothic" pitchFamily="34" charset="0"/>
                        </a:rPr>
                        <a:t>shower</a:t>
                      </a:r>
                      <a:endParaRPr lang="en-GB" sz="1600" b="0" dirty="0">
                        <a:solidFill>
                          <a:schemeClr val="tx1"/>
                        </a:solidFill>
                        <a:latin typeface="Century Gothic" pitchFamily="34" charset="0"/>
                      </a:endParaRPr>
                    </a:p>
                  </a:txBody>
                  <a:tcPr anchor="ctr"/>
                </a:tc>
                <a:tc>
                  <a:txBody>
                    <a:bodyPr/>
                    <a:lstStyle/>
                    <a:p>
                      <a:pPr marL="0" indent="0" algn="l"/>
                      <a:r>
                        <a:rPr lang="en-GB" sz="1600" dirty="0" smtClean="0">
                          <a:latin typeface="Century Gothic" pitchFamily="34" charset="0"/>
                        </a:rPr>
                        <a:t>8</a:t>
                      </a:r>
                      <a:endParaRPr lang="en-GB" sz="1600" b="0" dirty="0">
                        <a:solidFill>
                          <a:schemeClr val="tx1"/>
                        </a:solidFill>
                        <a:latin typeface="Century Gothic" pitchFamily="34" charset="0"/>
                      </a:endParaRPr>
                    </a:p>
                  </a:txBody>
                  <a:tcPr marL="198000" marR="0" marT="0" marB="0" anchor="ctr"/>
                </a:tc>
                <a:tc>
                  <a:txBody>
                    <a:bodyPr/>
                    <a:lstStyle/>
                    <a:p>
                      <a:endParaRPr lang="en-GB" sz="1600" b="0" dirty="0">
                        <a:solidFill>
                          <a:schemeClr val="tx1"/>
                        </a:solidFill>
                        <a:latin typeface="Century Gothic" pitchFamily="34" charset="0"/>
                      </a:endParaRPr>
                    </a:p>
                  </a:txBody>
                  <a:tcPr/>
                </a:tc>
                <a:tc>
                  <a:txBody>
                    <a:bodyPr/>
                    <a:lstStyle/>
                    <a:p>
                      <a:endParaRPr lang="en-GB" sz="1200" b="0">
                        <a:solidFill>
                          <a:schemeClr val="tx1"/>
                        </a:solidFill>
                        <a:latin typeface="Century Gothic" pitchFamily="34" charset="0"/>
                      </a:endParaRPr>
                    </a:p>
                  </a:txBody>
                  <a:tcPr/>
                </a:tc>
              </a:tr>
              <a:tr h="397090">
                <a:tc>
                  <a:txBody>
                    <a:bodyPr/>
                    <a:lstStyle/>
                    <a:p>
                      <a:r>
                        <a:rPr lang="en-GB" sz="1600" dirty="0" smtClean="0">
                          <a:latin typeface="Century Gothic" pitchFamily="34" charset="0"/>
                        </a:rPr>
                        <a:t>hairdryer</a:t>
                      </a:r>
                      <a:endParaRPr lang="en-GB" sz="1600" b="0" dirty="0">
                        <a:solidFill>
                          <a:schemeClr val="tx1"/>
                        </a:solidFill>
                        <a:latin typeface="Century Gothic" pitchFamily="34" charset="0"/>
                      </a:endParaRPr>
                    </a:p>
                  </a:txBody>
                  <a:tcPr anchor="ctr"/>
                </a:tc>
                <a:tc>
                  <a:txBody>
                    <a:bodyPr/>
                    <a:lstStyle/>
                    <a:p>
                      <a:pPr algn="l"/>
                      <a:r>
                        <a:rPr lang="en-GB" sz="1600" dirty="0" smtClean="0">
                          <a:latin typeface="Century Gothic" pitchFamily="34" charset="0"/>
                        </a:rPr>
                        <a:t>2</a:t>
                      </a:r>
                      <a:endParaRPr lang="en-GB" sz="1600" b="0" dirty="0">
                        <a:solidFill>
                          <a:schemeClr val="tx1"/>
                        </a:solidFill>
                        <a:latin typeface="Century Gothic" pitchFamily="34" charset="0"/>
                      </a:endParaRPr>
                    </a:p>
                  </a:txBody>
                  <a:tcPr marL="198000" marR="0" marT="0" marB="0" anchor="ctr"/>
                </a:tc>
                <a:tc>
                  <a:txBody>
                    <a:bodyPr/>
                    <a:lstStyle/>
                    <a:p>
                      <a:endParaRPr lang="en-GB" sz="1600" b="0" dirty="0">
                        <a:solidFill>
                          <a:schemeClr val="tx1"/>
                        </a:solidFill>
                        <a:latin typeface="Century Gothic" pitchFamily="34" charset="0"/>
                      </a:endParaRPr>
                    </a:p>
                  </a:txBody>
                  <a:tcPr/>
                </a:tc>
                <a:tc>
                  <a:txBody>
                    <a:bodyPr/>
                    <a:lstStyle/>
                    <a:p>
                      <a:endParaRPr lang="en-GB" sz="1200" b="0" dirty="0">
                        <a:solidFill>
                          <a:schemeClr val="tx1"/>
                        </a:solidFill>
                        <a:latin typeface="Century Gothic" pitchFamily="34" charset="0"/>
                      </a:endParaRPr>
                    </a:p>
                  </a:txBody>
                  <a:tcPr/>
                </a:tc>
              </a:tr>
              <a:tr h="397090">
                <a:tc>
                  <a:txBody>
                    <a:bodyPr/>
                    <a:lstStyle/>
                    <a:p>
                      <a:r>
                        <a:rPr lang="en-GB" sz="1600" b="0" dirty="0" smtClean="0">
                          <a:solidFill>
                            <a:schemeClr val="tx1"/>
                          </a:solidFill>
                          <a:latin typeface="Century Gothic" pitchFamily="34" charset="0"/>
                        </a:rPr>
                        <a:t>heater</a:t>
                      </a:r>
                      <a:endParaRPr lang="en-GB" sz="1600" b="0" dirty="0">
                        <a:solidFill>
                          <a:schemeClr val="tx1"/>
                        </a:solidFill>
                        <a:latin typeface="Century Gothic" pitchFamily="34" charset="0"/>
                      </a:endParaRPr>
                    </a:p>
                  </a:txBody>
                  <a:tcPr anchor="ctr"/>
                </a:tc>
                <a:tc>
                  <a:txBody>
                    <a:bodyPr/>
                    <a:lstStyle/>
                    <a:p>
                      <a:pPr algn="l"/>
                      <a:r>
                        <a:rPr lang="en-GB" sz="1600" dirty="0" smtClean="0">
                          <a:latin typeface="Century Gothic" pitchFamily="34" charset="0"/>
                        </a:rPr>
                        <a:t>2</a:t>
                      </a:r>
                      <a:endParaRPr lang="en-GB" sz="1600" b="0" dirty="0">
                        <a:solidFill>
                          <a:schemeClr val="tx1"/>
                        </a:solidFill>
                        <a:latin typeface="Century Gothic" pitchFamily="34" charset="0"/>
                      </a:endParaRPr>
                    </a:p>
                  </a:txBody>
                  <a:tcPr marL="198000" marR="0" marT="0" marB="0" anchor="ctr"/>
                </a:tc>
                <a:tc>
                  <a:txBody>
                    <a:bodyPr/>
                    <a:lstStyle/>
                    <a:p>
                      <a:endParaRPr lang="en-GB" sz="1600" b="0">
                        <a:solidFill>
                          <a:schemeClr val="tx1"/>
                        </a:solidFill>
                        <a:latin typeface="Century Gothic" pitchFamily="34" charset="0"/>
                      </a:endParaRPr>
                    </a:p>
                  </a:txBody>
                  <a:tcPr/>
                </a:tc>
                <a:tc>
                  <a:txBody>
                    <a:bodyPr/>
                    <a:lstStyle/>
                    <a:p>
                      <a:endParaRPr lang="en-GB" sz="1200" b="0" dirty="0">
                        <a:solidFill>
                          <a:schemeClr val="tx1"/>
                        </a:solidFill>
                        <a:latin typeface="Century Gothic" pitchFamily="34" charset="0"/>
                      </a:endParaRPr>
                    </a:p>
                  </a:txBody>
                  <a:tcPr/>
                </a:tc>
              </a:tr>
              <a:tr h="397090">
                <a:tc>
                  <a:txBody>
                    <a:bodyPr/>
                    <a:lstStyle/>
                    <a:p>
                      <a:r>
                        <a:rPr lang="en-GB" sz="1600" dirty="0" smtClean="0">
                          <a:latin typeface="Century Gothic" pitchFamily="34" charset="0"/>
                        </a:rPr>
                        <a:t>TV</a:t>
                      </a:r>
                      <a:endParaRPr lang="en-GB" sz="1600" b="0" dirty="0">
                        <a:solidFill>
                          <a:schemeClr val="tx1"/>
                        </a:solidFill>
                        <a:latin typeface="Century Gothic" pitchFamily="34" charset="0"/>
                      </a:endParaRPr>
                    </a:p>
                  </a:txBody>
                  <a:tcPr anchor="ctr"/>
                </a:tc>
                <a:tc>
                  <a:txBody>
                    <a:bodyPr/>
                    <a:lstStyle/>
                    <a:p>
                      <a:pPr algn="l"/>
                      <a:r>
                        <a:rPr lang="en-GB" sz="1600" dirty="0" smtClean="0">
                          <a:latin typeface="Century Gothic" pitchFamily="34" charset="0"/>
                        </a:rPr>
                        <a:t>0.3</a:t>
                      </a:r>
                      <a:endParaRPr lang="en-GB" sz="1600" b="0" dirty="0">
                        <a:solidFill>
                          <a:schemeClr val="tx1"/>
                        </a:solidFill>
                        <a:latin typeface="Century Gothic" pitchFamily="34" charset="0"/>
                      </a:endParaRPr>
                    </a:p>
                  </a:txBody>
                  <a:tcPr marL="198000" marR="0" marT="0" marB="0" anchor="ctr"/>
                </a:tc>
                <a:tc>
                  <a:txBody>
                    <a:bodyPr/>
                    <a:lstStyle/>
                    <a:p>
                      <a:endParaRPr lang="en-GB" sz="1600" b="0" dirty="0">
                        <a:solidFill>
                          <a:schemeClr val="tx1"/>
                        </a:solidFill>
                        <a:latin typeface="Century Gothic" pitchFamily="34" charset="0"/>
                      </a:endParaRPr>
                    </a:p>
                  </a:txBody>
                  <a:tcPr/>
                </a:tc>
                <a:tc>
                  <a:txBody>
                    <a:bodyPr/>
                    <a:lstStyle/>
                    <a:p>
                      <a:endParaRPr lang="en-GB" sz="1200" b="0" dirty="0">
                        <a:solidFill>
                          <a:schemeClr val="tx1"/>
                        </a:solidFill>
                        <a:latin typeface="Century Gothic" pitchFamily="34" charset="0"/>
                      </a:endParaRPr>
                    </a:p>
                  </a:txBody>
                  <a:tcPr/>
                </a:tc>
              </a:tr>
              <a:tr h="397090">
                <a:tc>
                  <a:txBody>
                    <a:bodyPr/>
                    <a:lstStyle/>
                    <a:p>
                      <a:r>
                        <a:rPr lang="en-GB" sz="1600" dirty="0" smtClean="0">
                          <a:latin typeface="Century Gothic" pitchFamily="34" charset="0"/>
                        </a:rPr>
                        <a:t>games</a:t>
                      </a:r>
                      <a:r>
                        <a:rPr lang="en-GB" sz="1600" baseline="0" dirty="0" smtClean="0">
                          <a:latin typeface="Century Gothic" pitchFamily="34" charset="0"/>
                        </a:rPr>
                        <a:t> console</a:t>
                      </a:r>
                      <a:endParaRPr lang="en-GB" sz="1600" b="0" dirty="0">
                        <a:solidFill>
                          <a:schemeClr val="tx1"/>
                        </a:solidFill>
                        <a:latin typeface="Century Gothic" pitchFamily="34" charset="0"/>
                      </a:endParaRPr>
                    </a:p>
                  </a:txBody>
                  <a:tcPr anchor="ctr"/>
                </a:tc>
                <a:tc>
                  <a:txBody>
                    <a:bodyPr/>
                    <a:lstStyle/>
                    <a:p>
                      <a:pPr algn="l"/>
                      <a:r>
                        <a:rPr lang="en-GB" sz="1600" dirty="0" smtClean="0">
                          <a:latin typeface="Century Gothic" pitchFamily="34" charset="0"/>
                        </a:rPr>
                        <a:t>0.2</a:t>
                      </a:r>
                      <a:endParaRPr lang="en-GB" sz="1600" b="0" dirty="0">
                        <a:solidFill>
                          <a:schemeClr val="tx1"/>
                        </a:solidFill>
                        <a:latin typeface="Century Gothic" pitchFamily="34" charset="0"/>
                      </a:endParaRPr>
                    </a:p>
                  </a:txBody>
                  <a:tcPr marL="198000" marR="0" marT="0" marB="0" anchor="ctr"/>
                </a:tc>
                <a:tc>
                  <a:txBody>
                    <a:bodyPr/>
                    <a:lstStyle/>
                    <a:p>
                      <a:endParaRPr lang="en-GB" sz="1600" b="0" dirty="0">
                        <a:solidFill>
                          <a:schemeClr val="tx1"/>
                        </a:solidFill>
                        <a:latin typeface="Century Gothic" pitchFamily="34" charset="0"/>
                      </a:endParaRPr>
                    </a:p>
                  </a:txBody>
                  <a:tcPr/>
                </a:tc>
                <a:tc>
                  <a:txBody>
                    <a:bodyPr/>
                    <a:lstStyle/>
                    <a:p>
                      <a:endParaRPr lang="en-GB" sz="1200" b="0" dirty="0">
                        <a:solidFill>
                          <a:schemeClr val="tx1"/>
                        </a:solidFill>
                        <a:latin typeface="Century Gothic" pitchFamily="34" charset="0"/>
                      </a:endParaRPr>
                    </a:p>
                  </a:txBody>
                  <a:tcPr/>
                </a:tc>
              </a:tr>
              <a:tr h="555645">
                <a:tc>
                  <a:txBody>
                    <a:bodyPr/>
                    <a:lstStyle/>
                    <a:p>
                      <a:r>
                        <a:rPr lang="en-GB" sz="1600" dirty="0" smtClean="0">
                          <a:latin typeface="Century Gothic" pitchFamily="34" charset="0"/>
                        </a:rPr>
                        <a:t>desktop</a:t>
                      </a:r>
                      <a:r>
                        <a:rPr lang="en-GB" sz="1600" baseline="0" dirty="0" smtClean="0">
                          <a:latin typeface="Century Gothic" pitchFamily="34" charset="0"/>
                        </a:rPr>
                        <a:t> computer and monitor</a:t>
                      </a:r>
                      <a:endParaRPr lang="en-GB" sz="1600" dirty="0">
                        <a:latin typeface="Century Gothic" pitchFamily="34" charset="0"/>
                      </a:endParaRPr>
                    </a:p>
                  </a:txBody>
                  <a:tcPr anchor="ctr"/>
                </a:tc>
                <a:tc>
                  <a:txBody>
                    <a:bodyPr/>
                    <a:lstStyle/>
                    <a:p>
                      <a:pPr algn="l"/>
                      <a:r>
                        <a:rPr lang="en-GB" sz="1600" dirty="0" smtClean="0">
                          <a:latin typeface="Century Gothic" pitchFamily="34" charset="0"/>
                        </a:rPr>
                        <a:t>0.2</a:t>
                      </a:r>
                      <a:endParaRPr lang="en-GB" sz="1600" dirty="0">
                        <a:latin typeface="Century Gothic" pitchFamily="34" charset="0"/>
                      </a:endParaRPr>
                    </a:p>
                  </a:txBody>
                  <a:tcPr marL="198000" marR="0" marT="0" marB="0" anchor="ctr"/>
                </a:tc>
                <a:tc>
                  <a:txBody>
                    <a:bodyPr/>
                    <a:lstStyle/>
                    <a:p>
                      <a:endParaRPr lang="en-GB" sz="1600" b="0" dirty="0">
                        <a:solidFill>
                          <a:schemeClr val="tx1"/>
                        </a:solidFill>
                        <a:latin typeface="Century Gothic" pitchFamily="34" charset="0"/>
                      </a:endParaRPr>
                    </a:p>
                  </a:txBody>
                  <a:tcPr/>
                </a:tc>
                <a:tc>
                  <a:txBody>
                    <a:bodyPr/>
                    <a:lstStyle/>
                    <a:p>
                      <a:endParaRPr lang="en-GB" sz="1200" b="0" dirty="0">
                        <a:solidFill>
                          <a:schemeClr val="tx1"/>
                        </a:solidFill>
                        <a:latin typeface="Century Gothic" pitchFamily="34" charset="0"/>
                      </a:endParaRPr>
                    </a:p>
                  </a:txBody>
                  <a:tcPr/>
                </a:tc>
              </a:tr>
              <a:tr h="397090">
                <a:tc>
                  <a:txBody>
                    <a:bodyPr/>
                    <a:lstStyle/>
                    <a:p>
                      <a:r>
                        <a:rPr lang="en-GB" sz="1600" dirty="0" smtClean="0">
                          <a:latin typeface="Century Gothic" pitchFamily="34" charset="0"/>
                        </a:rPr>
                        <a:t>Wi-Fi router</a:t>
                      </a:r>
                      <a:endParaRPr lang="en-GB" sz="1600" b="0" dirty="0">
                        <a:solidFill>
                          <a:schemeClr val="tx1"/>
                        </a:solidFill>
                        <a:latin typeface="Century Gothic" pitchFamily="34" charset="0"/>
                      </a:endParaRPr>
                    </a:p>
                  </a:txBody>
                  <a:tcPr anchor="ctr"/>
                </a:tc>
                <a:tc>
                  <a:txBody>
                    <a:bodyPr/>
                    <a:lstStyle/>
                    <a:p>
                      <a:pPr marL="0" indent="0" algn="l">
                        <a:tabLst>
                          <a:tab pos="360363" algn="l"/>
                        </a:tabLst>
                      </a:pPr>
                      <a:r>
                        <a:rPr lang="en-GB" sz="1600" dirty="0" smtClean="0">
                          <a:latin typeface="Century Gothic" pitchFamily="34" charset="0"/>
                        </a:rPr>
                        <a:t>0.006</a:t>
                      </a:r>
                      <a:endParaRPr lang="en-GB" sz="1600" b="0" dirty="0">
                        <a:solidFill>
                          <a:schemeClr val="tx1"/>
                        </a:solidFill>
                        <a:latin typeface="Century Gothic" pitchFamily="34" charset="0"/>
                      </a:endParaRPr>
                    </a:p>
                  </a:txBody>
                  <a:tcPr marL="198000" marR="0" marT="0" marB="0" anchor="ctr"/>
                </a:tc>
                <a:tc>
                  <a:txBody>
                    <a:bodyPr/>
                    <a:lstStyle/>
                    <a:p>
                      <a:endParaRPr lang="en-GB" sz="1600" b="0" dirty="0">
                        <a:solidFill>
                          <a:schemeClr val="tx1"/>
                        </a:solidFill>
                        <a:latin typeface="Century Gothic" pitchFamily="34" charset="0"/>
                      </a:endParaRPr>
                    </a:p>
                  </a:txBody>
                  <a:tcPr/>
                </a:tc>
                <a:tc>
                  <a:txBody>
                    <a:bodyPr/>
                    <a:lstStyle/>
                    <a:p>
                      <a:endParaRPr lang="en-GB" sz="1200" b="0" dirty="0">
                        <a:solidFill>
                          <a:schemeClr val="tx1"/>
                        </a:solidFill>
                        <a:latin typeface="Century Gothic" pitchFamily="34" charset="0"/>
                      </a:endParaRPr>
                    </a:p>
                  </a:txBody>
                  <a:tcPr/>
                </a:tc>
              </a:tr>
              <a:tr h="555645">
                <a:tc>
                  <a:txBody>
                    <a:bodyPr/>
                    <a:lstStyle/>
                    <a:p>
                      <a:r>
                        <a:rPr lang="en-GB" sz="1600" dirty="0" smtClean="0">
                          <a:latin typeface="Century Gothic" pitchFamily="34" charset="0"/>
                        </a:rPr>
                        <a:t>mobile phone charger</a:t>
                      </a:r>
                      <a:endParaRPr lang="en-GB" sz="1600" b="0" dirty="0">
                        <a:solidFill>
                          <a:schemeClr val="tx1"/>
                        </a:solidFill>
                        <a:latin typeface="Century Gothic" pitchFamily="34" charset="0"/>
                      </a:endParaRPr>
                    </a:p>
                  </a:txBody>
                  <a:tcPr anchor="ctr"/>
                </a:tc>
                <a:tc>
                  <a:txBody>
                    <a:bodyPr/>
                    <a:lstStyle/>
                    <a:p>
                      <a:pPr algn="l"/>
                      <a:r>
                        <a:rPr lang="en-GB" sz="1600" dirty="0" smtClean="0">
                          <a:latin typeface="Century Gothic" pitchFamily="34" charset="0"/>
                        </a:rPr>
                        <a:t>0.003</a:t>
                      </a:r>
                      <a:endParaRPr lang="en-GB" sz="1600" b="0" dirty="0">
                        <a:solidFill>
                          <a:schemeClr val="tx1"/>
                        </a:solidFill>
                        <a:latin typeface="Century Gothic" pitchFamily="34" charset="0"/>
                      </a:endParaRPr>
                    </a:p>
                  </a:txBody>
                  <a:tcPr marL="198000" marR="0" marT="0" marB="0" anchor="ctr"/>
                </a:tc>
                <a:tc>
                  <a:txBody>
                    <a:bodyPr/>
                    <a:lstStyle/>
                    <a:p>
                      <a:endParaRPr lang="en-GB" sz="1600" b="0" dirty="0">
                        <a:solidFill>
                          <a:schemeClr val="tx1"/>
                        </a:solidFill>
                        <a:latin typeface="Century Gothic" pitchFamily="34" charset="0"/>
                      </a:endParaRPr>
                    </a:p>
                  </a:txBody>
                  <a:tcPr/>
                </a:tc>
                <a:tc>
                  <a:txBody>
                    <a:bodyPr/>
                    <a:lstStyle/>
                    <a:p>
                      <a:endParaRPr lang="en-GB" sz="1200" b="0" dirty="0">
                        <a:solidFill>
                          <a:schemeClr val="tx1"/>
                        </a:solidFill>
                        <a:latin typeface="Century Gothic" pitchFamily="34" charset="0"/>
                      </a:endParaRPr>
                    </a:p>
                  </a:txBody>
                  <a:tcPr>
                    <a:lnB w="12700" cap="flat" cmpd="sng" algn="ctr">
                      <a:solidFill>
                        <a:schemeClr val="tx1"/>
                      </a:solidFill>
                      <a:prstDash val="solid"/>
                      <a:round/>
                      <a:headEnd type="none" w="med" len="med"/>
                      <a:tailEnd type="none" w="med" len="med"/>
                    </a:lnB>
                  </a:tcPr>
                </a:tc>
              </a:tr>
              <a:tr h="397090">
                <a:tc>
                  <a:txBody>
                    <a:bodyPr/>
                    <a:lstStyle/>
                    <a:p>
                      <a:endParaRPr lang="en-GB" sz="1600" b="0" dirty="0">
                        <a:solidFill>
                          <a:schemeClr val="tx1"/>
                        </a:solidFill>
                        <a:latin typeface="Century Gothic" pitchFamily="34" charset="0"/>
                      </a:endParaRPr>
                    </a:p>
                  </a:txBody>
                  <a:tcPr anchor="ctr"/>
                </a:tc>
                <a:tc>
                  <a:txBody>
                    <a:bodyPr/>
                    <a:lstStyle/>
                    <a:p>
                      <a:endParaRPr lang="en-GB" sz="1600" b="0" dirty="0">
                        <a:solidFill>
                          <a:schemeClr val="tx1"/>
                        </a:solidFill>
                        <a:latin typeface="Century Gothic" pitchFamily="34" charset="0"/>
                      </a:endParaRPr>
                    </a:p>
                  </a:txBody>
                  <a:tcPr anchor="ctr"/>
                </a:tc>
                <a:tc>
                  <a:txBody>
                    <a:bodyPr/>
                    <a:lstStyle/>
                    <a:p>
                      <a:pPr algn="ctr"/>
                      <a:r>
                        <a:rPr lang="en-GB" sz="1600" dirty="0" smtClean="0">
                          <a:latin typeface="Century Gothic" pitchFamily="34" charset="0"/>
                        </a:rPr>
                        <a:t>Total:</a:t>
                      </a:r>
                      <a:endParaRPr lang="en-GB" sz="1600" b="1" dirty="0">
                        <a:solidFill>
                          <a:schemeClr val="tx1"/>
                        </a:solidFill>
                        <a:latin typeface="Century Gothic" pitchFamily="34" charset="0"/>
                      </a:endParaRPr>
                    </a:p>
                  </a:txBody>
                  <a:tcPr anchor="ctr"/>
                </a:tc>
                <a:tc>
                  <a:txBody>
                    <a:bodyPr/>
                    <a:lstStyle/>
                    <a:p>
                      <a:endParaRPr lang="en-GB" sz="1200" b="0" dirty="0">
                        <a:solidFill>
                          <a:schemeClr val="tx1"/>
                        </a:solidFill>
                        <a:latin typeface="Century Gothic" pitchFamily="34" charset="0"/>
                      </a:endParaRPr>
                    </a:p>
                  </a:txBody>
                  <a:tcPr>
                    <a:lnT w="12700" cap="flat" cmpd="sng" algn="ctr">
                      <a:solidFill>
                        <a:schemeClr val="tx1"/>
                      </a:solidFill>
                      <a:prstDash val="solid"/>
                      <a:round/>
                      <a:headEnd type="none" w="med" len="med"/>
                      <a:tailEnd type="none" w="med" len="med"/>
                    </a:lnT>
                  </a:tcPr>
                </a:tc>
              </a:tr>
            </a:tbl>
          </a:graphicData>
        </a:graphic>
      </p:graphicFrame>
      <p:pic>
        <p:nvPicPr>
          <p:cNvPr id="14" name="Picture 13" descr="clock.png"/>
          <p:cNvPicPr>
            <a:picLocks noChangeAspect="1"/>
          </p:cNvPicPr>
          <p:nvPr/>
        </p:nvPicPr>
        <p:blipFill>
          <a:blip r:embed="rId4" cstate="print"/>
          <a:stretch>
            <a:fillRect/>
          </a:stretch>
        </p:blipFill>
        <p:spPr>
          <a:xfrm>
            <a:off x="323528" y="764704"/>
            <a:ext cx="1158682" cy="1059443"/>
          </a:xfrm>
          <a:prstGeom prst="rect">
            <a:avLst/>
          </a:prstGeom>
        </p:spPr>
      </p:pic>
      <p:grpSp>
        <p:nvGrpSpPr>
          <p:cNvPr id="2" name="Group 9"/>
          <p:cNvGrpSpPr/>
          <p:nvPr/>
        </p:nvGrpSpPr>
        <p:grpSpPr>
          <a:xfrm>
            <a:off x="7813154" y="0"/>
            <a:ext cx="1296144" cy="641606"/>
            <a:chOff x="7813154" y="0"/>
            <a:chExt cx="1296144" cy="641606"/>
          </a:xfrm>
        </p:grpSpPr>
        <p:sp>
          <p:nvSpPr>
            <p:cNvPr id="22" name="TextBox 21"/>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SS2</a:t>
              </a:r>
              <a:endParaRPr lang="en-GB" sz="1600" dirty="0">
                <a:latin typeface="Century Gothic" pitchFamily="34" charset="0"/>
              </a:endParaRPr>
            </a:p>
          </p:txBody>
        </p:sp>
        <p:pic>
          <p:nvPicPr>
            <p:cNvPr id="23" name="Picture 22" descr="Student sheets.png"/>
            <p:cNvPicPr>
              <a:picLocks noChangeAspect="1"/>
            </p:cNvPicPr>
            <p:nvPr/>
          </p:nvPicPr>
          <p:blipFill>
            <a:blip r:embed="rId5" cstate="print"/>
            <a:stretch>
              <a:fillRect/>
            </a:stretch>
          </p:blipFill>
          <p:spPr>
            <a:xfrm>
              <a:off x="8598815" y="44624"/>
              <a:ext cx="510483" cy="596982"/>
            </a:xfrm>
            <a:prstGeom prst="rect">
              <a:avLst/>
            </a:prstGeom>
          </p:spPr>
        </p:pic>
      </p:grpSp>
      <p:sp>
        <p:nvSpPr>
          <p:cNvPr id="18" name="TextBox 17"/>
          <p:cNvSpPr txBox="1"/>
          <p:nvPr/>
        </p:nvSpPr>
        <p:spPr>
          <a:xfrm>
            <a:off x="0" y="0"/>
            <a:ext cx="9144000" cy="523220"/>
          </a:xfrm>
          <a:prstGeom prst="rect">
            <a:avLst/>
          </a:prstGeom>
          <a:noFill/>
        </p:spPr>
        <p:txBody>
          <a:bodyPr wrap="square" rtlCol="0">
            <a:spAutoFit/>
          </a:bodyPr>
          <a:lstStyle/>
          <a:p>
            <a:pPr algn="ctr"/>
            <a:r>
              <a:rPr lang="en-GB" sz="2800" dirty="0" smtClean="0">
                <a:latin typeface="Century Gothic" pitchFamily="34" charset="0"/>
              </a:rPr>
              <a:t>Electricity use table</a:t>
            </a:r>
            <a:endParaRPr lang="en-GB" sz="2800" dirty="0">
              <a:latin typeface="Century Gothic" pitchFamily="34" charset="0"/>
            </a:endParaRPr>
          </a:p>
        </p:txBody>
      </p:sp>
      <p:graphicFrame>
        <p:nvGraphicFramePr>
          <p:cNvPr id="16" name="Table 15"/>
          <p:cNvGraphicFramePr>
            <a:graphicFrameLocks noGrp="1"/>
          </p:cNvGraphicFramePr>
          <p:nvPr/>
        </p:nvGraphicFramePr>
        <p:xfrm>
          <a:off x="6948264" y="2060848"/>
          <a:ext cx="1944216" cy="2966720"/>
        </p:xfrm>
        <a:graphic>
          <a:graphicData uri="http://schemas.openxmlformats.org/drawingml/2006/table">
            <a:tbl>
              <a:tblPr firstRow="1" bandRow="1">
                <a:tableStyleId>{073A0DAA-6AF3-43AB-8588-CEC1D06C72B9}</a:tableStyleId>
              </a:tblPr>
              <a:tblGrid>
                <a:gridCol w="1008112"/>
                <a:gridCol w="936104"/>
              </a:tblGrid>
              <a:tr h="370840">
                <a:tc gridSpan="2">
                  <a:txBody>
                    <a:bodyPr/>
                    <a:lstStyle/>
                    <a:p>
                      <a:pPr algn="ctr"/>
                      <a:r>
                        <a:rPr lang="en-GB" sz="1600" dirty="0" smtClean="0">
                          <a:latin typeface="Century Gothic" pitchFamily="34" charset="0"/>
                        </a:rPr>
                        <a:t>time</a:t>
                      </a:r>
                      <a:endParaRPr lang="en-GB" sz="1600" b="1" dirty="0">
                        <a:solidFill>
                          <a:schemeClr val="tx1"/>
                        </a:solidFill>
                        <a:latin typeface="Century Gothic" pitchFamily="34" charset="0"/>
                      </a:endParaRPr>
                    </a:p>
                  </a:txBody>
                  <a:tcPr/>
                </a:tc>
                <a:tc hMerge="1">
                  <a:txBody>
                    <a:bodyPr/>
                    <a:lstStyle/>
                    <a:p>
                      <a:endParaRPr lang="en-GB"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GB" sz="1600" dirty="0" smtClean="0">
                          <a:latin typeface="Century Gothic" pitchFamily="34" charset="0"/>
                        </a:rPr>
                        <a:t>minutes</a:t>
                      </a:r>
                      <a:endParaRPr lang="en-GB" sz="1600" b="0" dirty="0">
                        <a:solidFill>
                          <a:schemeClr val="tx1"/>
                        </a:solidFill>
                        <a:latin typeface="Century Gothic" pitchFamily="34" charset="0"/>
                      </a:endParaRPr>
                    </a:p>
                  </a:txBody>
                  <a:tcPr/>
                </a:tc>
                <a:tc>
                  <a:txBody>
                    <a:bodyPr/>
                    <a:lstStyle/>
                    <a:p>
                      <a:pPr algn="ctr"/>
                      <a:r>
                        <a:rPr lang="en-GB" sz="1600" dirty="0" smtClean="0">
                          <a:latin typeface="Century Gothic" pitchFamily="34" charset="0"/>
                        </a:rPr>
                        <a:t>hours</a:t>
                      </a:r>
                      <a:endParaRPr lang="en-GB" sz="1600" b="0" dirty="0">
                        <a:solidFill>
                          <a:schemeClr val="tx1"/>
                        </a:solidFill>
                        <a:latin typeface="Century Gothic" pitchFamily="34" charset="0"/>
                      </a:endParaRPr>
                    </a:p>
                  </a:txBody>
                  <a:tcPr/>
                </a:tc>
              </a:tr>
              <a:tr h="370840">
                <a:tc>
                  <a:txBody>
                    <a:bodyPr/>
                    <a:lstStyle/>
                    <a:p>
                      <a:pPr algn="ctr"/>
                      <a:r>
                        <a:rPr lang="en-GB" sz="1600" dirty="0" smtClean="0">
                          <a:latin typeface="Century Gothic" pitchFamily="34" charset="0"/>
                        </a:rPr>
                        <a:t>5</a:t>
                      </a:r>
                      <a:endParaRPr lang="en-GB" sz="1600" b="0" dirty="0">
                        <a:solidFill>
                          <a:schemeClr val="tx1"/>
                        </a:solidFill>
                        <a:latin typeface="Century Gothic" pitchFamily="34" charset="0"/>
                      </a:endParaRPr>
                    </a:p>
                  </a:txBody>
                  <a:tcPr anchor="ctr"/>
                </a:tc>
                <a:tc>
                  <a:txBody>
                    <a:bodyPr/>
                    <a:lstStyle/>
                    <a:p>
                      <a:pPr algn="ctr"/>
                      <a:r>
                        <a:rPr lang="en-GB" sz="1600" dirty="0" smtClean="0">
                          <a:latin typeface="Century Gothic" pitchFamily="34" charset="0"/>
                        </a:rPr>
                        <a:t>0.08</a:t>
                      </a:r>
                      <a:endParaRPr lang="en-GB" sz="1600" b="0" dirty="0">
                        <a:solidFill>
                          <a:schemeClr val="tx1"/>
                        </a:solidFill>
                        <a:latin typeface="Century Gothic" pitchFamily="34" charset="0"/>
                      </a:endParaRPr>
                    </a:p>
                  </a:txBody>
                  <a:tcPr anchor="ctr"/>
                </a:tc>
              </a:tr>
              <a:tr h="370840">
                <a:tc>
                  <a:txBody>
                    <a:bodyPr/>
                    <a:lstStyle/>
                    <a:p>
                      <a:pPr algn="ctr"/>
                      <a:r>
                        <a:rPr lang="en-GB" sz="1600" dirty="0" smtClean="0">
                          <a:latin typeface="Century Gothic" pitchFamily="34" charset="0"/>
                        </a:rPr>
                        <a:t>10</a:t>
                      </a:r>
                      <a:endParaRPr lang="en-GB" sz="1600" b="0" dirty="0">
                        <a:solidFill>
                          <a:schemeClr val="tx1"/>
                        </a:solidFill>
                        <a:latin typeface="Century Gothic" pitchFamily="34" charset="0"/>
                      </a:endParaRPr>
                    </a:p>
                  </a:txBody>
                  <a:tcPr anchor="ctr"/>
                </a:tc>
                <a:tc>
                  <a:txBody>
                    <a:bodyPr/>
                    <a:lstStyle/>
                    <a:p>
                      <a:pPr algn="ctr"/>
                      <a:r>
                        <a:rPr lang="en-GB" sz="1600" dirty="0" smtClean="0">
                          <a:latin typeface="Century Gothic" pitchFamily="34" charset="0"/>
                        </a:rPr>
                        <a:t>0.17</a:t>
                      </a:r>
                      <a:endParaRPr lang="en-GB" sz="1600" b="0" dirty="0">
                        <a:solidFill>
                          <a:schemeClr val="tx1"/>
                        </a:solidFill>
                        <a:latin typeface="Century Gothic" pitchFamily="34" charset="0"/>
                      </a:endParaRPr>
                    </a:p>
                  </a:txBody>
                  <a:tcPr anchor="ctr"/>
                </a:tc>
              </a:tr>
              <a:tr h="370840">
                <a:tc>
                  <a:txBody>
                    <a:bodyPr/>
                    <a:lstStyle/>
                    <a:p>
                      <a:pPr algn="ctr"/>
                      <a:r>
                        <a:rPr lang="en-GB" sz="1600" dirty="0" smtClean="0">
                          <a:latin typeface="Century Gothic" pitchFamily="34" charset="0"/>
                        </a:rPr>
                        <a:t>20</a:t>
                      </a:r>
                      <a:endParaRPr lang="en-GB" sz="1600" b="0" dirty="0">
                        <a:solidFill>
                          <a:schemeClr val="tx1"/>
                        </a:solidFill>
                        <a:latin typeface="Century Gothic" pitchFamily="34" charset="0"/>
                      </a:endParaRPr>
                    </a:p>
                  </a:txBody>
                  <a:tcPr anchor="ctr"/>
                </a:tc>
                <a:tc>
                  <a:txBody>
                    <a:bodyPr/>
                    <a:lstStyle/>
                    <a:p>
                      <a:pPr algn="ctr"/>
                      <a:r>
                        <a:rPr lang="en-GB" sz="1600" dirty="0" smtClean="0">
                          <a:latin typeface="Century Gothic" pitchFamily="34" charset="0"/>
                        </a:rPr>
                        <a:t>0.33</a:t>
                      </a:r>
                      <a:endParaRPr lang="en-GB" sz="1600" b="0" dirty="0">
                        <a:solidFill>
                          <a:schemeClr val="tx1"/>
                        </a:solidFill>
                        <a:latin typeface="Century Gothic" pitchFamily="34" charset="0"/>
                      </a:endParaRPr>
                    </a:p>
                  </a:txBody>
                  <a:tcPr anchor="ctr"/>
                </a:tc>
              </a:tr>
              <a:tr h="370840">
                <a:tc>
                  <a:txBody>
                    <a:bodyPr/>
                    <a:lstStyle/>
                    <a:p>
                      <a:pPr algn="ctr"/>
                      <a:r>
                        <a:rPr lang="en-GB" sz="1600" dirty="0" smtClean="0">
                          <a:latin typeface="Century Gothic" pitchFamily="34" charset="0"/>
                        </a:rPr>
                        <a:t>30</a:t>
                      </a:r>
                      <a:endParaRPr lang="en-GB" sz="1600" b="0" dirty="0">
                        <a:solidFill>
                          <a:schemeClr val="tx1"/>
                        </a:solidFill>
                        <a:latin typeface="Century Gothic" pitchFamily="34" charset="0"/>
                      </a:endParaRPr>
                    </a:p>
                  </a:txBody>
                  <a:tcPr anchor="ctr"/>
                </a:tc>
                <a:tc>
                  <a:txBody>
                    <a:bodyPr/>
                    <a:lstStyle/>
                    <a:p>
                      <a:pPr algn="ctr"/>
                      <a:r>
                        <a:rPr lang="en-GB" sz="1600" dirty="0" smtClean="0">
                          <a:latin typeface="Century Gothic" pitchFamily="34" charset="0"/>
                        </a:rPr>
                        <a:t>0.50</a:t>
                      </a:r>
                      <a:endParaRPr lang="en-GB" sz="1600" b="0" dirty="0">
                        <a:solidFill>
                          <a:schemeClr val="tx1"/>
                        </a:solidFill>
                        <a:latin typeface="Century Gothic" pitchFamily="34" charset="0"/>
                      </a:endParaRPr>
                    </a:p>
                  </a:txBody>
                  <a:tcPr anchor="ctr"/>
                </a:tc>
              </a:tr>
              <a:tr h="370840">
                <a:tc>
                  <a:txBody>
                    <a:bodyPr/>
                    <a:lstStyle/>
                    <a:p>
                      <a:pPr algn="ctr"/>
                      <a:r>
                        <a:rPr lang="en-GB" sz="1600" dirty="0" smtClean="0">
                          <a:latin typeface="Century Gothic" pitchFamily="34" charset="0"/>
                        </a:rPr>
                        <a:t>40</a:t>
                      </a:r>
                      <a:endParaRPr lang="en-GB" sz="1600" b="0" dirty="0">
                        <a:solidFill>
                          <a:schemeClr val="tx1"/>
                        </a:solidFill>
                        <a:latin typeface="Century Gothic" pitchFamily="34" charset="0"/>
                      </a:endParaRPr>
                    </a:p>
                  </a:txBody>
                  <a:tcPr anchor="ctr"/>
                </a:tc>
                <a:tc>
                  <a:txBody>
                    <a:bodyPr/>
                    <a:lstStyle/>
                    <a:p>
                      <a:pPr algn="ctr"/>
                      <a:r>
                        <a:rPr lang="en-GB" sz="1600" dirty="0" smtClean="0">
                          <a:latin typeface="Century Gothic" pitchFamily="34" charset="0"/>
                        </a:rPr>
                        <a:t>0.67</a:t>
                      </a:r>
                      <a:endParaRPr lang="en-GB" sz="1600" b="0" dirty="0">
                        <a:solidFill>
                          <a:schemeClr val="tx1"/>
                        </a:solidFill>
                        <a:latin typeface="Century Gothic" pitchFamily="34" charset="0"/>
                      </a:endParaRPr>
                    </a:p>
                  </a:txBody>
                  <a:tcPr anchor="ctr"/>
                </a:tc>
              </a:tr>
              <a:tr h="370840">
                <a:tc>
                  <a:txBody>
                    <a:bodyPr/>
                    <a:lstStyle/>
                    <a:p>
                      <a:pPr algn="ctr"/>
                      <a:r>
                        <a:rPr lang="en-GB" sz="1600" dirty="0" smtClean="0">
                          <a:latin typeface="Century Gothic" pitchFamily="34" charset="0"/>
                        </a:rPr>
                        <a:t>50</a:t>
                      </a:r>
                      <a:endParaRPr lang="en-GB" sz="1600" b="0" dirty="0">
                        <a:solidFill>
                          <a:schemeClr val="tx1"/>
                        </a:solidFill>
                        <a:latin typeface="Century Gothic" pitchFamily="34" charset="0"/>
                      </a:endParaRPr>
                    </a:p>
                  </a:txBody>
                  <a:tcPr anchor="ctr"/>
                </a:tc>
                <a:tc>
                  <a:txBody>
                    <a:bodyPr/>
                    <a:lstStyle/>
                    <a:p>
                      <a:pPr algn="ctr"/>
                      <a:r>
                        <a:rPr lang="en-GB" sz="1600" dirty="0" smtClean="0">
                          <a:latin typeface="Century Gothic" pitchFamily="34" charset="0"/>
                        </a:rPr>
                        <a:t>0.83</a:t>
                      </a:r>
                      <a:endParaRPr lang="en-GB" sz="1600" b="0" dirty="0">
                        <a:solidFill>
                          <a:schemeClr val="tx1"/>
                        </a:solidFill>
                        <a:latin typeface="Century Gothic" pitchFamily="34" charset="0"/>
                      </a:endParaRPr>
                    </a:p>
                  </a:txBody>
                  <a:tcPr anchor="ctr"/>
                </a:tc>
              </a:tr>
            </a:tbl>
          </a:graphicData>
        </a:graphic>
      </p:graphicFrame>
      <p:sp>
        <p:nvSpPr>
          <p:cNvPr id="17" name="TextBox 16"/>
          <p:cNvSpPr txBox="1"/>
          <p:nvPr/>
        </p:nvSpPr>
        <p:spPr>
          <a:xfrm>
            <a:off x="6876256" y="1628800"/>
            <a:ext cx="2088232" cy="369332"/>
          </a:xfrm>
          <a:prstGeom prst="rect">
            <a:avLst/>
          </a:prstGeom>
          <a:noFill/>
        </p:spPr>
        <p:txBody>
          <a:bodyPr wrap="square" rtlCol="0">
            <a:spAutoFit/>
          </a:bodyPr>
          <a:lstStyle/>
          <a:p>
            <a:r>
              <a:rPr lang="en-GB" b="1" dirty="0" smtClean="0">
                <a:latin typeface="Century Gothic" pitchFamily="34" charset="0"/>
              </a:rPr>
              <a:t>conversion table</a:t>
            </a:r>
            <a:endParaRPr lang="en-GB" b="1" dirty="0">
              <a:latin typeface="Century Gothic" pitchFamily="34" charset="0"/>
            </a:endParaRPr>
          </a:p>
        </p:txBody>
      </p:sp>
      <p:sp>
        <p:nvSpPr>
          <p:cNvPr id="19" name="Right Arrow 18"/>
          <p:cNvSpPr/>
          <p:nvPr/>
        </p:nvSpPr>
        <p:spPr>
          <a:xfrm flipV="1">
            <a:off x="7740352" y="2708920"/>
            <a:ext cx="432048" cy="216024"/>
          </a:xfrm>
          <a:prstGeom prst="rightArrow">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5"/>
          <p:cNvGrpSpPr/>
          <p:nvPr/>
        </p:nvGrpSpPr>
        <p:grpSpPr>
          <a:xfrm>
            <a:off x="1691680" y="498764"/>
            <a:ext cx="6696744" cy="1025236"/>
            <a:chOff x="1763688" y="498764"/>
            <a:chExt cx="6696744" cy="1025236"/>
          </a:xfrm>
        </p:grpSpPr>
        <p:sp>
          <p:nvSpPr>
            <p:cNvPr id="64" name="Rounded Rectangle 63"/>
            <p:cNvSpPr/>
            <p:nvPr/>
          </p:nvSpPr>
          <p:spPr>
            <a:xfrm>
              <a:off x="1763688" y="498764"/>
              <a:ext cx="6696744" cy="1025236"/>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p:cNvSpPr txBox="1"/>
            <p:nvPr/>
          </p:nvSpPr>
          <p:spPr>
            <a:xfrm>
              <a:off x="5148064" y="530677"/>
              <a:ext cx="3312368" cy="523220"/>
            </a:xfrm>
            <a:prstGeom prst="rect">
              <a:avLst/>
            </a:prstGeom>
            <a:noFill/>
            <a:ln w="28575">
              <a:noFill/>
            </a:ln>
          </p:spPr>
          <p:txBody>
            <a:bodyPr wrap="square" rtlCol="0">
              <a:spAutoFit/>
            </a:bodyPr>
            <a:lstStyle/>
            <a:p>
              <a:pPr marL="179388" indent="-179388">
                <a:buClr>
                  <a:srgbClr val="92D050"/>
                </a:buClr>
                <a:buSzPct val="94000"/>
                <a:buFont typeface="Wingdings" pitchFamily="2" charset="2"/>
                <a:buChar char="l"/>
              </a:pPr>
              <a:r>
                <a:rPr lang="en-GB" sz="1400" dirty="0" smtClean="0">
                  <a:solidFill>
                    <a:schemeClr val="bg1"/>
                  </a:solidFill>
                  <a:latin typeface="Century Gothic" pitchFamily="34" charset="0"/>
                </a:rPr>
                <a:t>Calculate the energy </a:t>
              </a:r>
              <a:br>
                <a:rPr lang="en-GB" sz="1400" dirty="0" smtClean="0">
                  <a:solidFill>
                    <a:schemeClr val="bg1"/>
                  </a:solidFill>
                  <a:latin typeface="Century Gothic" pitchFamily="34" charset="0"/>
                </a:rPr>
              </a:br>
              <a:r>
                <a:rPr lang="en-GB" sz="1400" dirty="0" smtClean="0">
                  <a:solidFill>
                    <a:schemeClr val="bg1"/>
                  </a:solidFill>
                  <a:latin typeface="Century Gothic" pitchFamily="34" charset="0"/>
                </a:rPr>
                <a:t>transferred by each appliance:</a:t>
              </a:r>
              <a:endParaRPr lang="en-GB" sz="1400" b="1" dirty="0">
                <a:solidFill>
                  <a:srgbClr val="FFFF00"/>
                </a:solidFill>
                <a:latin typeface="Century Gothic" pitchFamily="34" charset="0"/>
              </a:endParaRPr>
            </a:p>
          </p:txBody>
        </p:sp>
        <p:sp>
          <p:nvSpPr>
            <p:cNvPr id="24" name="TextBox 23"/>
            <p:cNvSpPr txBox="1"/>
            <p:nvPr/>
          </p:nvSpPr>
          <p:spPr>
            <a:xfrm>
              <a:off x="1763688" y="530677"/>
              <a:ext cx="3672407" cy="954107"/>
            </a:xfrm>
            <a:prstGeom prst="rect">
              <a:avLst/>
            </a:prstGeom>
            <a:noFill/>
            <a:ln w="28575">
              <a:noFill/>
            </a:ln>
          </p:spPr>
          <p:txBody>
            <a:bodyPr wrap="square" rtlCol="0">
              <a:spAutoFit/>
            </a:bodyPr>
            <a:lstStyle/>
            <a:p>
              <a:pPr marL="179388" indent="-179388">
                <a:buClr>
                  <a:srgbClr val="92D050"/>
                </a:buClr>
                <a:buSzPct val="94000"/>
                <a:buFont typeface="Wingdings" pitchFamily="2" charset="2"/>
                <a:buChar char="l"/>
              </a:pPr>
              <a:r>
                <a:rPr lang="en-GB" sz="1400" dirty="0" smtClean="0">
                  <a:solidFill>
                    <a:schemeClr val="bg1"/>
                  </a:solidFill>
                  <a:latin typeface="Century Gothic" pitchFamily="34" charset="0"/>
                </a:rPr>
                <a:t>Estimate how long you use each appliance on a typical day. If your estimate is in minutes, use the conversion table to write it in hours. </a:t>
              </a:r>
              <a:endParaRPr lang="en-GB" sz="1400" b="1" dirty="0">
                <a:solidFill>
                  <a:srgbClr val="FFFF00"/>
                </a:solidFill>
                <a:latin typeface="Century Gothic" pitchFamily="34" charset="0"/>
              </a:endParaRPr>
            </a:p>
          </p:txBody>
        </p:sp>
        <p:sp>
          <p:nvSpPr>
            <p:cNvPr id="25" name="TextBox 24"/>
            <p:cNvSpPr txBox="1"/>
            <p:nvPr/>
          </p:nvSpPr>
          <p:spPr>
            <a:xfrm>
              <a:off x="5292080" y="1052736"/>
              <a:ext cx="3168352" cy="307777"/>
            </a:xfrm>
            <a:prstGeom prst="rect">
              <a:avLst/>
            </a:prstGeom>
            <a:noFill/>
            <a:ln w="28575">
              <a:noFill/>
            </a:ln>
          </p:spPr>
          <p:txBody>
            <a:bodyPr wrap="square" rtlCol="0">
              <a:spAutoFit/>
            </a:bodyPr>
            <a:lstStyle/>
            <a:p>
              <a:pPr>
                <a:buClr>
                  <a:srgbClr val="92D050"/>
                </a:buClr>
                <a:buSzPct val="94000"/>
              </a:pPr>
              <a:r>
                <a:rPr lang="en-GB" sz="1400" b="1" dirty="0" smtClean="0">
                  <a:solidFill>
                    <a:srgbClr val="FFFF00"/>
                  </a:solidFill>
                  <a:latin typeface="Century Gothic" pitchFamily="34" charset="0"/>
                </a:rPr>
                <a:t>energy transferred = power </a:t>
              </a:r>
              <a:r>
                <a:rPr lang="en-GB" sz="1400" b="1" dirty="0" smtClean="0">
                  <a:solidFill>
                    <a:srgbClr val="FFFF00"/>
                  </a:solidFill>
                  <a:latin typeface="Century Gothic" pitchFamily="34" charset="0"/>
                  <a:sym typeface="Symbol"/>
                </a:rPr>
                <a:t> time</a:t>
              </a:r>
              <a:endParaRPr lang="en-GB" sz="1400" b="1" dirty="0">
                <a:solidFill>
                  <a:srgbClr val="FFFF00"/>
                </a:solidFill>
                <a:latin typeface="Century Gothic" pitchFamily="34" charset="0"/>
              </a:endParaRPr>
            </a:p>
          </p:txBody>
        </p:sp>
      </p:grpSp>
      <p:pic>
        <p:nvPicPr>
          <p:cNvPr id="27" name="Picture 26" descr="water from shower.png"/>
          <p:cNvPicPr>
            <a:picLocks noChangeAspect="1"/>
          </p:cNvPicPr>
          <p:nvPr/>
        </p:nvPicPr>
        <p:blipFill>
          <a:blip r:embed="rId6" cstate="print"/>
          <a:srcRect b="64359"/>
          <a:stretch>
            <a:fillRect/>
          </a:stretch>
        </p:blipFill>
        <p:spPr>
          <a:xfrm>
            <a:off x="72008" y="2348880"/>
            <a:ext cx="683568" cy="504056"/>
          </a:xfrm>
          <a:prstGeom prst="rect">
            <a:avLst/>
          </a:prstGeom>
          <a:effectLst>
            <a:outerShdw blurRad="50800" dist="38100" dir="2700000" algn="tl" rotWithShape="0">
              <a:prstClr val="black">
                <a:alpha val="40000"/>
              </a:prstClr>
            </a:outerShdw>
          </a:effectLst>
        </p:spPr>
      </p:pic>
      <p:pic>
        <p:nvPicPr>
          <p:cNvPr id="28" name="Picture 27" descr="hairdryer.png"/>
          <p:cNvPicPr>
            <a:picLocks noChangeAspect="1"/>
          </p:cNvPicPr>
          <p:nvPr/>
        </p:nvPicPr>
        <p:blipFill>
          <a:blip r:embed="rId7" cstate="print"/>
          <a:stretch>
            <a:fillRect/>
          </a:stretch>
        </p:blipFill>
        <p:spPr>
          <a:xfrm rot="19380912">
            <a:off x="965190" y="2846063"/>
            <a:ext cx="625363" cy="666619"/>
          </a:xfrm>
          <a:prstGeom prst="rect">
            <a:avLst/>
          </a:prstGeom>
          <a:effectLst>
            <a:outerShdw blurRad="50800" dist="38100" dir="2700000" algn="tl" rotWithShape="0">
              <a:prstClr val="black">
                <a:alpha val="40000"/>
              </a:prstClr>
            </a:outerShdw>
          </a:effectLst>
        </p:spPr>
      </p:pic>
      <p:pic>
        <p:nvPicPr>
          <p:cNvPr id="29" name="Picture 28" descr="mobile and charge.png"/>
          <p:cNvPicPr>
            <a:picLocks noChangeAspect="1"/>
          </p:cNvPicPr>
          <p:nvPr/>
        </p:nvPicPr>
        <p:blipFill>
          <a:blip r:embed="rId8" cstate="print"/>
          <a:stretch>
            <a:fillRect/>
          </a:stretch>
        </p:blipFill>
        <p:spPr>
          <a:xfrm>
            <a:off x="778794" y="5422786"/>
            <a:ext cx="820792" cy="576835"/>
          </a:xfrm>
          <a:prstGeom prst="rect">
            <a:avLst/>
          </a:prstGeom>
          <a:effectLst>
            <a:outerShdw blurRad="50800" dist="38100" dir="2700000" algn="tl" rotWithShape="0">
              <a:prstClr val="black">
                <a:alpha val="40000"/>
              </a:prstClr>
            </a:outerShdw>
          </a:effectLst>
        </p:spPr>
      </p:pic>
      <p:pic>
        <p:nvPicPr>
          <p:cNvPr id="30" name="Picture 29" descr="Router.png"/>
          <p:cNvPicPr>
            <a:picLocks noChangeAspect="1"/>
          </p:cNvPicPr>
          <p:nvPr/>
        </p:nvPicPr>
        <p:blipFill>
          <a:blip r:embed="rId9" cstate="print"/>
          <a:stretch>
            <a:fillRect/>
          </a:stretch>
        </p:blipFill>
        <p:spPr>
          <a:xfrm>
            <a:off x="54987" y="4778565"/>
            <a:ext cx="772597" cy="607800"/>
          </a:xfrm>
          <a:prstGeom prst="rect">
            <a:avLst/>
          </a:prstGeom>
          <a:effectLst>
            <a:outerShdw blurRad="50800" dist="38100" dir="2700000" algn="tl" rotWithShape="0">
              <a:prstClr val="black">
                <a:alpha val="40000"/>
              </a:prstClr>
            </a:outerShdw>
          </a:effectLst>
        </p:spPr>
      </p:pic>
      <p:pic>
        <p:nvPicPr>
          <p:cNvPr id="31" name="Picture 30" descr="video game console.png"/>
          <p:cNvPicPr>
            <a:picLocks noChangeAspect="1"/>
          </p:cNvPicPr>
          <p:nvPr/>
        </p:nvPicPr>
        <p:blipFill>
          <a:blip r:embed="rId10" cstate="print"/>
          <a:stretch>
            <a:fillRect/>
          </a:stretch>
        </p:blipFill>
        <p:spPr>
          <a:xfrm>
            <a:off x="61680" y="3928494"/>
            <a:ext cx="837912" cy="672663"/>
          </a:xfrm>
          <a:prstGeom prst="rect">
            <a:avLst/>
          </a:prstGeom>
        </p:spPr>
      </p:pic>
      <p:pic>
        <p:nvPicPr>
          <p:cNvPr id="32" name="Picture 31" descr="computer.png"/>
          <p:cNvPicPr>
            <a:picLocks noChangeAspect="1"/>
          </p:cNvPicPr>
          <p:nvPr/>
        </p:nvPicPr>
        <p:blipFill>
          <a:blip r:embed="rId11" cstate="print"/>
          <a:stretch>
            <a:fillRect/>
          </a:stretch>
        </p:blipFill>
        <p:spPr>
          <a:xfrm>
            <a:off x="884286" y="4476556"/>
            <a:ext cx="738717" cy="557522"/>
          </a:xfrm>
          <a:prstGeom prst="rect">
            <a:avLst/>
          </a:prstGeom>
          <a:effectLst>
            <a:outerShdw blurRad="50800" dist="38100" dir="2700000" algn="tl" rotWithShape="0">
              <a:prstClr val="black">
                <a:alpha val="40000"/>
              </a:prstClr>
            </a:outerShdw>
          </a:effectLst>
        </p:spPr>
      </p:pic>
      <p:pic>
        <p:nvPicPr>
          <p:cNvPr id="33" name="Picture 32" descr="TV and football.png"/>
          <p:cNvPicPr>
            <a:picLocks noChangeAspect="1"/>
          </p:cNvPicPr>
          <p:nvPr/>
        </p:nvPicPr>
        <p:blipFill>
          <a:blip r:embed="rId12" cstate="print"/>
          <a:stretch>
            <a:fillRect/>
          </a:stretch>
        </p:blipFill>
        <p:spPr>
          <a:xfrm>
            <a:off x="971600" y="3645024"/>
            <a:ext cx="596296" cy="442252"/>
          </a:xfrm>
          <a:prstGeom prst="rect">
            <a:avLst/>
          </a:prstGeom>
          <a:effectLst>
            <a:outerShdw blurRad="50800" dist="38100" dir="2700000" algn="tl" rotWithShape="0">
              <a:prstClr val="black">
                <a:alpha val="40000"/>
              </a:prstClr>
            </a:outerShdw>
          </a:effectLst>
        </p:spPr>
      </p:pic>
      <p:pic>
        <p:nvPicPr>
          <p:cNvPr id="34" name="Picture 33" descr="heater.png"/>
          <p:cNvPicPr>
            <a:picLocks noChangeAspect="1"/>
          </p:cNvPicPr>
          <p:nvPr/>
        </p:nvPicPr>
        <p:blipFill>
          <a:blip r:embed="rId13" cstate="print"/>
          <a:stretch>
            <a:fillRect/>
          </a:stretch>
        </p:blipFill>
        <p:spPr>
          <a:xfrm>
            <a:off x="35496" y="3270227"/>
            <a:ext cx="773547" cy="427600"/>
          </a:xfrm>
          <a:prstGeom prst="rect">
            <a:avLst/>
          </a:prstGeom>
          <a:effectLst>
            <a:outerShdw blurRad="50800" dist="38100" dir="2700000" algn="tl" rotWithShape="0">
              <a:prstClr val="black">
                <a:alpha val="40000"/>
              </a:prstClr>
            </a:outerShdw>
          </a:effectLst>
        </p:spPr>
      </p:pic>
    </p:spTree>
    <p:custDataLst>
      <p:tags r:id="rId1"/>
    </p:custData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7813154" y="0"/>
            <a:ext cx="1296144" cy="641606"/>
            <a:chOff x="7813154" y="0"/>
            <a:chExt cx="1296144" cy="641606"/>
          </a:xfrm>
        </p:grpSpPr>
        <p:sp>
          <p:nvSpPr>
            <p:cNvPr id="22" name="TextBox 21"/>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SS3a</a:t>
              </a:r>
              <a:endParaRPr lang="en-GB" sz="1600" dirty="0">
                <a:latin typeface="Century Gothic" pitchFamily="34" charset="0"/>
              </a:endParaRPr>
            </a:p>
          </p:txBody>
        </p:sp>
        <p:pic>
          <p:nvPicPr>
            <p:cNvPr id="23" name="Picture 22"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18" name="TextBox 17"/>
          <p:cNvSpPr txBox="1"/>
          <p:nvPr/>
        </p:nvSpPr>
        <p:spPr>
          <a:xfrm>
            <a:off x="0" y="44624"/>
            <a:ext cx="9144000" cy="759182"/>
          </a:xfrm>
          <a:prstGeom prst="rect">
            <a:avLst/>
          </a:prstGeom>
          <a:noFill/>
        </p:spPr>
        <p:txBody>
          <a:bodyPr wrap="square" rtlCol="0">
            <a:spAutoFit/>
          </a:bodyPr>
          <a:lstStyle/>
          <a:p>
            <a:pPr algn="ctr">
              <a:lnSpc>
                <a:spcPts val="2600"/>
              </a:lnSpc>
            </a:pPr>
            <a:r>
              <a:rPr lang="en-GB" sz="2800" dirty="0" smtClean="0">
                <a:latin typeface="Century Gothic" pitchFamily="34" charset="0"/>
              </a:rPr>
              <a:t>Appliance energy strips </a:t>
            </a:r>
            <a:br>
              <a:rPr lang="en-GB" sz="2800" dirty="0" smtClean="0">
                <a:latin typeface="Century Gothic" pitchFamily="34" charset="0"/>
              </a:rPr>
            </a:br>
            <a:endParaRPr lang="en-GB" sz="2400" dirty="0">
              <a:latin typeface="Century Gothic" pitchFamily="34" charset="0"/>
            </a:endParaRPr>
          </a:p>
        </p:txBody>
      </p:sp>
      <p:sp>
        <p:nvSpPr>
          <p:cNvPr id="21" name="Rectangle 20"/>
          <p:cNvSpPr/>
          <p:nvPr/>
        </p:nvSpPr>
        <p:spPr>
          <a:xfrm>
            <a:off x="251520" y="2060848"/>
            <a:ext cx="7992888" cy="720080"/>
          </a:xfrm>
          <a:prstGeom prst="rect">
            <a:avLst/>
          </a:prstGeom>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251520" y="2780928"/>
            <a:ext cx="3960440" cy="720080"/>
          </a:xfrm>
          <a:prstGeom prst="rect">
            <a:avLst/>
          </a:prstGeom>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p:cNvSpPr txBox="1"/>
          <p:nvPr/>
        </p:nvSpPr>
        <p:spPr>
          <a:xfrm>
            <a:off x="395536" y="2132856"/>
            <a:ext cx="1224136" cy="584775"/>
          </a:xfrm>
          <a:prstGeom prst="rect">
            <a:avLst/>
          </a:prstGeom>
          <a:noFill/>
        </p:spPr>
        <p:txBody>
          <a:bodyPr wrap="square" rtlCol="0">
            <a:spAutoFit/>
          </a:bodyPr>
          <a:lstStyle/>
          <a:p>
            <a:r>
              <a:rPr lang="en-GB" sz="1600" dirty="0" smtClean="0">
                <a:latin typeface="Century Gothic" pitchFamily="34" charset="0"/>
              </a:rPr>
              <a:t>Shower</a:t>
            </a:r>
          </a:p>
          <a:p>
            <a:r>
              <a:rPr lang="en-GB" sz="1600" b="1" dirty="0" smtClean="0">
                <a:latin typeface="Century Gothic" pitchFamily="34" charset="0"/>
              </a:rPr>
              <a:t>1.4 kWh</a:t>
            </a:r>
            <a:endParaRPr lang="en-GB" sz="1200" dirty="0">
              <a:latin typeface="Century Gothic" pitchFamily="34" charset="0"/>
            </a:endParaRPr>
          </a:p>
        </p:txBody>
      </p:sp>
      <p:sp>
        <p:nvSpPr>
          <p:cNvPr id="28" name="TextBox 27"/>
          <p:cNvSpPr txBox="1"/>
          <p:nvPr/>
        </p:nvSpPr>
        <p:spPr>
          <a:xfrm>
            <a:off x="395536" y="2852936"/>
            <a:ext cx="1224136" cy="584775"/>
          </a:xfrm>
          <a:prstGeom prst="rect">
            <a:avLst/>
          </a:prstGeom>
          <a:noFill/>
        </p:spPr>
        <p:txBody>
          <a:bodyPr wrap="square" rtlCol="0">
            <a:spAutoFit/>
          </a:bodyPr>
          <a:lstStyle/>
          <a:p>
            <a:r>
              <a:rPr lang="en-GB" sz="1600" dirty="0" smtClean="0">
                <a:latin typeface="Century Gothic" pitchFamily="34" charset="0"/>
              </a:rPr>
              <a:t>Shower</a:t>
            </a:r>
          </a:p>
          <a:p>
            <a:r>
              <a:rPr lang="en-GB" sz="1600" b="1" dirty="0" smtClean="0">
                <a:latin typeface="Century Gothic" pitchFamily="34" charset="0"/>
              </a:rPr>
              <a:t>0.70 </a:t>
            </a:r>
            <a:r>
              <a:rPr lang="en-GB" sz="1600" b="1" dirty="0" smtClean="0">
                <a:latin typeface="Century Gothic" pitchFamily="34" charset="0"/>
              </a:rPr>
              <a:t>kWh</a:t>
            </a:r>
            <a:endParaRPr lang="en-GB" sz="1600" b="1" dirty="0">
              <a:latin typeface="Century Gothic" pitchFamily="34" charset="0"/>
            </a:endParaRPr>
          </a:p>
        </p:txBody>
      </p:sp>
      <p:sp>
        <p:nvSpPr>
          <p:cNvPr id="30" name="Rectangle 29"/>
          <p:cNvSpPr/>
          <p:nvPr/>
        </p:nvSpPr>
        <p:spPr>
          <a:xfrm>
            <a:off x="251520" y="3501008"/>
            <a:ext cx="3816424" cy="720080"/>
          </a:xfrm>
          <a:prstGeom prst="rect">
            <a:avLst/>
          </a:prstGeom>
          <a:solidFill>
            <a:srgbClr val="CC9900"/>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p:cNvSpPr txBox="1"/>
          <p:nvPr/>
        </p:nvSpPr>
        <p:spPr>
          <a:xfrm>
            <a:off x="395536" y="3573016"/>
            <a:ext cx="1224136" cy="584775"/>
          </a:xfrm>
          <a:prstGeom prst="rect">
            <a:avLst/>
          </a:prstGeom>
          <a:noFill/>
        </p:spPr>
        <p:txBody>
          <a:bodyPr wrap="square" rtlCol="0">
            <a:spAutoFit/>
          </a:bodyPr>
          <a:lstStyle/>
          <a:p>
            <a:r>
              <a:rPr lang="en-GB" sz="1600" dirty="0" smtClean="0">
                <a:latin typeface="Century Gothic" pitchFamily="34" charset="0"/>
              </a:rPr>
              <a:t>Hairdryer</a:t>
            </a:r>
          </a:p>
          <a:p>
            <a:r>
              <a:rPr lang="en-GB" sz="1600" b="1" dirty="0" smtClean="0">
                <a:latin typeface="Century Gothic" pitchFamily="34" charset="0"/>
              </a:rPr>
              <a:t>0.66 </a:t>
            </a:r>
            <a:r>
              <a:rPr lang="en-GB" sz="1600" b="1" dirty="0" smtClean="0">
                <a:latin typeface="Century Gothic" pitchFamily="34" charset="0"/>
              </a:rPr>
              <a:t>kWh</a:t>
            </a:r>
            <a:endParaRPr lang="en-GB" sz="1600" b="1" dirty="0">
              <a:latin typeface="Century Gothic" pitchFamily="34" charset="0"/>
            </a:endParaRPr>
          </a:p>
        </p:txBody>
      </p:sp>
      <p:sp>
        <p:nvSpPr>
          <p:cNvPr id="33" name="Rectangle 32"/>
          <p:cNvSpPr/>
          <p:nvPr/>
        </p:nvSpPr>
        <p:spPr>
          <a:xfrm>
            <a:off x="4067944" y="3501008"/>
            <a:ext cx="1872208" cy="720080"/>
          </a:xfrm>
          <a:prstGeom prst="rect">
            <a:avLst/>
          </a:prstGeom>
          <a:solidFill>
            <a:srgbClr val="CC9900"/>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p:cNvSpPr/>
          <p:nvPr/>
        </p:nvSpPr>
        <p:spPr>
          <a:xfrm>
            <a:off x="5940152" y="3501008"/>
            <a:ext cx="936104" cy="720080"/>
          </a:xfrm>
          <a:prstGeom prst="rect">
            <a:avLst/>
          </a:prstGeom>
          <a:solidFill>
            <a:srgbClr val="CC9900"/>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p:cNvSpPr txBox="1"/>
          <p:nvPr/>
        </p:nvSpPr>
        <p:spPr>
          <a:xfrm>
            <a:off x="4211960" y="3573016"/>
            <a:ext cx="1152128" cy="523220"/>
          </a:xfrm>
          <a:prstGeom prst="rect">
            <a:avLst/>
          </a:prstGeom>
          <a:noFill/>
        </p:spPr>
        <p:txBody>
          <a:bodyPr wrap="square" rtlCol="0">
            <a:spAutoFit/>
          </a:bodyPr>
          <a:lstStyle/>
          <a:p>
            <a:r>
              <a:rPr lang="en-GB" sz="1400" dirty="0" smtClean="0">
                <a:latin typeface="Century Gothic" pitchFamily="34" charset="0"/>
              </a:rPr>
              <a:t>Hairdryer </a:t>
            </a:r>
          </a:p>
          <a:p>
            <a:r>
              <a:rPr lang="en-GB" sz="1400" b="1" dirty="0" smtClean="0">
                <a:latin typeface="Century Gothic" pitchFamily="34" charset="0"/>
              </a:rPr>
              <a:t>0.33 </a:t>
            </a:r>
            <a:r>
              <a:rPr lang="en-GB" sz="1400" b="1" dirty="0" smtClean="0">
                <a:latin typeface="Century Gothic" pitchFamily="34" charset="0"/>
              </a:rPr>
              <a:t>kWh</a:t>
            </a:r>
            <a:endParaRPr lang="en-GB" sz="1400" dirty="0">
              <a:latin typeface="Century Gothic" pitchFamily="34" charset="0"/>
            </a:endParaRPr>
          </a:p>
        </p:txBody>
      </p:sp>
      <p:sp>
        <p:nvSpPr>
          <p:cNvPr id="36" name="TextBox 35"/>
          <p:cNvSpPr txBox="1"/>
          <p:nvPr/>
        </p:nvSpPr>
        <p:spPr>
          <a:xfrm>
            <a:off x="5940152" y="3573016"/>
            <a:ext cx="1008112" cy="523220"/>
          </a:xfrm>
          <a:prstGeom prst="rect">
            <a:avLst/>
          </a:prstGeom>
          <a:noFill/>
        </p:spPr>
        <p:txBody>
          <a:bodyPr wrap="square" rtlCol="0">
            <a:spAutoFit/>
          </a:bodyPr>
          <a:lstStyle/>
          <a:p>
            <a:r>
              <a:rPr lang="en-GB" sz="1400" dirty="0" smtClean="0">
                <a:latin typeface="Century Gothic" pitchFamily="34" charset="0"/>
              </a:rPr>
              <a:t>Hairdryer </a:t>
            </a:r>
            <a:r>
              <a:rPr lang="en-GB" sz="1400" b="1" dirty="0" smtClean="0">
                <a:latin typeface="Century Gothic" pitchFamily="34" charset="0"/>
              </a:rPr>
              <a:t>0.17 </a:t>
            </a:r>
            <a:r>
              <a:rPr lang="en-GB" sz="1400" b="1" dirty="0" smtClean="0">
                <a:latin typeface="Century Gothic" pitchFamily="34" charset="0"/>
              </a:rPr>
              <a:t>kWh</a:t>
            </a:r>
            <a:endParaRPr lang="en-GB" sz="1400" b="1" dirty="0">
              <a:latin typeface="Century Gothic" pitchFamily="34" charset="0"/>
            </a:endParaRPr>
          </a:p>
        </p:txBody>
      </p:sp>
      <p:sp>
        <p:nvSpPr>
          <p:cNvPr id="37" name="Rectangle 36"/>
          <p:cNvSpPr/>
          <p:nvPr/>
        </p:nvSpPr>
        <p:spPr>
          <a:xfrm>
            <a:off x="251520" y="4221088"/>
            <a:ext cx="5760640" cy="720080"/>
          </a:xfrm>
          <a:prstGeom prst="rect">
            <a:avLst/>
          </a:prstGeom>
          <a:solidFill>
            <a:srgbClr val="9BD4FF"/>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p:cNvSpPr txBox="1"/>
          <p:nvPr/>
        </p:nvSpPr>
        <p:spPr>
          <a:xfrm>
            <a:off x="395536" y="4293096"/>
            <a:ext cx="1728192" cy="584775"/>
          </a:xfrm>
          <a:prstGeom prst="rect">
            <a:avLst/>
          </a:prstGeom>
          <a:noFill/>
        </p:spPr>
        <p:txBody>
          <a:bodyPr wrap="square" rtlCol="0">
            <a:spAutoFit/>
          </a:bodyPr>
          <a:lstStyle/>
          <a:p>
            <a:r>
              <a:rPr lang="en-GB" sz="1600" dirty="0" smtClean="0">
                <a:latin typeface="Century Gothic" pitchFamily="34" charset="0"/>
              </a:rPr>
              <a:t>Heater </a:t>
            </a:r>
            <a:br>
              <a:rPr lang="en-GB" sz="1600" dirty="0" smtClean="0">
                <a:latin typeface="Century Gothic" pitchFamily="34" charset="0"/>
              </a:rPr>
            </a:br>
            <a:r>
              <a:rPr lang="en-GB" sz="1600" b="1" dirty="0" smtClean="0">
                <a:latin typeface="Century Gothic" pitchFamily="34" charset="0"/>
              </a:rPr>
              <a:t>1.0 </a:t>
            </a:r>
            <a:r>
              <a:rPr lang="en-GB" sz="1600" b="1" dirty="0" smtClean="0">
                <a:latin typeface="Century Gothic" pitchFamily="34" charset="0"/>
              </a:rPr>
              <a:t>kWh</a:t>
            </a:r>
            <a:endParaRPr lang="en-GB" sz="1600" b="1" dirty="0">
              <a:latin typeface="Century Gothic" pitchFamily="34" charset="0"/>
            </a:endParaRPr>
          </a:p>
        </p:txBody>
      </p:sp>
      <p:sp>
        <p:nvSpPr>
          <p:cNvPr id="39" name="Rectangle 38"/>
          <p:cNvSpPr/>
          <p:nvPr/>
        </p:nvSpPr>
        <p:spPr>
          <a:xfrm>
            <a:off x="251520" y="4941168"/>
            <a:ext cx="8640960" cy="720080"/>
          </a:xfrm>
          <a:prstGeom prst="rect">
            <a:avLst/>
          </a:prstGeom>
          <a:solidFill>
            <a:srgbClr val="9BD4FF"/>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p:cNvSpPr txBox="1"/>
          <p:nvPr/>
        </p:nvSpPr>
        <p:spPr>
          <a:xfrm>
            <a:off x="395536" y="5013176"/>
            <a:ext cx="1800200" cy="584775"/>
          </a:xfrm>
          <a:prstGeom prst="rect">
            <a:avLst/>
          </a:prstGeom>
          <a:noFill/>
        </p:spPr>
        <p:txBody>
          <a:bodyPr wrap="square" rtlCol="0">
            <a:spAutoFit/>
          </a:bodyPr>
          <a:lstStyle/>
          <a:p>
            <a:r>
              <a:rPr lang="en-GB" sz="1600" dirty="0" smtClean="0">
                <a:latin typeface="Century Gothic" pitchFamily="34" charset="0"/>
              </a:rPr>
              <a:t>Heater</a:t>
            </a:r>
          </a:p>
          <a:p>
            <a:r>
              <a:rPr lang="en-GB" sz="1600" b="1" dirty="0" smtClean="0">
                <a:latin typeface="Century Gothic" pitchFamily="34" charset="0"/>
              </a:rPr>
              <a:t>1.5 </a:t>
            </a:r>
            <a:r>
              <a:rPr lang="en-GB" sz="1600" b="1" dirty="0" smtClean="0">
                <a:latin typeface="Century Gothic" pitchFamily="34" charset="0"/>
              </a:rPr>
              <a:t>kWh</a:t>
            </a:r>
            <a:endParaRPr lang="en-GB" sz="1600" b="1" dirty="0">
              <a:latin typeface="Century Gothic" pitchFamily="34" charset="0"/>
            </a:endParaRPr>
          </a:p>
        </p:txBody>
      </p:sp>
      <p:sp>
        <p:nvSpPr>
          <p:cNvPr id="41" name="Rectangle 40"/>
          <p:cNvSpPr/>
          <p:nvPr/>
        </p:nvSpPr>
        <p:spPr>
          <a:xfrm>
            <a:off x="6012160" y="4221088"/>
            <a:ext cx="2880320" cy="720080"/>
          </a:xfrm>
          <a:prstGeom prst="rect">
            <a:avLst/>
          </a:prstGeom>
          <a:solidFill>
            <a:srgbClr val="9BD4FF"/>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extBox 41"/>
          <p:cNvSpPr txBox="1"/>
          <p:nvPr/>
        </p:nvSpPr>
        <p:spPr>
          <a:xfrm>
            <a:off x="6084168" y="4293096"/>
            <a:ext cx="1584176" cy="523220"/>
          </a:xfrm>
          <a:prstGeom prst="rect">
            <a:avLst/>
          </a:prstGeom>
          <a:noFill/>
        </p:spPr>
        <p:txBody>
          <a:bodyPr wrap="square" rtlCol="0">
            <a:spAutoFit/>
          </a:bodyPr>
          <a:lstStyle/>
          <a:p>
            <a:r>
              <a:rPr lang="en-GB" sz="1400" dirty="0" smtClean="0">
                <a:latin typeface="Century Gothic" pitchFamily="34" charset="0"/>
              </a:rPr>
              <a:t>Heater</a:t>
            </a:r>
          </a:p>
          <a:p>
            <a:r>
              <a:rPr lang="en-GB" sz="1400" b="1" dirty="0" smtClean="0">
                <a:latin typeface="Century Gothic" pitchFamily="34" charset="0"/>
              </a:rPr>
              <a:t>0.5 </a:t>
            </a:r>
            <a:r>
              <a:rPr lang="en-GB" sz="1400" b="1" dirty="0" smtClean="0">
                <a:latin typeface="Century Gothic" pitchFamily="34" charset="0"/>
              </a:rPr>
              <a:t>kWh</a:t>
            </a:r>
            <a:endParaRPr lang="en-GB" sz="1400" b="1" dirty="0">
              <a:latin typeface="Century Gothic" pitchFamily="34" charset="0"/>
            </a:endParaRPr>
          </a:p>
        </p:txBody>
      </p:sp>
      <p:sp>
        <p:nvSpPr>
          <p:cNvPr id="43" name="Rectangle 42"/>
          <p:cNvSpPr/>
          <p:nvPr/>
        </p:nvSpPr>
        <p:spPr>
          <a:xfrm>
            <a:off x="3707904" y="5661248"/>
            <a:ext cx="3456384" cy="720080"/>
          </a:xfrm>
          <a:prstGeom prst="rect">
            <a:avLst/>
          </a:prstGeom>
          <a:solidFill>
            <a:schemeClr val="accent4">
              <a:lumMod val="60000"/>
              <a:lumOff val="40000"/>
            </a:schemeClr>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p:cNvSpPr txBox="1"/>
          <p:nvPr/>
        </p:nvSpPr>
        <p:spPr>
          <a:xfrm>
            <a:off x="4499992" y="5733256"/>
            <a:ext cx="1728192" cy="523220"/>
          </a:xfrm>
          <a:prstGeom prst="rect">
            <a:avLst/>
          </a:prstGeom>
          <a:noFill/>
        </p:spPr>
        <p:txBody>
          <a:bodyPr wrap="square" rtlCol="0">
            <a:spAutoFit/>
          </a:bodyPr>
          <a:lstStyle/>
          <a:p>
            <a:r>
              <a:rPr lang="en-GB" sz="1400" dirty="0" smtClean="0">
                <a:latin typeface="Century Gothic" pitchFamily="34" charset="0"/>
              </a:rPr>
              <a:t>Games console</a:t>
            </a:r>
          </a:p>
          <a:p>
            <a:r>
              <a:rPr lang="en-GB" sz="1400" b="1" dirty="0" smtClean="0">
                <a:latin typeface="Century Gothic" pitchFamily="34" charset="0"/>
              </a:rPr>
              <a:t>0.6 </a:t>
            </a:r>
            <a:r>
              <a:rPr lang="en-GB" sz="1400" b="1" dirty="0" smtClean="0">
                <a:latin typeface="Century Gothic" pitchFamily="34" charset="0"/>
              </a:rPr>
              <a:t>kWh</a:t>
            </a:r>
            <a:endParaRPr lang="en-GB" sz="1400" b="1" dirty="0">
              <a:latin typeface="Century Gothic" pitchFamily="34" charset="0"/>
            </a:endParaRPr>
          </a:p>
        </p:txBody>
      </p:sp>
      <p:sp>
        <p:nvSpPr>
          <p:cNvPr id="45" name="Rectangle 44"/>
          <p:cNvSpPr/>
          <p:nvPr/>
        </p:nvSpPr>
        <p:spPr>
          <a:xfrm>
            <a:off x="251520" y="5661248"/>
            <a:ext cx="1152128" cy="720080"/>
          </a:xfrm>
          <a:prstGeom prst="rect">
            <a:avLst/>
          </a:prstGeom>
          <a:solidFill>
            <a:schemeClr val="accent4">
              <a:lumMod val="60000"/>
              <a:lumOff val="40000"/>
            </a:schemeClr>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p:cNvSpPr txBox="1"/>
          <p:nvPr/>
        </p:nvSpPr>
        <p:spPr>
          <a:xfrm>
            <a:off x="395536" y="5661248"/>
            <a:ext cx="936104" cy="738664"/>
          </a:xfrm>
          <a:prstGeom prst="rect">
            <a:avLst/>
          </a:prstGeom>
          <a:noFill/>
        </p:spPr>
        <p:txBody>
          <a:bodyPr wrap="square" rtlCol="0">
            <a:spAutoFit/>
          </a:bodyPr>
          <a:lstStyle/>
          <a:p>
            <a:r>
              <a:rPr lang="en-GB" sz="1400" dirty="0" smtClean="0">
                <a:latin typeface="Century Gothic" pitchFamily="34" charset="0"/>
              </a:rPr>
              <a:t>Games console</a:t>
            </a:r>
          </a:p>
          <a:p>
            <a:r>
              <a:rPr lang="en-GB" sz="1400" b="1" dirty="0" smtClean="0">
                <a:latin typeface="Century Gothic" pitchFamily="34" charset="0"/>
              </a:rPr>
              <a:t>0.2 kWh</a:t>
            </a:r>
            <a:endParaRPr lang="en-GB" sz="1400" b="1" dirty="0">
              <a:latin typeface="Century Gothic" pitchFamily="34" charset="0"/>
            </a:endParaRPr>
          </a:p>
        </p:txBody>
      </p:sp>
      <p:sp>
        <p:nvSpPr>
          <p:cNvPr id="49" name="Rectangle 48"/>
          <p:cNvSpPr/>
          <p:nvPr/>
        </p:nvSpPr>
        <p:spPr>
          <a:xfrm>
            <a:off x="1403648" y="5661248"/>
            <a:ext cx="2304256" cy="720080"/>
          </a:xfrm>
          <a:prstGeom prst="rect">
            <a:avLst/>
          </a:prstGeom>
          <a:solidFill>
            <a:schemeClr val="accent4">
              <a:lumMod val="60000"/>
              <a:lumOff val="40000"/>
            </a:schemeClr>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p:cNvSpPr txBox="1"/>
          <p:nvPr/>
        </p:nvSpPr>
        <p:spPr>
          <a:xfrm>
            <a:off x="1475656" y="5733256"/>
            <a:ext cx="1800200" cy="523220"/>
          </a:xfrm>
          <a:prstGeom prst="rect">
            <a:avLst/>
          </a:prstGeom>
          <a:noFill/>
        </p:spPr>
        <p:txBody>
          <a:bodyPr wrap="square" rtlCol="0">
            <a:spAutoFit/>
          </a:bodyPr>
          <a:lstStyle/>
          <a:p>
            <a:r>
              <a:rPr lang="en-GB" sz="1400" dirty="0" smtClean="0">
                <a:latin typeface="Century Gothic" pitchFamily="34" charset="0"/>
              </a:rPr>
              <a:t>Games console</a:t>
            </a:r>
          </a:p>
          <a:p>
            <a:r>
              <a:rPr lang="en-GB" sz="1400" b="1" dirty="0" smtClean="0">
                <a:latin typeface="Century Gothic" pitchFamily="34" charset="0"/>
              </a:rPr>
              <a:t>0.4 kWh</a:t>
            </a:r>
            <a:endParaRPr lang="en-GB" sz="1400" b="1" dirty="0">
              <a:latin typeface="Century Gothic" pitchFamily="34" charset="0"/>
            </a:endParaRPr>
          </a:p>
        </p:txBody>
      </p:sp>
      <p:grpSp>
        <p:nvGrpSpPr>
          <p:cNvPr id="3" name="Group 30"/>
          <p:cNvGrpSpPr/>
          <p:nvPr/>
        </p:nvGrpSpPr>
        <p:grpSpPr>
          <a:xfrm>
            <a:off x="251520" y="764704"/>
            <a:ext cx="8712968" cy="1194964"/>
            <a:chOff x="251520" y="764704"/>
            <a:chExt cx="8712968" cy="1194964"/>
          </a:xfrm>
        </p:grpSpPr>
        <p:sp>
          <p:nvSpPr>
            <p:cNvPr id="48" name="Rounded Rectangle 47"/>
            <p:cNvSpPr/>
            <p:nvPr/>
          </p:nvSpPr>
          <p:spPr>
            <a:xfrm>
              <a:off x="251521" y="764704"/>
              <a:ext cx="8568951" cy="1194964"/>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TextBox 50"/>
            <p:cNvSpPr txBox="1"/>
            <p:nvPr/>
          </p:nvSpPr>
          <p:spPr>
            <a:xfrm>
              <a:off x="251520" y="766944"/>
              <a:ext cx="8712968" cy="1169551"/>
            </a:xfrm>
            <a:prstGeom prst="rect">
              <a:avLst/>
            </a:prstGeom>
            <a:noFill/>
            <a:ln w="28575">
              <a:noFill/>
            </a:ln>
          </p:spPr>
          <p:txBody>
            <a:bodyPr wrap="square" rtlCol="0">
              <a:spAutoFit/>
            </a:bodyPr>
            <a:lstStyle/>
            <a:p>
              <a:pPr marL="179388" indent="-179388">
                <a:buClr>
                  <a:srgbClr val="92D050"/>
                </a:buClr>
                <a:buSzPct val="94000"/>
                <a:buFont typeface="Wingdings" pitchFamily="2" charset="2"/>
                <a:buChar char="l"/>
              </a:pPr>
              <a:r>
                <a:rPr lang="en-GB" sz="1400" dirty="0" smtClean="0">
                  <a:solidFill>
                    <a:schemeClr val="bg1"/>
                  </a:solidFill>
                  <a:latin typeface="Century Gothic" pitchFamily="34" charset="0"/>
                </a:rPr>
                <a:t>Choose the shower strip that is closer to the value you wrote in the table on SS2.</a:t>
              </a:r>
            </a:p>
            <a:p>
              <a:pPr marL="179388" indent="-179388">
                <a:buClr>
                  <a:srgbClr val="92D050"/>
                </a:buClr>
                <a:buSzPct val="94000"/>
                <a:buFont typeface="Wingdings" pitchFamily="2" charset="2"/>
                <a:buChar char="l"/>
              </a:pPr>
              <a:r>
                <a:rPr lang="en-GB" sz="1400" dirty="0" smtClean="0">
                  <a:solidFill>
                    <a:schemeClr val="bg1"/>
                  </a:solidFill>
                  <a:latin typeface="Century Gothic" pitchFamily="34" charset="0"/>
                </a:rPr>
                <a:t>Cut out this shower strip and place it on grey strip A (the electricity you use now) on SS3b.</a:t>
              </a:r>
            </a:p>
            <a:p>
              <a:pPr marL="179388" indent="-179388">
                <a:buClr>
                  <a:srgbClr val="92D050"/>
                </a:buClr>
                <a:buSzPct val="94000"/>
                <a:buFont typeface="Wingdings" pitchFamily="2" charset="2"/>
                <a:buChar char="l"/>
              </a:pPr>
              <a:r>
                <a:rPr lang="en-GB" sz="1400" dirty="0" smtClean="0">
                  <a:solidFill>
                    <a:schemeClr val="bg1"/>
                  </a:solidFill>
                  <a:latin typeface="Century Gothic" pitchFamily="34" charset="0"/>
                  <a:sym typeface="Symbol"/>
                </a:rPr>
                <a:t>Repeat for the other appliances. Place the coloured strips end to end, along grey strip A.</a:t>
              </a:r>
            </a:p>
            <a:p>
              <a:pPr marL="179388" indent="-179388">
                <a:buClr>
                  <a:srgbClr val="92D050"/>
                </a:buClr>
                <a:buSzPct val="94000"/>
                <a:buFont typeface="Wingdings" pitchFamily="2" charset="2"/>
                <a:buChar char="l"/>
              </a:pPr>
              <a:r>
                <a:rPr lang="en-GB" sz="1400" dirty="0" smtClean="0">
                  <a:solidFill>
                    <a:schemeClr val="bg1"/>
                  </a:solidFill>
                  <a:latin typeface="Century Gothic" pitchFamily="34" charset="0"/>
                  <a:sym typeface="Symbol"/>
                </a:rPr>
                <a:t>Decide what cuts to make in using the appliances, to fit your allowance. </a:t>
              </a:r>
            </a:p>
            <a:p>
              <a:pPr marL="179388" indent="-179388">
                <a:buClr>
                  <a:srgbClr val="92D050"/>
                </a:buClr>
                <a:buSzPct val="94000"/>
                <a:buFont typeface="Wingdings" pitchFamily="2" charset="2"/>
                <a:buChar char="l"/>
              </a:pPr>
              <a:r>
                <a:rPr lang="en-GB" sz="1400" dirty="0" smtClean="0">
                  <a:solidFill>
                    <a:schemeClr val="bg1"/>
                  </a:solidFill>
                  <a:latin typeface="Century Gothic" pitchFamily="34" charset="0"/>
                  <a:sym typeface="Symbol"/>
                </a:rPr>
                <a:t>Cut your coloured strips so they fit on grey strip B (your electricity allowance). Stick them down.   </a:t>
              </a:r>
              <a:endParaRPr lang="en-GB" sz="1400" dirty="0">
                <a:solidFill>
                  <a:schemeClr val="bg1"/>
                </a:solidFill>
                <a:latin typeface="Century Gothic" pitchFamily="34" charset="0"/>
              </a:endParaRPr>
            </a:p>
          </p:txBody>
        </p:sp>
      </p:grpSp>
      <p:pic>
        <p:nvPicPr>
          <p:cNvPr id="52" name="Picture 51" descr="water from shower.png"/>
          <p:cNvPicPr>
            <a:picLocks noChangeAspect="1"/>
          </p:cNvPicPr>
          <p:nvPr/>
        </p:nvPicPr>
        <p:blipFill>
          <a:blip r:embed="rId5" cstate="print"/>
          <a:srcRect b="64359"/>
          <a:stretch>
            <a:fillRect/>
          </a:stretch>
        </p:blipFill>
        <p:spPr>
          <a:xfrm>
            <a:off x="1501935" y="2170160"/>
            <a:ext cx="683568" cy="504056"/>
          </a:xfrm>
          <a:prstGeom prst="rect">
            <a:avLst/>
          </a:prstGeom>
          <a:effectLst>
            <a:outerShdw blurRad="50800" dist="38100" dir="2700000" algn="tl" rotWithShape="0">
              <a:prstClr val="black">
                <a:alpha val="40000"/>
              </a:prstClr>
            </a:outerShdw>
          </a:effectLst>
        </p:spPr>
      </p:pic>
      <p:pic>
        <p:nvPicPr>
          <p:cNvPr id="53" name="Picture 52" descr="water from shower.png"/>
          <p:cNvPicPr>
            <a:picLocks noChangeAspect="1"/>
          </p:cNvPicPr>
          <p:nvPr/>
        </p:nvPicPr>
        <p:blipFill>
          <a:blip r:embed="rId5" cstate="print"/>
          <a:srcRect b="64359"/>
          <a:stretch>
            <a:fillRect/>
          </a:stretch>
        </p:blipFill>
        <p:spPr>
          <a:xfrm>
            <a:off x="1512168" y="2893799"/>
            <a:ext cx="683568" cy="504056"/>
          </a:xfrm>
          <a:prstGeom prst="rect">
            <a:avLst/>
          </a:prstGeom>
          <a:effectLst>
            <a:outerShdw blurRad="50800" dist="38100" dir="2700000" algn="tl" rotWithShape="0">
              <a:prstClr val="black">
                <a:alpha val="40000"/>
              </a:prstClr>
            </a:outerShdw>
          </a:effectLst>
        </p:spPr>
      </p:pic>
      <p:pic>
        <p:nvPicPr>
          <p:cNvPr id="54" name="Picture 53" descr="hairdryer.png"/>
          <p:cNvPicPr>
            <a:picLocks noChangeAspect="1"/>
          </p:cNvPicPr>
          <p:nvPr/>
        </p:nvPicPr>
        <p:blipFill>
          <a:blip r:embed="rId6" cstate="print"/>
          <a:stretch>
            <a:fillRect/>
          </a:stretch>
        </p:blipFill>
        <p:spPr>
          <a:xfrm rot="19380912">
            <a:off x="1685271" y="3622054"/>
            <a:ext cx="625363" cy="666619"/>
          </a:xfrm>
          <a:prstGeom prst="rect">
            <a:avLst/>
          </a:prstGeom>
          <a:effectLst>
            <a:outerShdw blurRad="50800" dist="38100" dir="2700000" algn="tl" rotWithShape="0">
              <a:prstClr val="black">
                <a:alpha val="40000"/>
              </a:prstClr>
            </a:outerShdw>
          </a:effectLst>
        </p:spPr>
      </p:pic>
      <p:pic>
        <p:nvPicPr>
          <p:cNvPr id="55" name="Picture 54" descr="hairdryer.png"/>
          <p:cNvPicPr>
            <a:picLocks noChangeAspect="1"/>
          </p:cNvPicPr>
          <p:nvPr/>
        </p:nvPicPr>
        <p:blipFill>
          <a:blip r:embed="rId6" cstate="print"/>
          <a:stretch>
            <a:fillRect/>
          </a:stretch>
        </p:blipFill>
        <p:spPr>
          <a:xfrm rot="19380912">
            <a:off x="5213663" y="3622055"/>
            <a:ext cx="625363" cy="666619"/>
          </a:xfrm>
          <a:prstGeom prst="rect">
            <a:avLst/>
          </a:prstGeom>
          <a:effectLst>
            <a:outerShdw blurRad="50800" dist="38100" dir="2700000" algn="tl" rotWithShape="0">
              <a:prstClr val="black">
                <a:alpha val="40000"/>
              </a:prstClr>
            </a:outerShdw>
          </a:effectLst>
        </p:spPr>
      </p:pic>
      <p:pic>
        <p:nvPicPr>
          <p:cNvPr id="59" name="Picture 58" descr="video game console.png"/>
          <p:cNvPicPr>
            <a:picLocks noChangeAspect="1"/>
          </p:cNvPicPr>
          <p:nvPr/>
        </p:nvPicPr>
        <p:blipFill>
          <a:blip r:embed="rId7" cstate="print"/>
          <a:srcRect r="5469" b="14361"/>
          <a:stretch>
            <a:fillRect/>
          </a:stretch>
        </p:blipFill>
        <p:spPr>
          <a:xfrm>
            <a:off x="2843808" y="5733256"/>
            <a:ext cx="792088" cy="576064"/>
          </a:xfrm>
          <a:prstGeom prst="rect">
            <a:avLst/>
          </a:prstGeom>
        </p:spPr>
      </p:pic>
      <p:pic>
        <p:nvPicPr>
          <p:cNvPr id="60" name="Picture 59" descr="video game console.png"/>
          <p:cNvPicPr>
            <a:picLocks noChangeAspect="1"/>
          </p:cNvPicPr>
          <p:nvPr/>
        </p:nvPicPr>
        <p:blipFill>
          <a:blip r:embed="rId7" cstate="print"/>
          <a:srcRect r="5469" b="14361"/>
          <a:stretch>
            <a:fillRect/>
          </a:stretch>
        </p:blipFill>
        <p:spPr>
          <a:xfrm>
            <a:off x="6012160" y="5733256"/>
            <a:ext cx="792088" cy="576064"/>
          </a:xfrm>
          <a:prstGeom prst="rect">
            <a:avLst/>
          </a:prstGeom>
        </p:spPr>
      </p:pic>
      <p:pic>
        <p:nvPicPr>
          <p:cNvPr id="47" name="Picture 46" descr="heater.png"/>
          <p:cNvPicPr>
            <a:picLocks noChangeAspect="1"/>
          </p:cNvPicPr>
          <p:nvPr/>
        </p:nvPicPr>
        <p:blipFill>
          <a:blip r:embed="rId8" cstate="print"/>
          <a:stretch>
            <a:fillRect/>
          </a:stretch>
        </p:blipFill>
        <p:spPr>
          <a:xfrm>
            <a:off x="1475656" y="4347254"/>
            <a:ext cx="936104" cy="517458"/>
          </a:xfrm>
          <a:prstGeom prst="rect">
            <a:avLst/>
          </a:prstGeom>
          <a:effectLst>
            <a:outerShdw blurRad="50800" dist="38100" dir="2700000" algn="tl" rotWithShape="0">
              <a:prstClr val="black">
                <a:alpha val="40000"/>
              </a:prstClr>
            </a:outerShdw>
          </a:effectLst>
        </p:spPr>
      </p:pic>
      <p:pic>
        <p:nvPicPr>
          <p:cNvPr id="56" name="Picture 55" descr="heater.png"/>
          <p:cNvPicPr>
            <a:picLocks noChangeAspect="1"/>
          </p:cNvPicPr>
          <p:nvPr/>
        </p:nvPicPr>
        <p:blipFill>
          <a:blip r:embed="rId8" cstate="print"/>
          <a:stretch>
            <a:fillRect/>
          </a:stretch>
        </p:blipFill>
        <p:spPr>
          <a:xfrm>
            <a:off x="1475656" y="5071782"/>
            <a:ext cx="936104" cy="517458"/>
          </a:xfrm>
          <a:prstGeom prst="rect">
            <a:avLst/>
          </a:prstGeom>
          <a:effectLst>
            <a:outerShdw blurRad="50800" dist="38100" dir="2700000" algn="tl" rotWithShape="0">
              <a:prstClr val="black">
                <a:alpha val="40000"/>
              </a:prstClr>
            </a:outerShdw>
          </a:effectLst>
        </p:spPr>
      </p:pic>
      <p:pic>
        <p:nvPicPr>
          <p:cNvPr id="57" name="Picture 56" descr="heater.png"/>
          <p:cNvPicPr>
            <a:picLocks noChangeAspect="1"/>
          </p:cNvPicPr>
          <p:nvPr/>
        </p:nvPicPr>
        <p:blipFill>
          <a:blip r:embed="rId8" cstate="print"/>
          <a:stretch>
            <a:fillRect/>
          </a:stretch>
        </p:blipFill>
        <p:spPr>
          <a:xfrm>
            <a:off x="7020272" y="4333063"/>
            <a:ext cx="936104" cy="517458"/>
          </a:xfrm>
          <a:prstGeom prst="rect">
            <a:avLst/>
          </a:prstGeom>
          <a:effectLst>
            <a:outerShdw blurRad="50800" dist="38100" dir="2700000" algn="tl" rotWithShape="0">
              <a:prstClr val="black">
                <a:alpha val="40000"/>
              </a:prstClr>
            </a:outerShdw>
          </a:effectLst>
        </p:spPr>
      </p:pic>
    </p:spTree>
    <p:custDataLst>
      <p:tags r:id="rId1"/>
    </p:custData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7813154" y="0"/>
            <a:ext cx="1296144" cy="641606"/>
            <a:chOff x="7813154" y="0"/>
            <a:chExt cx="1296144" cy="641606"/>
          </a:xfrm>
        </p:grpSpPr>
        <p:sp>
          <p:nvSpPr>
            <p:cNvPr id="22" name="TextBox 21"/>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SS3b</a:t>
              </a:r>
              <a:endParaRPr lang="en-GB" sz="1600" dirty="0">
                <a:latin typeface="Century Gothic" pitchFamily="34" charset="0"/>
              </a:endParaRPr>
            </a:p>
          </p:txBody>
        </p:sp>
        <p:pic>
          <p:nvPicPr>
            <p:cNvPr id="23" name="Picture 22"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43" name="Rectangle 42"/>
          <p:cNvSpPr/>
          <p:nvPr/>
        </p:nvSpPr>
        <p:spPr>
          <a:xfrm>
            <a:off x="251520" y="836712"/>
            <a:ext cx="3456384" cy="720080"/>
          </a:xfrm>
          <a:prstGeom prst="rect">
            <a:avLst/>
          </a:prstGeom>
          <a:solidFill>
            <a:srgbClr val="85B400"/>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p:cNvSpPr txBox="1"/>
          <p:nvPr/>
        </p:nvSpPr>
        <p:spPr>
          <a:xfrm>
            <a:off x="251520" y="908720"/>
            <a:ext cx="1080120" cy="584775"/>
          </a:xfrm>
          <a:prstGeom prst="rect">
            <a:avLst/>
          </a:prstGeom>
          <a:noFill/>
        </p:spPr>
        <p:txBody>
          <a:bodyPr wrap="square" rtlCol="0">
            <a:spAutoFit/>
          </a:bodyPr>
          <a:lstStyle/>
          <a:p>
            <a:r>
              <a:rPr lang="en-GB" sz="1600" dirty="0" smtClean="0">
                <a:latin typeface="Century Gothic" pitchFamily="34" charset="0"/>
              </a:rPr>
              <a:t>TV</a:t>
            </a:r>
          </a:p>
          <a:p>
            <a:r>
              <a:rPr lang="en-GB" sz="1600" b="1" dirty="0" smtClean="0">
                <a:latin typeface="Century Gothic" pitchFamily="34" charset="0"/>
              </a:rPr>
              <a:t>0.6 </a:t>
            </a:r>
            <a:r>
              <a:rPr lang="en-GB" sz="1600" b="1" dirty="0" smtClean="0">
                <a:latin typeface="Century Gothic" pitchFamily="34" charset="0"/>
              </a:rPr>
              <a:t>kWh</a:t>
            </a:r>
            <a:endParaRPr lang="en-GB" sz="1600" b="1" dirty="0">
              <a:latin typeface="Century Gothic" pitchFamily="34" charset="0"/>
            </a:endParaRPr>
          </a:p>
        </p:txBody>
      </p:sp>
      <p:sp>
        <p:nvSpPr>
          <p:cNvPr id="45" name="Rectangle 44"/>
          <p:cNvSpPr/>
          <p:nvPr/>
        </p:nvSpPr>
        <p:spPr>
          <a:xfrm>
            <a:off x="3707904" y="836712"/>
            <a:ext cx="1728192" cy="720080"/>
          </a:xfrm>
          <a:prstGeom prst="rect">
            <a:avLst/>
          </a:prstGeom>
          <a:solidFill>
            <a:srgbClr val="85B400"/>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p:cNvSpPr txBox="1"/>
          <p:nvPr/>
        </p:nvSpPr>
        <p:spPr>
          <a:xfrm>
            <a:off x="3923928" y="908720"/>
            <a:ext cx="1080120" cy="584775"/>
          </a:xfrm>
          <a:prstGeom prst="rect">
            <a:avLst/>
          </a:prstGeom>
          <a:noFill/>
        </p:spPr>
        <p:txBody>
          <a:bodyPr wrap="square" rtlCol="0">
            <a:spAutoFit/>
          </a:bodyPr>
          <a:lstStyle/>
          <a:p>
            <a:r>
              <a:rPr lang="en-GB" sz="1600" dirty="0" smtClean="0">
                <a:latin typeface="Century Gothic" pitchFamily="34" charset="0"/>
              </a:rPr>
              <a:t>TV </a:t>
            </a:r>
          </a:p>
          <a:p>
            <a:r>
              <a:rPr lang="en-GB" sz="1600" b="1" dirty="0" smtClean="0">
                <a:latin typeface="Century Gothic" pitchFamily="34" charset="0"/>
              </a:rPr>
              <a:t>0.3 </a:t>
            </a:r>
            <a:r>
              <a:rPr lang="en-GB" sz="1600" b="1" dirty="0" smtClean="0">
                <a:latin typeface="Century Gothic" pitchFamily="34" charset="0"/>
              </a:rPr>
              <a:t>kWh</a:t>
            </a:r>
            <a:endParaRPr lang="en-GB" sz="1600" b="1" dirty="0">
              <a:latin typeface="Century Gothic" pitchFamily="34" charset="0"/>
            </a:endParaRPr>
          </a:p>
        </p:txBody>
      </p:sp>
      <p:sp>
        <p:nvSpPr>
          <p:cNvPr id="31" name="Rectangle 30"/>
          <p:cNvSpPr/>
          <p:nvPr/>
        </p:nvSpPr>
        <p:spPr>
          <a:xfrm>
            <a:off x="251520" y="1556792"/>
            <a:ext cx="5184576" cy="720080"/>
          </a:xfrm>
          <a:prstGeom prst="rect">
            <a:avLst/>
          </a:prstGeom>
          <a:solidFill>
            <a:srgbClr val="85B400"/>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TextBox 46"/>
          <p:cNvSpPr txBox="1"/>
          <p:nvPr/>
        </p:nvSpPr>
        <p:spPr>
          <a:xfrm>
            <a:off x="251520" y="1628800"/>
            <a:ext cx="1296144" cy="584775"/>
          </a:xfrm>
          <a:prstGeom prst="rect">
            <a:avLst/>
          </a:prstGeom>
          <a:noFill/>
        </p:spPr>
        <p:txBody>
          <a:bodyPr wrap="square" rtlCol="0">
            <a:spAutoFit/>
          </a:bodyPr>
          <a:lstStyle/>
          <a:p>
            <a:r>
              <a:rPr lang="en-GB" sz="1600" dirty="0" smtClean="0">
                <a:latin typeface="Century Gothic" pitchFamily="34" charset="0"/>
              </a:rPr>
              <a:t>TV</a:t>
            </a:r>
          </a:p>
          <a:p>
            <a:r>
              <a:rPr lang="en-GB" sz="1600" b="1" dirty="0" smtClean="0">
                <a:latin typeface="Century Gothic" pitchFamily="34" charset="0"/>
              </a:rPr>
              <a:t>0.9 </a:t>
            </a:r>
            <a:r>
              <a:rPr lang="en-GB" sz="1600" b="1" dirty="0" err="1" smtClean="0">
                <a:latin typeface="Century Gothic" pitchFamily="34" charset="0"/>
              </a:rPr>
              <a:t>kwh</a:t>
            </a:r>
            <a:endParaRPr lang="en-GB" sz="1600" b="1" dirty="0">
              <a:latin typeface="Century Gothic" pitchFamily="34" charset="0"/>
            </a:endParaRPr>
          </a:p>
        </p:txBody>
      </p:sp>
      <p:sp>
        <p:nvSpPr>
          <p:cNvPr id="61" name="Rectangle 60"/>
          <p:cNvSpPr/>
          <p:nvPr/>
        </p:nvSpPr>
        <p:spPr>
          <a:xfrm>
            <a:off x="6084168" y="908720"/>
            <a:ext cx="2520280" cy="954107"/>
          </a:xfrm>
          <a:prstGeom prst="rect">
            <a:avLst/>
          </a:prstGeom>
          <a:solidFill>
            <a:schemeClr val="bg1"/>
          </a:solidFill>
          <a:ln>
            <a:solidFill>
              <a:srgbClr val="CC9900"/>
            </a:solidFill>
            <a:prstDash val="solid"/>
          </a:ln>
          <a:effectLst>
            <a:outerShdw blurRad="139700" dist="76200" dir="2700000" algn="tl" rotWithShape="0">
              <a:prstClr val="black">
                <a:alpha val="40000"/>
              </a:prstClr>
            </a:outerShdw>
          </a:effectLst>
        </p:spPr>
        <p:txBody>
          <a:bodyPr wrap="square" rtlCol="0">
            <a:spAutoFit/>
          </a:bodyPr>
          <a:lstStyle/>
          <a:p>
            <a:pPr algn="ctr"/>
            <a:r>
              <a:rPr lang="en-GB" sz="1400" b="1" dirty="0" smtClean="0">
                <a:latin typeface="Century Gothic" pitchFamily="34" charset="0"/>
              </a:rPr>
              <a:t>Mobile phone charger </a:t>
            </a:r>
            <a:r>
              <a:rPr lang="en-GB" sz="1400" dirty="0" smtClean="0">
                <a:latin typeface="Century Gothic" pitchFamily="34" charset="0"/>
              </a:rPr>
              <a:t/>
            </a:r>
            <a:br>
              <a:rPr lang="en-GB" sz="1400" dirty="0" smtClean="0">
                <a:latin typeface="Century Gothic" pitchFamily="34" charset="0"/>
              </a:rPr>
            </a:br>
            <a:r>
              <a:rPr lang="en-GB" sz="1400" dirty="0" smtClean="0">
                <a:latin typeface="Century Gothic" pitchFamily="34" charset="0"/>
              </a:rPr>
              <a:t>– the energy transferred in one hour is so small that the strip is too small to see.</a:t>
            </a:r>
            <a:endParaRPr lang="en-GB" sz="1400" dirty="0">
              <a:latin typeface="Century Gothic" pitchFamily="34" charset="0"/>
            </a:endParaRPr>
          </a:p>
        </p:txBody>
      </p:sp>
      <p:sp>
        <p:nvSpPr>
          <p:cNvPr id="63" name="Rectangle 62"/>
          <p:cNvSpPr/>
          <p:nvPr/>
        </p:nvSpPr>
        <p:spPr>
          <a:xfrm>
            <a:off x="251520" y="4725144"/>
            <a:ext cx="8640960" cy="720080"/>
          </a:xfrm>
          <a:prstGeom prst="rect">
            <a:avLst/>
          </a:prstGeom>
          <a:solidFill>
            <a:srgbClr val="8C8C8C"/>
          </a:solidFill>
          <a:ln w="12700">
            <a:solidFill>
              <a:schemeClr val="tx1">
                <a:lumMod val="95000"/>
                <a:lumOff val="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lumMod val="65000"/>
                </a:schemeClr>
              </a:solidFill>
            </a:endParaRPr>
          </a:p>
        </p:txBody>
      </p:sp>
      <p:sp>
        <p:nvSpPr>
          <p:cNvPr id="65" name="Rectangle 64"/>
          <p:cNvSpPr/>
          <p:nvPr/>
        </p:nvSpPr>
        <p:spPr>
          <a:xfrm>
            <a:off x="251520" y="5733256"/>
            <a:ext cx="6840760" cy="720080"/>
          </a:xfrm>
          <a:prstGeom prst="rect">
            <a:avLst/>
          </a:prstGeom>
          <a:solidFill>
            <a:srgbClr val="8C8C8C"/>
          </a:solidFill>
          <a:ln w="12700">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lumMod val="65000"/>
                </a:schemeClr>
              </a:solidFill>
            </a:endParaRPr>
          </a:p>
        </p:txBody>
      </p:sp>
      <p:sp>
        <p:nvSpPr>
          <p:cNvPr id="68" name="Rectangle 67"/>
          <p:cNvSpPr/>
          <p:nvPr/>
        </p:nvSpPr>
        <p:spPr>
          <a:xfrm>
            <a:off x="8028384" y="5733256"/>
            <a:ext cx="1058416" cy="720080"/>
          </a:xfrm>
          <a:prstGeom prst="rect">
            <a:avLst/>
          </a:prstGeom>
          <a:solidFill>
            <a:srgbClr val="DEDEDE"/>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6969968" y="5733256"/>
            <a:ext cx="1058416" cy="720080"/>
          </a:xfrm>
          <a:prstGeom prst="rect">
            <a:avLst/>
          </a:prstGeom>
          <a:solidFill>
            <a:srgbClr val="AEAEAE"/>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251520" y="2276872"/>
            <a:ext cx="1152128" cy="720080"/>
          </a:xfrm>
          <a:prstGeom prst="rect">
            <a:avLst/>
          </a:prstGeom>
          <a:solidFill>
            <a:srgbClr val="FF4747"/>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1403648" y="2276872"/>
            <a:ext cx="2304256" cy="720080"/>
          </a:xfrm>
          <a:prstGeom prst="rect">
            <a:avLst/>
          </a:prstGeom>
          <a:solidFill>
            <a:srgbClr val="FF4747"/>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73"/>
          <p:cNvSpPr/>
          <p:nvPr/>
        </p:nvSpPr>
        <p:spPr>
          <a:xfrm>
            <a:off x="3707904" y="2276872"/>
            <a:ext cx="3456384" cy="720080"/>
          </a:xfrm>
          <a:prstGeom prst="rect">
            <a:avLst/>
          </a:prstGeom>
          <a:solidFill>
            <a:srgbClr val="FF4747"/>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TextBox 74"/>
          <p:cNvSpPr txBox="1"/>
          <p:nvPr/>
        </p:nvSpPr>
        <p:spPr>
          <a:xfrm>
            <a:off x="3851920" y="2348880"/>
            <a:ext cx="2232248" cy="584775"/>
          </a:xfrm>
          <a:prstGeom prst="rect">
            <a:avLst/>
          </a:prstGeom>
          <a:noFill/>
        </p:spPr>
        <p:txBody>
          <a:bodyPr wrap="square" rtlCol="0">
            <a:spAutoFit/>
          </a:bodyPr>
          <a:lstStyle/>
          <a:p>
            <a:r>
              <a:rPr lang="en-GB" sz="1600" dirty="0" smtClean="0">
                <a:latin typeface="Century Gothic" pitchFamily="34" charset="0"/>
              </a:rPr>
              <a:t>desktop computer</a:t>
            </a:r>
          </a:p>
          <a:p>
            <a:r>
              <a:rPr lang="en-GB" sz="1600" b="1" dirty="0" smtClean="0">
                <a:latin typeface="Century Gothic" pitchFamily="34" charset="0"/>
              </a:rPr>
              <a:t>0.6 </a:t>
            </a:r>
            <a:r>
              <a:rPr lang="en-GB" sz="1600" b="1" dirty="0" smtClean="0">
                <a:latin typeface="Century Gothic" pitchFamily="34" charset="0"/>
              </a:rPr>
              <a:t>kWh</a:t>
            </a:r>
            <a:endParaRPr lang="en-GB" sz="1600" b="1" dirty="0">
              <a:latin typeface="Century Gothic" pitchFamily="34" charset="0"/>
            </a:endParaRPr>
          </a:p>
        </p:txBody>
      </p:sp>
      <p:sp>
        <p:nvSpPr>
          <p:cNvPr id="76" name="TextBox 75"/>
          <p:cNvSpPr txBox="1"/>
          <p:nvPr/>
        </p:nvSpPr>
        <p:spPr>
          <a:xfrm>
            <a:off x="1475656" y="2348880"/>
            <a:ext cx="2088232" cy="584775"/>
          </a:xfrm>
          <a:prstGeom prst="rect">
            <a:avLst/>
          </a:prstGeom>
          <a:noFill/>
        </p:spPr>
        <p:txBody>
          <a:bodyPr wrap="square" rtlCol="0">
            <a:spAutoFit/>
          </a:bodyPr>
          <a:lstStyle/>
          <a:p>
            <a:r>
              <a:rPr lang="en-GB" sz="1600" dirty="0" smtClean="0">
                <a:latin typeface="Century Gothic" pitchFamily="34" charset="0"/>
              </a:rPr>
              <a:t>desktop computer </a:t>
            </a:r>
            <a:br>
              <a:rPr lang="en-GB" sz="1600" dirty="0" smtClean="0">
                <a:latin typeface="Century Gothic" pitchFamily="34" charset="0"/>
              </a:rPr>
            </a:br>
            <a:r>
              <a:rPr lang="en-GB" sz="1600" b="1" dirty="0" smtClean="0">
                <a:latin typeface="Century Gothic" pitchFamily="34" charset="0"/>
              </a:rPr>
              <a:t>0.4 </a:t>
            </a:r>
            <a:r>
              <a:rPr lang="en-GB" sz="1600" b="1" dirty="0" smtClean="0">
                <a:latin typeface="Century Gothic" pitchFamily="34" charset="0"/>
              </a:rPr>
              <a:t>kWh</a:t>
            </a:r>
            <a:endParaRPr lang="en-GB" sz="1600" b="1" dirty="0">
              <a:latin typeface="Century Gothic" pitchFamily="34" charset="0"/>
            </a:endParaRPr>
          </a:p>
        </p:txBody>
      </p:sp>
      <p:sp>
        <p:nvSpPr>
          <p:cNvPr id="77" name="TextBox 76"/>
          <p:cNvSpPr txBox="1"/>
          <p:nvPr/>
        </p:nvSpPr>
        <p:spPr>
          <a:xfrm>
            <a:off x="251520" y="2276872"/>
            <a:ext cx="1080120" cy="738664"/>
          </a:xfrm>
          <a:prstGeom prst="rect">
            <a:avLst/>
          </a:prstGeom>
          <a:noFill/>
        </p:spPr>
        <p:txBody>
          <a:bodyPr wrap="square" rtlCol="0">
            <a:spAutoFit/>
          </a:bodyPr>
          <a:lstStyle/>
          <a:p>
            <a:r>
              <a:rPr lang="en-GB" sz="1400" dirty="0" smtClean="0">
                <a:latin typeface="Century Gothic" pitchFamily="34" charset="0"/>
              </a:rPr>
              <a:t>Desktop computer </a:t>
            </a:r>
          </a:p>
          <a:p>
            <a:r>
              <a:rPr lang="en-GB" sz="1400" b="1" dirty="0" smtClean="0">
                <a:latin typeface="Century Gothic" pitchFamily="34" charset="0"/>
              </a:rPr>
              <a:t>0.2 </a:t>
            </a:r>
            <a:r>
              <a:rPr lang="en-GB" sz="1400" b="1" dirty="0" smtClean="0">
                <a:latin typeface="Century Gothic" pitchFamily="34" charset="0"/>
              </a:rPr>
              <a:t>kWh</a:t>
            </a:r>
            <a:endParaRPr lang="en-GB" sz="1400" b="1" dirty="0">
              <a:latin typeface="Century Gothic" pitchFamily="34" charset="0"/>
            </a:endParaRPr>
          </a:p>
        </p:txBody>
      </p:sp>
      <p:sp>
        <p:nvSpPr>
          <p:cNvPr id="34" name="TextBox 33"/>
          <p:cNvSpPr txBox="1"/>
          <p:nvPr/>
        </p:nvSpPr>
        <p:spPr>
          <a:xfrm>
            <a:off x="251520" y="4788441"/>
            <a:ext cx="8352928" cy="584775"/>
          </a:xfrm>
          <a:prstGeom prst="rect">
            <a:avLst/>
          </a:prstGeom>
          <a:noFill/>
        </p:spPr>
        <p:txBody>
          <a:bodyPr wrap="square" rtlCol="0">
            <a:spAutoFit/>
          </a:bodyPr>
          <a:lstStyle/>
          <a:p>
            <a:r>
              <a:rPr lang="en-GB" b="1" dirty="0" smtClean="0">
                <a:latin typeface="Century Gothic" pitchFamily="34" charset="0"/>
              </a:rPr>
              <a:t>Grey strip A</a:t>
            </a:r>
            <a:r>
              <a:rPr lang="en-GB" dirty="0" smtClean="0">
                <a:latin typeface="Century Gothic" pitchFamily="34" charset="0"/>
              </a:rPr>
              <a:t> </a:t>
            </a:r>
            <a:br>
              <a:rPr lang="en-GB" dirty="0" smtClean="0">
                <a:latin typeface="Century Gothic" pitchFamily="34" charset="0"/>
              </a:rPr>
            </a:br>
            <a:r>
              <a:rPr lang="en-GB" sz="1400" dirty="0" smtClean="0">
                <a:latin typeface="Century Gothic" pitchFamily="34" charset="0"/>
              </a:rPr>
              <a:t>The electricity you use now </a:t>
            </a:r>
            <a:r>
              <a:rPr lang="en-GB" sz="1400" i="1" dirty="0" smtClean="0">
                <a:latin typeface="Century Gothic" pitchFamily="34" charset="0"/>
              </a:rPr>
              <a:t>(go beyond this strip if you need to)</a:t>
            </a:r>
            <a:endParaRPr lang="en-GB" sz="1400" i="1" dirty="0">
              <a:latin typeface="Century Gothic" pitchFamily="34" charset="0"/>
            </a:endParaRPr>
          </a:p>
        </p:txBody>
      </p:sp>
      <p:sp>
        <p:nvSpPr>
          <p:cNvPr id="35" name="TextBox 34"/>
          <p:cNvSpPr txBox="1"/>
          <p:nvPr/>
        </p:nvSpPr>
        <p:spPr>
          <a:xfrm>
            <a:off x="251520" y="5796553"/>
            <a:ext cx="6624736" cy="584775"/>
          </a:xfrm>
          <a:prstGeom prst="rect">
            <a:avLst/>
          </a:prstGeom>
          <a:noFill/>
        </p:spPr>
        <p:txBody>
          <a:bodyPr wrap="square" rtlCol="0">
            <a:spAutoFit/>
          </a:bodyPr>
          <a:lstStyle/>
          <a:p>
            <a:r>
              <a:rPr lang="en-GB" b="1" dirty="0" smtClean="0">
                <a:latin typeface="Century Gothic" pitchFamily="34" charset="0"/>
              </a:rPr>
              <a:t>Grey Strip B </a:t>
            </a:r>
            <a:r>
              <a:rPr lang="en-GB" dirty="0" smtClean="0">
                <a:latin typeface="Century Gothic" pitchFamily="34" charset="0"/>
              </a:rPr>
              <a:t/>
            </a:r>
            <a:br>
              <a:rPr lang="en-GB" dirty="0" smtClean="0">
                <a:latin typeface="Century Gothic" pitchFamily="34" charset="0"/>
              </a:rPr>
            </a:br>
            <a:r>
              <a:rPr lang="en-GB" sz="1400" dirty="0" smtClean="0">
                <a:latin typeface="Century Gothic" pitchFamily="34" charset="0"/>
              </a:rPr>
              <a:t>Your electricity allowance of 1.5 kWh </a:t>
            </a:r>
            <a:r>
              <a:rPr lang="en-GB" sz="1400" i="1" dirty="0" smtClean="0">
                <a:latin typeface="Century Gothic" pitchFamily="34" charset="0"/>
              </a:rPr>
              <a:t>(do not go beyond this strip)</a:t>
            </a:r>
            <a:endParaRPr lang="en-GB" sz="1400" i="1" dirty="0">
              <a:latin typeface="Century Gothic" pitchFamily="34" charset="0"/>
            </a:endParaRPr>
          </a:p>
        </p:txBody>
      </p:sp>
      <p:sp>
        <p:nvSpPr>
          <p:cNvPr id="36" name="TextBox 35"/>
          <p:cNvSpPr txBox="1"/>
          <p:nvPr/>
        </p:nvSpPr>
        <p:spPr>
          <a:xfrm>
            <a:off x="7020272" y="5733256"/>
            <a:ext cx="1080120" cy="733534"/>
          </a:xfrm>
          <a:prstGeom prst="rect">
            <a:avLst/>
          </a:prstGeom>
          <a:noFill/>
        </p:spPr>
        <p:txBody>
          <a:bodyPr wrap="square" rtlCol="0">
            <a:spAutoFit/>
          </a:bodyPr>
          <a:lstStyle/>
          <a:p>
            <a:pPr>
              <a:lnSpc>
                <a:spcPts val="1000"/>
              </a:lnSpc>
            </a:pPr>
            <a:r>
              <a:rPr lang="en-GB" sz="1000" dirty="0" smtClean="0">
                <a:latin typeface="Century Gothic" pitchFamily="34" charset="0"/>
              </a:rPr>
              <a:t>Is your electricity use less than this? You will get </a:t>
            </a:r>
            <a:r>
              <a:rPr lang="en-GB" sz="1000" smtClean="0">
                <a:latin typeface="Century Gothic" pitchFamily="34" charset="0"/>
              </a:rPr>
              <a:t>100 Euros.</a:t>
            </a:r>
            <a:endParaRPr lang="en-GB" sz="1000" dirty="0">
              <a:latin typeface="Century Gothic" pitchFamily="34" charset="0"/>
            </a:endParaRPr>
          </a:p>
        </p:txBody>
      </p:sp>
      <p:sp>
        <p:nvSpPr>
          <p:cNvPr id="37" name="TextBox 36"/>
          <p:cNvSpPr txBox="1"/>
          <p:nvPr/>
        </p:nvSpPr>
        <p:spPr>
          <a:xfrm>
            <a:off x="8028384" y="5733256"/>
            <a:ext cx="1152128" cy="733534"/>
          </a:xfrm>
          <a:prstGeom prst="rect">
            <a:avLst/>
          </a:prstGeom>
          <a:noFill/>
        </p:spPr>
        <p:txBody>
          <a:bodyPr wrap="square" rtlCol="0">
            <a:spAutoFit/>
          </a:bodyPr>
          <a:lstStyle/>
          <a:p>
            <a:pPr>
              <a:lnSpc>
                <a:spcPts val="1000"/>
              </a:lnSpc>
            </a:pPr>
            <a:r>
              <a:rPr lang="en-GB" sz="1000" dirty="0" smtClean="0">
                <a:latin typeface="Century Gothic" pitchFamily="34" charset="0"/>
              </a:rPr>
              <a:t>Is your electricity use less than this? You will get </a:t>
            </a:r>
            <a:br>
              <a:rPr lang="en-GB" sz="1000" dirty="0" smtClean="0">
                <a:latin typeface="Century Gothic" pitchFamily="34" charset="0"/>
              </a:rPr>
            </a:br>
            <a:r>
              <a:rPr lang="en-GB" sz="1000" dirty="0" smtClean="0">
                <a:latin typeface="Century Gothic" pitchFamily="34" charset="0"/>
              </a:rPr>
              <a:t>50 Euros.</a:t>
            </a:r>
            <a:endParaRPr lang="en-GB" sz="1000" dirty="0">
              <a:latin typeface="Century Gothic" pitchFamily="34" charset="0"/>
            </a:endParaRPr>
          </a:p>
        </p:txBody>
      </p:sp>
      <p:sp>
        <p:nvSpPr>
          <p:cNvPr id="38" name="TextBox 37"/>
          <p:cNvSpPr txBox="1"/>
          <p:nvPr/>
        </p:nvSpPr>
        <p:spPr>
          <a:xfrm>
            <a:off x="0" y="44624"/>
            <a:ext cx="9144000" cy="759182"/>
          </a:xfrm>
          <a:prstGeom prst="rect">
            <a:avLst/>
          </a:prstGeom>
          <a:noFill/>
        </p:spPr>
        <p:txBody>
          <a:bodyPr wrap="square" rtlCol="0">
            <a:spAutoFit/>
          </a:bodyPr>
          <a:lstStyle/>
          <a:p>
            <a:pPr algn="ctr">
              <a:lnSpc>
                <a:spcPts val="2600"/>
              </a:lnSpc>
            </a:pPr>
            <a:r>
              <a:rPr lang="en-GB" sz="2800" dirty="0" smtClean="0">
                <a:latin typeface="Century Gothic" pitchFamily="34" charset="0"/>
              </a:rPr>
              <a:t>Appliance energy strips </a:t>
            </a:r>
            <a:br>
              <a:rPr lang="en-GB" sz="2800" dirty="0" smtClean="0">
                <a:latin typeface="Century Gothic" pitchFamily="34" charset="0"/>
              </a:rPr>
            </a:br>
            <a:endParaRPr lang="en-GB" sz="2400" dirty="0">
              <a:latin typeface="Century Gothic" pitchFamily="34" charset="0"/>
            </a:endParaRPr>
          </a:p>
        </p:txBody>
      </p:sp>
      <p:pic>
        <p:nvPicPr>
          <p:cNvPr id="39" name="Picture 38" descr="computer.png"/>
          <p:cNvPicPr>
            <a:picLocks noChangeAspect="1"/>
          </p:cNvPicPr>
          <p:nvPr/>
        </p:nvPicPr>
        <p:blipFill>
          <a:blip r:embed="rId5" cstate="print"/>
          <a:stretch>
            <a:fillRect/>
          </a:stretch>
        </p:blipFill>
        <p:spPr>
          <a:xfrm>
            <a:off x="5978054" y="2311152"/>
            <a:ext cx="858696" cy="648072"/>
          </a:xfrm>
          <a:prstGeom prst="rect">
            <a:avLst/>
          </a:prstGeom>
          <a:effectLst>
            <a:outerShdw blurRad="50800" dist="38100" dir="2700000" algn="tl" rotWithShape="0">
              <a:prstClr val="black">
                <a:alpha val="40000"/>
              </a:prstClr>
            </a:outerShdw>
          </a:effectLst>
        </p:spPr>
      </p:pic>
      <p:pic>
        <p:nvPicPr>
          <p:cNvPr id="40" name="Picture 39" descr="TV and football.png"/>
          <p:cNvPicPr>
            <a:picLocks noChangeAspect="1"/>
          </p:cNvPicPr>
          <p:nvPr/>
        </p:nvPicPr>
        <p:blipFill>
          <a:blip r:embed="rId6" cstate="print"/>
          <a:stretch>
            <a:fillRect/>
          </a:stretch>
        </p:blipFill>
        <p:spPr>
          <a:xfrm>
            <a:off x="1403648" y="908720"/>
            <a:ext cx="720080" cy="534058"/>
          </a:xfrm>
          <a:prstGeom prst="rect">
            <a:avLst/>
          </a:prstGeom>
          <a:effectLst>
            <a:outerShdw blurRad="50800" dist="38100" dir="2700000" algn="tl" rotWithShape="0">
              <a:prstClr val="black">
                <a:alpha val="40000"/>
              </a:prstClr>
            </a:outerShdw>
          </a:effectLst>
        </p:spPr>
      </p:pic>
      <p:pic>
        <p:nvPicPr>
          <p:cNvPr id="41" name="Picture 40" descr="TV and football.png"/>
          <p:cNvPicPr>
            <a:picLocks noChangeAspect="1"/>
          </p:cNvPicPr>
          <p:nvPr/>
        </p:nvPicPr>
        <p:blipFill>
          <a:blip r:embed="rId6" cstate="print"/>
          <a:stretch>
            <a:fillRect/>
          </a:stretch>
        </p:blipFill>
        <p:spPr>
          <a:xfrm>
            <a:off x="1403648" y="1670806"/>
            <a:ext cx="720080" cy="534058"/>
          </a:xfrm>
          <a:prstGeom prst="rect">
            <a:avLst/>
          </a:prstGeom>
          <a:effectLst>
            <a:outerShdw blurRad="50800" dist="38100" dir="2700000" algn="tl" rotWithShape="0">
              <a:prstClr val="black">
                <a:alpha val="40000"/>
              </a:prstClr>
            </a:outerShdw>
          </a:effectLst>
        </p:spPr>
      </p:pic>
      <p:sp>
        <p:nvSpPr>
          <p:cNvPr id="48" name="Rectangle 47"/>
          <p:cNvSpPr/>
          <p:nvPr/>
        </p:nvSpPr>
        <p:spPr>
          <a:xfrm>
            <a:off x="251520" y="2996952"/>
            <a:ext cx="792088" cy="720080"/>
          </a:xfrm>
          <a:prstGeom prst="rect">
            <a:avLst/>
          </a:prstGeom>
          <a:solidFill>
            <a:srgbClr val="CC9900"/>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p:cNvSpPr txBox="1"/>
          <p:nvPr/>
        </p:nvSpPr>
        <p:spPr>
          <a:xfrm>
            <a:off x="251520" y="3068960"/>
            <a:ext cx="792088" cy="553998"/>
          </a:xfrm>
          <a:prstGeom prst="rect">
            <a:avLst/>
          </a:prstGeom>
          <a:noFill/>
        </p:spPr>
        <p:txBody>
          <a:bodyPr wrap="square" rtlCol="0">
            <a:spAutoFit/>
          </a:bodyPr>
          <a:lstStyle/>
          <a:p>
            <a:r>
              <a:rPr lang="en-GB" sz="1000" dirty="0" smtClean="0">
                <a:latin typeface="Century Gothic" pitchFamily="34" charset="0"/>
              </a:rPr>
              <a:t>Wi-Fi </a:t>
            </a:r>
            <a:r>
              <a:rPr lang="en-GB" sz="1000" dirty="0" smtClean="0">
                <a:latin typeface="Century Gothic" pitchFamily="34" charset="0"/>
              </a:rPr>
              <a:t>router</a:t>
            </a:r>
          </a:p>
          <a:p>
            <a:r>
              <a:rPr lang="en-GB" sz="1000" b="1" dirty="0" smtClean="0">
                <a:latin typeface="Century Gothic" pitchFamily="34" charset="0"/>
              </a:rPr>
              <a:t>0.1</a:t>
            </a:r>
            <a:r>
              <a:rPr lang="en-GB" sz="1000" b="1" dirty="0" smtClean="0">
                <a:latin typeface="Century Gothic" pitchFamily="34" charset="0"/>
              </a:rPr>
              <a:t>4 kWh</a:t>
            </a:r>
            <a:endParaRPr lang="en-GB" sz="1000" b="1" dirty="0">
              <a:latin typeface="Century Gothic" pitchFamily="34" charset="0"/>
            </a:endParaRPr>
          </a:p>
        </p:txBody>
      </p:sp>
      <p:sp>
        <p:nvSpPr>
          <p:cNvPr id="50" name="Rectangle 49"/>
          <p:cNvSpPr/>
          <p:nvPr/>
        </p:nvSpPr>
        <p:spPr>
          <a:xfrm>
            <a:off x="1043608" y="2996952"/>
            <a:ext cx="504056" cy="720080"/>
          </a:xfrm>
          <a:prstGeom prst="rect">
            <a:avLst/>
          </a:prstGeom>
          <a:solidFill>
            <a:srgbClr val="CC9900"/>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TextBox 50"/>
          <p:cNvSpPr txBox="1"/>
          <p:nvPr/>
        </p:nvSpPr>
        <p:spPr>
          <a:xfrm>
            <a:off x="1043608" y="2996952"/>
            <a:ext cx="576064" cy="707886"/>
          </a:xfrm>
          <a:prstGeom prst="rect">
            <a:avLst/>
          </a:prstGeom>
          <a:noFill/>
        </p:spPr>
        <p:txBody>
          <a:bodyPr wrap="square" rtlCol="0">
            <a:spAutoFit/>
          </a:bodyPr>
          <a:lstStyle/>
          <a:p>
            <a:r>
              <a:rPr lang="en-GB" sz="1000" dirty="0" smtClean="0">
                <a:latin typeface="Century Gothic" pitchFamily="34" charset="0"/>
              </a:rPr>
              <a:t>Wi-Fi</a:t>
            </a:r>
          </a:p>
          <a:p>
            <a:r>
              <a:rPr lang="en-GB" sz="1000" dirty="0" smtClean="0">
                <a:latin typeface="Century Gothic" pitchFamily="34" charset="0"/>
              </a:rPr>
              <a:t>router</a:t>
            </a:r>
            <a:r>
              <a:rPr lang="en-GB" sz="1000" dirty="0" smtClean="0">
                <a:latin typeface="Century Gothic" pitchFamily="34" charset="0"/>
              </a:rPr>
              <a:t> </a:t>
            </a:r>
            <a:br>
              <a:rPr lang="en-GB" sz="1000" dirty="0" smtClean="0">
                <a:latin typeface="Century Gothic" pitchFamily="34" charset="0"/>
              </a:rPr>
            </a:br>
            <a:r>
              <a:rPr lang="en-GB" sz="1000" b="1" dirty="0" smtClean="0">
                <a:latin typeface="Century Gothic" pitchFamily="34" charset="0"/>
              </a:rPr>
              <a:t>0.07 kWh</a:t>
            </a:r>
            <a:endParaRPr lang="en-GB" sz="1000" b="1" dirty="0">
              <a:latin typeface="Century Gothic" pitchFamily="34" charset="0"/>
            </a:endParaRPr>
          </a:p>
        </p:txBody>
      </p:sp>
    </p:spTree>
    <p:custDataLst>
      <p:tags r:id="rId1"/>
    </p:custData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7813154" y="0"/>
            <a:ext cx="1296144" cy="641606"/>
            <a:chOff x="7813154" y="0"/>
            <a:chExt cx="1296144" cy="641606"/>
          </a:xfrm>
        </p:grpSpPr>
        <p:sp>
          <p:nvSpPr>
            <p:cNvPr id="22" name="TextBox 21"/>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SS4a</a:t>
              </a:r>
              <a:endParaRPr lang="en-GB" sz="1600" dirty="0">
                <a:latin typeface="Century Gothic" pitchFamily="34" charset="0"/>
              </a:endParaRPr>
            </a:p>
          </p:txBody>
        </p:sp>
        <p:pic>
          <p:nvPicPr>
            <p:cNvPr id="23" name="Picture 22"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18" name="TextBox 17"/>
          <p:cNvSpPr txBox="1"/>
          <p:nvPr/>
        </p:nvSpPr>
        <p:spPr>
          <a:xfrm>
            <a:off x="0" y="44624"/>
            <a:ext cx="9144000" cy="759182"/>
          </a:xfrm>
          <a:prstGeom prst="rect">
            <a:avLst/>
          </a:prstGeom>
          <a:noFill/>
        </p:spPr>
        <p:txBody>
          <a:bodyPr wrap="square" rtlCol="0">
            <a:spAutoFit/>
          </a:bodyPr>
          <a:lstStyle/>
          <a:p>
            <a:pPr algn="ctr">
              <a:lnSpc>
                <a:spcPts val="2600"/>
              </a:lnSpc>
            </a:pPr>
            <a:r>
              <a:rPr lang="en-GB" sz="2800" dirty="0" smtClean="0">
                <a:latin typeface="Century Gothic" pitchFamily="34" charset="0"/>
              </a:rPr>
              <a:t>Appliance energy strips </a:t>
            </a:r>
            <a:br>
              <a:rPr lang="en-GB" sz="2800" dirty="0" smtClean="0">
                <a:latin typeface="Century Gothic" pitchFamily="34" charset="0"/>
              </a:rPr>
            </a:br>
            <a:r>
              <a:rPr lang="en-GB" sz="2400" dirty="0" smtClean="0">
                <a:latin typeface="Century Gothic" pitchFamily="34" charset="0"/>
              </a:rPr>
              <a:t>(calculation free)</a:t>
            </a:r>
            <a:endParaRPr lang="en-GB" sz="2400" dirty="0">
              <a:latin typeface="Century Gothic" pitchFamily="34" charset="0"/>
            </a:endParaRPr>
          </a:p>
        </p:txBody>
      </p:sp>
      <p:sp>
        <p:nvSpPr>
          <p:cNvPr id="21" name="Rectangle 20"/>
          <p:cNvSpPr/>
          <p:nvPr/>
        </p:nvSpPr>
        <p:spPr>
          <a:xfrm>
            <a:off x="251520" y="2060848"/>
            <a:ext cx="7992888" cy="720080"/>
          </a:xfrm>
          <a:prstGeom prst="rect">
            <a:avLst/>
          </a:prstGeom>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251520" y="2780928"/>
            <a:ext cx="3960440" cy="720080"/>
          </a:xfrm>
          <a:prstGeom prst="rect">
            <a:avLst/>
          </a:prstGeom>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p:cNvSpPr txBox="1"/>
          <p:nvPr/>
        </p:nvSpPr>
        <p:spPr>
          <a:xfrm>
            <a:off x="395536" y="2060848"/>
            <a:ext cx="1224136" cy="738664"/>
          </a:xfrm>
          <a:prstGeom prst="rect">
            <a:avLst/>
          </a:prstGeom>
          <a:noFill/>
        </p:spPr>
        <p:txBody>
          <a:bodyPr wrap="square" rtlCol="0">
            <a:spAutoFit/>
          </a:bodyPr>
          <a:lstStyle/>
          <a:p>
            <a:r>
              <a:rPr lang="en-GB" sz="1400" dirty="0" smtClean="0">
                <a:latin typeface="Century Gothic" pitchFamily="34" charset="0"/>
              </a:rPr>
              <a:t>Shower for 10 </a:t>
            </a:r>
            <a:r>
              <a:rPr lang="en-GB" sz="1400" dirty="0" err="1" smtClean="0">
                <a:latin typeface="Century Gothic" pitchFamily="34" charset="0"/>
              </a:rPr>
              <a:t>mins</a:t>
            </a:r>
            <a:endParaRPr lang="en-GB" sz="1400" dirty="0" smtClean="0">
              <a:latin typeface="Century Gothic" pitchFamily="34" charset="0"/>
            </a:endParaRPr>
          </a:p>
          <a:p>
            <a:r>
              <a:rPr lang="en-GB" sz="1400" b="1" dirty="0" smtClean="0">
                <a:latin typeface="Century Gothic" pitchFamily="34" charset="0"/>
              </a:rPr>
              <a:t>1.4 kWh</a:t>
            </a:r>
            <a:endParaRPr lang="en-GB" sz="1400" dirty="0">
              <a:latin typeface="Century Gothic" pitchFamily="34" charset="0"/>
            </a:endParaRPr>
          </a:p>
        </p:txBody>
      </p:sp>
      <p:sp>
        <p:nvSpPr>
          <p:cNvPr id="28" name="TextBox 27"/>
          <p:cNvSpPr txBox="1"/>
          <p:nvPr/>
        </p:nvSpPr>
        <p:spPr>
          <a:xfrm>
            <a:off x="395536" y="2780928"/>
            <a:ext cx="1224136" cy="738664"/>
          </a:xfrm>
          <a:prstGeom prst="rect">
            <a:avLst/>
          </a:prstGeom>
          <a:noFill/>
        </p:spPr>
        <p:txBody>
          <a:bodyPr wrap="square" rtlCol="0">
            <a:spAutoFit/>
          </a:bodyPr>
          <a:lstStyle/>
          <a:p>
            <a:r>
              <a:rPr lang="en-GB" sz="1400" dirty="0" smtClean="0">
                <a:latin typeface="Century Gothic" pitchFamily="34" charset="0"/>
              </a:rPr>
              <a:t>Shower for 5 </a:t>
            </a:r>
            <a:r>
              <a:rPr lang="en-GB" sz="1400" dirty="0" err="1" smtClean="0">
                <a:latin typeface="Century Gothic" pitchFamily="34" charset="0"/>
              </a:rPr>
              <a:t>mins</a:t>
            </a:r>
            <a:endParaRPr lang="en-GB" sz="1400" dirty="0" smtClean="0">
              <a:latin typeface="Century Gothic" pitchFamily="34" charset="0"/>
            </a:endParaRPr>
          </a:p>
          <a:p>
            <a:r>
              <a:rPr lang="en-GB" sz="1400" b="1" dirty="0" smtClean="0">
                <a:latin typeface="Century Gothic" pitchFamily="34" charset="0"/>
              </a:rPr>
              <a:t>0.70 </a:t>
            </a:r>
            <a:r>
              <a:rPr lang="en-GB" sz="1400" b="1" dirty="0" smtClean="0">
                <a:latin typeface="Century Gothic" pitchFamily="34" charset="0"/>
              </a:rPr>
              <a:t>kWh</a:t>
            </a:r>
            <a:endParaRPr lang="en-GB" sz="1400" b="1" dirty="0">
              <a:latin typeface="Century Gothic" pitchFamily="34" charset="0"/>
            </a:endParaRPr>
          </a:p>
        </p:txBody>
      </p:sp>
      <p:sp>
        <p:nvSpPr>
          <p:cNvPr id="30" name="Rectangle 29"/>
          <p:cNvSpPr/>
          <p:nvPr/>
        </p:nvSpPr>
        <p:spPr>
          <a:xfrm>
            <a:off x="251520" y="3501008"/>
            <a:ext cx="3816424" cy="720080"/>
          </a:xfrm>
          <a:prstGeom prst="rect">
            <a:avLst/>
          </a:prstGeom>
          <a:solidFill>
            <a:srgbClr val="CC9900"/>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p:cNvSpPr txBox="1"/>
          <p:nvPr/>
        </p:nvSpPr>
        <p:spPr>
          <a:xfrm>
            <a:off x="395536" y="3501008"/>
            <a:ext cx="1224136" cy="738664"/>
          </a:xfrm>
          <a:prstGeom prst="rect">
            <a:avLst/>
          </a:prstGeom>
          <a:noFill/>
        </p:spPr>
        <p:txBody>
          <a:bodyPr wrap="square" rtlCol="0">
            <a:spAutoFit/>
          </a:bodyPr>
          <a:lstStyle/>
          <a:p>
            <a:r>
              <a:rPr lang="en-GB" sz="1400" dirty="0" smtClean="0">
                <a:latin typeface="Century Gothic" pitchFamily="34" charset="0"/>
              </a:rPr>
              <a:t>Hairdryer for 20 </a:t>
            </a:r>
            <a:r>
              <a:rPr lang="en-GB" sz="1400" dirty="0" err="1" smtClean="0">
                <a:latin typeface="Century Gothic" pitchFamily="34" charset="0"/>
              </a:rPr>
              <a:t>mins</a:t>
            </a:r>
            <a:endParaRPr lang="en-GB" sz="1400" dirty="0" smtClean="0">
              <a:latin typeface="Century Gothic" pitchFamily="34" charset="0"/>
            </a:endParaRPr>
          </a:p>
          <a:p>
            <a:r>
              <a:rPr lang="en-GB" sz="1400" b="1" dirty="0" smtClean="0">
                <a:latin typeface="Century Gothic" pitchFamily="34" charset="0"/>
              </a:rPr>
              <a:t>0.66 </a:t>
            </a:r>
            <a:r>
              <a:rPr lang="en-GB" sz="1400" b="1" dirty="0" smtClean="0">
                <a:latin typeface="Century Gothic" pitchFamily="34" charset="0"/>
              </a:rPr>
              <a:t>kWh</a:t>
            </a:r>
            <a:endParaRPr lang="en-GB" sz="1400" b="1" dirty="0">
              <a:latin typeface="Century Gothic" pitchFamily="34" charset="0"/>
            </a:endParaRPr>
          </a:p>
        </p:txBody>
      </p:sp>
      <p:sp>
        <p:nvSpPr>
          <p:cNvPr id="33" name="Rectangle 32"/>
          <p:cNvSpPr/>
          <p:nvPr/>
        </p:nvSpPr>
        <p:spPr>
          <a:xfrm>
            <a:off x="4067944" y="3501008"/>
            <a:ext cx="1872208" cy="720080"/>
          </a:xfrm>
          <a:prstGeom prst="rect">
            <a:avLst/>
          </a:prstGeom>
          <a:solidFill>
            <a:srgbClr val="CC9900"/>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p:cNvSpPr/>
          <p:nvPr/>
        </p:nvSpPr>
        <p:spPr>
          <a:xfrm>
            <a:off x="5940152" y="3501008"/>
            <a:ext cx="936104" cy="720080"/>
          </a:xfrm>
          <a:prstGeom prst="rect">
            <a:avLst/>
          </a:prstGeom>
          <a:solidFill>
            <a:srgbClr val="CC9900"/>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p:cNvSpPr txBox="1"/>
          <p:nvPr/>
        </p:nvSpPr>
        <p:spPr>
          <a:xfrm>
            <a:off x="4139952" y="3501008"/>
            <a:ext cx="1152128" cy="738664"/>
          </a:xfrm>
          <a:prstGeom prst="rect">
            <a:avLst/>
          </a:prstGeom>
          <a:noFill/>
        </p:spPr>
        <p:txBody>
          <a:bodyPr wrap="square" rtlCol="0">
            <a:spAutoFit/>
          </a:bodyPr>
          <a:lstStyle/>
          <a:p>
            <a:r>
              <a:rPr lang="en-GB" sz="1400" dirty="0" smtClean="0">
                <a:latin typeface="Century Gothic" pitchFamily="34" charset="0"/>
              </a:rPr>
              <a:t>Hairdryer for 10 </a:t>
            </a:r>
            <a:r>
              <a:rPr lang="en-GB" sz="1400" dirty="0" err="1" smtClean="0">
                <a:latin typeface="Century Gothic" pitchFamily="34" charset="0"/>
              </a:rPr>
              <a:t>mins</a:t>
            </a:r>
            <a:r>
              <a:rPr lang="en-GB" sz="1400" dirty="0" smtClean="0">
                <a:latin typeface="Century Gothic" pitchFamily="34" charset="0"/>
              </a:rPr>
              <a:t> </a:t>
            </a:r>
          </a:p>
          <a:p>
            <a:r>
              <a:rPr lang="en-GB" sz="1400" b="1" dirty="0" smtClean="0">
                <a:latin typeface="Century Gothic" pitchFamily="34" charset="0"/>
              </a:rPr>
              <a:t>0.33 </a:t>
            </a:r>
            <a:r>
              <a:rPr lang="en-GB" sz="1400" b="1" dirty="0" smtClean="0">
                <a:latin typeface="Century Gothic" pitchFamily="34" charset="0"/>
              </a:rPr>
              <a:t>kWh</a:t>
            </a:r>
            <a:endParaRPr lang="en-GB" sz="1400" dirty="0">
              <a:latin typeface="Century Gothic" pitchFamily="34" charset="0"/>
            </a:endParaRPr>
          </a:p>
        </p:txBody>
      </p:sp>
      <p:sp>
        <p:nvSpPr>
          <p:cNvPr id="36" name="TextBox 35"/>
          <p:cNvSpPr txBox="1"/>
          <p:nvPr/>
        </p:nvSpPr>
        <p:spPr>
          <a:xfrm>
            <a:off x="5915202" y="3513584"/>
            <a:ext cx="1008112" cy="738664"/>
          </a:xfrm>
          <a:prstGeom prst="rect">
            <a:avLst/>
          </a:prstGeom>
          <a:noFill/>
        </p:spPr>
        <p:txBody>
          <a:bodyPr wrap="square" rtlCol="0">
            <a:spAutoFit/>
          </a:bodyPr>
          <a:lstStyle/>
          <a:p>
            <a:r>
              <a:rPr lang="en-GB" sz="1400" dirty="0" smtClean="0">
                <a:latin typeface="Century Gothic" pitchFamily="34" charset="0"/>
              </a:rPr>
              <a:t>Hairdryer  for 5 mins </a:t>
            </a:r>
            <a:r>
              <a:rPr lang="en-GB" sz="1400" b="1" dirty="0" smtClean="0">
                <a:latin typeface="Century Gothic" pitchFamily="34" charset="0"/>
              </a:rPr>
              <a:t>0.17 </a:t>
            </a:r>
            <a:r>
              <a:rPr lang="en-GB" sz="1400" b="1" dirty="0" smtClean="0">
                <a:latin typeface="Century Gothic" pitchFamily="34" charset="0"/>
              </a:rPr>
              <a:t>kWh</a:t>
            </a:r>
            <a:endParaRPr lang="en-GB" sz="1400" b="1" dirty="0">
              <a:latin typeface="Century Gothic" pitchFamily="34" charset="0"/>
            </a:endParaRPr>
          </a:p>
        </p:txBody>
      </p:sp>
      <p:sp>
        <p:nvSpPr>
          <p:cNvPr id="37" name="Rectangle 36"/>
          <p:cNvSpPr/>
          <p:nvPr/>
        </p:nvSpPr>
        <p:spPr>
          <a:xfrm>
            <a:off x="251520" y="4221088"/>
            <a:ext cx="5760640" cy="720080"/>
          </a:xfrm>
          <a:prstGeom prst="rect">
            <a:avLst/>
          </a:prstGeom>
          <a:solidFill>
            <a:srgbClr val="9BD4FF"/>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p:cNvSpPr txBox="1"/>
          <p:nvPr/>
        </p:nvSpPr>
        <p:spPr>
          <a:xfrm>
            <a:off x="395536" y="4221088"/>
            <a:ext cx="1584176" cy="738664"/>
          </a:xfrm>
          <a:prstGeom prst="rect">
            <a:avLst/>
          </a:prstGeom>
          <a:noFill/>
        </p:spPr>
        <p:txBody>
          <a:bodyPr wrap="square" rtlCol="0">
            <a:spAutoFit/>
          </a:bodyPr>
          <a:lstStyle/>
          <a:p>
            <a:r>
              <a:rPr lang="en-GB" sz="1400" dirty="0" smtClean="0">
                <a:latin typeface="Century Gothic" pitchFamily="34" charset="0"/>
              </a:rPr>
              <a:t>Heater </a:t>
            </a:r>
            <a:br>
              <a:rPr lang="en-GB" sz="1400" dirty="0" smtClean="0">
                <a:latin typeface="Century Gothic" pitchFamily="34" charset="0"/>
              </a:rPr>
            </a:br>
            <a:r>
              <a:rPr lang="en-GB" sz="1400" dirty="0" smtClean="0">
                <a:latin typeface="Century Gothic" pitchFamily="34" charset="0"/>
              </a:rPr>
              <a:t>for 30 mins </a:t>
            </a:r>
            <a:br>
              <a:rPr lang="en-GB" sz="1400" dirty="0" smtClean="0">
                <a:latin typeface="Century Gothic" pitchFamily="34" charset="0"/>
              </a:rPr>
            </a:br>
            <a:r>
              <a:rPr lang="en-GB" sz="1400" b="1" dirty="0" smtClean="0">
                <a:latin typeface="Century Gothic" pitchFamily="34" charset="0"/>
              </a:rPr>
              <a:t>1.0 </a:t>
            </a:r>
            <a:r>
              <a:rPr lang="en-GB" sz="1400" b="1" dirty="0" smtClean="0">
                <a:latin typeface="Century Gothic" pitchFamily="34" charset="0"/>
              </a:rPr>
              <a:t>kWh</a:t>
            </a:r>
            <a:endParaRPr lang="en-GB" sz="1400" b="1" dirty="0">
              <a:latin typeface="Century Gothic" pitchFamily="34" charset="0"/>
            </a:endParaRPr>
          </a:p>
        </p:txBody>
      </p:sp>
      <p:sp>
        <p:nvSpPr>
          <p:cNvPr id="39" name="Rectangle 38"/>
          <p:cNvSpPr/>
          <p:nvPr/>
        </p:nvSpPr>
        <p:spPr>
          <a:xfrm>
            <a:off x="251520" y="4941168"/>
            <a:ext cx="8640960" cy="720080"/>
          </a:xfrm>
          <a:prstGeom prst="rect">
            <a:avLst/>
          </a:prstGeom>
          <a:solidFill>
            <a:srgbClr val="9BD4FF"/>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p:cNvSpPr txBox="1"/>
          <p:nvPr/>
        </p:nvSpPr>
        <p:spPr>
          <a:xfrm>
            <a:off x="395536" y="4941168"/>
            <a:ext cx="1656184" cy="738664"/>
          </a:xfrm>
          <a:prstGeom prst="rect">
            <a:avLst/>
          </a:prstGeom>
          <a:noFill/>
        </p:spPr>
        <p:txBody>
          <a:bodyPr wrap="square" rtlCol="0">
            <a:spAutoFit/>
          </a:bodyPr>
          <a:lstStyle/>
          <a:p>
            <a:r>
              <a:rPr lang="en-GB" sz="1400" dirty="0" smtClean="0">
                <a:latin typeface="Century Gothic" pitchFamily="34" charset="0"/>
              </a:rPr>
              <a:t>Heater</a:t>
            </a:r>
            <a:br>
              <a:rPr lang="en-GB" sz="1400" dirty="0" smtClean="0">
                <a:latin typeface="Century Gothic" pitchFamily="34" charset="0"/>
              </a:rPr>
            </a:br>
            <a:r>
              <a:rPr lang="en-GB" sz="1400" dirty="0" smtClean="0">
                <a:latin typeface="Century Gothic" pitchFamily="34" charset="0"/>
              </a:rPr>
              <a:t>for 45 mins</a:t>
            </a:r>
          </a:p>
          <a:p>
            <a:r>
              <a:rPr lang="en-GB" sz="1400" b="1" dirty="0" smtClean="0">
                <a:latin typeface="Century Gothic" pitchFamily="34" charset="0"/>
              </a:rPr>
              <a:t>1.5 </a:t>
            </a:r>
            <a:r>
              <a:rPr lang="en-GB" sz="1400" b="1" dirty="0" smtClean="0">
                <a:latin typeface="Century Gothic" pitchFamily="34" charset="0"/>
              </a:rPr>
              <a:t>kWh</a:t>
            </a:r>
            <a:endParaRPr lang="en-GB" sz="1400" b="1" dirty="0">
              <a:latin typeface="Century Gothic" pitchFamily="34" charset="0"/>
            </a:endParaRPr>
          </a:p>
        </p:txBody>
      </p:sp>
      <p:sp>
        <p:nvSpPr>
          <p:cNvPr id="41" name="Rectangle 40"/>
          <p:cNvSpPr/>
          <p:nvPr/>
        </p:nvSpPr>
        <p:spPr>
          <a:xfrm>
            <a:off x="6012160" y="4221088"/>
            <a:ext cx="2880320" cy="720080"/>
          </a:xfrm>
          <a:prstGeom prst="rect">
            <a:avLst/>
          </a:prstGeom>
          <a:solidFill>
            <a:srgbClr val="9BD4FF"/>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extBox 41"/>
          <p:cNvSpPr txBox="1"/>
          <p:nvPr/>
        </p:nvSpPr>
        <p:spPr>
          <a:xfrm>
            <a:off x="6084168" y="4221088"/>
            <a:ext cx="1584176" cy="738664"/>
          </a:xfrm>
          <a:prstGeom prst="rect">
            <a:avLst/>
          </a:prstGeom>
          <a:noFill/>
        </p:spPr>
        <p:txBody>
          <a:bodyPr wrap="square" rtlCol="0">
            <a:spAutoFit/>
          </a:bodyPr>
          <a:lstStyle/>
          <a:p>
            <a:r>
              <a:rPr lang="en-GB" sz="1400" dirty="0" smtClean="0">
                <a:latin typeface="Century Gothic" pitchFamily="34" charset="0"/>
              </a:rPr>
              <a:t>Heater</a:t>
            </a:r>
            <a:br>
              <a:rPr lang="en-GB" sz="1400" dirty="0" smtClean="0">
                <a:latin typeface="Century Gothic" pitchFamily="34" charset="0"/>
              </a:rPr>
            </a:br>
            <a:r>
              <a:rPr lang="en-GB" sz="1400" dirty="0" smtClean="0">
                <a:latin typeface="Century Gothic" pitchFamily="34" charset="0"/>
              </a:rPr>
              <a:t>for 15 mins</a:t>
            </a:r>
          </a:p>
          <a:p>
            <a:r>
              <a:rPr lang="en-GB" sz="1400" b="1" dirty="0" smtClean="0">
                <a:latin typeface="Century Gothic" pitchFamily="34" charset="0"/>
              </a:rPr>
              <a:t>0.5 </a:t>
            </a:r>
            <a:r>
              <a:rPr lang="en-GB" sz="1400" b="1" dirty="0" smtClean="0">
                <a:latin typeface="Century Gothic" pitchFamily="34" charset="0"/>
              </a:rPr>
              <a:t>kWh</a:t>
            </a:r>
            <a:endParaRPr lang="en-GB" sz="1400" b="1" dirty="0">
              <a:latin typeface="Century Gothic" pitchFamily="34" charset="0"/>
            </a:endParaRPr>
          </a:p>
        </p:txBody>
      </p:sp>
      <p:sp>
        <p:nvSpPr>
          <p:cNvPr id="43" name="Rectangle 42"/>
          <p:cNvSpPr/>
          <p:nvPr/>
        </p:nvSpPr>
        <p:spPr>
          <a:xfrm>
            <a:off x="3707904" y="5661248"/>
            <a:ext cx="3456384" cy="720080"/>
          </a:xfrm>
          <a:prstGeom prst="rect">
            <a:avLst/>
          </a:prstGeom>
          <a:solidFill>
            <a:schemeClr val="accent4">
              <a:lumMod val="60000"/>
              <a:lumOff val="40000"/>
            </a:schemeClr>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p:cNvSpPr txBox="1"/>
          <p:nvPr/>
        </p:nvSpPr>
        <p:spPr>
          <a:xfrm>
            <a:off x="4427984" y="5661248"/>
            <a:ext cx="1728192" cy="738664"/>
          </a:xfrm>
          <a:prstGeom prst="rect">
            <a:avLst/>
          </a:prstGeom>
          <a:noFill/>
        </p:spPr>
        <p:txBody>
          <a:bodyPr wrap="square" rtlCol="0">
            <a:spAutoFit/>
          </a:bodyPr>
          <a:lstStyle/>
          <a:p>
            <a:r>
              <a:rPr lang="en-GB" sz="1400" dirty="0" smtClean="0">
                <a:latin typeface="Century Gothic" pitchFamily="34" charset="0"/>
              </a:rPr>
              <a:t>Games console for 3 hrs</a:t>
            </a:r>
          </a:p>
          <a:p>
            <a:r>
              <a:rPr lang="en-GB" sz="1400" b="1" dirty="0" smtClean="0">
                <a:latin typeface="Century Gothic" pitchFamily="34" charset="0"/>
              </a:rPr>
              <a:t>0.6 </a:t>
            </a:r>
            <a:r>
              <a:rPr lang="en-GB" sz="1400" b="1" dirty="0" smtClean="0">
                <a:latin typeface="Century Gothic" pitchFamily="34" charset="0"/>
              </a:rPr>
              <a:t>kWh</a:t>
            </a:r>
            <a:endParaRPr lang="en-GB" sz="1400" b="1" dirty="0">
              <a:latin typeface="Century Gothic" pitchFamily="34" charset="0"/>
            </a:endParaRPr>
          </a:p>
        </p:txBody>
      </p:sp>
      <p:sp>
        <p:nvSpPr>
          <p:cNvPr id="45" name="Rectangle 44"/>
          <p:cNvSpPr/>
          <p:nvPr/>
        </p:nvSpPr>
        <p:spPr>
          <a:xfrm>
            <a:off x="251520" y="5661248"/>
            <a:ext cx="1152128" cy="720080"/>
          </a:xfrm>
          <a:prstGeom prst="rect">
            <a:avLst/>
          </a:prstGeom>
          <a:solidFill>
            <a:schemeClr val="accent4">
              <a:lumMod val="60000"/>
              <a:lumOff val="40000"/>
            </a:schemeClr>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p:cNvSpPr txBox="1"/>
          <p:nvPr/>
        </p:nvSpPr>
        <p:spPr>
          <a:xfrm>
            <a:off x="395536" y="5661248"/>
            <a:ext cx="936104" cy="759182"/>
          </a:xfrm>
          <a:prstGeom prst="rect">
            <a:avLst/>
          </a:prstGeom>
          <a:noFill/>
        </p:spPr>
        <p:txBody>
          <a:bodyPr wrap="square" rtlCol="0">
            <a:spAutoFit/>
          </a:bodyPr>
          <a:lstStyle/>
          <a:p>
            <a:pPr>
              <a:lnSpc>
                <a:spcPts val="1300"/>
              </a:lnSpc>
            </a:pPr>
            <a:r>
              <a:rPr lang="en-GB" sz="1400" dirty="0" smtClean="0">
                <a:latin typeface="Century Gothic" pitchFamily="34" charset="0"/>
              </a:rPr>
              <a:t>Games console for 1 hr</a:t>
            </a:r>
          </a:p>
          <a:p>
            <a:pPr>
              <a:lnSpc>
                <a:spcPts val="1300"/>
              </a:lnSpc>
            </a:pPr>
            <a:r>
              <a:rPr lang="en-GB" sz="1400" b="1" dirty="0" smtClean="0">
                <a:latin typeface="Century Gothic" pitchFamily="34" charset="0"/>
              </a:rPr>
              <a:t>0.2 kWh</a:t>
            </a:r>
            <a:endParaRPr lang="en-GB" sz="1400" b="1" dirty="0">
              <a:latin typeface="Century Gothic" pitchFamily="34" charset="0"/>
            </a:endParaRPr>
          </a:p>
        </p:txBody>
      </p:sp>
      <p:sp>
        <p:nvSpPr>
          <p:cNvPr id="49" name="Rectangle 48"/>
          <p:cNvSpPr/>
          <p:nvPr/>
        </p:nvSpPr>
        <p:spPr>
          <a:xfrm>
            <a:off x="1403648" y="5661248"/>
            <a:ext cx="2304256" cy="720080"/>
          </a:xfrm>
          <a:prstGeom prst="rect">
            <a:avLst/>
          </a:prstGeom>
          <a:solidFill>
            <a:schemeClr val="accent4">
              <a:lumMod val="60000"/>
              <a:lumOff val="40000"/>
            </a:schemeClr>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p:cNvSpPr txBox="1"/>
          <p:nvPr/>
        </p:nvSpPr>
        <p:spPr>
          <a:xfrm>
            <a:off x="1475656" y="5661248"/>
            <a:ext cx="1800200" cy="738664"/>
          </a:xfrm>
          <a:prstGeom prst="rect">
            <a:avLst/>
          </a:prstGeom>
          <a:noFill/>
        </p:spPr>
        <p:txBody>
          <a:bodyPr wrap="square" rtlCol="0">
            <a:spAutoFit/>
          </a:bodyPr>
          <a:lstStyle/>
          <a:p>
            <a:r>
              <a:rPr lang="en-GB" sz="1400" dirty="0" smtClean="0">
                <a:latin typeface="Century Gothic" pitchFamily="34" charset="0"/>
              </a:rPr>
              <a:t>Games console for 2 hrs</a:t>
            </a:r>
          </a:p>
          <a:p>
            <a:r>
              <a:rPr lang="en-GB" sz="1400" b="1" dirty="0" smtClean="0">
                <a:latin typeface="Century Gothic" pitchFamily="34" charset="0"/>
              </a:rPr>
              <a:t>0.4 kWh</a:t>
            </a:r>
            <a:endParaRPr lang="en-GB" sz="1400" b="1" dirty="0">
              <a:latin typeface="Century Gothic" pitchFamily="34" charset="0"/>
            </a:endParaRPr>
          </a:p>
        </p:txBody>
      </p:sp>
      <p:grpSp>
        <p:nvGrpSpPr>
          <p:cNvPr id="3" name="Group 30"/>
          <p:cNvGrpSpPr/>
          <p:nvPr/>
        </p:nvGrpSpPr>
        <p:grpSpPr>
          <a:xfrm>
            <a:off x="251520" y="764704"/>
            <a:ext cx="8712968" cy="1194964"/>
            <a:chOff x="251520" y="764704"/>
            <a:chExt cx="8712968" cy="1194964"/>
          </a:xfrm>
        </p:grpSpPr>
        <p:sp>
          <p:nvSpPr>
            <p:cNvPr id="48" name="Rounded Rectangle 47"/>
            <p:cNvSpPr/>
            <p:nvPr/>
          </p:nvSpPr>
          <p:spPr>
            <a:xfrm>
              <a:off x="251521" y="764704"/>
              <a:ext cx="8568951" cy="1194964"/>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TextBox 50"/>
            <p:cNvSpPr txBox="1"/>
            <p:nvPr/>
          </p:nvSpPr>
          <p:spPr>
            <a:xfrm>
              <a:off x="251520" y="766944"/>
              <a:ext cx="8712968" cy="1169551"/>
            </a:xfrm>
            <a:prstGeom prst="rect">
              <a:avLst/>
            </a:prstGeom>
            <a:noFill/>
            <a:ln w="28575">
              <a:noFill/>
            </a:ln>
          </p:spPr>
          <p:txBody>
            <a:bodyPr wrap="square" rtlCol="0">
              <a:spAutoFit/>
            </a:bodyPr>
            <a:lstStyle/>
            <a:p>
              <a:pPr marL="182563" indent="-182563">
                <a:buClr>
                  <a:srgbClr val="92D050"/>
                </a:buClr>
                <a:buSzPct val="94000"/>
                <a:buFont typeface="Wingdings" pitchFamily="2" charset="2"/>
                <a:buChar char="l"/>
              </a:pPr>
              <a:r>
                <a:rPr lang="en-GB" sz="1400" dirty="0" smtClean="0">
                  <a:solidFill>
                    <a:schemeClr val="bg1"/>
                  </a:solidFill>
                  <a:latin typeface="Century Gothic" pitchFamily="34" charset="0"/>
                </a:rPr>
                <a:t>Choose the shower strip that gives the time that is closest to the time you shower for each day.</a:t>
              </a:r>
            </a:p>
            <a:p>
              <a:pPr marL="182563" indent="-182563">
                <a:buClr>
                  <a:srgbClr val="92D050"/>
                </a:buClr>
                <a:buSzPct val="94000"/>
                <a:buFont typeface="Wingdings" pitchFamily="2" charset="2"/>
                <a:buChar char="l"/>
              </a:pPr>
              <a:r>
                <a:rPr lang="en-GB" sz="1400" dirty="0" smtClean="0">
                  <a:solidFill>
                    <a:schemeClr val="bg1"/>
                  </a:solidFill>
                  <a:latin typeface="Century Gothic" pitchFamily="34" charset="0"/>
                </a:rPr>
                <a:t>Cut out this shower strip and place it on grey strip A (the electricity you use now) on SS4b.</a:t>
              </a:r>
            </a:p>
            <a:p>
              <a:pPr marL="182563" indent="-182563">
                <a:buClr>
                  <a:srgbClr val="92D050"/>
                </a:buClr>
                <a:buSzPct val="94000"/>
                <a:buFont typeface="Wingdings" pitchFamily="2" charset="2"/>
                <a:buChar char="l"/>
              </a:pPr>
              <a:r>
                <a:rPr lang="en-GB" sz="1400" dirty="0" smtClean="0">
                  <a:solidFill>
                    <a:schemeClr val="bg1"/>
                  </a:solidFill>
                  <a:latin typeface="Century Gothic" pitchFamily="34" charset="0"/>
                  <a:sym typeface="Symbol"/>
                </a:rPr>
                <a:t>Repeat for the other appliances. Place the coloured strips end to end, along grey strip A.</a:t>
              </a:r>
            </a:p>
            <a:p>
              <a:pPr marL="182563" indent="-182563">
                <a:buClr>
                  <a:srgbClr val="92D050"/>
                </a:buClr>
                <a:buSzPct val="94000"/>
                <a:buFont typeface="Wingdings" pitchFamily="2" charset="2"/>
                <a:buChar char="l"/>
              </a:pPr>
              <a:r>
                <a:rPr lang="en-GB" sz="1400" dirty="0" smtClean="0">
                  <a:solidFill>
                    <a:schemeClr val="bg1"/>
                  </a:solidFill>
                  <a:latin typeface="Century Gothic" pitchFamily="34" charset="0"/>
                  <a:sym typeface="Symbol"/>
                </a:rPr>
                <a:t>Now decide what changes to make in using the appliances, to fit your allowance. </a:t>
              </a:r>
            </a:p>
            <a:p>
              <a:pPr marL="182563" indent="-182563">
                <a:buClr>
                  <a:srgbClr val="92D050"/>
                </a:buClr>
                <a:buSzPct val="94000"/>
                <a:buFont typeface="Wingdings" pitchFamily="2" charset="2"/>
                <a:buChar char="l"/>
              </a:pPr>
              <a:r>
                <a:rPr lang="en-GB" sz="1400" dirty="0" smtClean="0">
                  <a:solidFill>
                    <a:schemeClr val="bg1"/>
                  </a:solidFill>
                  <a:latin typeface="Century Gothic" pitchFamily="34" charset="0"/>
                  <a:sym typeface="Symbol"/>
                </a:rPr>
                <a:t>Cut your coloured strips so they fit on grey strip B (your electricity allowance). Stick them down.   </a:t>
              </a:r>
              <a:endParaRPr lang="en-GB" sz="1400" dirty="0">
                <a:solidFill>
                  <a:schemeClr val="bg1"/>
                </a:solidFill>
                <a:latin typeface="Century Gothic" pitchFamily="34" charset="0"/>
              </a:endParaRPr>
            </a:p>
          </p:txBody>
        </p:sp>
      </p:grpSp>
      <p:pic>
        <p:nvPicPr>
          <p:cNvPr id="52" name="Picture 51" descr="water from shower.png"/>
          <p:cNvPicPr>
            <a:picLocks noChangeAspect="1"/>
          </p:cNvPicPr>
          <p:nvPr/>
        </p:nvPicPr>
        <p:blipFill>
          <a:blip r:embed="rId5" cstate="print"/>
          <a:srcRect b="64359"/>
          <a:stretch>
            <a:fillRect/>
          </a:stretch>
        </p:blipFill>
        <p:spPr>
          <a:xfrm>
            <a:off x="1501935" y="2170160"/>
            <a:ext cx="683568" cy="504056"/>
          </a:xfrm>
          <a:prstGeom prst="rect">
            <a:avLst/>
          </a:prstGeom>
          <a:effectLst>
            <a:outerShdw blurRad="50800" dist="38100" dir="2700000" algn="tl" rotWithShape="0">
              <a:prstClr val="black">
                <a:alpha val="40000"/>
              </a:prstClr>
            </a:outerShdw>
          </a:effectLst>
        </p:spPr>
      </p:pic>
      <p:pic>
        <p:nvPicPr>
          <p:cNvPr id="53" name="Picture 52" descr="water from shower.png"/>
          <p:cNvPicPr>
            <a:picLocks noChangeAspect="1"/>
          </p:cNvPicPr>
          <p:nvPr/>
        </p:nvPicPr>
        <p:blipFill>
          <a:blip r:embed="rId5" cstate="print"/>
          <a:srcRect b="64359"/>
          <a:stretch>
            <a:fillRect/>
          </a:stretch>
        </p:blipFill>
        <p:spPr>
          <a:xfrm>
            <a:off x="1512168" y="2893799"/>
            <a:ext cx="683568" cy="504056"/>
          </a:xfrm>
          <a:prstGeom prst="rect">
            <a:avLst/>
          </a:prstGeom>
          <a:effectLst>
            <a:outerShdw blurRad="50800" dist="38100" dir="2700000" algn="tl" rotWithShape="0">
              <a:prstClr val="black">
                <a:alpha val="40000"/>
              </a:prstClr>
            </a:outerShdw>
          </a:effectLst>
        </p:spPr>
      </p:pic>
      <p:pic>
        <p:nvPicPr>
          <p:cNvPr id="54" name="Picture 53" descr="hairdryer.png"/>
          <p:cNvPicPr>
            <a:picLocks noChangeAspect="1"/>
          </p:cNvPicPr>
          <p:nvPr/>
        </p:nvPicPr>
        <p:blipFill>
          <a:blip r:embed="rId6" cstate="print"/>
          <a:stretch>
            <a:fillRect/>
          </a:stretch>
        </p:blipFill>
        <p:spPr>
          <a:xfrm rot="19380912">
            <a:off x="1685271" y="3622054"/>
            <a:ext cx="625363" cy="666619"/>
          </a:xfrm>
          <a:prstGeom prst="rect">
            <a:avLst/>
          </a:prstGeom>
          <a:effectLst>
            <a:outerShdw blurRad="50800" dist="38100" dir="2700000" algn="tl" rotWithShape="0">
              <a:prstClr val="black">
                <a:alpha val="40000"/>
              </a:prstClr>
            </a:outerShdw>
          </a:effectLst>
        </p:spPr>
      </p:pic>
      <p:pic>
        <p:nvPicPr>
          <p:cNvPr id="55" name="Picture 54" descr="hairdryer.png"/>
          <p:cNvPicPr>
            <a:picLocks noChangeAspect="1"/>
          </p:cNvPicPr>
          <p:nvPr/>
        </p:nvPicPr>
        <p:blipFill>
          <a:blip r:embed="rId6" cstate="print"/>
          <a:stretch>
            <a:fillRect/>
          </a:stretch>
        </p:blipFill>
        <p:spPr>
          <a:xfrm rot="19380912">
            <a:off x="5249189" y="3622055"/>
            <a:ext cx="625363" cy="666619"/>
          </a:xfrm>
          <a:prstGeom prst="rect">
            <a:avLst/>
          </a:prstGeom>
          <a:effectLst>
            <a:outerShdw blurRad="50800" dist="38100" dir="2700000" algn="tl" rotWithShape="0">
              <a:prstClr val="black">
                <a:alpha val="40000"/>
              </a:prstClr>
            </a:outerShdw>
          </a:effectLst>
        </p:spPr>
      </p:pic>
      <p:pic>
        <p:nvPicPr>
          <p:cNvPr id="59" name="Picture 58" descr="video game console.png"/>
          <p:cNvPicPr>
            <a:picLocks noChangeAspect="1"/>
          </p:cNvPicPr>
          <p:nvPr/>
        </p:nvPicPr>
        <p:blipFill>
          <a:blip r:embed="rId7" cstate="print"/>
          <a:srcRect r="5469" b="14361"/>
          <a:stretch>
            <a:fillRect/>
          </a:stretch>
        </p:blipFill>
        <p:spPr>
          <a:xfrm>
            <a:off x="2843808" y="5733256"/>
            <a:ext cx="792088" cy="576064"/>
          </a:xfrm>
          <a:prstGeom prst="rect">
            <a:avLst/>
          </a:prstGeom>
        </p:spPr>
      </p:pic>
      <p:pic>
        <p:nvPicPr>
          <p:cNvPr id="60" name="Picture 59" descr="video game console.png"/>
          <p:cNvPicPr>
            <a:picLocks noChangeAspect="1"/>
          </p:cNvPicPr>
          <p:nvPr/>
        </p:nvPicPr>
        <p:blipFill>
          <a:blip r:embed="rId7" cstate="print"/>
          <a:srcRect r="5469" b="14361"/>
          <a:stretch>
            <a:fillRect/>
          </a:stretch>
        </p:blipFill>
        <p:spPr>
          <a:xfrm>
            <a:off x="6012160" y="5733256"/>
            <a:ext cx="792088" cy="576064"/>
          </a:xfrm>
          <a:prstGeom prst="rect">
            <a:avLst/>
          </a:prstGeom>
        </p:spPr>
      </p:pic>
      <p:pic>
        <p:nvPicPr>
          <p:cNvPr id="56" name="Picture 55" descr="heater.png"/>
          <p:cNvPicPr>
            <a:picLocks noChangeAspect="1"/>
          </p:cNvPicPr>
          <p:nvPr/>
        </p:nvPicPr>
        <p:blipFill>
          <a:blip r:embed="rId8" cstate="print"/>
          <a:stretch>
            <a:fillRect/>
          </a:stretch>
        </p:blipFill>
        <p:spPr>
          <a:xfrm>
            <a:off x="1475656" y="4347254"/>
            <a:ext cx="936104" cy="517458"/>
          </a:xfrm>
          <a:prstGeom prst="rect">
            <a:avLst/>
          </a:prstGeom>
          <a:effectLst>
            <a:outerShdw blurRad="50800" dist="38100" dir="2700000" algn="tl" rotWithShape="0">
              <a:prstClr val="black">
                <a:alpha val="40000"/>
              </a:prstClr>
            </a:outerShdw>
          </a:effectLst>
        </p:spPr>
      </p:pic>
      <p:pic>
        <p:nvPicPr>
          <p:cNvPr id="57" name="Picture 56" descr="heater.png"/>
          <p:cNvPicPr>
            <a:picLocks noChangeAspect="1"/>
          </p:cNvPicPr>
          <p:nvPr/>
        </p:nvPicPr>
        <p:blipFill>
          <a:blip r:embed="rId8" cstate="print"/>
          <a:stretch>
            <a:fillRect/>
          </a:stretch>
        </p:blipFill>
        <p:spPr>
          <a:xfrm>
            <a:off x="1475656" y="5071782"/>
            <a:ext cx="936104" cy="517458"/>
          </a:xfrm>
          <a:prstGeom prst="rect">
            <a:avLst/>
          </a:prstGeom>
          <a:effectLst>
            <a:outerShdw blurRad="50800" dist="38100" dir="2700000" algn="tl" rotWithShape="0">
              <a:prstClr val="black">
                <a:alpha val="40000"/>
              </a:prstClr>
            </a:outerShdw>
          </a:effectLst>
        </p:spPr>
      </p:pic>
      <p:pic>
        <p:nvPicPr>
          <p:cNvPr id="58" name="Picture 57" descr="heater.png"/>
          <p:cNvPicPr>
            <a:picLocks noChangeAspect="1"/>
          </p:cNvPicPr>
          <p:nvPr/>
        </p:nvPicPr>
        <p:blipFill>
          <a:blip r:embed="rId8" cstate="print"/>
          <a:stretch>
            <a:fillRect/>
          </a:stretch>
        </p:blipFill>
        <p:spPr>
          <a:xfrm>
            <a:off x="7020272" y="4333063"/>
            <a:ext cx="936104" cy="517458"/>
          </a:xfrm>
          <a:prstGeom prst="rect">
            <a:avLst/>
          </a:prstGeom>
          <a:effectLst>
            <a:outerShdw blurRad="50800" dist="38100" dir="2700000" algn="tl" rotWithShape="0">
              <a:prstClr val="black">
                <a:alpha val="40000"/>
              </a:prstClr>
            </a:outerShdw>
          </a:effectLst>
        </p:spPr>
      </p:pic>
    </p:spTree>
    <p:custDataLst>
      <p:tags r:id="rId1"/>
    </p:custData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7813154" y="0"/>
            <a:ext cx="1296144" cy="641606"/>
            <a:chOff x="7813154" y="0"/>
            <a:chExt cx="1296144" cy="641606"/>
          </a:xfrm>
        </p:grpSpPr>
        <p:sp>
          <p:nvSpPr>
            <p:cNvPr id="22" name="TextBox 21"/>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SS4b</a:t>
              </a:r>
              <a:endParaRPr lang="en-GB" sz="1600" dirty="0">
                <a:latin typeface="Century Gothic" pitchFamily="34" charset="0"/>
              </a:endParaRPr>
            </a:p>
          </p:txBody>
        </p:sp>
        <p:pic>
          <p:nvPicPr>
            <p:cNvPr id="23" name="Picture 22"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43" name="Rectangle 42"/>
          <p:cNvSpPr/>
          <p:nvPr/>
        </p:nvSpPr>
        <p:spPr>
          <a:xfrm>
            <a:off x="251520" y="836712"/>
            <a:ext cx="3456384" cy="720080"/>
          </a:xfrm>
          <a:prstGeom prst="rect">
            <a:avLst/>
          </a:prstGeom>
          <a:solidFill>
            <a:srgbClr val="85B400"/>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p:cNvSpPr txBox="1"/>
          <p:nvPr/>
        </p:nvSpPr>
        <p:spPr>
          <a:xfrm>
            <a:off x="251520" y="908720"/>
            <a:ext cx="1368152" cy="584775"/>
          </a:xfrm>
          <a:prstGeom prst="rect">
            <a:avLst/>
          </a:prstGeom>
          <a:noFill/>
        </p:spPr>
        <p:txBody>
          <a:bodyPr wrap="square" rtlCol="0">
            <a:spAutoFit/>
          </a:bodyPr>
          <a:lstStyle/>
          <a:p>
            <a:r>
              <a:rPr lang="en-GB" sz="1600" dirty="0" smtClean="0">
                <a:latin typeface="Century Gothic" pitchFamily="34" charset="0"/>
              </a:rPr>
              <a:t>TV for 2 hrs</a:t>
            </a:r>
          </a:p>
          <a:p>
            <a:r>
              <a:rPr lang="en-GB" sz="1600" b="1" dirty="0" smtClean="0">
                <a:latin typeface="Century Gothic" pitchFamily="34" charset="0"/>
              </a:rPr>
              <a:t>0.6 </a:t>
            </a:r>
            <a:r>
              <a:rPr lang="en-GB" sz="1600" b="1" dirty="0" smtClean="0">
                <a:latin typeface="Century Gothic" pitchFamily="34" charset="0"/>
              </a:rPr>
              <a:t>kWh</a:t>
            </a:r>
            <a:endParaRPr lang="en-GB" sz="1600" b="1" dirty="0">
              <a:latin typeface="Century Gothic" pitchFamily="34" charset="0"/>
            </a:endParaRPr>
          </a:p>
        </p:txBody>
      </p:sp>
      <p:sp>
        <p:nvSpPr>
          <p:cNvPr id="45" name="Rectangle 44"/>
          <p:cNvSpPr/>
          <p:nvPr/>
        </p:nvSpPr>
        <p:spPr>
          <a:xfrm>
            <a:off x="3707904" y="836712"/>
            <a:ext cx="1728192" cy="720080"/>
          </a:xfrm>
          <a:prstGeom prst="rect">
            <a:avLst/>
          </a:prstGeom>
          <a:solidFill>
            <a:srgbClr val="85B400"/>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p:cNvSpPr txBox="1"/>
          <p:nvPr/>
        </p:nvSpPr>
        <p:spPr>
          <a:xfrm>
            <a:off x="3923928" y="908720"/>
            <a:ext cx="1296144" cy="584775"/>
          </a:xfrm>
          <a:prstGeom prst="rect">
            <a:avLst/>
          </a:prstGeom>
          <a:noFill/>
        </p:spPr>
        <p:txBody>
          <a:bodyPr wrap="square" rtlCol="0">
            <a:spAutoFit/>
          </a:bodyPr>
          <a:lstStyle/>
          <a:p>
            <a:r>
              <a:rPr lang="en-GB" sz="1600" dirty="0" smtClean="0">
                <a:latin typeface="Century Gothic" pitchFamily="34" charset="0"/>
              </a:rPr>
              <a:t>TV for 1 hr </a:t>
            </a:r>
          </a:p>
          <a:p>
            <a:r>
              <a:rPr lang="en-GB" sz="1600" b="1" dirty="0" smtClean="0">
                <a:latin typeface="Century Gothic" pitchFamily="34" charset="0"/>
              </a:rPr>
              <a:t>0.3 </a:t>
            </a:r>
            <a:r>
              <a:rPr lang="en-GB" sz="1600" b="1" dirty="0" smtClean="0">
                <a:latin typeface="Century Gothic" pitchFamily="34" charset="0"/>
              </a:rPr>
              <a:t>kWh</a:t>
            </a:r>
            <a:endParaRPr lang="en-GB" sz="1600" b="1" dirty="0">
              <a:latin typeface="Century Gothic" pitchFamily="34" charset="0"/>
            </a:endParaRPr>
          </a:p>
        </p:txBody>
      </p:sp>
      <p:sp>
        <p:nvSpPr>
          <p:cNvPr id="31" name="Rectangle 30"/>
          <p:cNvSpPr/>
          <p:nvPr/>
        </p:nvSpPr>
        <p:spPr>
          <a:xfrm>
            <a:off x="251520" y="1556792"/>
            <a:ext cx="5184576" cy="720080"/>
          </a:xfrm>
          <a:prstGeom prst="rect">
            <a:avLst/>
          </a:prstGeom>
          <a:solidFill>
            <a:srgbClr val="85B400"/>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TextBox 46"/>
          <p:cNvSpPr txBox="1"/>
          <p:nvPr/>
        </p:nvSpPr>
        <p:spPr>
          <a:xfrm>
            <a:off x="251520" y="1628800"/>
            <a:ext cx="1296144" cy="584775"/>
          </a:xfrm>
          <a:prstGeom prst="rect">
            <a:avLst/>
          </a:prstGeom>
          <a:noFill/>
        </p:spPr>
        <p:txBody>
          <a:bodyPr wrap="square" rtlCol="0">
            <a:spAutoFit/>
          </a:bodyPr>
          <a:lstStyle/>
          <a:p>
            <a:r>
              <a:rPr lang="en-GB" sz="1600" dirty="0" smtClean="0">
                <a:latin typeface="Century Gothic" pitchFamily="34" charset="0"/>
              </a:rPr>
              <a:t>TV for 3 hrs</a:t>
            </a:r>
          </a:p>
          <a:p>
            <a:r>
              <a:rPr lang="en-GB" sz="1600" b="1" dirty="0" smtClean="0">
                <a:latin typeface="Century Gothic" pitchFamily="34" charset="0"/>
              </a:rPr>
              <a:t>0.9 </a:t>
            </a:r>
            <a:r>
              <a:rPr lang="en-GB" sz="1600" b="1" dirty="0" err="1" smtClean="0">
                <a:latin typeface="Century Gothic" pitchFamily="34" charset="0"/>
              </a:rPr>
              <a:t>kwh</a:t>
            </a:r>
            <a:endParaRPr lang="en-GB" sz="1600" b="1" dirty="0">
              <a:latin typeface="Century Gothic" pitchFamily="34" charset="0"/>
            </a:endParaRPr>
          </a:p>
        </p:txBody>
      </p:sp>
      <p:sp>
        <p:nvSpPr>
          <p:cNvPr id="55" name="Rectangle 54"/>
          <p:cNvSpPr/>
          <p:nvPr/>
        </p:nvSpPr>
        <p:spPr>
          <a:xfrm>
            <a:off x="251520" y="2996952"/>
            <a:ext cx="792088" cy="720080"/>
          </a:xfrm>
          <a:prstGeom prst="rect">
            <a:avLst/>
          </a:prstGeom>
          <a:solidFill>
            <a:srgbClr val="CC9900"/>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p:cNvSpPr txBox="1"/>
          <p:nvPr/>
        </p:nvSpPr>
        <p:spPr>
          <a:xfrm>
            <a:off x="251520" y="2996952"/>
            <a:ext cx="792088" cy="707886"/>
          </a:xfrm>
          <a:prstGeom prst="rect">
            <a:avLst/>
          </a:prstGeom>
          <a:noFill/>
        </p:spPr>
        <p:txBody>
          <a:bodyPr wrap="square" rtlCol="0">
            <a:spAutoFit/>
          </a:bodyPr>
          <a:lstStyle/>
          <a:p>
            <a:r>
              <a:rPr lang="en-GB" sz="1000" dirty="0" smtClean="0">
                <a:latin typeface="Century Gothic" pitchFamily="34" charset="0"/>
              </a:rPr>
              <a:t>Wi-Fi router for 24 </a:t>
            </a:r>
            <a:r>
              <a:rPr lang="en-GB" sz="1000" dirty="0" smtClean="0">
                <a:latin typeface="Century Gothic" pitchFamily="34" charset="0"/>
              </a:rPr>
              <a:t>hrs</a:t>
            </a:r>
          </a:p>
          <a:p>
            <a:r>
              <a:rPr lang="en-GB" sz="1000" b="1" dirty="0" smtClean="0">
                <a:latin typeface="Century Gothic" pitchFamily="34" charset="0"/>
              </a:rPr>
              <a:t>0.1</a:t>
            </a:r>
            <a:r>
              <a:rPr lang="en-GB" sz="1000" b="1" dirty="0" smtClean="0">
                <a:latin typeface="Century Gothic" pitchFamily="34" charset="0"/>
              </a:rPr>
              <a:t>4 kWh</a:t>
            </a:r>
            <a:endParaRPr lang="en-GB" sz="1000" b="1" dirty="0">
              <a:latin typeface="Century Gothic" pitchFamily="34" charset="0"/>
            </a:endParaRPr>
          </a:p>
        </p:txBody>
      </p:sp>
      <p:sp>
        <p:nvSpPr>
          <p:cNvPr id="57" name="Rectangle 56"/>
          <p:cNvSpPr/>
          <p:nvPr/>
        </p:nvSpPr>
        <p:spPr>
          <a:xfrm>
            <a:off x="1043608" y="2996952"/>
            <a:ext cx="504056" cy="720080"/>
          </a:xfrm>
          <a:prstGeom prst="rect">
            <a:avLst/>
          </a:prstGeom>
          <a:solidFill>
            <a:srgbClr val="CC9900"/>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Box 58"/>
          <p:cNvSpPr txBox="1"/>
          <p:nvPr/>
        </p:nvSpPr>
        <p:spPr>
          <a:xfrm>
            <a:off x="1043608" y="2996952"/>
            <a:ext cx="576064" cy="707886"/>
          </a:xfrm>
          <a:prstGeom prst="rect">
            <a:avLst/>
          </a:prstGeom>
          <a:noFill/>
        </p:spPr>
        <p:txBody>
          <a:bodyPr wrap="square" rtlCol="0">
            <a:spAutoFit/>
          </a:bodyPr>
          <a:lstStyle/>
          <a:p>
            <a:r>
              <a:rPr lang="en-GB" sz="1000" dirty="0" smtClean="0">
                <a:latin typeface="Century Gothic" pitchFamily="34" charset="0"/>
              </a:rPr>
              <a:t>Wi-Fi </a:t>
            </a:r>
            <a:r>
              <a:rPr lang="en-GB" sz="1000" dirty="0" smtClean="0">
                <a:latin typeface="Century Gothic" pitchFamily="34" charset="0"/>
              </a:rPr>
              <a:t/>
            </a:r>
            <a:br>
              <a:rPr lang="en-GB" sz="1000" dirty="0" smtClean="0">
                <a:latin typeface="Century Gothic" pitchFamily="34" charset="0"/>
              </a:rPr>
            </a:br>
            <a:r>
              <a:rPr lang="en-GB" sz="1000" dirty="0" smtClean="0">
                <a:latin typeface="Century Gothic" pitchFamily="34" charset="0"/>
              </a:rPr>
              <a:t>12 </a:t>
            </a:r>
            <a:r>
              <a:rPr lang="en-GB" sz="1000" dirty="0" smtClean="0">
                <a:latin typeface="Century Gothic" pitchFamily="34" charset="0"/>
              </a:rPr>
              <a:t>hrs</a:t>
            </a:r>
          </a:p>
          <a:p>
            <a:r>
              <a:rPr lang="en-GB" sz="1000" b="1" dirty="0" smtClean="0">
                <a:latin typeface="Century Gothic" pitchFamily="34" charset="0"/>
              </a:rPr>
              <a:t>0.07 kWh</a:t>
            </a:r>
            <a:endParaRPr lang="en-GB" sz="1000" b="1" dirty="0">
              <a:latin typeface="Century Gothic" pitchFamily="34" charset="0"/>
            </a:endParaRPr>
          </a:p>
        </p:txBody>
      </p:sp>
      <p:sp>
        <p:nvSpPr>
          <p:cNvPr id="61" name="Rectangle 60"/>
          <p:cNvSpPr/>
          <p:nvPr/>
        </p:nvSpPr>
        <p:spPr>
          <a:xfrm>
            <a:off x="6084168" y="908720"/>
            <a:ext cx="2520280" cy="954107"/>
          </a:xfrm>
          <a:prstGeom prst="rect">
            <a:avLst/>
          </a:prstGeom>
          <a:solidFill>
            <a:schemeClr val="bg1"/>
          </a:solidFill>
          <a:ln>
            <a:solidFill>
              <a:srgbClr val="CC9900"/>
            </a:solidFill>
            <a:prstDash val="solid"/>
          </a:ln>
          <a:effectLst>
            <a:outerShdw blurRad="139700" dist="76200" dir="2700000" algn="tl" rotWithShape="0">
              <a:prstClr val="black">
                <a:alpha val="40000"/>
              </a:prstClr>
            </a:outerShdw>
          </a:effectLst>
        </p:spPr>
        <p:txBody>
          <a:bodyPr wrap="square" rtlCol="0">
            <a:spAutoFit/>
          </a:bodyPr>
          <a:lstStyle/>
          <a:p>
            <a:pPr algn="ctr"/>
            <a:r>
              <a:rPr lang="en-GB" sz="1400" b="1" dirty="0" smtClean="0">
                <a:latin typeface="Century Gothic" pitchFamily="34" charset="0"/>
              </a:rPr>
              <a:t>Mobile phone charger </a:t>
            </a:r>
            <a:r>
              <a:rPr lang="en-GB" sz="1400" dirty="0" smtClean="0">
                <a:latin typeface="Century Gothic" pitchFamily="34" charset="0"/>
              </a:rPr>
              <a:t/>
            </a:r>
            <a:br>
              <a:rPr lang="en-GB" sz="1400" dirty="0" smtClean="0">
                <a:latin typeface="Century Gothic" pitchFamily="34" charset="0"/>
              </a:rPr>
            </a:br>
            <a:r>
              <a:rPr lang="en-GB" sz="1400" dirty="0" smtClean="0">
                <a:latin typeface="Century Gothic" pitchFamily="34" charset="0"/>
              </a:rPr>
              <a:t>– the energy transferred in one hour is so small that the strip is too small to see.</a:t>
            </a:r>
            <a:endParaRPr lang="en-GB" sz="1400" dirty="0">
              <a:latin typeface="Century Gothic" pitchFamily="34" charset="0"/>
            </a:endParaRPr>
          </a:p>
        </p:txBody>
      </p:sp>
      <p:sp>
        <p:nvSpPr>
          <p:cNvPr id="63" name="Rectangle 62"/>
          <p:cNvSpPr/>
          <p:nvPr/>
        </p:nvSpPr>
        <p:spPr>
          <a:xfrm>
            <a:off x="251520" y="4725144"/>
            <a:ext cx="8640960" cy="720080"/>
          </a:xfrm>
          <a:prstGeom prst="rect">
            <a:avLst/>
          </a:prstGeom>
          <a:solidFill>
            <a:srgbClr val="8C8C8C"/>
          </a:solidFill>
          <a:ln w="12700">
            <a:solidFill>
              <a:schemeClr val="tx1">
                <a:lumMod val="95000"/>
                <a:lumOff val="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lumMod val="65000"/>
                </a:schemeClr>
              </a:solidFill>
            </a:endParaRPr>
          </a:p>
        </p:txBody>
      </p:sp>
      <p:sp>
        <p:nvSpPr>
          <p:cNvPr id="65" name="Rectangle 64"/>
          <p:cNvSpPr/>
          <p:nvPr/>
        </p:nvSpPr>
        <p:spPr>
          <a:xfrm>
            <a:off x="251520" y="5733256"/>
            <a:ext cx="6840760" cy="720080"/>
          </a:xfrm>
          <a:prstGeom prst="rect">
            <a:avLst/>
          </a:prstGeom>
          <a:solidFill>
            <a:srgbClr val="8C8C8C"/>
          </a:solidFill>
          <a:ln w="12700">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lumMod val="65000"/>
                </a:schemeClr>
              </a:solidFill>
            </a:endParaRPr>
          </a:p>
        </p:txBody>
      </p:sp>
      <p:sp>
        <p:nvSpPr>
          <p:cNvPr id="68" name="Rectangle 67"/>
          <p:cNvSpPr/>
          <p:nvPr/>
        </p:nvSpPr>
        <p:spPr>
          <a:xfrm>
            <a:off x="8028384" y="5733256"/>
            <a:ext cx="1058416" cy="720080"/>
          </a:xfrm>
          <a:prstGeom prst="rect">
            <a:avLst/>
          </a:prstGeom>
          <a:solidFill>
            <a:srgbClr val="DEDEDE"/>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6969968" y="5733256"/>
            <a:ext cx="1058416" cy="720080"/>
          </a:xfrm>
          <a:prstGeom prst="rect">
            <a:avLst/>
          </a:prstGeom>
          <a:solidFill>
            <a:srgbClr val="AEAEAE"/>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251520" y="2276872"/>
            <a:ext cx="1152128" cy="720080"/>
          </a:xfrm>
          <a:prstGeom prst="rect">
            <a:avLst/>
          </a:prstGeom>
          <a:solidFill>
            <a:srgbClr val="FF4747"/>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1403648" y="2276872"/>
            <a:ext cx="2304256" cy="720080"/>
          </a:xfrm>
          <a:prstGeom prst="rect">
            <a:avLst/>
          </a:prstGeom>
          <a:solidFill>
            <a:srgbClr val="FF4747"/>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73"/>
          <p:cNvSpPr/>
          <p:nvPr/>
        </p:nvSpPr>
        <p:spPr>
          <a:xfrm>
            <a:off x="3707904" y="2276872"/>
            <a:ext cx="3456384" cy="720080"/>
          </a:xfrm>
          <a:prstGeom prst="rect">
            <a:avLst/>
          </a:prstGeom>
          <a:solidFill>
            <a:srgbClr val="FF4747"/>
          </a:solid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TextBox 74"/>
          <p:cNvSpPr txBox="1"/>
          <p:nvPr/>
        </p:nvSpPr>
        <p:spPr>
          <a:xfrm>
            <a:off x="3851920" y="2348880"/>
            <a:ext cx="2232248" cy="584775"/>
          </a:xfrm>
          <a:prstGeom prst="rect">
            <a:avLst/>
          </a:prstGeom>
          <a:noFill/>
        </p:spPr>
        <p:txBody>
          <a:bodyPr wrap="square" rtlCol="0">
            <a:spAutoFit/>
          </a:bodyPr>
          <a:lstStyle/>
          <a:p>
            <a:r>
              <a:rPr lang="en-GB" sz="1600" dirty="0" smtClean="0">
                <a:latin typeface="Century Gothic" pitchFamily="34" charset="0"/>
              </a:rPr>
              <a:t>desktop computer for 3 hrs       </a:t>
            </a:r>
            <a:r>
              <a:rPr lang="en-GB" sz="1600" b="1" dirty="0" smtClean="0">
                <a:latin typeface="Century Gothic" pitchFamily="34" charset="0"/>
              </a:rPr>
              <a:t>0.6 </a:t>
            </a:r>
            <a:r>
              <a:rPr lang="en-GB" sz="1600" b="1" dirty="0" smtClean="0">
                <a:latin typeface="Century Gothic" pitchFamily="34" charset="0"/>
              </a:rPr>
              <a:t>kWh</a:t>
            </a:r>
            <a:endParaRPr lang="en-GB" sz="1600" b="1" dirty="0">
              <a:latin typeface="Century Gothic" pitchFamily="34" charset="0"/>
            </a:endParaRPr>
          </a:p>
        </p:txBody>
      </p:sp>
      <p:sp>
        <p:nvSpPr>
          <p:cNvPr id="76" name="TextBox 75"/>
          <p:cNvSpPr txBox="1"/>
          <p:nvPr/>
        </p:nvSpPr>
        <p:spPr>
          <a:xfrm>
            <a:off x="1475656" y="2340169"/>
            <a:ext cx="2088232" cy="584775"/>
          </a:xfrm>
          <a:prstGeom prst="rect">
            <a:avLst/>
          </a:prstGeom>
          <a:noFill/>
        </p:spPr>
        <p:txBody>
          <a:bodyPr wrap="square" rtlCol="0">
            <a:spAutoFit/>
          </a:bodyPr>
          <a:lstStyle/>
          <a:p>
            <a:r>
              <a:rPr lang="en-GB" sz="1600" dirty="0" smtClean="0">
                <a:latin typeface="Century Gothic" pitchFamily="34" charset="0"/>
              </a:rPr>
              <a:t>desktop computer for 2 hrs     </a:t>
            </a:r>
            <a:r>
              <a:rPr lang="en-GB" sz="1600" b="1" dirty="0" smtClean="0">
                <a:latin typeface="Century Gothic" pitchFamily="34" charset="0"/>
              </a:rPr>
              <a:t>0.4 </a:t>
            </a:r>
            <a:r>
              <a:rPr lang="en-GB" sz="1600" b="1" dirty="0" smtClean="0">
                <a:latin typeface="Century Gothic" pitchFamily="34" charset="0"/>
              </a:rPr>
              <a:t>kWh</a:t>
            </a:r>
            <a:endParaRPr lang="en-GB" sz="1600" b="1" dirty="0">
              <a:latin typeface="Century Gothic" pitchFamily="34" charset="0"/>
            </a:endParaRPr>
          </a:p>
        </p:txBody>
      </p:sp>
      <p:sp>
        <p:nvSpPr>
          <p:cNvPr id="77" name="TextBox 76"/>
          <p:cNvSpPr txBox="1"/>
          <p:nvPr/>
        </p:nvSpPr>
        <p:spPr>
          <a:xfrm>
            <a:off x="251520" y="2276872"/>
            <a:ext cx="1152128" cy="738664"/>
          </a:xfrm>
          <a:prstGeom prst="rect">
            <a:avLst/>
          </a:prstGeom>
          <a:noFill/>
        </p:spPr>
        <p:txBody>
          <a:bodyPr wrap="square" rtlCol="0">
            <a:spAutoFit/>
          </a:bodyPr>
          <a:lstStyle/>
          <a:p>
            <a:r>
              <a:rPr lang="en-GB" sz="1400" dirty="0" smtClean="0">
                <a:latin typeface="Century Gothic" pitchFamily="34" charset="0"/>
              </a:rPr>
              <a:t>Computer for 1 hr</a:t>
            </a:r>
          </a:p>
          <a:p>
            <a:r>
              <a:rPr lang="en-GB" sz="1400" b="1" dirty="0" smtClean="0">
                <a:latin typeface="Century Gothic" pitchFamily="34" charset="0"/>
              </a:rPr>
              <a:t>0.2 </a:t>
            </a:r>
            <a:r>
              <a:rPr lang="en-GB" sz="1400" b="1" dirty="0" smtClean="0">
                <a:latin typeface="Century Gothic" pitchFamily="34" charset="0"/>
              </a:rPr>
              <a:t>kWh</a:t>
            </a:r>
            <a:endParaRPr lang="en-GB" sz="1400" b="1" dirty="0">
              <a:latin typeface="Century Gothic" pitchFamily="34" charset="0"/>
            </a:endParaRPr>
          </a:p>
        </p:txBody>
      </p:sp>
      <p:sp>
        <p:nvSpPr>
          <p:cNvPr id="34" name="TextBox 33"/>
          <p:cNvSpPr txBox="1"/>
          <p:nvPr/>
        </p:nvSpPr>
        <p:spPr>
          <a:xfrm>
            <a:off x="251520" y="4788441"/>
            <a:ext cx="8352928" cy="584775"/>
          </a:xfrm>
          <a:prstGeom prst="rect">
            <a:avLst/>
          </a:prstGeom>
          <a:noFill/>
        </p:spPr>
        <p:txBody>
          <a:bodyPr wrap="square" rtlCol="0">
            <a:spAutoFit/>
          </a:bodyPr>
          <a:lstStyle/>
          <a:p>
            <a:r>
              <a:rPr lang="en-GB" b="1" dirty="0" smtClean="0">
                <a:latin typeface="Century Gothic" pitchFamily="34" charset="0"/>
              </a:rPr>
              <a:t>Grey strip A</a:t>
            </a:r>
            <a:r>
              <a:rPr lang="en-GB" dirty="0" smtClean="0">
                <a:latin typeface="Century Gothic" pitchFamily="34" charset="0"/>
              </a:rPr>
              <a:t> </a:t>
            </a:r>
            <a:br>
              <a:rPr lang="en-GB" dirty="0" smtClean="0">
                <a:latin typeface="Century Gothic" pitchFamily="34" charset="0"/>
              </a:rPr>
            </a:br>
            <a:r>
              <a:rPr lang="en-GB" sz="1400" dirty="0" smtClean="0">
                <a:latin typeface="Century Gothic" pitchFamily="34" charset="0"/>
              </a:rPr>
              <a:t>The electricity you use now </a:t>
            </a:r>
            <a:r>
              <a:rPr lang="en-GB" sz="1400" i="1" dirty="0" smtClean="0">
                <a:latin typeface="Century Gothic" pitchFamily="34" charset="0"/>
              </a:rPr>
              <a:t>(go beyond this strip if you need to)</a:t>
            </a:r>
            <a:endParaRPr lang="en-GB" sz="1400" i="1" dirty="0">
              <a:latin typeface="Century Gothic" pitchFamily="34" charset="0"/>
            </a:endParaRPr>
          </a:p>
        </p:txBody>
      </p:sp>
      <p:sp>
        <p:nvSpPr>
          <p:cNvPr id="35" name="TextBox 34"/>
          <p:cNvSpPr txBox="1"/>
          <p:nvPr/>
        </p:nvSpPr>
        <p:spPr>
          <a:xfrm>
            <a:off x="251520" y="5796553"/>
            <a:ext cx="6624736" cy="584775"/>
          </a:xfrm>
          <a:prstGeom prst="rect">
            <a:avLst/>
          </a:prstGeom>
          <a:noFill/>
        </p:spPr>
        <p:txBody>
          <a:bodyPr wrap="square" rtlCol="0">
            <a:spAutoFit/>
          </a:bodyPr>
          <a:lstStyle/>
          <a:p>
            <a:r>
              <a:rPr lang="en-GB" b="1" dirty="0" smtClean="0">
                <a:latin typeface="Century Gothic" pitchFamily="34" charset="0"/>
              </a:rPr>
              <a:t>Grey Strip B </a:t>
            </a:r>
            <a:r>
              <a:rPr lang="en-GB" dirty="0" smtClean="0">
                <a:latin typeface="Century Gothic" pitchFamily="34" charset="0"/>
              </a:rPr>
              <a:t/>
            </a:r>
            <a:br>
              <a:rPr lang="en-GB" dirty="0" smtClean="0">
                <a:latin typeface="Century Gothic" pitchFamily="34" charset="0"/>
              </a:rPr>
            </a:br>
            <a:r>
              <a:rPr lang="en-GB" sz="1400" dirty="0" smtClean="0">
                <a:latin typeface="Century Gothic" pitchFamily="34" charset="0"/>
              </a:rPr>
              <a:t>Your electricity allowance of 1.5 kWh </a:t>
            </a:r>
            <a:r>
              <a:rPr lang="en-GB" sz="1400" i="1" dirty="0" smtClean="0">
                <a:latin typeface="Century Gothic" pitchFamily="34" charset="0"/>
              </a:rPr>
              <a:t>(do not go beyond this strip)</a:t>
            </a:r>
            <a:endParaRPr lang="en-GB" sz="1400" i="1" dirty="0">
              <a:latin typeface="Century Gothic" pitchFamily="34" charset="0"/>
            </a:endParaRPr>
          </a:p>
        </p:txBody>
      </p:sp>
      <p:sp>
        <p:nvSpPr>
          <p:cNvPr id="36" name="TextBox 35"/>
          <p:cNvSpPr txBox="1"/>
          <p:nvPr/>
        </p:nvSpPr>
        <p:spPr>
          <a:xfrm>
            <a:off x="7020272" y="5733256"/>
            <a:ext cx="1080120" cy="733534"/>
          </a:xfrm>
          <a:prstGeom prst="rect">
            <a:avLst/>
          </a:prstGeom>
          <a:noFill/>
        </p:spPr>
        <p:txBody>
          <a:bodyPr wrap="square" rtlCol="0">
            <a:spAutoFit/>
          </a:bodyPr>
          <a:lstStyle/>
          <a:p>
            <a:pPr>
              <a:lnSpc>
                <a:spcPts val="1000"/>
              </a:lnSpc>
            </a:pPr>
            <a:r>
              <a:rPr lang="en-GB" sz="1000" dirty="0" smtClean="0">
                <a:latin typeface="Century Gothic" pitchFamily="34" charset="0"/>
              </a:rPr>
              <a:t>Is your electricity use less than this? You will get 100 Euros.</a:t>
            </a:r>
            <a:endParaRPr lang="en-GB" sz="1000" dirty="0">
              <a:latin typeface="Century Gothic" pitchFamily="34" charset="0"/>
            </a:endParaRPr>
          </a:p>
        </p:txBody>
      </p:sp>
      <p:sp>
        <p:nvSpPr>
          <p:cNvPr id="37" name="TextBox 36"/>
          <p:cNvSpPr txBox="1"/>
          <p:nvPr/>
        </p:nvSpPr>
        <p:spPr>
          <a:xfrm>
            <a:off x="8028384" y="5733256"/>
            <a:ext cx="1152128" cy="733534"/>
          </a:xfrm>
          <a:prstGeom prst="rect">
            <a:avLst/>
          </a:prstGeom>
          <a:noFill/>
        </p:spPr>
        <p:txBody>
          <a:bodyPr wrap="square" rtlCol="0">
            <a:spAutoFit/>
          </a:bodyPr>
          <a:lstStyle/>
          <a:p>
            <a:pPr>
              <a:lnSpc>
                <a:spcPts val="1000"/>
              </a:lnSpc>
            </a:pPr>
            <a:r>
              <a:rPr lang="en-GB" sz="1000" dirty="0" smtClean="0">
                <a:latin typeface="Century Gothic" pitchFamily="34" charset="0"/>
              </a:rPr>
              <a:t>Is your electricity use less than this? You will get </a:t>
            </a:r>
            <a:br>
              <a:rPr lang="en-GB" sz="1000" dirty="0" smtClean="0">
                <a:latin typeface="Century Gothic" pitchFamily="34" charset="0"/>
              </a:rPr>
            </a:br>
            <a:r>
              <a:rPr lang="en-GB" sz="1000" dirty="0" smtClean="0">
                <a:latin typeface="Century Gothic" pitchFamily="34" charset="0"/>
              </a:rPr>
              <a:t>50 Euros.</a:t>
            </a:r>
            <a:endParaRPr lang="en-GB" sz="1000" dirty="0">
              <a:latin typeface="Century Gothic" pitchFamily="34" charset="0"/>
            </a:endParaRPr>
          </a:p>
        </p:txBody>
      </p:sp>
      <p:sp>
        <p:nvSpPr>
          <p:cNvPr id="38" name="TextBox 37"/>
          <p:cNvSpPr txBox="1"/>
          <p:nvPr/>
        </p:nvSpPr>
        <p:spPr>
          <a:xfrm>
            <a:off x="0" y="44624"/>
            <a:ext cx="9144000" cy="759182"/>
          </a:xfrm>
          <a:prstGeom prst="rect">
            <a:avLst/>
          </a:prstGeom>
          <a:noFill/>
        </p:spPr>
        <p:txBody>
          <a:bodyPr wrap="square" rtlCol="0">
            <a:spAutoFit/>
          </a:bodyPr>
          <a:lstStyle/>
          <a:p>
            <a:pPr algn="ctr">
              <a:lnSpc>
                <a:spcPts val="2600"/>
              </a:lnSpc>
            </a:pPr>
            <a:r>
              <a:rPr lang="en-GB" sz="2800" dirty="0" smtClean="0">
                <a:latin typeface="Century Gothic" pitchFamily="34" charset="0"/>
              </a:rPr>
              <a:t>Appliance energy strips </a:t>
            </a:r>
            <a:br>
              <a:rPr lang="en-GB" sz="2800" dirty="0" smtClean="0">
                <a:latin typeface="Century Gothic" pitchFamily="34" charset="0"/>
              </a:rPr>
            </a:br>
            <a:r>
              <a:rPr lang="en-GB" sz="2400" dirty="0" smtClean="0">
                <a:latin typeface="Century Gothic" pitchFamily="34" charset="0"/>
              </a:rPr>
              <a:t>(calculation free)</a:t>
            </a:r>
            <a:endParaRPr lang="en-GB" sz="2400" dirty="0">
              <a:latin typeface="Century Gothic" pitchFamily="34" charset="0"/>
            </a:endParaRPr>
          </a:p>
        </p:txBody>
      </p:sp>
      <p:pic>
        <p:nvPicPr>
          <p:cNvPr id="39" name="Picture 38" descr="computer.png"/>
          <p:cNvPicPr>
            <a:picLocks noChangeAspect="1"/>
          </p:cNvPicPr>
          <p:nvPr/>
        </p:nvPicPr>
        <p:blipFill>
          <a:blip r:embed="rId5" cstate="print"/>
          <a:stretch>
            <a:fillRect/>
          </a:stretch>
        </p:blipFill>
        <p:spPr>
          <a:xfrm>
            <a:off x="5978054" y="2311152"/>
            <a:ext cx="858696" cy="648072"/>
          </a:xfrm>
          <a:prstGeom prst="rect">
            <a:avLst/>
          </a:prstGeom>
          <a:effectLst>
            <a:outerShdw blurRad="50800" dist="38100" dir="2700000" algn="tl" rotWithShape="0">
              <a:prstClr val="black">
                <a:alpha val="40000"/>
              </a:prstClr>
            </a:outerShdw>
          </a:effectLst>
        </p:spPr>
      </p:pic>
      <p:pic>
        <p:nvPicPr>
          <p:cNvPr id="40" name="Picture 39" descr="TV and football.png"/>
          <p:cNvPicPr>
            <a:picLocks noChangeAspect="1"/>
          </p:cNvPicPr>
          <p:nvPr/>
        </p:nvPicPr>
        <p:blipFill>
          <a:blip r:embed="rId6" cstate="print"/>
          <a:stretch>
            <a:fillRect/>
          </a:stretch>
        </p:blipFill>
        <p:spPr>
          <a:xfrm>
            <a:off x="1403648" y="908720"/>
            <a:ext cx="720080" cy="534058"/>
          </a:xfrm>
          <a:prstGeom prst="rect">
            <a:avLst/>
          </a:prstGeom>
          <a:effectLst>
            <a:outerShdw blurRad="50800" dist="38100" dir="2700000" algn="tl" rotWithShape="0">
              <a:prstClr val="black">
                <a:alpha val="40000"/>
              </a:prstClr>
            </a:outerShdw>
          </a:effectLst>
        </p:spPr>
      </p:pic>
      <p:pic>
        <p:nvPicPr>
          <p:cNvPr id="41" name="Picture 40" descr="TV and football.png"/>
          <p:cNvPicPr>
            <a:picLocks noChangeAspect="1"/>
          </p:cNvPicPr>
          <p:nvPr/>
        </p:nvPicPr>
        <p:blipFill>
          <a:blip r:embed="rId6" cstate="print"/>
          <a:stretch>
            <a:fillRect/>
          </a:stretch>
        </p:blipFill>
        <p:spPr>
          <a:xfrm>
            <a:off x="1403648" y="1670806"/>
            <a:ext cx="720080" cy="534058"/>
          </a:xfrm>
          <a:prstGeom prst="rect">
            <a:avLst/>
          </a:prstGeom>
          <a:effectLst>
            <a:outerShdw blurRad="50800" dist="38100" dir="2700000" algn="tl" rotWithShape="0">
              <a:prstClr val="black">
                <a:alpha val="40000"/>
              </a:prstClr>
            </a:outerShdw>
          </a:effectLst>
        </p:spPr>
      </p:pic>
    </p:spTree>
    <p:custDataLst>
      <p:tags r:id="rId1"/>
    </p:custData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cstate="print">
            <a:extLst>
              <a:ext uri="{BEBA8EAE-BF5A-486C-A8C5-ECC9F3942E4B}">
                <a14:imgProps xmlns="" xmlns:a14="http://schemas.microsoft.com/office/drawing/2010/main">
                  <a14:imgLayer r:embed="rId5">
                    <a14:imgEffect>
                      <a14:backgroundRemoval t="2473" b="100000" l="0" r="100000"/>
                    </a14:imgEffect>
                  </a14:imgLayer>
                </a14:imgProps>
              </a:ext>
              <a:ext uri="{28A0092B-C50C-407E-A947-70E740481C1C}">
                <a14:useLocalDpi xmlns="" xmlns:a14="http://schemas.microsoft.com/office/drawing/2010/main" val="0"/>
              </a:ext>
            </a:extLst>
          </a:blip>
          <a:srcRect b="23171"/>
          <a:stretch>
            <a:fillRect/>
          </a:stretch>
        </p:blipFill>
        <p:spPr>
          <a:xfrm>
            <a:off x="-2096" y="2209404"/>
            <a:ext cx="9146096" cy="4675980"/>
          </a:xfrm>
          <a:prstGeom prst="rect">
            <a:avLst/>
          </a:prstGeom>
          <a:ln>
            <a:noFill/>
          </a:ln>
          <a:effectLst>
            <a:outerShdw blurRad="292100" dist="139700" dir="2700000" algn="tl" rotWithShape="0">
              <a:srgbClr val="333333">
                <a:alpha val="65000"/>
              </a:srgbClr>
            </a:outerShdw>
          </a:effectLst>
        </p:spPr>
      </p:pic>
      <p:pic>
        <p:nvPicPr>
          <p:cNvPr id="8" name="Picture 7" descr="engagelogo.png"/>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3203531" y="404664"/>
            <a:ext cx="2823295" cy="1132828"/>
          </a:xfrm>
          <a:prstGeom prst="rect">
            <a:avLst/>
          </a:prstGeom>
        </p:spPr>
      </p:pic>
      <p:sp>
        <p:nvSpPr>
          <p:cNvPr id="10" name="TextBox 9"/>
          <p:cNvSpPr txBox="1"/>
          <p:nvPr/>
        </p:nvSpPr>
        <p:spPr>
          <a:xfrm>
            <a:off x="1331973" y="1700811"/>
            <a:ext cx="6946645" cy="584775"/>
          </a:xfrm>
          <a:prstGeom prst="rect">
            <a:avLst/>
          </a:prstGeom>
          <a:noFill/>
        </p:spPr>
        <p:txBody>
          <a:bodyPr wrap="square" rtlCol="0">
            <a:spAutoFit/>
          </a:bodyPr>
          <a:lstStyle/>
          <a:p>
            <a:r>
              <a:rPr lang="en-GB" sz="3200" dirty="0">
                <a:solidFill>
                  <a:srgbClr val="639729"/>
                </a:solidFill>
                <a:latin typeface="Century Gothic" pitchFamily="34" charset="0"/>
              </a:rPr>
              <a:t>G</a:t>
            </a:r>
            <a:r>
              <a:rPr lang="en-GB" sz="3200" dirty="0" smtClean="0">
                <a:solidFill>
                  <a:srgbClr val="639729"/>
                </a:solidFill>
                <a:latin typeface="Century Gothic" pitchFamily="34" charset="0"/>
              </a:rPr>
              <a:t>et students talking and thinking </a:t>
            </a:r>
            <a:endParaRPr lang="pt-BR" sz="3200" dirty="0">
              <a:solidFill>
                <a:srgbClr val="639729"/>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engagelogo.p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pic>
        <p:nvPicPr>
          <p:cNvPr id="6"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579938" y="5157192"/>
            <a:ext cx="1872785" cy="4032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252270" y="4437112"/>
            <a:ext cx="1285875" cy="4953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8" name="Picture 7"/>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212022" y="4365104"/>
            <a:ext cx="912456" cy="43963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2" name="Picture 8"/>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2340140" y="4437112"/>
            <a:ext cx="1181328" cy="50269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3" name="Picture 9"/>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7811797" y="5157192"/>
            <a:ext cx="611742" cy="41896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4" name="Picture 10"/>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612248" y="3717032"/>
            <a:ext cx="601988" cy="25658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5" name="Picture 14"/>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396262" y="5229203"/>
            <a:ext cx="1407851" cy="31346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6" name="Picture 15"/>
          <p:cNvPicPr>
            <a:picLocks noChangeAspect="1" noChangeArrowheads="1"/>
          </p:cNvPicPr>
          <p:nvPr/>
        </p:nvPicPr>
        <p:blipFill>
          <a:blip r:embed="rId12" cstate="print">
            <a:extLst>
              <a:ext uri="{28A0092B-C50C-407E-A947-70E740481C1C}">
                <a14:useLocalDpi xmlns="" xmlns:a14="http://schemas.microsoft.com/office/drawing/2010/main" val="0"/>
              </a:ext>
            </a:extLst>
          </a:blip>
          <a:srcRect/>
          <a:stretch>
            <a:fillRect/>
          </a:stretch>
        </p:blipFill>
        <p:spPr bwMode="auto">
          <a:xfrm>
            <a:off x="5507942" y="4149083"/>
            <a:ext cx="1824038" cy="5810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7" name="Picture 11"/>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4428010" y="3501011"/>
            <a:ext cx="495823" cy="43115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8" name="TextBox 17"/>
          <p:cNvSpPr txBox="1"/>
          <p:nvPr/>
        </p:nvSpPr>
        <p:spPr>
          <a:xfrm>
            <a:off x="7667808" y="4437112"/>
            <a:ext cx="1216616" cy="369332"/>
          </a:xfrm>
          <a:prstGeom prst="rect">
            <a:avLst/>
          </a:prstGeom>
          <a:noFill/>
        </p:spPr>
        <p:txBody>
          <a:bodyPr wrap="square" rtlCol="0">
            <a:spAutoFit/>
          </a:bodyPr>
          <a:lstStyle/>
          <a:p>
            <a:r>
              <a:rPr lang="en-GB" dirty="0" smtClean="0"/>
              <a:t>TRACES</a:t>
            </a:r>
            <a:endParaRPr lang="pt-BR" dirty="0"/>
          </a:p>
        </p:txBody>
      </p:sp>
      <p:pic>
        <p:nvPicPr>
          <p:cNvPr id="19" name="Picture 16"/>
          <p:cNvPicPr>
            <a:picLocks noChangeAspect="1" noChangeArrowheads="1"/>
          </p:cNvPicPr>
          <p:nvPr/>
        </p:nvPicPr>
        <p:blipFill rotWithShape="1">
          <a:blip r:embed="rId14" cstate="print">
            <a:extLst>
              <a:ext uri="{28A0092B-C50C-407E-A947-70E740481C1C}">
                <a14:useLocalDpi xmlns="" xmlns:a14="http://schemas.microsoft.com/office/drawing/2010/main" val="0"/>
              </a:ext>
            </a:extLst>
          </a:blip>
          <a:srcRect l="12568" r="40409"/>
          <a:stretch/>
        </p:blipFill>
        <p:spPr bwMode="auto">
          <a:xfrm>
            <a:off x="4068033" y="5157192"/>
            <a:ext cx="1104065" cy="37566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0" name="Picture 17"/>
          <p:cNvPicPr>
            <a:picLocks noChangeAspect="1" noChangeArrowheads="1"/>
          </p:cNvPicPr>
          <p:nvPr/>
        </p:nvPicPr>
        <p:blipFill>
          <a:blip r:embed="rId15" cstate="print">
            <a:extLst>
              <a:ext uri="{28A0092B-C50C-407E-A947-70E740481C1C}">
                <a14:useLocalDpi xmlns="" xmlns:a14="http://schemas.microsoft.com/office/drawing/2010/main" val="0"/>
              </a:ext>
            </a:extLst>
          </a:blip>
          <a:srcRect/>
          <a:stretch>
            <a:fillRect/>
          </a:stretch>
        </p:blipFill>
        <p:spPr bwMode="auto">
          <a:xfrm>
            <a:off x="5579937" y="3501011"/>
            <a:ext cx="855663" cy="379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1" name="Picture 20"/>
          <p:cNvPicPr>
            <a:picLocks noChangeAspect="1" noChangeArrowheads="1"/>
          </p:cNvPicPr>
          <p:nvPr/>
        </p:nvPicPr>
        <p:blipFill>
          <a:blip r:embed="rId16" cstate="print">
            <a:extLst>
              <a:ext uri="{28A0092B-C50C-407E-A947-70E740481C1C}">
                <a14:useLocalDpi xmlns="" xmlns:a14="http://schemas.microsoft.com/office/drawing/2010/main" val="0"/>
              </a:ext>
            </a:extLst>
          </a:blip>
          <a:srcRect/>
          <a:stretch>
            <a:fillRect/>
          </a:stretch>
        </p:blipFill>
        <p:spPr bwMode="auto">
          <a:xfrm>
            <a:off x="2340140" y="5301211"/>
            <a:ext cx="1221254" cy="2812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2" name="Picture 22"/>
          <p:cNvPicPr>
            <a:picLocks noChangeAspect="1" noChangeArrowheads="1"/>
          </p:cNvPicPr>
          <p:nvPr/>
        </p:nvPicPr>
        <p:blipFill>
          <a:blip r:embed="rId17" cstate="print">
            <a:extLst>
              <a:ext uri="{28A0092B-C50C-407E-A947-70E740481C1C}">
                <a14:useLocalDpi xmlns="" xmlns:a14="http://schemas.microsoft.com/office/drawing/2010/main" val="0"/>
              </a:ext>
            </a:extLst>
          </a:blip>
          <a:srcRect/>
          <a:stretch>
            <a:fillRect/>
          </a:stretch>
        </p:blipFill>
        <p:spPr bwMode="auto">
          <a:xfrm>
            <a:off x="7811799" y="3573016"/>
            <a:ext cx="410310" cy="47040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3" name="Picture 23"/>
          <p:cNvPicPr>
            <a:picLocks noChangeAspect="1" noChangeArrowheads="1"/>
          </p:cNvPicPr>
          <p:nvPr/>
        </p:nvPicPr>
        <p:blipFill>
          <a:blip r:embed="rId18" cstate="print">
            <a:extLst>
              <a:ext uri="{28A0092B-C50C-407E-A947-70E740481C1C}">
                <a14:useLocalDpi xmlns="" xmlns:a14="http://schemas.microsoft.com/office/drawing/2010/main" val="0"/>
              </a:ext>
            </a:extLst>
          </a:blip>
          <a:srcRect/>
          <a:stretch>
            <a:fillRect/>
          </a:stretch>
        </p:blipFill>
        <p:spPr bwMode="auto">
          <a:xfrm>
            <a:off x="2268144" y="3501011"/>
            <a:ext cx="878253" cy="60802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4" name="Rectangle 23"/>
          <p:cNvSpPr/>
          <p:nvPr/>
        </p:nvSpPr>
        <p:spPr>
          <a:xfrm>
            <a:off x="180275" y="3212976"/>
            <a:ext cx="8783451" cy="2664296"/>
          </a:xfrm>
          <a:prstGeom prst="rect">
            <a:avLst/>
          </a:prstGeom>
          <a:noFill/>
          <a:ln w="6350">
            <a:solidFill>
              <a:srgbClr val="0091C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bol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17426</TotalTime>
  <Words>1368</Words>
  <Application>Microsoft Office PowerPoint</Application>
  <PresentationFormat>On-screen Show (4:3)</PresentationFormat>
  <Paragraphs>269</Paragraphs>
  <Slides>17</Slides>
  <Notes>17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17</vt:i4>
      </vt:variant>
    </vt:vector>
  </HeadingPairs>
  <TitlesOfParts>
    <vt:vector size="29" baseType="lpstr">
      <vt:lpstr>Arial</vt:lpstr>
      <vt:lpstr>Calibri</vt:lpstr>
      <vt:lpstr>Century Gothic</vt:lpstr>
      <vt:lpstr>Ebrima</vt:lpstr>
      <vt:lpstr>Mangal</vt:lpstr>
      <vt:lpstr>Times New Roman</vt:lpstr>
      <vt:lpstr>ＭＳ Ｐゴシック</vt:lpstr>
      <vt:lpstr>Wingdings</vt:lpstr>
      <vt:lpstr>Symbol</vt:lpstr>
      <vt:lpstr>Lato Regular</vt:lpstr>
      <vt:lpstr>LilyUPC</vt:lpstr>
      <vt:lpstr>Office Theme</vt:lpstr>
      <vt:lpstr>Slide 1</vt:lpstr>
      <vt:lpstr>Slide 2</vt:lpstr>
      <vt:lpstr>Slide 3</vt:lpstr>
      <vt:lpstr>Slide 4</vt:lpstr>
      <vt:lpstr>Slide 5</vt:lpstr>
      <vt:lpstr>Slide 6</vt:lpstr>
      <vt:lpstr>Slide 7</vt:lpstr>
      <vt:lpstr>Student sheets</vt:lpstr>
      <vt:lpstr>Slide 9</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Gemma Young</dc:creator>
  <cp:lastModifiedBy>Philippa</cp:lastModifiedBy>
  <cp:revision>641</cp:revision>
  <dcterms:created xsi:type="dcterms:W3CDTF">2014-09-15T10:50:25Z</dcterms:created>
  <dcterms:modified xsi:type="dcterms:W3CDTF">2016-04-21T10:14:20Z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926A4257-4A38-4A28-A204-42692B1F4461</vt:lpwstr>
  </property>
  <property fmtid="{D5CDD505-2E9C-101B-9397-08002B2CF9AE}" pid="3" name="ArticulatePath">
    <vt:lpwstr>Ebola presentation</vt:lpwstr>
  </property>
</Properties>
</file>