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57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8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990" y="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62F5A-A0E3-4B13-9B99-29D1AC7D2437}" type="datetimeFigureOut">
              <a:rPr lang="en-GB" smtClean="0"/>
              <a:pPr/>
              <a:t>26/05/2016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FC2A3-701F-4058-B9A6-DC15FA8B69F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75534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75534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021DA-56F5-4207-9973-4A6808DC2FFA}" type="datetimeFigureOut">
              <a:rPr lang="en-GB" smtClean="0"/>
              <a:pPr/>
              <a:t>26/05/2016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685D5-7FCA-4FCD-BD68-0901975E493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021DA-56F5-4207-9973-4A6808DC2FFA}" type="datetimeFigureOut">
              <a:rPr lang="en-GB" smtClean="0"/>
              <a:pPr/>
              <a:t>26/05/2016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685D5-7FCA-4FCD-BD68-0901975E493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021DA-56F5-4207-9973-4A6808DC2FFA}" type="datetimeFigureOut">
              <a:rPr lang="en-GB" smtClean="0"/>
              <a:pPr/>
              <a:t>26/05/2016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685D5-7FCA-4FCD-BD68-0901975E493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021DA-56F5-4207-9973-4A6808DC2FFA}" type="datetimeFigureOut">
              <a:rPr lang="en-GB" smtClean="0"/>
              <a:pPr/>
              <a:t>26/05/2016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685D5-7FCA-4FCD-BD68-0901975E493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021DA-56F5-4207-9973-4A6808DC2FFA}" type="datetimeFigureOut">
              <a:rPr lang="en-GB" smtClean="0"/>
              <a:pPr/>
              <a:t>26/05/2016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685D5-7FCA-4FCD-BD68-0901975E493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021DA-56F5-4207-9973-4A6808DC2FFA}" type="datetimeFigureOut">
              <a:rPr lang="en-GB" smtClean="0"/>
              <a:pPr/>
              <a:t>26/05/2016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685D5-7FCA-4FCD-BD68-0901975E493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021DA-56F5-4207-9973-4A6808DC2FFA}" type="datetimeFigureOut">
              <a:rPr lang="en-GB" smtClean="0"/>
              <a:pPr/>
              <a:t>26/05/2016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685D5-7FCA-4FCD-BD68-0901975E493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021DA-56F5-4207-9973-4A6808DC2FFA}" type="datetimeFigureOut">
              <a:rPr lang="en-GB" smtClean="0"/>
              <a:pPr/>
              <a:t>26/05/2016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685D5-7FCA-4FCD-BD68-0901975E493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021DA-56F5-4207-9973-4A6808DC2FFA}" type="datetimeFigureOut">
              <a:rPr lang="en-GB" smtClean="0"/>
              <a:pPr/>
              <a:t>26/05/2016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685D5-7FCA-4FCD-BD68-0901975E493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021DA-56F5-4207-9973-4A6808DC2FFA}" type="datetimeFigureOut">
              <a:rPr lang="en-GB" smtClean="0"/>
              <a:pPr/>
              <a:t>26/05/2016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685D5-7FCA-4FCD-BD68-0901975E493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021DA-56F5-4207-9973-4A6808DC2FFA}" type="datetimeFigureOut">
              <a:rPr lang="en-GB" smtClean="0"/>
              <a:pPr/>
              <a:t>26/05/2016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685D5-7FCA-4FCD-BD68-0901975E493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udent she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  <p:grpSp>
        <p:nvGrpSpPr>
          <p:cNvPr id="2" name="Group 7"/>
          <p:cNvGrpSpPr/>
          <p:nvPr userDrawn="1"/>
        </p:nvGrpSpPr>
        <p:grpSpPr>
          <a:xfrm>
            <a:off x="0" y="6504124"/>
            <a:ext cx="9144000" cy="353876"/>
            <a:chOff x="0" y="6525344"/>
            <a:chExt cx="9144000" cy="353876"/>
          </a:xfrm>
          <a:solidFill>
            <a:srgbClr val="006800"/>
          </a:solidFill>
        </p:grpSpPr>
        <p:sp>
          <p:nvSpPr>
            <p:cNvPr id="6" name="Rectangle 5"/>
            <p:cNvSpPr/>
            <p:nvPr userDrawn="1"/>
          </p:nvSpPr>
          <p:spPr>
            <a:xfrm rot="5400000">
              <a:off x="4395062" y="2130283"/>
              <a:ext cx="353875" cy="9144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TextBox 6"/>
            <p:cNvSpPr txBox="1"/>
            <p:nvPr userDrawn="1"/>
          </p:nvSpPr>
          <p:spPr>
            <a:xfrm>
              <a:off x="6372200" y="6525344"/>
              <a:ext cx="2088232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solidFill>
                    <a:schemeClr val="bg1"/>
                  </a:solidFill>
                  <a:latin typeface="Century Gothic" pitchFamily="34" charset="0"/>
                </a:rPr>
                <a:t>Student sheets</a:t>
              </a:r>
              <a:endParaRPr lang="en-GB" sz="16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021DA-56F5-4207-9973-4A6808DC2FFA}" type="datetimeFigureOut">
              <a:rPr lang="en-GB" smtClean="0"/>
              <a:pPr/>
              <a:t>26/05/2016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685D5-7FCA-4FCD-BD68-0901975E493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196752"/>
            <a:ext cx="9142412" cy="1066801"/>
          </a:xfrm>
          <a:prstGeom prst="rect">
            <a:avLst/>
          </a:prstGeom>
          <a:solidFill>
            <a:srgbClr val="006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0229" y="1124744"/>
            <a:ext cx="74875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  <a:latin typeface="Century Gothic" pitchFamily="34" charset="0"/>
              </a:rPr>
              <a:t>Thinking guides</a:t>
            </a:r>
          </a:p>
        </p:txBody>
      </p:sp>
      <p:pic>
        <p:nvPicPr>
          <p:cNvPr id="5" name="Picture 4" descr="engage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35614" y="205267"/>
            <a:ext cx="1902871" cy="763249"/>
          </a:xfrm>
          <a:prstGeom prst="rect">
            <a:avLst/>
          </a:prstGeom>
        </p:spPr>
      </p:pic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17273036"/>
              </p:ext>
            </p:extLst>
          </p:nvPr>
        </p:nvGraphicFramePr>
        <p:xfrm>
          <a:off x="683568" y="2466301"/>
          <a:ext cx="7848871" cy="1993778"/>
        </p:xfrm>
        <a:graphic>
          <a:graphicData uri="http://schemas.openxmlformats.org/drawingml/2006/table">
            <a:tbl>
              <a:tblPr/>
              <a:tblGrid>
                <a:gridCol w="1638776"/>
                <a:gridCol w="3018797"/>
                <a:gridCol w="3191298"/>
              </a:tblGrid>
              <a:tr h="439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</a:rPr>
                        <a:t>Sheet no.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</a:rPr>
                        <a:t>Title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</a:rPr>
                        <a:t>Notes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1393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SS1</a:t>
                      </a:r>
                    </a:p>
                  </a:txBody>
                  <a:tcPr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Interrogate sources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Use this to check how reliable a source is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1393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SS2</a:t>
                      </a:r>
                    </a:p>
                  </a:txBody>
                  <a:tcPr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Estimate risks thinking guide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Use this to weigh up risks and benefits of a technology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1393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SS3</a:t>
                      </a:r>
                    </a:p>
                  </a:txBody>
                  <a:tcPr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Use ethics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This helps you to </a:t>
                      </a: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make an ethical decision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horzOverflow="overflow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Action Button: Custom 6">
            <a:hlinkClick r:id="" action="ppaction://noaction" highlightClick="1"/>
          </p:cNvPr>
          <p:cNvSpPr/>
          <p:nvPr/>
        </p:nvSpPr>
        <p:spPr>
          <a:xfrm>
            <a:off x="6875856" y="0"/>
            <a:ext cx="2268144" cy="1169368"/>
          </a:xfrm>
          <a:prstGeom prst="actionButtonBlank">
            <a:avLst/>
          </a:prstGeom>
          <a:solidFill>
            <a:schemeClr val="bg1">
              <a:lumMod val="85000"/>
              <a:alpha val="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39840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1619672" y="251937"/>
            <a:ext cx="6264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GB" sz="32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Interrogate sources  checklist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13154" y="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latin typeface="Century Gothic" pitchFamily="34" charset="0"/>
              </a:rPr>
              <a:t>SS2</a:t>
            </a:r>
            <a:endParaRPr lang="en-GB" sz="1600" dirty="0">
              <a:latin typeface="Century Gothic" pitchFamily="34" charset="0"/>
            </a:endParaRPr>
          </a:p>
        </p:txBody>
      </p:sp>
      <p:pic>
        <p:nvPicPr>
          <p:cNvPr id="38" name="Picture 37" descr="Student sheet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98815" y="44624"/>
            <a:ext cx="510483" cy="596982"/>
          </a:xfrm>
          <a:prstGeom prst="rect">
            <a:avLst/>
          </a:prstGeom>
        </p:spPr>
      </p:pic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107504" y="1412776"/>
          <a:ext cx="8856984" cy="49270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56384"/>
                <a:gridCol w="1440160"/>
                <a:gridCol w="1368152"/>
                <a:gridCol w="1210750"/>
                <a:gridCol w="1381538"/>
              </a:tblGrid>
              <a:tr h="3138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300" b="1" dirty="0" smtClean="0"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2430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1" dirty="0" smtClean="0">
                          <a:latin typeface="ZapfDingbats BT" pitchFamily="18" charset="2"/>
                        </a:rPr>
                        <a:t> </a:t>
                      </a:r>
                      <a:r>
                        <a:rPr lang="en-GB" sz="1300" b="1" dirty="0" smtClean="0">
                          <a:latin typeface="ZapfDingbats BT" pitchFamily="18" charset="2"/>
                        </a:rPr>
                        <a:t>  </a:t>
                      </a:r>
                      <a:r>
                        <a:rPr lang="en-GB" sz="1300" b="1" dirty="0" smtClean="0">
                          <a:latin typeface="Century Gothic" pitchFamily="34" charset="0"/>
                        </a:rPr>
                        <a:t>Evidence of reliability</a:t>
                      </a:r>
                    </a:p>
                  </a:txBody>
                  <a:tcPr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25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The authors are qualified scientists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4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Any research mentioned has been published in a peer-reviewed journal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5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The research is recent (&lt; 5 years old)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4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The researcher or</a:t>
                      </a:r>
                      <a:r>
                        <a:rPr lang="en-GB" sz="1300" kern="120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 funder will not benefit from the source (e.g. by making money)</a:t>
                      </a:r>
                      <a:endParaRPr lang="en-GB" sz="1300" kern="1200" dirty="0" smtClean="0">
                        <a:solidFill>
                          <a:schemeClr val="tx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5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It is not biased (favours one opinion)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4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It</a:t>
                      </a:r>
                      <a:r>
                        <a:rPr lang="en-GB" sz="1300" kern="120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 contains a scientific explanation of the findings</a:t>
                      </a:r>
                      <a:endParaRPr lang="en-GB" sz="1300" kern="1200" dirty="0" smtClean="0">
                        <a:solidFill>
                          <a:schemeClr val="tx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3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The findings are backed up by other research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5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The research was based on a</a:t>
                      </a:r>
                      <a:r>
                        <a:rPr lang="en-GB" sz="1300" kern="120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 lot of data</a:t>
                      </a:r>
                      <a:endParaRPr lang="en-GB" sz="1300" kern="1200" dirty="0" smtClean="0">
                        <a:solidFill>
                          <a:schemeClr val="tx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3563888" y="1032991"/>
            <a:ext cx="5580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Add ticks to show if the source contains evidence of reliability.</a:t>
            </a:r>
            <a:endParaRPr lang="en-GB" sz="1400" dirty="0">
              <a:latin typeface="Century Gothic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63888" y="1412776"/>
            <a:ext cx="540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latin typeface="Century Gothic" pitchFamily="34" charset="0"/>
              </a:rPr>
              <a:t>Write in the name of the source at the top of each column.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504" y="1340768"/>
            <a:ext cx="31683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1400" dirty="0" smtClean="0">
                <a:latin typeface="Century Gothic" pitchFamily="34" charset="0"/>
              </a:rPr>
              <a:t>Count up the number of ticks in each column. The more there are, the more reliable the source is.</a:t>
            </a:r>
            <a:endParaRPr lang="en-GB" sz="1400" dirty="0"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tudent sheet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98815" y="44624"/>
            <a:ext cx="510483" cy="5969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95736" y="313492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Estimate risks thinking guide</a:t>
            </a:r>
            <a:endParaRPr lang="en-GB" sz="2800" dirty="0">
              <a:solidFill>
                <a:schemeClr val="accent6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8072" y="5919663"/>
            <a:ext cx="1115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b="1" dirty="0" smtClean="0">
                <a:latin typeface="Century Gothic" pitchFamily="34" charset="0"/>
              </a:rPr>
              <a:t>Total score for benefits</a:t>
            </a:r>
            <a:endParaRPr lang="en-GB" sz="1200" b="1" dirty="0">
              <a:latin typeface="Century Gothic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6056" y="5919663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b="1" dirty="0" smtClean="0">
                <a:latin typeface="Century Gothic" pitchFamily="34" charset="0"/>
              </a:rPr>
              <a:t>Total score for risks</a:t>
            </a:r>
            <a:endParaRPr lang="en-GB" sz="1200" b="1" dirty="0">
              <a:latin typeface="Century Gothic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835696" y="5949280"/>
            <a:ext cx="2736304" cy="43204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691680" y="817548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Use your sources to choose two benefits and two risks of the action. </a:t>
            </a:r>
          </a:p>
          <a:p>
            <a:r>
              <a:rPr lang="en-GB" sz="1400" dirty="0" smtClean="0">
                <a:latin typeface="Century Gothic" pitchFamily="34" charset="0"/>
              </a:rPr>
              <a:t>Add up the scores and compare. Do the benefits outweigh the risks?</a:t>
            </a:r>
            <a:endParaRPr lang="en-GB" sz="1400" dirty="0">
              <a:latin typeface="Century Gothic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13154" y="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latin typeface="Century Gothic" pitchFamily="34" charset="0"/>
              </a:rPr>
              <a:t>SS1</a:t>
            </a:r>
            <a:endParaRPr lang="en-GB" sz="1600" dirty="0">
              <a:latin typeface="Century Gothic" pitchFamily="34" charset="0"/>
            </a:endParaRPr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179512" y="3693513"/>
          <a:ext cx="4392488" cy="20927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656184"/>
                <a:gridCol w="2736304"/>
              </a:tblGrid>
              <a:tr h="764372">
                <a:tc>
                  <a:txBody>
                    <a:bodyPr/>
                    <a:lstStyle/>
                    <a:p>
                      <a:pPr algn="ctr"/>
                      <a:r>
                        <a:rPr lang="en-GB" sz="2000" b="1" i="0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Benefit</a:t>
                      </a:r>
                      <a:endParaRPr lang="en-GB" sz="2000" b="1" i="0" dirty="0">
                        <a:solidFill>
                          <a:schemeClr val="bg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i="0" dirty="0">
                        <a:solidFill>
                          <a:schemeClr val="bg2">
                            <a:lumMod val="2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95586">
                <a:tc>
                  <a:txBody>
                    <a:bodyPr/>
                    <a:lstStyle/>
                    <a:p>
                      <a:r>
                        <a:rPr lang="en-GB" sz="1200" b="0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Size of benefit</a:t>
                      </a:r>
                      <a:endParaRPr lang="en-GB" sz="1200" b="0" i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1 </a:t>
                      </a:r>
                      <a:r>
                        <a:rPr lang="en-GB" sz="1400" b="0" i="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 2   3   </a:t>
                      </a:r>
                      <a:endParaRPr lang="en-GB" sz="1400" b="0" i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711">
                <a:tc>
                  <a:txBody>
                    <a:bodyPr/>
                    <a:lstStyle/>
                    <a:p>
                      <a:r>
                        <a:rPr lang="en-GB" sz="1200" b="0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Likelihood</a:t>
                      </a:r>
                      <a:r>
                        <a:rPr lang="en-GB" sz="1200" b="0" i="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of it happening</a:t>
                      </a:r>
                      <a:endParaRPr lang="en-GB" sz="1200" b="0" i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1 </a:t>
                      </a:r>
                      <a:r>
                        <a:rPr lang="en-GB" sz="1400" b="0" i="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 2   3   </a:t>
                      </a:r>
                      <a:endParaRPr lang="en-GB" sz="1400" b="0" i="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4031">
                <a:tc>
                  <a:txBody>
                    <a:bodyPr/>
                    <a:lstStyle/>
                    <a:p>
                      <a:r>
                        <a:rPr lang="en-GB" sz="1200" b="0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Size</a:t>
                      </a:r>
                      <a:r>
                        <a:rPr lang="en-GB" sz="1200" b="0" i="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x likelihood</a:t>
                      </a:r>
                      <a:endParaRPr lang="en-GB" sz="1200" b="0" i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b="0" i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644008" y="3687774"/>
          <a:ext cx="4320480" cy="211749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584176"/>
                <a:gridCol w="2736304"/>
              </a:tblGrid>
              <a:tr h="803935">
                <a:tc>
                  <a:txBody>
                    <a:bodyPr/>
                    <a:lstStyle/>
                    <a:p>
                      <a:pPr algn="ctr"/>
                      <a:r>
                        <a:rPr lang="en-GB" sz="2000" b="1" i="0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Risk</a:t>
                      </a:r>
                      <a:endParaRPr lang="en-GB" sz="2000" b="1" i="0" dirty="0">
                        <a:solidFill>
                          <a:schemeClr val="bg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i="0" dirty="0">
                        <a:solidFill>
                          <a:schemeClr val="bg2">
                            <a:lumMod val="2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71093">
                <a:tc>
                  <a:txBody>
                    <a:bodyPr/>
                    <a:lstStyle/>
                    <a:p>
                      <a:r>
                        <a:rPr lang="en-GB" sz="1200" b="0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Size of risk (seriousness)</a:t>
                      </a:r>
                      <a:endParaRPr lang="en-GB" sz="1200" b="0" i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1 </a:t>
                      </a:r>
                      <a:r>
                        <a:rPr lang="en-GB" sz="1400" b="0" i="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 2   3   </a:t>
                      </a:r>
                      <a:endParaRPr lang="en-GB" sz="1400" b="0" i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1093">
                <a:tc>
                  <a:txBody>
                    <a:bodyPr/>
                    <a:lstStyle/>
                    <a:p>
                      <a:r>
                        <a:rPr lang="en-GB" sz="1200" b="0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Likelihood</a:t>
                      </a:r>
                      <a:r>
                        <a:rPr lang="en-GB" sz="1200" b="0" i="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of it happening</a:t>
                      </a:r>
                      <a:endParaRPr lang="en-GB" sz="1200" b="0" i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1 </a:t>
                      </a:r>
                      <a:r>
                        <a:rPr lang="en-GB" sz="1400" b="0" i="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 2   3   </a:t>
                      </a:r>
                      <a:endParaRPr lang="en-GB" sz="1400" b="0" i="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1369">
                <a:tc>
                  <a:txBody>
                    <a:bodyPr/>
                    <a:lstStyle/>
                    <a:p>
                      <a:r>
                        <a:rPr lang="en-GB" sz="1200" b="0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Size x likelihood</a:t>
                      </a:r>
                      <a:endParaRPr lang="en-GB" sz="1200" b="0" i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0" i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6228184" y="5949280"/>
            <a:ext cx="2736304" cy="432048"/>
          </a:xfrm>
          <a:prstGeom prst="rect">
            <a:avLst/>
          </a:prstGeom>
          <a:noFill/>
          <a:ln>
            <a:solidFill>
              <a:srgbClr val="0068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179512" y="1417038"/>
          <a:ext cx="4392488" cy="20927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656184"/>
                <a:gridCol w="2736304"/>
              </a:tblGrid>
              <a:tr h="764372">
                <a:tc>
                  <a:txBody>
                    <a:bodyPr/>
                    <a:lstStyle/>
                    <a:p>
                      <a:pPr algn="ctr"/>
                      <a:r>
                        <a:rPr lang="en-GB" sz="2000" b="1" i="0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Benefit</a:t>
                      </a:r>
                      <a:endParaRPr lang="en-GB" sz="2000" b="1" i="0" dirty="0">
                        <a:solidFill>
                          <a:schemeClr val="bg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i="0" dirty="0">
                        <a:solidFill>
                          <a:schemeClr val="bg2">
                            <a:lumMod val="2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95586">
                <a:tc>
                  <a:txBody>
                    <a:bodyPr/>
                    <a:lstStyle/>
                    <a:p>
                      <a:r>
                        <a:rPr lang="en-GB" sz="1200" b="0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Size of benefit</a:t>
                      </a:r>
                      <a:endParaRPr lang="en-GB" sz="1200" b="0" i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1 </a:t>
                      </a:r>
                      <a:r>
                        <a:rPr lang="en-GB" sz="1400" b="0" i="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 2   3   </a:t>
                      </a:r>
                      <a:endParaRPr lang="en-GB" sz="1400" b="0" i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711">
                <a:tc>
                  <a:txBody>
                    <a:bodyPr/>
                    <a:lstStyle/>
                    <a:p>
                      <a:r>
                        <a:rPr lang="en-GB" sz="1200" b="0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Likelihood</a:t>
                      </a:r>
                      <a:r>
                        <a:rPr lang="en-GB" sz="1200" b="0" i="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of it happening</a:t>
                      </a:r>
                      <a:endParaRPr lang="en-GB" sz="1200" b="0" i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1 </a:t>
                      </a:r>
                      <a:r>
                        <a:rPr lang="en-GB" sz="1400" b="0" i="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 2   3   </a:t>
                      </a:r>
                      <a:endParaRPr lang="en-GB" sz="1400" b="0" i="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4031">
                <a:tc>
                  <a:txBody>
                    <a:bodyPr/>
                    <a:lstStyle/>
                    <a:p>
                      <a:r>
                        <a:rPr lang="en-GB" sz="1200" b="0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Size</a:t>
                      </a:r>
                      <a:r>
                        <a:rPr lang="en-GB" sz="1200" b="0" i="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x likelihood</a:t>
                      </a:r>
                      <a:endParaRPr lang="en-GB" sz="1200" b="0" i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b="0" i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4644008" y="1411299"/>
          <a:ext cx="4320480" cy="211749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584176"/>
                <a:gridCol w="2736304"/>
              </a:tblGrid>
              <a:tr h="803935">
                <a:tc>
                  <a:txBody>
                    <a:bodyPr/>
                    <a:lstStyle/>
                    <a:p>
                      <a:pPr algn="ctr"/>
                      <a:r>
                        <a:rPr lang="en-GB" sz="2000" b="1" i="0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Risk</a:t>
                      </a:r>
                      <a:endParaRPr lang="en-GB" sz="2000" b="1" i="0" dirty="0">
                        <a:solidFill>
                          <a:schemeClr val="bg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i="0" dirty="0">
                        <a:solidFill>
                          <a:schemeClr val="bg2">
                            <a:lumMod val="2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71093">
                <a:tc>
                  <a:txBody>
                    <a:bodyPr/>
                    <a:lstStyle/>
                    <a:p>
                      <a:r>
                        <a:rPr lang="en-GB" sz="1200" b="0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Size of risk (seriousness)</a:t>
                      </a:r>
                      <a:endParaRPr lang="en-GB" sz="1200" b="0" i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1 </a:t>
                      </a:r>
                      <a:r>
                        <a:rPr lang="en-GB" sz="1400" b="0" i="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 2   3   </a:t>
                      </a:r>
                      <a:endParaRPr lang="en-GB" sz="1400" b="0" i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1093">
                <a:tc>
                  <a:txBody>
                    <a:bodyPr/>
                    <a:lstStyle/>
                    <a:p>
                      <a:r>
                        <a:rPr lang="en-GB" sz="1200" b="0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Likelihood</a:t>
                      </a:r>
                      <a:r>
                        <a:rPr lang="en-GB" sz="1200" b="0" i="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of it happening</a:t>
                      </a:r>
                      <a:endParaRPr lang="en-GB" sz="1200" b="0" i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1 </a:t>
                      </a:r>
                      <a:r>
                        <a:rPr lang="en-GB" sz="1400" b="0" i="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 2   3   </a:t>
                      </a:r>
                      <a:endParaRPr lang="en-GB" sz="1400" b="0" i="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1369">
                <a:tc>
                  <a:txBody>
                    <a:bodyPr/>
                    <a:lstStyle/>
                    <a:p>
                      <a:r>
                        <a:rPr lang="en-GB" sz="1200" b="0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Size x likelihood</a:t>
                      </a:r>
                      <a:endParaRPr lang="en-GB" sz="1200" b="0" i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0" i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Arrow Connector 25"/>
          <p:cNvCxnSpPr/>
          <p:nvPr/>
        </p:nvCxnSpPr>
        <p:spPr>
          <a:xfrm>
            <a:off x="7127776" y="4509120"/>
            <a:ext cx="504056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69" name="TextBox 68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SS3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70" name="Picture 69" descr="Student sheets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71" name="TextBox 70"/>
          <p:cNvSpPr txBox="1"/>
          <p:nvPr/>
        </p:nvSpPr>
        <p:spPr>
          <a:xfrm>
            <a:off x="2051721" y="260648"/>
            <a:ext cx="5328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Use ethics thinking guide</a:t>
            </a:r>
            <a:endParaRPr lang="en-GB" sz="3200" dirty="0">
              <a:solidFill>
                <a:schemeClr val="accent6">
                  <a:lumMod val="75000"/>
                </a:schemeClr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23528" y="3405762"/>
            <a:ext cx="33843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entury Gothic" pitchFamily="34" charset="0"/>
              </a:rPr>
              <a:t>B</a:t>
            </a:r>
            <a:r>
              <a:rPr lang="en-GB" sz="1400" dirty="0" smtClean="0">
                <a:latin typeface="Century Gothic" pitchFamily="34" charset="0"/>
              </a:rPr>
              <a:t>ase your decisions on rules which you believe should always  be followed, for instance: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95536" y="4197850"/>
            <a:ext cx="3456384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Clr>
                <a:schemeClr val="accent6">
                  <a:lumMod val="75000"/>
                </a:schemeClr>
              </a:buClr>
              <a:buSzPct val="100000"/>
              <a:buFont typeface="Wingdings" pitchFamily="2" charset="2"/>
              <a:buChar char="l"/>
            </a:pPr>
            <a:r>
              <a:rPr lang="en-GB" sz="1400" dirty="0" smtClean="0">
                <a:latin typeface="Century Gothic" pitchFamily="34" charset="0"/>
              </a:rPr>
              <a:t>It is wrong to lie or cheat</a:t>
            </a:r>
          </a:p>
          <a:p>
            <a:pPr marL="180975" indent="-180975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itchFamily="2" charset="2"/>
              <a:buChar char="l"/>
            </a:pPr>
            <a:r>
              <a:rPr lang="en-GB" sz="1400" dirty="0" smtClean="0">
                <a:latin typeface="Century Gothic" pitchFamily="34" charset="0"/>
              </a:rPr>
              <a:t>It is wrong to steal</a:t>
            </a:r>
          </a:p>
          <a:p>
            <a:pPr marL="180975" indent="-180975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itchFamily="2" charset="2"/>
              <a:buChar char="l"/>
            </a:pPr>
            <a:r>
              <a:rPr lang="en-GB" sz="1400" dirty="0" smtClean="0">
                <a:latin typeface="Century Gothic" pitchFamily="34" charset="0"/>
              </a:rPr>
              <a:t>All living things have the right to life</a:t>
            </a:r>
          </a:p>
          <a:p>
            <a:pPr marL="180975" indent="-180975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itchFamily="2" charset="2"/>
              <a:buChar char="l"/>
            </a:pPr>
            <a:r>
              <a:rPr lang="en-GB" sz="1400" dirty="0" smtClean="0">
                <a:latin typeface="Century Gothic" pitchFamily="34" charset="0"/>
              </a:rPr>
              <a:t>All humans have a right to good health</a:t>
            </a:r>
          </a:p>
          <a:p>
            <a:pPr marL="180975" indent="-180975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itchFamily="2" charset="2"/>
              <a:buChar char="l"/>
            </a:pPr>
            <a:r>
              <a:rPr lang="en-GB" sz="1400" dirty="0" smtClean="0">
                <a:latin typeface="Century Gothic" pitchFamily="34" charset="0"/>
              </a:rPr>
              <a:t>Help others</a:t>
            </a:r>
          </a:p>
          <a:p>
            <a:pPr marL="180975" indent="-180975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itchFamily="2" charset="2"/>
              <a:buChar char="l"/>
            </a:pPr>
            <a:r>
              <a:rPr lang="en-GB" sz="1400" dirty="0" smtClean="0">
                <a:latin typeface="Century Gothic" pitchFamily="34" charset="0"/>
              </a:rPr>
              <a:t>Respect people’s opinions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691680" y="2269316"/>
            <a:ext cx="146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Follow rules</a:t>
            </a:r>
            <a:endParaRPr lang="en-GB" b="1" dirty="0">
              <a:latin typeface="Century Gothic" pitchFamily="34" charset="0"/>
            </a:endParaRPr>
          </a:p>
        </p:txBody>
      </p:sp>
      <p:pic>
        <p:nvPicPr>
          <p:cNvPr id="37" name="Picture 36" descr="rule book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916832"/>
            <a:ext cx="1360734" cy="1266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Rectangle 19"/>
          <p:cNvSpPr/>
          <p:nvPr/>
        </p:nvSpPr>
        <p:spPr>
          <a:xfrm>
            <a:off x="323528" y="1765260"/>
            <a:ext cx="3672408" cy="4472052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9" name="TextBox 88"/>
          <p:cNvSpPr txBox="1"/>
          <p:nvPr/>
        </p:nvSpPr>
        <p:spPr>
          <a:xfrm>
            <a:off x="4355976" y="1772816"/>
            <a:ext cx="4608512" cy="1400383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latin typeface="Century Gothic" pitchFamily="34" charset="0"/>
              </a:rPr>
              <a:t>Example:</a:t>
            </a:r>
          </a:p>
          <a:p>
            <a:pPr marL="180975" indent="-180975">
              <a:spcBef>
                <a:spcPts val="12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itchFamily="2" charset="2"/>
              <a:buChar char="l"/>
            </a:pPr>
            <a:r>
              <a:rPr lang="en-GB" sz="1400" dirty="0" smtClean="0">
                <a:latin typeface="Century Gothic" pitchFamily="34" charset="0"/>
              </a:rPr>
              <a:t>A man’s wife is very ill but he cannot afford the medicine to cure her. On a hospital visit he sees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it in an unlocked cupboard.</a:t>
            </a:r>
          </a:p>
          <a:p>
            <a:pPr marL="180975" indent="-180975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	Should he take it?</a:t>
            </a:r>
            <a:endParaRPr lang="en-GB" sz="1400" dirty="0" smtClean="0">
              <a:latin typeface="Century Gothic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23528" y="910461"/>
            <a:ext cx="727280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 smtClean="0">
                <a:latin typeface="Century Gothic" pitchFamily="34" charset="0"/>
              </a:rPr>
              <a:t>Ethical thinking help us to decide is something is right or wrong. </a:t>
            </a:r>
          </a:p>
          <a:p>
            <a:pPr>
              <a:spcAft>
                <a:spcPts val="600"/>
              </a:spcAft>
            </a:pPr>
            <a:r>
              <a:rPr lang="en-GB" dirty="0" smtClean="0">
                <a:latin typeface="Century Gothic" pitchFamily="34" charset="0"/>
              </a:rPr>
              <a:t>Rights and duties is one type of thinking we can use. </a:t>
            </a:r>
            <a:endParaRPr lang="en-GB" dirty="0">
              <a:latin typeface="Century Gothic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691680" y="2701364"/>
            <a:ext cx="21602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GB" sz="1600" b="1" dirty="0" smtClean="0">
                <a:latin typeface="Century Gothic" pitchFamily="34" charset="0"/>
              </a:rPr>
              <a:t>Do not worry about the outcome.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80" y="183726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Rights and Duties</a:t>
            </a:r>
            <a:endParaRPr lang="en-GB" b="1" dirty="0">
              <a:solidFill>
                <a:schemeClr val="accent6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91472" y="3284984"/>
            <a:ext cx="2016224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latin typeface="Century Gothic" pitchFamily="34" charset="0"/>
              </a:rPr>
              <a:t>What to do:</a:t>
            </a:r>
          </a:p>
          <a:p>
            <a:pPr marL="180975" indent="-180975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1</a:t>
            </a:r>
            <a:r>
              <a:rPr lang="en-GB" sz="1400" dirty="0" smtClean="0">
                <a:latin typeface="Century Gothic" pitchFamily="34" charset="0"/>
              </a:rPr>
              <a:t>	List the rules that are relevant: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607496" y="4149080"/>
            <a:ext cx="12961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It is wrong to steal </a:t>
            </a:r>
          </a:p>
          <a:p>
            <a:endParaRPr lang="en-GB" sz="1400" dirty="0" smtClean="0">
              <a:latin typeface="Century Gothic" pitchFamily="34" charset="0"/>
            </a:endParaRPr>
          </a:p>
          <a:p>
            <a:r>
              <a:rPr lang="en-GB" sz="1400" dirty="0" smtClean="0">
                <a:latin typeface="Century Gothic" pitchFamily="34" charset="0"/>
              </a:rPr>
              <a:t>All humans have a right to good health</a:t>
            </a:r>
          </a:p>
          <a:p>
            <a:endParaRPr lang="en-GB" sz="1400" dirty="0" smtClean="0">
              <a:latin typeface="Century Gothic" pitchFamily="34" charset="0"/>
            </a:endParaRPr>
          </a:p>
          <a:p>
            <a:r>
              <a:rPr lang="en-GB" sz="1400" dirty="0" smtClean="0">
                <a:latin typeface="Century Gothic" pitchFamily="34" charset="0"/>
              </a:rPr>
              <a:t>Help others</a:t>
            </a:r>
            <a:endParaRPr lang="en-GB" sz="1400" dirty="0">
              <a:latin typeface="Century Gothic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27776" y="3573016"/>
            <a:ext cx="1764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/>
            <a:r>
              <a:rPr lang="en-GB" sz="1400" b="1" dirty="0" smtClean="0">
                <a:latin typeface="Century Gothic" pitchFamily="34" charset="0"/>
              </a:rPr>
              <a:t>3</a:t>
            </a:r>
            <a:r>
              <a:rPr lang="en-GB" sz="1400" dirty="0" smtClean="0">
                <a:latin typeface="Century Gothic" pitchFamily="34" charset="0"/>
              </a:rPr>
              <a:t>	Follow the rule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703840" y="4276253"/>
            <a:ext cx="93610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Leave it</a:t>
            </a:r>
          </a:p>
          <a:p>
            <a:endParaRPr lang="en-GB" sz="1400" dirty="0" smtClean="0">
              <a:latin typeface="Century Gothic" pitchFamily="34" charset="0"/>
            </a:endParaRPr>
          </a:p>
          <a:p>
            <a:endParaRPr lang="en-GB" sz="1400" dirty="0" smtClean="0">
              <a:latin typeface="Century Gothic" pitchFamily="34" charset="0"/>
            </a:endParaRPr>
          </a:p>
          <a:p>
            <a:endParaRPr lang="en-GB" sz="1400" dirty="0" smtClean="0">
              <a:latin typeface="Century Gothic" pitchFamily="34" charset="0"/>
            </a:endParaRPr>
          </a:p>
          <a:p>
            <a:r>
              <a:rPr lang="en-GB" sz="1400" dirty="0" smtClean="0">
                <a:latin typeface="Century Gothic" pitchFamily="34" charset="0"/>
              </a:rPr>
              <a:t>Take it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7127776" y="5301208"/>
            <a:ext cx="504056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7127776" y="5445224"/>
            <a:ext cx="504056" cy="144016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5687616" y="4509120"/>
            <a:ext cx="79208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5687616" y="5373216"/>
            <a:ext cx="79208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5687616" y="5805264"/>
            <a:ext cx="792088" cy="21602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6623720" y="4077072"/>
            <a:ext cx="504056" cy="2088232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 rot="5400000">
            <a:off x="5769206" y="4859578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latin typeface="Century Gothic" pitchFamily="34" charset="0"/>
              </a:rPr>
              <a:t>2</a:t>
            </a:r>
            <a:r>
              <a:rPr lang="en-GB" sz="1400" dirty="0" smtClean="0">
                <a:latin typeface="Century Gothic" pitchFamily="34" charset="0"/>
              </a:rPr>
              <a:t>  Decide which rule is most important to </a:t>
            </a:r>
            <a:r>
              <a:rPr lang="en-GB" sz="1400" b="1" dirty="0" smtClean="0">
                <a:latin typeface="Century Gothic" pitchFamily="34" charset="0"/>
              </a:rPr>
              <a:t>you</a:t>
            </a:r>
            <a:endParaRPr lang="en-GB" sz="1400" dirty="0" smtClean="0">
              <a:latin typeface="Century Gothic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355976" y="3212976"/>
            <a:ext cx="4392488" cy="3031892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443</Words>
  <Application>Microsoft Office PowerPoint</Application>
  <PresentationFormat>On-screen Show (4:3)</PresentationFormat>
  <Paragraphs>90</Paragraphs>
  <Slides>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Gemma Young</dc:creator>
  <cp:lastModifiedBy>Gemma Young</cp:lastModifiedBy>
  <cp:revision>13</cp:revision>
  <dcterms:created xsi:type="dcterms:W3CDTF">2016-04-14T11:23:20Z</dcterms:created>
  <dcterms:modified xsi:type="dcterms:W3CDTF">2016-05-26T14:32:52Z</dcterms:modified>
</cp:coreProperties>
</file>