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9" r:id="rId2"/>
    <p:sldId id="434" r:id="rId3"/>
    <p:sldId id="416" r:id="rId4"/>
    <p:sldId id="436" r:id="rId5"/>
    <p:sldId id="433" r:id="rId6"/>
    <p:sldId id="419" r:id="rId7"/>
    <p:sldId id="437" r:id="rId8"/>
    <p:sldId id="277" r:id="rId9"/>
    <p:sldId id="278" r:id="rId10"/>
  </p:sldIdLst>
  <p:sldSz cx="9144000" cy="6858000" type="screen4x3"/>
  <p:notesSz cx="6864350" cy="9998075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entury Gothic" pitchFamily="34" charset="0"/>
      <p:regular r:id="rId17"/>
      <p:bold r:id="rId18"/>
      <p:italic r:id="rId19"/>
      <p:boldItalic r:id="rId20"/>
    </p:embeddedFont>
    <p:embeddedFont>
      <p:font typeface="Ebrima" pitchFamily="2" charset="0"/>
      <p:regular r:id="rId21"/>
      <p:bold r:id="rId22"/>
    </p:embeddedFont>
    <p:embeddedFont>
      <p:font typeface="Mangal" pitchFamily="18" charset="0"/>
      <p:regular r:id="rId23"/>
      <p:bold r:id="rId24"/>
    </p:embeddedFont>
    <p:embeddedFont>
      <p:font typeface="ＭＳ Ｐゴシック" pitchFamily="34" charset="-128"/>
      <p:regular r:id="rId25"/>
    </p:embeddedFont>
    <p:embeddedFont>
      <p:font typeface="Wingdings 2" pitchFamily="18" charset="2"/>
      <p:regular r:id="rId26"/>
    </p:embeddedFont>
    <p:embeddedFont>
      <p:font typeface="LilyUPC" pitchFamily="34" charset="-34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75" clrIdx="0">
    <p:extLst/>
  </p:cmAuthor>
  <p:cmAuthor id="2" name="Gemma Young" initials="GY" lastIdx="79" clrIdx="1"/>
  <p:cmAuthor id="3" name="Linda" initials="L" lastIdx="3" clrIdx="2"/>
  <p:cmAuthor id="4" name="Philippa Gardom Hulme" initials="PGH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FF9900"/>
    <a:srgbClr val="28A046"/>
    <a:srgbClr val="EB9F15"/>
    <a:srgbClr val="F8E59E"/>
    <a:srgbClr val="B33D96"/>
    <a:srgbClr val="FF9675"/>
    <a:srgbClr val="FFD347"/>
    <a:srgbClr val="FEE7B8"/>
    <a:srgbClr val="AC7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4" autoAdjust="0"/>
    <p:restoredTop sz="84029" autoAdjust="0"/>
  </p:normalViewPr>
  <p:slideViewPr>
    <p:cSldViewPr>
      <p:cViewPr>
        <p:scale>
          <a:sx n="80" d="100"/>
          <a:sy n="8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B760-2193-4023-9C6B-EFA9050BEF78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7321-8033-4E23-B93B-25016622146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1595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5699DE8D-534E-4523-A397-7A0410357DF6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9086"/>
            <a:ext cx="5491480" cy="4499134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40C4CB4-6439-4B9C-81E7-42EE3FE83DA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10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grpSp>
        <p:nvGrpSpPr>
          <p:cNvPr id="2" name="Group 7"/>
          <p:cNvGrpSpPr/>
          <p:nvPr userDrawn="1"/>
        </p:nvGrpSpPr>
        <p:grpSpPr>
          <a:xfrm>
            <a:off x="0" y="6525344"/>
            <a:ext cx="9144000" cy="353876"/>
            <a:chOff x="0" y="6525344"/>
            <a:chExt cx="9144000" cy="353876"/>
          </a:xfrm>
          <a:solidFill>
            <a:srgbClr val="FF9900"/>
          </a:solidFill>
        </p:grpSpPr>
        <p:sp>
          <p:nvSpPr>
            <p:cNvPr id="6" name="Rectangle 5"/>
            <p:cNvSpPr/>
            <p:nvPr userDrawn="1"/>
          </p:nvSpPr>
          <p:spPr>
            <a:xfrm rot="5400000">
              <a:off x="4395062" y="2130283"/>
              <a:ext cx="353875" cy="9144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6876256" y="6525344"/>
              <a:ext cx="2088232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Student sheets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1D3E-30FA-439D-BB1E-BF4D62928A8C}" type="datetimeFigureOut">
              <a:rPr lang="en-GB" smtClean="0"/>
              <a:pPr/>
              <a:t>27/06/2016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2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.emf"/><Relationship Id="rId1" Type="http://schemas.openxmlformats.org/officeDocument/2006/relationships/tags" Target="../tags/tag18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emf"/><Relationship Id="rId10" Type="http://schemas.openxmlformats.org/officeDocument/2006/relationships/image" Target="../media/image13.jpeg"/><Relationship Id="rId4" Type="http://schemas.openxmlformats.org/officeDocument/2006/relationships/image" Target="../media/image4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88" y="3284984"/>
            <a:ext cx="9142412" cy="1642862"/>
          </a:xfrm>
          <a:prstGeom prst="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3573016"/>
            <a:ext cx="7487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chemeClr val="bg1"/>
                </a:solidFill>
                <a:latin typeface="Century Gothic" pitchFamily="34" charset="0"/>
              </a:rPr>
              <a:t>eco-phone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96752"/>
            <a:ext cx="9142412" cy="1152128"/>
          </a:xfrm>
          <a:prstGeom prst="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261209"/>
            <a:ext cx="7487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entury Gothic" pitchFamily="34" charset="0"/>
              </a:rPr>
              <a:t>eco-phone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2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Student sheets</a:t>
            </a:r>
            <a:endParaRPr lang="en-US" sz="4000" dirty="0">
              <a:solidFill>
                <a:srgbClr val="FF9900"/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273036"/>
              </p:ext>
            </p:extLst>
          </p:nvPr>
        </p:nvGraphicFramePr>
        <p:xfrm>
          <a:off x="1259634" y="2430437"/>
          <a:ext cx="6840757" cy="3806875"/>
        </p:xfrm>
        <a:graphic>
          <a:graphicData uri="http://schemas.openxmlformats.org/drawingml/2006/table">
            <a:tbl>
              <a:tblPr/>
              <a:tblGrid>
                <a:gridCol w="1129056"/>
                <a:gridCol w="2058869"/>
                <a:gridCol w="3652832"/>
              </a:tblGrid>
              <a:tr h="2944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    Sheet no.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867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SS1a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Critique claims guide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for each student needing more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For use with grass-resin phone casing sources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867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SS1b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Critique claims guide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for each student needing less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For use with grass-resin phone casing sources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11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 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Interrogate sources checklist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for each student</a:t>
                      </a:r>
                      <a:b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For use with sugar battery sources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867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SS3a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Analyse patterns: bar chart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for each student needing more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For use with circuit board support sources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455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SS3b</a:t>
                      </a:r>
                    </a:p>
                  </a:txBody>
                  <a:tcPr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Analyse patterns: bar chart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for each student needing less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For use with circuit board support sources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ction Button: Custom 6">
            <a:hlinkClick r:id="rId4" action="ppaction://hlinksldjump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79712" y="18864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Critique claims guide</a:t>
            </a:r>
            <a:endParaRPr lang="en-GB" sz="3200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983304"/>
            <a:ext cx="4176464" cy="6617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itchFamily="34" charset="0"/>
              </a:rPr>
              <a:t>We think the claim </a:t>
            </a:r>
            <a:r>
              <a:rPr lang="en-GB" sz="1600" b="1" dirty="0" smtClean="0">
                <a:solidFill>
                  <a:srgbClr val="28A046"/>
                </a:solidFill>
                <a:latin typeface="Century Gothic" pitchFamily="34" charset="0"/>
              </a:rPr>
              <a:t>is</a:t>
            </a:r>
            <a:r>
              <a:rPr lang="en-GB" sz="16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 / </a:t>
            </a:r>
            <a:r>
              <a:rPr lang="en-GB" sz="1600" b="1" dirty="0" smtClean="0">
                <a:solidFill>
                  <a:srgbClr val="28A046"/>
                </a:solidFill>
                <a:latin typeface="Century Gothic" pitchFamily="34" charset="0"/>
              </a:rPr>
              <a:t>is not </a:t>
            </a:r>
            <a:r>
              <a:rPr lang="en-GB" sz="1600" b="1" dirty="0" smtClean="0">
                <a:latin typeface="Century Gothic" pitchFamily="34" charset="0"/>
              </a:rPr>
              <a:t>reasonable.</a:t>
            </a:r>
          </a:p>
          <a:p>
            <a:pPr>
              <a:spcBef>
                <a:spcPts val="600"/>
              </a:spcBef>
            </a:pPr>
            <a:r>
              <a:rPr lang="en-GB" sz="1600" b="1" dirty="0" smtClean="0">
                <a:latin typeface="Century Gothic" pitchFamily="34" charset="0"/>
              </a:rPr>
              <a:t>Our reasoning is: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1628800"/>
            <a:ext cx="8640960" cy="115416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itchFamily="34" charset="0"/>
              </a:rPr>
              <a:t>Our first piece of evidence is: </a:t>
            </a:r>
            <a:br>
              <a:rPr lang="en-GB" sz="1600" b="1" dirty="0" smtClean="0">
                <a:latin typeface="Century Gothic" pitchFamily="34" charset="0"/>
              </a:rPr>
            </a:br>
            <a:r>
              <a:rPr lang="en-GB" sz="1600" dirty="0" smtClean="0">
                <a:latin typeface="Century Gothic" pitchFamily="34" charset="0"/>
              </a:rPr>
              <a:t>Data on properties of grass-resin material from a published scientific study.</a:t>
            </a:r>
          </a:p>
          <a:p>
            <a:pPr>
              <a:spcBef>
                <a:spcPts val="600"/>
              </a:spcBef>
            </a:pPr>
            <a:r>
              <a:rPr lang="en-GB" sz="1600" b="1" dirty="0" smtClean="0">
                <a:latin typeface="Century Gothic" pitchFamily="34" charset="0"/>
              </a:rPr>
              <a:t>Our second piece of evidence is: </a:t>
            </a:r>
            <a:br>
              <a:rPr lang="en-GB" sz="1600" b="1" dirty="0" smtClean="0">
                <a:latin typeface="Century Gothic" pitchFamily="34" charset="0"/>
              </a:rPr>
            </a:br>
            <a:r>
              <a:rPr lang="en-GB" sz="1600" dirty="0" smtClean="0">
                <a:latin typeface="Century Gothic" pitchFamily="34" charset="0"/>
              </a:rPr>
              <a:t>Data on properties of current </a:t>
            </a:r>
            <a:r>
              <a:rPr lang="en-GB" sz="1600" dirty="0" err="1" smtClean="0">
                <a:latin typeface="Century Gothic" pitchFamily="34" charset="0"/>
              </a:rPr>
              <a:t>smartphone</a:t>
            </a:r>
            <a:r>
              <a:rPr lang="en-GB" sz="1600" dirty="0" smtClean="0">
                <a:latin typeface="Century Gothic" pitchFamily="34" charset="0"/>
              </a:rPr>
              <a:t> casing materials from a data book.</a:t>
            </a:r>
            <a:endParaRPr lang="en-GB" sz="1600" b="1" dirty="0"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908720"/>
            <a:ext cx="8064896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itchFamily="34" charset="0"/>
              </a:rPr>
              <a:t>The claim is: </a:t>
            </a:r>
            <a:br>
              <a:rPr lang="en-GB" sz="1600" b="1" dirty="0" smtClean="0">
                <a:latin typeface="Century Gothic" pitchFamily="34" charset="0"/>
              </a:rPr>
            </a:br>
            <a:r>
              <a:rPr lang="en-GB" sz="1600" dirty="0" smtClean="0">
                <a:latin typeface="Century Gothic" pitchFamily="34" charset="0"/>
              </a:rPr>
              <a:t>A grass-resin material has properties suitable for making </a:t>
            </a:r>
            <a:r>
              <a:rPr lang="en-GB" sz="1600" dirty="0" err="1" smtClean="0">
                <a:latin typeface="Century Gothic" pitchFamily="34" charset="0"/>
              </a:rPr>
              <a:t>smartphone</a:t>
            </a:r>
            <a:r>
              <a:rPr lang="en-GB" sz="1600" dirty="0" smtClean="0">
                <a:latin typeface="Century Gothic" pitchFamily="34" charset="0"/>
              </a:rPr>
              <a:t> casing.</a:t>
            </a:r>
            <a:endParaRPr lang="en-GB" sz="1600" b="1" dirty="0">
              <a:latin typeface="Century Gothic" pitchFamily="34" charset="0"/>
            </a:endParaRPr>
          </a:p>
        </p:txBody>
      </p:sp>
      <p:pic>
        <p:nvPicPr>
          <p:cNvPr id="8" name="Picture 7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SS1a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72200" y="188640"/>
            <a:ext cx="1584176" cy="58477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Use with grass resin sources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9512" y="2924944"/>
            <a:ext cx="8784976" cy="3528392"/>
          </a:xfrm>
          <a:prstGeom prst="rect">
            <a:avLst/>
          </a:prstGeom>
          <a:noFill/>
          <a:ln w="6350">
            <a:solidFill>
              <a:srgbClr val="28A0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707904" y="6093296"/>
            <a:ext cx="5400600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entury Gothic" pitchFamily="34" charset="0"/>
              </a:rPr>
              <a:t>[Compare the data for the three different materials]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9512" y="836712"/>
            <a:ext cx="8784976" cy="720080"/>
          </a:xfrm>
          <a:prstGeom prst="rect">
            <a:avLst/>
          </a:prstGeom>
          <a:noFill/>
          <a:ln w="6350">
            <a:solidFill>
              <a:srgbClr val="28A0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79512" y="1628800"/>
            <a:ext cx="8784976" cy="1224136"/>
          </a:xfrm>
          <a:prstGeom prst="rect">
            <a:avLst/>
          </a:prstGeom>
          <a:noFill/>
          <a:ln w="6350">
            <a:solidFill>
              <a:srgbClr val="28A0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79712" y="18864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Critique claims guide</a:t>
            </a:r>
            <a:endParaRPr lang="en-GB" sz="3200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911296"/>
            <a:ext cx="4176464" cy="6617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itchFamily="34" charset="0"/>
              </a:rPr>
              <a:t>We think the claim </a:t>
            </a:r>
            <a:r>
              <a:rPr lang="en-GB" sz="1600" b="1" dirty="0" smtClean="0">
                <a:solidFill>
                  <a:srgbClr val="28A046"/>
                </a:solidFill>
                <a:latin typeface="Century Gothic" pitchFamily="34" charset="0"/>
              </a:rPr>
              <a:t>is</a:t>
            </a:r>
            <a:r>
              <a:rPr lang="en-GB" sz="16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 / </a:t>
            </a:r>
            <a:r>
              <a:rPr lang="en-GB" sz="1600" b="1" dirty="0" smtClean="0">
                <a:solidFill>
                  <a:srgbClr val="28A046"/>
                </a:solidFill>
                <a:latin typeface="Century Gothic" pitchFamily="34" charset="0"/>
              </a:rPr>
              <a:t>is not </a:t>
            </a:r>
            <a:r>
              <a:rPr lang="en-GB" sz="1600" b="1" dirty="0" smtClean="0">
                <a:latin typeface="Century Gothic" pitchFamily="34" charset="0"/>
              </a:rPr>
              <a:t>reasonable.</a:t>
            </a:r>
          </a:p>
          <a:p>
            <a:pPr>
              <a:spcBef>
                <a:spcPts val="600"/>
              </a:spcBef>
            </a:pPr>
            <a:r>
              <a:rPr lang="en-GB" sz="1600" b="1" dirty="0" smtClean="0">
                <a:latin typeface="Century Gothic" pitchFamily="34" charset="0"/>
              </a:rPr>
              <a:t>Our reasoning is: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836712"/>
            <a:ext cx="8136904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itchFamily="34" charset="0"/>
              </a:rPr>
              <a:t>The claim is: </a:t>
            </a:r>
            <a:br>
              <a:rPr lang="en-GB" sz="1600" b="1" dirty="0" smtClean="0">
                <a:latin typeface="Century Gothic" pitchFamily="34" charset="0"/>
              </a:rPr>
            </a:br>
            <a:r>
              <a:rPr lang="en-GB" sz="1600" dirty="0" smtClean="0">
                <a:latin typeface="Century Gothic" pitchFamily="34" charset="0"/>
              </a:rPr>
              <a:t>A grass-resin material has properties suitable for making </a:t>
            </a:r>
            <a:r>
              <a:rPr lang="en-GB" sz="1600" dirty="0" err="1" smtClean="0">
                <a:latin typeface="Century Gothic" pitchFamily="34" charset="0"/>
              </a:rPr>
              <a:t>smartphone</a:t>
            </a:r>
            <a:r>
              <a:rPr lang="en-GB" sz="1600" dirty="0" smtClean="0">
                <a:latin typeface="Century Gothic" pitchFamily="34" charset="0"/>
              </a:rPr>
              <a:t> casing.</a:t>
            </a:r>
            <a:endParaRPr lang="en-GB" sz="1600" b="1" dirty="0">
              <a:latin typeface="Century Gothic" pitchFamily="34" charset="0"/>
            </a:endParaRPr>
          </a:p>
        </p:txBody>
      </p:sp>
      <p:pic>
        <p:nvPicPr>
          <p:cNvPr id="8" name="Picture 7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SS1b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72200" y="188640"/>
            <a:ext cx="1584176" cy="58477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Use with grass resin sources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9512" y="2852936"/>
            <a:ext cx="8784976" cy="3600400"/>
          </a:xfrm>
          <a:prstGeom prst="rect">
            <a:avLst/>
          </a:prstGeom>
          <a:noFill/>
          <a:ln w="6350">
            <a:solidFill>
              <a:srgbClr val="28A0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79512" y="836712"/>
            <a:ext cx="8784976" cy="648072"/>
          </a:xfrm>
          <a:prstGeom prst="rect">
            <a:avLst/>
          </a:prstGeom>
          <a:noFill/>
          <a:ln w="6350">
            <a:solidFill>
              <a:srgbClr val="28A0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79512" y="1556792"/>
            <a:ext cx="8640960" cy="115416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itchFamily="34" charset="0"/>
              </a:rPr>
              <a:t>Our first piece of evidence is: </a:t>
            </a:r>
            <a:br>
              <a:rPr lang="en-GB" sz="1600" b="1" dirty="0" smtClean="0">
                <a:latin typeface="Century Gothic" pitchFamily="34" charset="0"/>
              </a:rPr>
            </a:br>
            <a:endParaRPr lang="en-GB" sz="16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600" b="1" dirty="0" smtClean="0">
                <a:latin typeface="Century Gothic" pitchFamily="34" charset="0"/>
              </a:rPr>
              <a:t>Our second piece of evidence is: </a:t>
            </a:r>
            <a:br>
              <a:rPr lang="en-GB" sz="1600" b="1" dirty="0" smtClean="0">
                <a:latin typeface="Century Gothic" pitchFamily="34" charset="0"/>
              </a:rPr>
            </a:br>
            <a:endParaRPr lang="en-GB" sz="1600" b="1" dirty="0">
              <a:latin typeface="Century Gothic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9512" y="1556792"/>
            <a:ext cx="8784976" cy="1224136"/>
          </a:xfrm>
          <a:prstGeom prst="rect">
            <a:avLst/>
          </a:prstGeom>
          <a:noFill/>
          <a:ln w="6350">
            <a:solidFill>
              <a:srgbClr val="28A0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1619672" y="188640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3200" dirty="0" smtClean="0">
                <a:latin typeface="Century Gothic" pitchFamily="34" charset="0"/>
                <a:ea typeface="+mj-ea"/>
                <a:cs typeface="+mj-cs"/>
              </a:rPr>
              <a:t>Interrogate sources checklist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SS2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38" name="Picture 37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179512" y="1637299"/>
          <a:ext cx="8712968" cy="4816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6672"/>
                <a:gridCol w="1359074"/>
                <a:gridCol w="1359074"/>
                <a:gridCol w="1359074"/>
                <a:gridCol w="1359074"/>
              </a:tblGrid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b="1" dirty="0" smtClean="0"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300" b="1" spc="6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Name  </a:t>
                      </a:r>
                      <a:r>
                        <a:rPr lang="en-GB" sz="1300" b="1" spc="6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of   s</a:t>
                      </a:r>
                      <a:r>
                        <a:rPr lang="en-GB" sz="1300" b="1" spc="6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ource</a:t>
                      </a:r>
                      <a:endParaRPr lang="en-GB" sz="1300" b="1" spc="60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A0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300" b="1" dirty="0"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300" b="1" dirty="0"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300" b="1" dirty="0">
                        <a:latin typeface="Century Gothic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A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dirty="0" smtClean="0">
                          <a:latin typeface="Century Gothic" pitchFamily="34" charset="0"/>
                        </a:rPr>
                        <a:t>Evidence of reliability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authors are qualified scientists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Any research mentioned has been published in a peer-reviewed journal</a:t>
                      </a: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research is recent (&lt; 5 years old)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researcher or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funder will not benefit from the source (e.g. by making money)</a:t>
                      </a:r>
                      <a:endParaRPr lang="en-GB" sz="130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It is not biased (favours one opinion)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It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contains a scientific explanation of the findings</a:t>
                      </a:r>
                      <a:endParaRPr lang="en-GB" sz="130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2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findings are backed up by other research</a:t>
                      </a: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The research was based on a</a:t>
                      </a:r>
                      <a:r>
                        <a:rPr lang="en-GB" sz="130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lot of data</a:t>
                      </a:r>
                      <a:endParaRPr lang="en-GB" sz="1300" kern="120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251520" y="764704"/>
            <a:ext cx="889248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Write in the name of the source at the top of each column.</a:t>
            </a:r>
          </a:p>
          <a:p>
            <a:pPr>
              <a:spcBef>
                <a:spcPts val="300"/>
              </a:spcBef>
            </a:pPr>
            <a:r>
              <a:rPr lang="en-GB" sz="1400" dirty="0" smtClean="0">
                <a:latin typeface="Century Gothic" pitchFamily="34" charset="0"/>
              </a:rPr>
              <a:t>Add ticks to show if the source contains evidence of reliability.</a:t>
            </a:r>
          </a:p>
          <a:p>
            <a:pPr>
              <a:spcBef>
                <a:spcPts val="300"/>
              </a:spcBef>
            </a:pPr>
            <a:r>
              <a:rPr lang="en-GB" sz="1400" dirty="0" smtClean="0">
                <a:latin typeface="Century Gothic" pitchFamily="34" charset="0"/>
              </a:rPr>
              <a:t>Count up the number of ticks in each column. The more there are, the more reliable the source is.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24128" y="836712"/>
            <a:ext cx="3168352" cy="33855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Use with sugar battery sources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07704" y="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Analyse patterns: bar charts </a:t>
            </a:r>
            <a:endParaRPr lang="en-GB" sz="3200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1903765"/>
            <a:ext cx="5904656" cy="1338828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Write a sentence to describe what the bar chart shows. </a:t>
            </a:r>
          </a:p>
          <a:p>
            <a:pPr>
              <a:spcBef>
                <a:spcPts val="600"/>
              </a:spcBef>
            </a:pPr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Include the names of the two variables. </a:t>
            </a: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The </a:t>
            </a:r>
            <a:r>
              <a:rPr lang="en-GB" sz="1200" i="1" dirty="0" smtClean="0">
                <a:solidFill>
                  <a:srgbClr val="FF9900"/>
                </a:solidFill>
                <a:latin typeface="Century Gothic" pitchFamily="34" charset="0"/>
              </a:rPr>
              <a:t>_____________________________</a:t>
            </a:r>
            <a:r>
              <a:rPr lang="en-GB" sz="1200" i="1" dirty="0" smtClean="0">
                <a:latin typeface="Century Gothic" pitchFamily="34" charset="0"/>
              </a:rPr>
              <a:t>  was greater when the CNF film was</a:t>
            </a:r>
          </a:p>
          <a:p>
            <a:pPr>
              <a:spcBef>
                <a:spcPts val="1200"/>
              </a:spcBef>
            </a:pPr>
            <a:r>
              <a:rPr lang="en-GB" sz="1200" i="1" dirty="0" smtClean="0">
                <a:latin typeface="Century Gothic" pitchFamily="34" charset="0"/>
              </a:rPr>
              <a:t>treated with the </a:t>
            </a:r>
            <a:r>
              <a:rPr lang="en-GB" sz="1200" dirty="0" smtClean="0">
                <a:solidFill>
                  <a:srgbClr val="FF9900"/>
                </a:solidFill>
                <a:latin typeface="Century Gothic" pitchFamily="34" charset="0"/>
              </a:rPr>
              <a:t>______________________________</a:t>
            </a:r>
            <a:r>
              <a:rPr lang="en-GB" sz="1200" dirty="0" smtClean="0">
                <a:latin typeface="Century Gothic" pitchFamily="34" charset="0"/>
              </a:rPr>
              <a:t> fungus species.</a:t>
            </a:r>
          </a:p>
          <a:p>
            <a:pPr>
              <a:spcBef>
                <a:spcPts val="600"/>
              </a:spcBef>
            </a:pPr>
            <a:endParaRPr lang="en-GB" sz="800" dirty="0">
              <a:latin typeface="Century Gothic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71800" y="629107"/>
            <a:ext cx="3240360" cy="33855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Use with circuit board sources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72659" y="1019688"/>
            <a:ext cx="5904656" cy="800219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Figure 1</a:t>
            </a:r>
          </a:p>
          <a:p>
            <a:pPr marL="174625" indent="-174625">
              <a:spcBef>
                <a:spcPts val="600"/>
              </a:spcBef>
              <a:buClr>
                <a:srgbClr val="28A046"/>
              </a:buClr>
              <a:buFont typeface="Wingdings 2" pitchFamily="18" charset="2"/>
              <a:buChar char=""/>
            </a:pPr>
            <a:r>
              <a:rPr lang="en-GB" sz="1200" dirty="0" smtClean="0">
                <a:latin typeface="Century Gothic" pitchFamily="34" charset="0"/>
              </a:rPr>
              <a:t>The independent variable (x-axis) is</a:t>
            </a:r>
          </a:p>
          <a:p>
            <a:pPr marL="174625" indent="-174625">
              <a:spcBef>
                <a:spcPts val="600"/>
              </a:spcBef>
              <a:buClr>
                <a:srgbClr val="28A046"/>
              </a:buClr>
            </a:pPr>
            <a:r>
              <a:rPr lang="en-GB" sz="1200" dirty="0" smtClean="0">
                <a:latin typeface="Century Gothic" pitchFamily="34" charset="0"/>
              </a:rPr>
              <a:t> 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71800" y="3313450"/>
            <a:ext cx="5904656" cy="1061829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Add values to illustrate any differences.</a:t>
            </a:r>
            <a:endParaRPr lang="en-GB" sz="12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The mass loss was </a:t>
            </a:r>
            <a:r>
              <a:rPr lang="en-GB" sz="1200" i="1" dirty="0" smtClean="0">
                <a:solidFill>
                  <a:srgbClr val="FF9900"/>
                </a:solidFill>
                <a:latin typeface="Century Gothic" pitchFamily="34" charset="0"/>
              </a:rPr>
              <a:t>________</a:t>
            </a:r>
            <a:r>
              <a:rPr lang="en-GB" sz="1200" i="1" dirty="0" smtClean="0">
                <a:latin typeface="Century Gothic" pitchFamily="34" charset="0"/>
              </a:rPr>
              <a:t>% when the CNF paper was treated with </a:t>
            </a: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P. Placenta fungus, and </a:t>
            </a:r>
            <a:r>
              <a:rPr lang="en-GB" sz="1200" i="1" dirty="0" smtClean="0">
                <a:solidFill>
                  <a:srgbClr val="FF9900"/>
                </a:solidFill>
                <a:latin typeface="Century Gothic" pitchFamily="34" charset="0"/>
              </a:rPr>
              <a:t>_______</a:t>
            </a:r>
            <a:r>
              <a:rPr lang="en-GB" sz="1200" i="1" dirty="0" smtClean="0">
                <a:latin typeface="Century Gothic" pitchFamily="34" charset="0"/>
              </a:rPr>
              <a:t>% when CNF paper was treated with </a:t>
            </a: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P. </a:t>
            </a:r>
            <a:r>
              <a:rPr lang="en-GB" sz="1200" i="1" dirty="0" err="1" smtClean="0">
                <a:latin typeface="Century Gothic" pitchFamily="34" charset="0"/>
              </a:rPr>
              <a:t>Chrysosporium</a:t>
            </a:r>
            <a:r>
              <a:rPr lang="en-GB" sz="1200" i="1" dirty="0" smtClean="0">
                <a:latin typeface="Century Gothic" pitchFamily="34" charset="0"/>
              </a:rPr>
              <a:t> fungus</a:t>
            </a:r>
            <a:r>
              <a:rPr lang="en-GB" sz="1200" dirty="0" smtClean="0">
                <a:latin typeface="Century Gothic" pitchFamily="34" charset="0"/>
              </a:rPr>
              <a:t>.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71800" y="4442336"/>
            <a:ext cx="5904656" cy="1061829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Say how many times larger one number is than another.</a:t>
            </a:r>
            <a:endParaRPr lang="en-GB" sz="1200" b="1" dirty="0" smtClean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The mass loss was </a:t>
            </a:r>
            <a:r>
              <a:rPr lang="en-GB" sz="1200" i="1" dirty="0" smtClean="0">
                <a:solidFill>
                  <a:srgbClr val="FF9900"/>
                </a:solidFill>
                <a:latin typeface="Century Gothic" pitchFamily="34" charset="0"/>
              </a:rPr>
              <a:t>_____________________</a:t>
            </a:r>
            <a:r>
              <a:rPr lang="en-GB" sz="1200" i="1" dirty="0" smtClean="0">
                <a:latin typeface="Century Gothic" pitchFamily="34" charset="0"/>
              </a:rPr>
              <a:t> when the CNF paper was </a:t>
            </a: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treated with P. placenta fungus compared to when it was </a:t>
            </a:r>
          </a:p>
          <a:p>
            <a:pPr>
              <a:spcBef>
                <a:spcPts val="600"/>
              </a:spcBef>
            </a:pPr>
            <a:r>
              <a:rPr lang="en-GB" sz="1200" i="1" dirty="0" smtClean="0">
                <a:latin typeface="Century Gothic" pitchFamily="34" charset="0"/>
              </a:rPr>
              <a:t>was treated with P. </a:t>
            </a:r>
            <a:r>
              <a:rPr lang="en-GB" sz="1200" i="1" dirty="0" err="1" smtClean="0">
                <a:latin typeface="Century Gothic" pitchFamily="34" charset="0"/>
              </a:rPr>
              <a:t>Chrysosporium</a:t>
            </a:r>
            <a:r>
              <a:rPr lang="en-GB" sz="1200" dirty="0" smtClean="0">
                <a:latin typeface="Century Gothic" pitchFamily="34" charset="0"/>
              </a:rPr>
              <a:t> fungus.</a:t>
            </a:r>
            <a:endParaRPr lang="en-GB" sz="1400" dirty="0">
              <a:latin typeface="Century Gothic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71800" y="5576173"/>
            <a:ext cx="5904656" cy="877163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If possible, use scientific ideas to suggest reasons for any differences.</a:t>
            </a:r>
            <a:endParaRPr lang="en-GB" sz="1200" b="1" dirty="0" smtClean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200" i="1" dirty="0" smtClean="0">
                <a:latin typeface="Century Gothic" pitchFamily="34" charset="0"/>
              </a:rPr>
              <a:t>The mass loss was greater with the P. </a:t>
            </a:r>
            <a:r>
              <a:rPr lang="en-GB" sz="1200" i="1" dirty="0" err="1" smtClean="0">
                <a:latin typeface="Century Gothic" pitchFamily="34" charset="0"/>
              </a:rPr>
              <a:t>chrysosporium</a:t>
            </a:r>
            <a:r>
              <a:rPr lang="en-GB" sz="1200" i="1" dirty="0" smtClean="0">
                <a:latin typeface="Century Gothic" pitchFamily="34" charset="0"/>
              </a:rPr>
              <a:t> fungus because...</a:t>
            </a:r>
          </a:p>
          <a:p>
            <a:pPr>
              <a:spcBef>
                <a:spcPts val="600"/>
              </a:spcBef>
            </a:pPr>
            <a:endParaRPr lang="en-GB" sz="1200" dirty="0">
              <a:latin typeface="Century Gothic" pitchFamily="34" charset="0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1151620" y="1556792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42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SS3a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1151620" y="2636912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Down Arrow 23"/>
          <p:cNvSpPr/>
          <p:nvPr/>
        </p:nvSpPr>
        <p:spPr>
          <a:xfrm>
            <a:off x="1151620" y="3861048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Down Arrow 26"/>
          <p:cNvSpPr/>
          <p:nvPr/>
        </p:nvSpPr>
        <p:spPr>
          <a:xfrm>
            <a:off x="1151620" y="5013176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67544" y="4725144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Compare numbers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7544" y="5877272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Suggest reasons  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7544" y="3553271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Give numbers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96136" y="1327701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Clr>
                <a:srgbClr val="28A046"/>
              </a:buClr>
              <a:buFont typeface="Wingdings 2" pitchFamily="18" charset="2"/>
              <a:buChar char=""/>
            </a:pPr>
            <a:r>
              <a:rPr lang="en-GB" sz="1200" dirty="0" smtClean="0">
                <a:latin typeface="Century Gothic" pitchFamily="34" charset="0"/>
              </a:rPr>
              <a:t>The dependent variable (y-axis) 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7544" y="1268760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Identify the variables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7544" y="2339588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Describe the pattern  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5941011" y="1739768"/>
            <a:ext cx="2592288" cy="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988683" y="1739768"/>
            <a:ext cx="2592288" cy="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915816" y="6368261"/>
            <a:ext cx="5616624" cy="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07704" y="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Analyse patterns: bar charts </a:t>
            </a:r>
            <a:endParaRPr lang="en-GB" sz="3200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1903765"/>
            <a:ext cx="5904656" cy="1338828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Write a sentence to describe what the bar chart shows. </a:t>
            </a:r>
          </a:p>
          <a:p>
            <a:pPr>
              <a:spcBef>
                <a:spcPts val="600"/>
              </a:spcBef>
            </a:pPr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Include the names of the two variables. </a:t>
            </a:r>
          </a:p>
          <a:p>
            <a:pPr>
              <a:spcBef>
                <a:spcPts val="600"/>
              </a:spcBef>
            </a:pPr>
            <a:endParaRPr lang="en-GB" sz="8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endParaRPr lang="en-GB" sz="8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endParaRPr lang="en-GB" sz="8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endParaRPr lang="en-GB" sz="800" dirty="0">
              <a:latin typeface="Century Gothic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71800" y="629107"/>
            <a:ext cx="3240360" cy="33855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Use with circuit board sources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72659" y="1019688"/>
            <a:ext cx="5904656" cy="800219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Figure 1</a:t>
            </a:r>
          </a:p>
          <a:p>
            <a:pPr marL="174625" indent="-174625">
              <a:spcBef>
                <a:spcPts val="600"/>
              </a:spcBef>
              <a:buClr>
                <a:srgbClr val="28A046"/>
              </a:buClr>
              <a:buFont typeface="Wingdings 2" pitchFamily="18" charset="2"/>
              <a:buChar char=""/>
            </a:pPr>
            <a:r>
              <a:rPr lang="en-GB" sz="1200" dirty="0" smtClean="0">
                <a:latin typeface="Century Gothic" pitchFamily="34" charset="0"/>
              </a:rPr>
              <a:t>The independent variable (x-axis) is</a:t>
            </a:r>
          </a:p>
          <a:p>
            <a:pPr marL="174625" indent="-174625">
              <a:spcBef>
                <a:spcPts val="600"/>
              </a:spcBef>
              <a:buClr>
                <a:srgbClr val="28A046"/>
              </a:buClr>
            </a:pPr>
            <a:r>
              <a:rPr lang="en-GB" sz="1200" dirty="0" smtClean="0">
                <a:latin typeface="Century Gothic" pitchFamily="34" charset="0"/>
              </a:rPr>
              <a:t> 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71800" y="3313450"/>
            <a:ext cx="5904656" cy="1061829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Add values to illustrate any differences.</a:t>
            </a:r>
            <a:endParaRPr lang="en-GB" sz="12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endParaRPr lang="en-GB" sz="1200" i="1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endParaRPr lang="en-GB" sz="1200" i="1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endParaRPr lang="en-GB" sz="1200" i="1" dirty="0" smtClean="0">
              <a:latin typeface="Century Gothic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71800" y="4442336"/>
            <a:ext cx="5904656" cy="1015663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Say how many times larger one number is than another.</a:t>
            </a:r>
          </a:p>
          <a:p>
            <a:endParaRPr lang="en-GB" sz="1200" b="1" dirty="0" smtClean="0">
              <a:solidFill>
                <a:srgbClr val="28A046"/>
              </a:solidFill>
              <a:latin typeface="Century Gothic" pitchFamily="34" charset="0"/>
            </a:endParaRPr>
          </a:p>
          <a:p>
            <a:endParaRPr lang="en-GB" sz="1200" b="1" dirty="0" smtClean="0">
              <a:solidFill>
                <a:srgbClr val="28A046"/>
              </a:solidFill>
              <a:latin typeface="Century Gothic" pitchFamily="34" charset="0"/>
            </a:endParaRPr>
          </a:p>
          <a:p>
            <a:endParaRPr lang="en-GB" sz="1200" b="1" dirty="0" smtClean="0">
              <a:solidFill>
                <a:srgbClr val="28A046"/>
              </a:solidFill>
              <a:latin typeface="Century Gothic" pitchFamily="34" charset="0"/>
            </a:endParaRPr>
          </a:p>
          <a:p>
            <a:endParaRPr lang="en-GB" sz="1200" b="1" dirty="0" smtClean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71800" y="5576173"/>
            <a:ext cx="5904656" cy="830997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28A046"/>
                </a:solidFill>
                <a:latin typeface="Century Gothic" pitchFamily="34" charset="0"/>
              </a:rPr>
              <a:t>If possible, use scientific ideas to suggest reasons for any differences.</a:t>
            </a:r>
          </a:p>
          <a:p>
            <a:endParaRPr lang="en-GB" sz="1200" b="1" dirty="0" smtClean="0">
              <a:solidFill>
                <a:srgbClr val="28A046"/>
              </a:solidFill>
              <a:latin typeface="Century Gothic" pitchFamily="34" charset="0"/>
            </a:endParaRPr>
          </a:p>
          <a:p>
            <a:endParaRPr lang="en-GB" sz="1200" b="1" dirty="0" smtClean="0">
              <a:solidFill>
                <a:srgbClr val="28A046"/>
              </a:solidFill>
              <a:latin typeface="Century Gothic" pitchFamily="34" charset="0"/>
            </a:endParaRPr>
          </a:p>
          <a:p>
            <a:endParaRPr lang="en-GB" sz="1200" b="1" dirty="0" smtClean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1151620" y="1556792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42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5" y="44624"/>
            <a:ext cx="510483" cy="59698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SS3b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1151620" y="2636912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Down Arrow 23"/>
          <p:cNvSpPr/>
          <p:nvPr/>
        </p:nvSpPr>
        <p:spPr>
          <a:xfrm>
            <a:off x="1151620" y="3861048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Down Arrow 26"/>
          <p:cNvSpPr/>
          <p:nvPr/>
        </p:nvSpPr>
        <p:spPr>
          <a:xfrm>
            <a:off x="1151620" y="5013176"/>
            <a:ext cx="720080" cy="648072"/>
          </a:xfrm>
          <a:prstGeom prst="downArrow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67544" y="4725144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Compare numbers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7544" y="5877272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Suggest reasons  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7544" y="3553271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Give numbers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96136" y="126876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Clr>
                <a:srgbClr val="28A046"/>
              </a:buClr>
              <a:buFont typeface="Wingdings 2" pitchFamily="18" charset="2"/>
              <a:buChar char=""/>
            </a:pPr>
            <a:r>
              <a:rPr lang="en-GB" sz="1200" dirty="0" smtClean="0">
                <a:latin typeface="Century Gothic" pitchFamily="34" charset="0"/>
              </a:rPr>
              <a:t>The dependent variable (y-axis) 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7544" y="1268760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Identify the variables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7544" y="2339588"/>
            <a:ext cx="2088232" cy="307777"/>
          </a:xfrm>
          <a:prstGeom prst="rect">
            <a:avLst/>
          </a:prstGeom>
          <a:solidFill>
            <a:srgbClr val="28A046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Century Gothic" pitchFamily="34" charset="0"/>
              </a:rPr>
              <a:t>Describe the pattern  </a:t>
            </a:r>
            <a:endParaRPr lang="en-GB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31" y="404664"/>
            <a:ext cx="282329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973" y="1700811"/>
            <a:ext cx="694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8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2" y="5229203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3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10" y="3501011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8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68" r="40409"/>
          <a:stretch/>
        </p:blipFill>
        <p:spPr bwMode="auto">
          <a:xfrm>
            <a:off x="4068033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11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11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9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11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ebo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60574</TotalTime>
  <Words>615</Words>
  <Application>Microsoft Office PowerPoint</Application>
  <PresentationFormat>On-screen Show (4:3)</PresentationFormat>
  <Paragraphs>124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Century Gothic</vt:lpstr>
      <vt:lpstr>Ebrima</vt:lpstr>
      <vt:lpstr>Mangal</vt:lpstr>
      <vt:lpstr>Lato Regular</vt:lpstr>
      <vt:lpstr>ＭＳ Ｐゴシック</vt:lpstr>
      <vt:lpstr>Wingdings 2</vt:lpstr>
      <vt:lpstr>LilyUPC</vt:lpstr>
      <vt:lpstr>Office Theme</vt:lpstr>
      <vt:lpstr>Slide 1</vt:lpstr>
      <vt:lpstr>Student sheets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1078</cp:revision>
  <dcterms:created xsi:type="dcterms:W3CDTF">2014-09-15T10:50:25Z</dcterms:created>
  <dcterms:modified xsi:type="dcterms:W3CDTF">2016-06-27T15:05:29Z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926A4257-4A38-4A28-A204-42692B1F4461</vt:lpwstr>
  </property>
  <property fmtid="{D5CDD505-2E9C-101B-9397-08002B2CF9AE}" pid="3" name="ArticulatePath">
    <vt:lpwstr>Ebola presentation</vt:lpwstr>
  </property>
</Properties>
</file>