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8ED5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7" d="100"/>
          <a:sy n="157" d="100"/>
        </p:scale>
        <p:origin x="-22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4A419-56FB-49E2-907E-73980854C400}" type="datetimeFigureOut">
              <a:rPr lang="en-GB" smtClean="0"/>
              <a:pPr/>
              <a:t>26/06/2016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A881EC-597F-48D1-AF4D-F980160D5E5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52393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7DB0A-9EF9-4EA1-8BAE-A29E60FEA267}" type="datetimeFigureOut">
              <a:rPr lang="en-GB" smtClean="0"/>
              <a:pPr/>
              <a:t>26/06/2016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EDCEF-55FF-498A-8D48-C8C78FEBBC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4572000" y="0"/>
            <a:ext cx="0" cy="65253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116632"/>
            <a:ext cx="1224165" cy="491188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 rot="5400000">
            <a:off x="6681062" y="4416284"/>
            <a:ext cx="353875" cy="4572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055768" y="652534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solidFill>
                  <a:schemeClr val="bg1"/>
                </a:solidFill>
                <a:latin typeface="Century Gothic" pitchFamily="34" charset="0"/>
              </a:rPr>
              <a:t>Student sheets</a:t>
            </a:r>
            <a:endParaRPr lang="en-GB" sz="16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 rot="5400000">
            <a:off x="2109062" y="4416284"/>
            <a:ext cx="353875" cy="4572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2483768" y="652534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solidFill>
                  <a:schemeClr val="bg1"/>
                </a:solidFill>
                <a:latin typeface="Century Gothic" pitchFamily="34" charset="0"/>
              </a:rPr>
              <a:t>Student sheets</a:t>
            </a:r>
            <a:endParaRPr lang="en-GB" sz="16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13" name="Picture 12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116632"/>
            <a:ext cx="1224165" cy="49118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7DB0A-9EF9-4EA1-8BAE-A29E60FEA267}" type="datetimeFigureOut">
              <a:rPr lang="en-GB" smtClean="0"/>
              <a:pPr/>
              <a:t>26/06/2016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EDCEF-55FF-498A-8D48-C8C78FEBBC5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6629400" y="304800"/>
            <a:ext cx="26670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4724400" y="838200"/>
            <a:ext cx="4267200" cy="5562600"/>
          </a:xfrm>
          <a:prstGeom prst="rect">
            <a:avLst/>
          </a:prstGeom>
          <a:solidFill>
            <a:srgbClr val="FFFFFF"/>
          </a:solidFill>
          <a:ln w="6350">
            <a:solidFill>
              <a:srgbClr val="558ED5"/>
            </a:solidFill>
          </a:ln>
          <a:effectLst>
            <a:outerShdw blurRad="50800" dist="635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4724400" y="1295400"/>
            <a:ext cx="4267200" cy="304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6627912" y="285690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entury Gothic" pitchFamily="34" charset="0"/>
                <a:ea typeface="+mj-ea"/>
                <a:cs typeface="+mj-cs"/>
              </a:rPr>
              <a:t>Data book extract</a:t>
            </a:r>
            <a:endParaRPr lang="en-GB" sz="2000" dirty="0">
              <a:latin typeface="Century Gothic" pitchFamily="34" charset="0"/>
              <a:ea typeface="+mj-ea"/>
              <a:cs typeface="+mj-cs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953000" y="2693104"/>
          <a:ext cx="3810000" cy="1878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/>
                <a:gridCol w="1270000"/>
                <a:gridCol w="1270000"/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Material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Tensile strength</a:t>
                      </a:r>
                      <a:r>
                        <a:rPr lang="en-GB" sz="1400" b="1" baseline="30000" dirty="0" smtClean="0">
                          <a:solidFill>
                            <a:srgbClr val="558ED5"/>
                          </a:solidFill>
                        </a:rPr>
                        <a:t>1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1400" b="1" dirty="0" err="1" smtClean="0">
                          <a:solidFill>
                            <a:schemeClr val="tx1"/>
                          </a:solidFill>
                        </a:rPr>
                        <a:t>Mpa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Water absorption</a:t>
                      </a:r>
                      <a:r>
                        <a:rPr lang="en-GB" sz="1400" b="1" baseline="30000" dirty="0" smtClean="0">
                          <a:solidFill>
                            <a:srgbClr val="558ED5"/>
                          </a:solidFill>
                        </a:rPr>
                        <a:t>2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 (%)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73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Aluminium alloy 6063</a:t>
                      </a:r>
                      <a:endParaRPr lang="en-GB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215</a:t>
                      </a:r>
                      <a:endParaRPr lang="en-GB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0.001</a:t>
                      </a:r>
                      <a:endParaRPr lang="en-GB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3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Polycarbonate</a:t>
                      </a:r>
                      <a:endParaRPr lang="en-GB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55 – 75 </a:t>
                      </a:r>
                      <a:endParaRPr lang="en-GB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0.16 – 0.35 </a:t>
                      </a:r>
                      <a:endParaRPr lang="en-GB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172200" y="4724400"/>
            <a:ext cx="28194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spcBef>
                <a:spcPts val="6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Century Gothic" pitchFamily="34" charset="0"/>
              </a:rPr>
              <a:t>2</a:t>
            </a:r>
            <a:r>
              <a:rPr lang="en-GB" sz="1400" dirty="0" smtClean="0">
                <a:latin typeface="Century Gothic" pitchFamily="34" charset="0"/>
              </a:rPr>
              <a:t>	It is vital that any material used for mobile phone casing absorbs as little water as possible. The lower the value, the more suitable the material for mobile phone casing.</a:t>
            </a:r>
            <a:endParaRPr lang="en-GB" sz="1400" dirty="0">
              <a:latin typeface="Century Gothic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572000" y="0"/>
            <a:ext cx="0" cy="65253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800600" y="838200"/>
            <a:ext cx="4114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Century Gothic" pitchFamily="34" charset="0"/>
              </a:rPr>
              <a:t>Properties</a:t>
            </a:r>
            <a:r>
              <a:rPr lang="en-GB" sz="2400" dirty="0" smtClean="0">
                <a:solidFill>
                  <a:srgbClr val="558ED5"/>
                </a:solidFill>
                <a:latin typeface="Century Gothic" pitchFamily="34" charset="0"/>
              </a:rPr>
              <a:t> of materials </a:t>
            </a:r>
          </a:p>
          <a:p>
            <a:pPr algn="ctr">
              <a:spcBef>
                <a:spcPts val="600"/>
              </a:spcBef>
            </a:pPr>
            <a:r>
              <a:rPr lang="en-GB" sz="1600" b="1" dirty="0" smtClean="0">
                <a:solidFill>
                  <a:schemeClr val="bg1"/>
                </a:solidFill>
                <a:latin typeface="Century Gothic" pitchFamily="34" charset="0"/>
              </a:rPr>
              <a:t>currently used for mobile phone casing</a:t>
            </a:r>
            <a:endParaRPr lang="en-GB" sz="1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24400" y="4724400"/>
            <a:ext cx="152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spcBef>
                <a:spcPts val="6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Century Gothic" pitchFamily="34" charset="0"/>
              </a:rPr>
              <a:t>1</a:t>
            </a:r>
            <a:r>
              <a:rPr lang="en-GB" sz="1400" dirty="0" smtClean="0">
                <a:latin typeface="Century Gothic" pitchFamily="34" charset="0"/>
              </a:rPr>
              <a:t>	Tensile strength is the strength when pulled.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6172200" y="4800600"/>
            <a:ext cx="0" cy="1447800"/>
          </a:xfrm>
          <a:prstGeom prst="line">
            <a:avLst/>
          </a:prstGeom>
          <a:ln>
            <a:solidFill>
              <a:srgbClr val="558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 descr="aluminiu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29600" y="1981200"/>
            <a:ext cx="561573" cy="5334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29" descr="lithium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76800" y="1752600"/>
            <a:ext cx="687288" cy="6156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30" descr="gol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15000" y="2133600"/>
            <a:ext cx="761999" cy="3492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31" descr="indium 3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48400" y="1676400"/>
            <a:ext cx="703729" cy="381000"/>
          </a:xfrm>
          <a:prstGeom prst="rect">
            <a:avLst/>
          </a:prstGeom>
        </p:spPr>
      </p:pic>
      <p:pic>
        <p:nvPicPr>
          <p:cNvPr id="33" name="Picture 32" descr="copper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V="1">
            <a:off x="7543800" y="1676400"/>
            <a:ext cx="616518" cy="544590"/>
          </a:xfrm>
          <a:prstGeom prst="rect">
            <a:avLst/>
          </a:prstGeom>
        </p:spPr>
      </p:pic>
      <p:pic>
        <p:nvPicPr>
          <p:cNvPr id="34" name="Picture 33" descr="plastics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934200" y="2057400"/>
            <a:ext cx="545749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Rectangle 34"/>
          <p:cNvSpPr/>
          <p:nvPr/>
        </p:nvSpPr>
        <p:spPr>
          <a:xfrm>
            <a:off x="2057400" y="304800"/>
            <a:ext cx="25146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152400" y="838200"/>
            <a:ext cx="4267200" cy="5562600"/>
          </a:xfrm>
          <a:prstGeom prst="rect">
            <a:avLst/>
          </a:prstGeom>
          <a:solidFill>
            <a:srgbClr val="FFFFFF"/>
          </a:solidFill>
          <a:ln w="6350">
            <a:solidFill>
              <a:srgbClr val="558ED5"/>
            </a:solidFill>
          </a:ln>
          <a:effectLst>
            <a:outerShdw blurRad="50800" dist="635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152400" y="1295400"/>
            <a:ext cx="4267200" cy="304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2055912" y="285690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entury Gothic" pitchFamily="34" charset="0"/>
                <a:ea typeface="+mj-ea"/>
                <a:cs typeface="+mj-cs"/>
              </a:rPr>
              <a:t>Data book extract</a:t>
            </a:r>
            <a:endParaRPr lang="en-GB" sz="2000" dirty="0">
              <a:latin typeface="Century Gothic" pitchFamily="34" charset="0"/>
              <a:ea typeface="+mj-ea"/>
              <a:cs typeface="+mj-cs"/>
            </a:endParaRPr>
          </a:p>
        </p:txBody>
      </p:sp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81000" y="2693104"/>
          <a:ext cx="3810000" cy="1878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/>
                <a:gridCol w="1270000"/>
                <a:gridCol w="1270000"/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Material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Tensile strength</a:t>
                      </a:r>
                      <a:r>
                        <a:rPr lang="en-GB" sz="1400" b="1" baseline="30000" dirty="0" smtClean="0">
                          <a:solidFill>
                            <a:srgbClr val="558ED5"/>
                          </a:solidFill>
                        </a:rPr>
                        <a:t>1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1400" b="1" dirty="0" err="1" smtClean="0">
                          <a:solidFill>
                            <a:schemeClr val="tx1"/>
                          </a:solidFill>
                        </a:rPr>
                        <a:t>Mpa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Water absorption</a:t>
                      </a:r>
                      <a:r>
                        <a:rPr lang="en-GB" sz="1400" b="1" baseline="30000" dirty="0" smtClean="0">
                          <a:solidFill>
                            <a:srgbClr val="558ED5"/>
                          </a:solidFill>
                        </a:rPr>
                        <a:t>2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 (%)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73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Aluminium alloy 6063</a:t>
                      </a:r>
                      <a:endParaRPr lang="en-GB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215</a:t>
                      </a:r>
                      <a:endParaRPr lang="en-GB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0.001</a:t>
                      </a:r>
                      <a:endParaRPr lang="en-GB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3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Polycarbonate</a:t>
                      </a:r>
                      <a:endParaRPr lang="en-GB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55 – 75 </a:t>
                      </a:r>
                      <a:endParaRPr lang="en-GB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0.16 – 0.35 </a:t>
                      </a:r>
                      <a:endParaRPr lang="en-GB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1600200" y="4724400"/>
            <a:ext cx="28194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spcBef>
                <a:spcPts val="6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Century Gothic" pitchFamily="34" charset="0"/>
              </a:rPr>
              <a:t>2</a:t>
            </a:r>
            <a:r>
              <a:rPr lang="en-GB" sz="1400" dirty="0" smtClean="0">
                <a:latin typeface="Century Gothic" pitchFamily="34" charset="0"/>
              </a:rPr>
              <a:t>	It is vital that any material used for mobile phone casing absorbs as little water as possible. The lower the value, the more suitable the material for mobile phone casing.</a:t>
            </a:r>
            <a:endParaRPr lang="en-GB" sz="1400" dirty="0">
              <a:latin typeface="Century Gothic" pitchFamily="34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0" y="0"/>
            <a:ext cx="0" cy="65253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28600" y="838200"/>
            <a:ext cx="4114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Century Gothic" pitchFamily="34" charset="0"/>
              </a:rPr>
              <a:t>Properties</a:t>
            </a:r>
            <a:r>
              <a:rPr lang="en-GB" sz="2400" dirty="0" smtClean="0">
                <a:solidFill>
                  <a:srgbClr val="558ED5"/>
                </a:solidFill>
                <a:latin typeface="Century Gothic" pitchFamily="34" charset="0"/>
              </a:rPr>
              <a:t> of materials </a:t>
            </a:r>
          </a:p>
          <a:p>
            <a:pPr algn="ctr">
              <a:spcBef>
                <a:spcPts val="600"/>
              </a:spcBef>
            </a:pPr>
            <a:r>
              <a:rPr lang="en-GB" sz="1600" b="1" dirty="0" smtClean="0">
                <a:solidFill>
                  <a:schemeClr val="bg1"/>
                </a:solidFill>
                <a:latin typeface="Century Gothic" pitchFamily="34" charset="0"/>
              </a:rPr>
              <a:t>currently used for mobile phone casing</a:t>
            </a:r>
            <a:endParaRPr lang="en-GB" sz="1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52400" y="4724400"/>
            <a:ext cx="152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spcBef>
                <a:spcPts val="6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Century Gothic" pitchFamily="34" charset="0"/>
              </a:rPr>
              <a:t>1</a:t>
            </a:r>
            <a:r>
              <a:rPr lang="en-GB" sz="1400" dirty="0" smtClean="0">
                <a:latin typeface="Century Gothic" pitchFamily="34" charset="0"/>
              </a:rPr>
              <a:t>	Tensile strength is the strength when pulled.</a:t>
            </a:r>
          </a:p>
        </p:txBody>
      </p:sp>
      <p:cxnSp>
        <p:nvCxnSpPr>
          <p:cNvPr id="44" name="Straight Connector 43"/>
          <p:cNvCxnSpPr/>
          <p:nvPr/>
        </p:nvCxnSpPr>
        <p:spPr>
          <a:xfrm>
            <a:off x="1600200" y="4800600"/>
            <a:ext cx="0" cy="1447800"/>
          </a:xfrm>
          <a:prstGeom prst="line">
            <a:avLst/>
          </a:prstGeom>
          <a:ln>
            <a:solidFill>
              <a:srgbClr val="558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 descr="aluminiu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57600" y="1981200"/>
            <a:ext cx="561573" cy="5334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6" name="Picture 45" descr="lithium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800" y="1752600"/>
            <a:ext cx="687288" cy="6156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Picture 46" descr="gol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43000" y="2133600"/>
            <a:ext cx="761999" cy="3492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Picture 47" descr="indium 3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76400" y="1676400"/>
            <a:ext cx="703729" cy="381000"/>
          </a:xfrm>
          <a:prstGeom prst="rect">
            <a:avLst/>
          </a:prstGeom>
        </p:spPr>
      </p:pic>
      <p:pic>
        <p:nvPicPr>
          <p:cNvPr id="49" name="Picture 48" descr="copper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V="1">
            <a:off x="2971800" y="1676400"/>
            <a:ext cx="616518" cy="544590"/>
          </a:xfrm>
          <a:prstGeom prst="rect">
            <a:avLst/>
          </a:prstGeom>
        </p:spPr>
      </p:pic>
      <p:pic>
        <p:nvPicPr>
          <p:cNvPr id="50" name="Picture 49" descr="plastics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362200" y="2057400"/>
            <a:ext cx="545749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71</Words>
  <Application>Microsoft Office PowerPoint</Application>
  <PresentationFormat>On-screen Show (4:3)</PresentationFormat>
  <Paragraphs>29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Philippa</dc:creator>
  <cp:lastModifiedBy>Philippa</cp:lastModifiedBy>
  <cp:revision>10</cp:revision>
  <dcterms:created xsi:type="dcterms:W3CDTF">2016-06-07T12:01:38Z</dcterms:created>
  <dcterms:modified xsi:type="dcterms:W3CDTF">2016-06-26T15:50:23Z</dcterms:modified>
</cp:coreProperties>
</file>