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docProps/custom.xml" ContentType="application/vnd.openxmlformats-officedocument.custom-properties+xml"/>
  <Override PartName="/ppt/notesSlides/notesSlide12.xml" ContentType="application/vnd.openxmlformats-officedocument.presentationml.notesSlide+xml"/>
  <Override PartName="/ppt/tags/tag34.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tags/tag39.xml" ContentType="application/vnd.openxmlformats-officedocument.presentationml.tags+xml"/>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Override PartName="/ppt/tags/tag35.xml" ContentType="application/vnd.openxmlformats-officedocument.presentationml.tags+xml"/>
  <Override PartName="/ppt/tags/tag46.xml" ContentType="application/vnd.openxmlformats-officedocument.presentationml.tags+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tags/tag44.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tags/tag43.xml" ContentType="application/vnd.openxmlformats-officedocument.presentationml.tags+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handoutMasterIdLst>
    <p:handoutMasterId r:id="rId26"/>
  </p:handoutMasterIdLst>
  <p:sldIdLst>
    <p:sldId id="279" r:id="rId2"/>
    <p:sldId id="431" r:id="rId3"/>
    <p:sldId id="350" r:id="rId4"/>
    <p:sldId id="387" r:id="rId5"/>
    <p:sldId id="388" r:id="rId6"/>
    <p:sldId id="386" r:id="rId7"/>
    <p:sldId id="389" r:id="rId8"/>
    <p:sldId id="390" r:id="rId9"/>
    <p:sldId id="421" r:id="rId10"/>
    <p:sldId id="422" r:id="rId11"/>
    <p:sldId id="424" r:id="rId12"/>
    <p:sldId id="423" r:id="rId13"/>
    <p:sldId id="425" r:id="rId14"/>
    <p:sldId id="426" r:id="rId15"/>
    <p:sldId id="427" r:id="rId16"/>
    <p:sldId id="428" r:id="rId17"/>
    <p:sldId id="392" r:id="rId18"/>
    <p:sldId id="430" r:id="rId19"/>
    <p:sldId id="429" r:id="rId20"/>
    <p:sldId id="434" r:id="rId21"/>
    <p:sldId id="432" r:id="rId22"/>
    <p:sldId id="277" r:id="rId23"/>
    <p:sldId id="278" r:id="rId24"/>
  </p:sldIdLst>
  <p:sldSz cx="9144000" cy="6858000" type="screen4x3"/>
  <p:notesSz cx="6864350" cy="9998075"/>
  <p:embeddedFontLst>
    <p:embeddedFont>
      <p:font typeface="Calibri" pitchFamily="34" charset="0"/>
      <p:regular r:id="rId27"/>
      <p:bold r:id="rId28"/>
      <p:italic r:id="rId29"/>
      <p:boldItalic r:id="rId30"/>
    </p:embeddedFont>
    <p:embeddedFont>
      <p:font typeface="Century Gothic" pitchFamily="34" charset="0"/>
      <p:regular r:id="rId31"/>
      <p:bold r:id="rId32"/>
      <p:italic r:id="rId33"/>
      <p:boldItalic r:id="rId34"/>
    </p:embeddedFont>
    <p:embeddedFont>
      <p:font typeface="Ebrima" pitchFamily="2" charset="0"/>
      <p:regular r:id="rId35"/>
      <p:bold r:id="rId36"/>
    </p:embeddedFont>
    <p:embeddedFont>
      <p:font typeface="Mangal" pitchFamily="18" charset="0"/>
      <p:regular r:id="rId37"/>
      <p:bold r:id="rId38"/>
    </p:embeddedFont>
    <p:embeddedFont>
      <p:font typeface="Wingdings 2" pitchFamily="18" charset="2"/>
      <p:regular r:id="rId39"/>
    </p:embeddedFont>
    <p:embeddedFont>
      <p:font typeface="ＭＳ Ｐゴシック" pitchFamily="34" charset="-128"/>
      <p:regular r:id="rId40"/>
    </p:embeddedFont>
    <p:embeddedFont>
      <p:font typeface="Georgia Pro Black" charset="0"/>
      <p:bold r:id="rId41"/>
      <p:boldItalic r:id="rId42"/>
    </p:embeddedFont>
    <p:embeddedFont>
      <p:font typeface="LilyUPC" pitchFamily="34" charset="-34"/>
      <p:regular r:id="rId43"/>
      <p:bold r:id="rId44"/>
      <p:italic r:id="rId45"/>
      <p:boldItalic r:id="rId46"/>
    </p:embeddedFont>
  </p:embeddedFontLst>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75" clrIdx="0">
    <p:extLst/>
  </p:cmAuthor>
  <p:cmAuthor id="2" name="Gemma Young" initials="GY" lastIdx="79" clrIdx="1"/>
  <p:cmAuthor id="3" name="Linda" initials="L" lastIdx="3" clrIdx="2"/>
  <p:cmAuthor id="4" name="Philippa Gardom Hulme" initials="PGH" lastIdx="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800"/>
    <a:srgbClr val="B33D96"/>
    <a:srgbClr val="6C4336"/>
    <a:srgbClr val="A9A9A9"/>
    <a:srgbClr val="626262"/>
    <a:srgbClr val="CDDC96"/>
    <a:srgbClr val="EBC98D"/>
    <a:srgbClr val="ECAE8C"/>
    <a:srgbClr val="EFBE89"/>
    <a:srgbClr val="00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34" autoAdjust="0"/>
    <p:restoredTop sz="85842" autoAdjust="0"/>
  </p:normalViewPr>
  <p:slideViewPr>
    <p:cSldViewPr>
      <p:cViewPr>
        <p:scale>
          <a:sx n="60" d="100"/>
          <a:sy n="60" d="100"/>
        </p:scale>
        <p:origin x="-78"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9"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font" Target="fonts/font18.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006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7788" y="0"/>
            <a:ext cx="2974975" cy="500063"/>
          </a:xfrm>
          <a:prstGeom prst="rect">
            <a:avLst/>
          </a:prstGeom>
        </p:spPr>
        <p:txBody>
          <a:bodyPr vert="horz" lIns="91440" tIns="45720" rIns="91440" bIns="45720" rtlCol="0"/>
          <a:lstStyle>
            <a:lvl1pPr algn="r">
              <a:defRPr sz="1200"/>
            </a:lvl1pPr>
          </a:lstStyle>
          <a:p>
            <a:fld id="{E3F7B760-2193-4023-9C6B-EFA9050BEF78}" type="datetimeFigureOut">
              <a:rPr lang="en-GB" smtClean="0"/>
              <a:pPr/>
              <a:t>01/10/2016</a:t>
            </a:fld>
            <a:endParaRPr lang="en-GB" dirty="0"/>
          </a:p>
        </p:txBody>
      </p:sp>
      <p:sp>
        <p:nvSpPr>
          <p:cNvPr id="4" name="Footer Placeholder 3"/>
          <p:cNvSpPr>
            <a:spLocks noGrp="1"/>
          </p:cNvSpPr>
          <p:nvPr>
            <p:ph type="ftr" sz="quarter" idx="2"/>
          </p:nvPr>
        </p:nvSpPr>
        <p:spPr>
          <a:xfrm>
            <a:off x="0" y="9496425"/>
            <a:ext cx="2974975" cy="500063"/>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7788" y="9496425"/>
            <a:ext cx="2974975" cy="500063"/>
          </a:xfrm>
          <a:prstGeom prst="rect">
            <a:avLst/>
          </a:prstGeom>
        </p:spPr>
        <p:txBody>
          <a:bodyPr vert="horz" lIns="91440" tIns="45720" rIns="91440" bIns="45720" rtlCol="0" anchor="b"/>
          <a:lstStyle>
            <a:lvl1pPr algn="r">
              <a:defRPr sz="1200"/>
            </a:lvl1pPr>
          </a:lstStyle>
          <a:p>
            <a:fld id="{4E6A7321-8033-4E23-B93B-250166221464}" type="slidenum">
              <a:rPr lang="en-GB" smtClean="0"/>
              <a:pPr/>
              <a:t>‹#›</a:t>
            </a:fld>
            <a:endParaRPr lang="en-GB" dirty="0"/>
          </a:p>
        </p:txBody>
      </p:sp>
    </p:spTree>
    <p:extLst>
      <p:ext uri="{BB962C8B-B14F-4D97-AF65-F5344CB8AC3E}">
        <p14:creationId xmlns:p14="http://schemas.microsoft.com/office/powerpoint/2010/main" xmlns="" val="41595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904"/>
          </a:xfrm>
          <a:prstGeom prst="rect">
            <a:avLst/>
          </a:prstGeom>
        </p:spPr>
        <p:txBody>
          <a:bodyPr vert="horz" lIns="96350" tIns="48175" rIns="96350" bIns="48175" rtlCol="0"/>
          <a:lstStyle>
            <a:lvl1pPr algn="l">
              <a:defRPr sz="1300"/>
            </a:lvl1pPr>
          </a:lstStyle>
          <a:p>
            <a:endParaRPr lang="en-GB" dirty="0"/>
          </a:p>
        </p:txBody>
      </p:sp>
      <p:sp>
        <p:nvSpPr>
          <p:cNvPr id="3" name="Date Placeholder 2"/>
          <p:cNvSpPr>
            <a:spLocks noGrp="1"/>
          </p:cNvSpPr>
          <p:nvPr>
            <p:ph type="dt" idx="1"/>
          </p:nvPr>
        </p:nvSpPr>
        <p:spPr>
          <a:xfrm>
            <a:off x="3888210" y="0"/>
            <a:ext cx="2974552" cy="499904"/>
          </a:xfrm>
          <a:prstGeom prst="rect">
            <a:avLst/>
          </a:prstGeom>
        </p:spPr>
        <p:txBody>
          <a:bodyPr vert="horz" lIns="96350" tIns="48175" rIns="96350" bIns="48175" rtlCol="0"/>
          <a:lstStyle>
            <a:lvl1pPr algn="r">
              <a:defRPr sz="1300"/>
            </a:lvl1pPr>
          </a:lstStyle>
          <a:p>
            <a:fld id="{5699DE8D-534E-4523-A397-7A0410357DF6}" type="datetimeFigureOut">
              <a:rPr lang="en-GB" smtClean="0"/>
              <a:pPr/>
              <a:t>01/10/2016</a:t>
            </a:fld>
            <a:endParaRPr lang="en-GB" dirty="0"/>
          </a:p>
        </p:txBody>
      </p:sp>
      <p:sp>
        <p:nvSpPr>
          <p:cNvPr id="4" name="Slide Image Placeholder 3"/>
          <p:cNvSpPr>
            <a:spLocks noGrp="1" noRot="1" noChangeAspect="1"/>
          </p:cNvSpPr>
          <p:nvPr>
            <p:ph type="sldImg" idx="2"/>
          </p:nvPr>
        </p:nvSpPr>
        <p:spPr>
          <a:xfrm>
            <a:off x="933450" y="749300"/>
            <a:ext cx="4997450" cy="3749675"/>
          </a:xfrm>
          <a:prstGeom prst="rect">
            <a:avLst/>
          </a:prstGeom>
          <a:noFill/>
          <a:ln w="12700">
            <a:solidFill>
              <a:prstClr val="black"/>
            </a:solidFill>
          </a:ln>
        </p:spPr>
        <p:txBody>
          <a:bodyPr vert="horz" lIns="96350" tIns="48175" rIns="96350" bIns="48175" rtlCol="0" anchor="ctr"/>
          <a:lstStyle/>
          <a:p>
            <a:endParaRPr lang="en-GB" dirty="0"/>
          </a:p>
        </p:txBody>
      </p:sp>
      <p:sp>
        <p:nvSpPr>
          <p:cNvPr id="5" name="Notes Placeholder 4"/>
          <p:cNvSpPr>
            <a:spLocks noGrp="1"/>
          </p:cNvSpPr>
          <p:nvPr>
            <p:ph type="body" sz="quarter" idx="3"/>
          </p:nvPr>
        </p:nvSpPr>
        <p:spPr>
          <a:xfrm>
            <a:off x="686435" y="4749086"/>
            <a:ext cx="5491480" cy="4499134"/>
          </a:xfrm>
          <a:prstGeom prst="rect">
            <a:avLst/>
          </a:prstGeom>
        </p:spPr>
        <p:txBody>
          <a:bodyPr vert="horz" lIns="96350" tIns="48175" rIns="96350" bIns="481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96436"/>
            <a:ext cx="2974552" cy="499904"/>
          </a:xfrm>
          <a:prstGeom prst="rect">
            <a:avLst/>
          </a:prstGeom>
        </p:spPr>
        <p:txBody>
          <a:bodyPr vert="horz" lIns="96350" tIns="48175" rIns="96350" bIns="48175"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88210" y="9496436"/>
            <a:ext cx="2974552" cy="499904"/>
          </a:xfrm>
          <a:prstGeom prst="rect">
            <a:avLst/>
          </a:prstGeom>
        </p:spPr>
        <p:txBody>
          <a:bodyPr vert="horz" lIns="96350" tIns="48175" rIns="96350" bIns="48175" rtlCol="0" anchor="b"/>
          <a:lstStyle>
            <a:lvl1pPr algn="r">
              <a:defRPr sz="1300"/>
            </a:lvl1pPr>
          </a:lstStyle>
          <a:p>
            <a:fld id="{040C4CB4-6439-4B9C-81E7-42EE3FE83DA2}" type="slidenum">
              <a:rPr lang="en-GB" smtClean="0"/>
              <a:pPr/>
              <a:t>‹#›</a:t>
            </a:fld>
            <a:endParaRPr lang="en-GB" dirty="0"/>
          </a:p>
        </p:txBody>
      </p:sp>
    </p:spTree>
    <p:extLst>
      <p:ext uri="{BB962C8B-B14F-4D97-AF65-F5344CB8AC3E}">
        <p14:creationId xmlns:p14="http://schemas.microsoft.com/office/powerpoint/2010/main" xmlns="" val="84101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26.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28.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30.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32.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34.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36.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38.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40.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42.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45.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GB" sz="1200" kern="1200" dirty="0" smtClean="0">
                <a:solidFill>
                  <a:schemeClr val="tx1"/>
                </a:solidFill>
                <a:latin typeface="+mn-lt"/>
                <a:ea typeface="+mn-ea"/>
                <a:cs typeface="+mn-cs"/>
              </a:rPr>
              <a:t>The learning objectives for this project.</a:t>
            </a:r>
            <a:endParaRPr lang="en-GB" b="0" dirty="0" smtClean="0"/>
          </a:p>
          <a:p>
            <a:endParaRPr lang="en-GB" b="0"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2</a:t>
            </a:fld>
            <a:endParaRPr lang="en-GB" dirty="0"/>
          </a:p>
        </p:txBody>
      </p:sp>
    </p:spTree>
    <p:extLst>
      <p:ext uri="{BB962C8B-B14F-4D97-AF65-F5344CB8AC3E}">
        <p14:creationId xmlns:p14="http://schemas.microsoft.com/office/powerpoint/2010/main" xmlns="" val="444575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Introduce the issues surrounding disease carrying mosquitoes.</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3</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Introduce the issues surrounding disease carrying mosquitoes.</a:t>
            </a:r>
            <a:endParaRPr lang="en-GB" dirty="0" smtClean="0"/>
          </a:p>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4</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Introduce the issues surrounding disease carrying mosquitoes.</a:t>
            </a:r>
            <a:endParaRPr lang="en-GB" dirty="0" smtClean="0"/>
          </a:p>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5</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Introduce the issues surrounding disease carrying mosquitoes.</a:t>
            </a:r>
            <a:endParaRPr lang="en-GB" dirty="0" smtClean="0"/>
          </a:p>
        </p:txBody>
      </p:sp>
      <p:sp>
        <p:nvSpPr>
          <p:cNvPr id="4" name="Slide Number Placeholder 3"/>
          <p:cNvSpPr>
            <a:spLocks noGrp="1"/>
          </p:cNvSpPr>
          <p:nvPr>
            <p:ph type="sldNum" sz="quarter" idx="10"/>
          </p:nvPr>
        </p:nvSpPr>
        <p:spPr/>
        <p:txBody>
          <a:bodyPr/>
          <a:lstStyle/>
          <a:p>
            <a:fld id="{040C4CB4-6439-4B9C-81E7-42EE3FE83DA2}" type="slidenum">
              <a:rPr lang="en-GB" smtClean="0"/>
              <a:pPr/>
              <a:t>6</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Introduce the issues surrounding disease carrying mosquitoes.</a:t>
            </a:r>
            <a:endParaRPr lang="en-GB" dirty="0" smtClean="0"/>
          </a:p>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7</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The dilemma that the students will be investigating. Carry out a vote by asking students to raise their hands if they think mosquitoes should be exterminated. Discuss the fact that to make an informed judgement they will need more information. Ask them to suggest what they might need to find out.</a:t>
            </a:r>
          </a:p>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8</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Viewpoints from a range of people. These slides are designed to get students thinking about what research questions would be useful. For example, in this a question raised could be: 'will using GM mosquitoes work to exterminate dangerous ones?'</a:t>
            </a:r>
          </a:p>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9</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Viewpoints from a range of people.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10</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Viewpoints from a range of people.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11</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Viewpoints from a range of people.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12</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Viewpoints from a range of people.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13</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Viewpoints from a range of people.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14</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Viewpoints from a range of people.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15</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Viewpoints from a range of people.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16</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Give students a copy of the KWHL grid (SS1) and talk through how it is used. Students should work alone to fill in the K section - this is what they already know about the issue. </a:t>
            </a:r>
          </a:p>
          <a:p>
            <a:r>
              <a:rPr lang="en-GB" sz="1200" kern="1200" dirty="0" smtClean="0">
                <a:solidFill>
                  <a:schemeClr val="tx1"/>
                </a:solidFill>
                <a:latin typeface="+mn-lt"/>
                <a:ea typeface="+mn-ea"/>
                <a:cs typeface="+mn-cs"/>
              </a:rPr>
              <a:t>They then discuss in pairs possible questions that can help guide their enquiry (the W section). Ask pairs for feedback and come to a class decision on the questions that would be most useful. Suggestions for suitable questions are:</a:t>
            </a:r>
          </a:p>
          <a:p>
            <a:r>
              <a:rPr lang="en-GB" sz="1200" kern="1200" dirty="0" smtClean="0">
                <a:solidFill>
                  <a:schemeClr val="tx1"/>
                </a:solidFill>
                <a:latin typeface="+mn-lt"/>
                <a:ea typeface="+mn-ea"/>
                <a:cs typeface="+mn-cs"/>
              </a:rPr>
              <a:t>- How are organisms in an ecosystem linked?</a:t>
            </a:r>
            <a:r>
              <a:rPr lang="en-GB" sz="1200" b="1" kern="1200" dirty="0" smtClean="0">
                <a:solidFill>
                  <a:schemeClr val="tx1"/>
                </a:solidFill>
                <a:latin typeface="+mn-lt"/>
                <a:ea typeface="+mn-ea"/>
                <a:cs typeface="+mn-cs"/>
              </a:rPr>
              <a:t> </a:t>
            </a:r>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 How can removing one species affect others?</a:t>
            </a:r>
          </a:p>
          <a:p>
            <a:r>
              <a:rPr lang="en-GB" sz="1200" kern="1200" dirty="0" smtClean="0">
                <a:solidFill>
                  <a:schemeClr val="tx1"/>
                </a:solidFill>
                <a:latin typeface="+mn-lt"/>
                <a:ea typeface="+mn-ea"/>
                <a:cs typeface="+mn-cs"/>
              </a:rPr>
              <a:t>- How do GM mosquitoes exterminate dangerous ones? </a:t>
            </a:r>
          </a:p>
          <a:p>
            <a:r>
              <a:rPr lang="en-GB" sz="1200" kern="1200" dirty="0" smtClean="0">
                <a:solidFill>
                  <a:schemeClr val="tx1"/>
                </a:solidFill>
                <a:latin typeface="+mn-lt"/>
                <a:ea typeface="+mn-ea"/>
                <a:cs typeface="+mn-cs"/>
              </a:rPr>
              <a:t>- Is the technology 100% effective? </a:t>
            </a:r>
          </a:p>
          <a:p>
            <a:r>
              <a:rPr lang="en-GB" sz="1200" kern="1200" dirty="0" smtClean="0">
                <a:solidFill>
                  <a:schemeClr val="tx1"/>
                </a:solidFill>
                <a:latin typeface="+mn-lt"/>
                <a:ea typeface="+mn-ea"/>
                <a:cs typeface="+mn-cs"/>
              </a:rPr>
              <a:t>- What are the risks and benefits of using this technology?</a:t>
            </a:r>
          </a:p>
          <a:p>
            <a:r>
              <a:rPr lang="en-GB" sz="1200" kern="1200" dirty="0" smtClean="0">
                <a:solidFill>
                  <a:schemeClr val="tx1"/>
                </a:solidFill>
                <a:latin typeface="+mn-lt"/>
                <a:ea typeface="+mn-ea"/>
                <a:cs typeface="+mn-cs"/>
              </a:rPr>
              <a:t>- What are the ethical arguments for and against?</a:t>
            </a:r>
          </a:p>
          <a:p>
            <a:r>
              <a:rPr lang="en-GB" sz="1200" kern="1200" dirty="0" smtClean="0">
                <a:solidFill>
                  <a:schemeClr val="tx1"/>
                </a:solidFill>
                <a:latin typeface="+mn-lt"/>
                <a:ea typeface="+mn-ea"/>
                <a:cs typeface="+mn-cs"/>
              </a:rPr>
              <a:t>Students then copy the questions into the W column of their grid.</a:t>
            </a:r>
          </a:p>
        </p:txBody>
      </p:sp>
      <p:sp>
        <p:nvSpPr>
          <p:cNvPr id="4" name="Slide Number Placeholder 3"/>
          <p:cNvSpPr>
            <a:spLocks noGrp="1"/>
          </p:cNvSpPr>
          <p:nvPr>
            <p:ph type="sldNum" sz="quarter" idx="10"/>
          </p:nvPr>
        </p:nvSpPr>
        <p:spPr/>
        <p:txBody>
          <a:bodyPr/>
          <a:lstStyle/>
          <a:p>
            <a:fld id="{040C4CB4-6439-4B9C-81E7-42EE3FE83DA2}" type="slidenum">
              <a:rPr lang="en-GB" smtClean="0"/>
              <a:pPr/>
              <a:t>17</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Discuss how they will fill in the H and L columns later. Clicking on the image of the Engage webpage will take you to where students will access the sources. Show them the different sources: real ones, adapted ones and thinking guides. Explore a few of the sources so students begin to see the range available to them. Explain that most students should use the adapted sources but some may choose to look at the real ones as well. The thinking guides are there to help them to analyse the sources.</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18</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smtClean="0">
                <a:solidFill>
                  <a:schemeClr val="tx1"/>
                </a:solidFill>
                <a:latin typeface="+mn-lt"/>
                <a:ea typeface="+mn-ea"/>
                <a:cs typeface="+mn-cs"/>
              </a:rPr>
              <a:t>How they will communicate their findings later.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19</a:t>
            </a:fld>
            <a:endParaRPr lang="en-GB"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sz="1300"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21</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22</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23</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lp-e.org.uk/" TargetMode="External"/><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2"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D068295-E773-4C24-906E-6EACDE99BB76}" type="slidenum">
              <a:rPr lang="en-GB" smtClean="0"/>
              <a:pPr/>
              <a:t>‹#›</a:t>
            </a:fld>
            <a:endParaRPr lang="en-GB" dirty="0"/>
          </a:p>
        </p:txBody>
      </p:sp>
      <p:pic>
        <p:nvPicPr>
          <p:cNvPr id="7" name="Picture 8"/>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7523815" y="6453521"/>
            <a:ext cx="1053833" cy="3698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1"/>
          <p:cNvPicPr>
            <a:picLocks noChangeAspect="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897066" y="6453518"/>
            <a:ext cx="939105" cy="3639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userDrawn="1"/>
        </p:nvSpPr>
        <p:spPr>
          <a:xfrm>
            <a:off x="1476194" y="6381331"/>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2"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ounded Rectangle 5"/>
          <p:cNvSpPr/>
          <p:nvPr userDrawn="1"/>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ounded Rectangle 5"/>
          <p:cNvSpPr/>
          <p:nvPr userDrawn="1"/>
        </p:nvSpPr>
        <p:spPr>
          <a:xfrm rot="16200000">
            <a:off x="-153194" y="6234640"/>
            <a:ext cx="306387" cy="707065"/>
          </a:xfrm>
          <a:prstGeom prst="roundRect">
            <a:avLst>
              <a:gd name="adj" fmla="val 50000"/>
            </a:avLst>
          </a:prstGeom>
          <a:solidFill>
            <a:schemeClr val="accent5">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7" name="Text Box 13"/>
          <p:cNvSpPr txBox="1">
            <a:spLocks noChangeArrowheads="1"/>
          </p:cNvSpPr>
          <p:nvPr userDrawn="1"/>
        </p:nvSpPr>
        <p:spPr bwMode="auto">
          <a:xfrm>
            <a:off x="-61585" y="6466728"/>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8" name="Picture 7" descr="GLP logo.jpg">
            <a:hlinkClick r:id="rId2"/>
          </p:cNvPr>
          <p:cNvPicPr>
            <a:picLocks noChangeAspect="1"/>
          </p:cNvPicPr>
          <p:nvPr userDrawn="1"/>
        </p:nvPicPr>
        <p:blipFill>
          <a:blip r:embed="rId3" cstate="print"/>
          <a:srcRect t="12422"/>
          <a:stretch>
            <a:fillRect/>
          </a:stretch>
        </p:blipFill>
        <p:spPr>
          <a:xfrm>
            <a:off x="7433142" y="44624"/>
            <a:ext cx="1710858" cy="574477"/>
          </a:xfrm>
          <a:prstGeom prst="rect">
            <a:avLst/>
          </a:prstGeom>
        </p:spPr>
      </p:pic>
      <p:pic>
        <p:nvPicPr>
          <p:cNvPr id="9" name="Picture 8" descr="raindrops 2.png"/>
          <p:cNvPicPr>
            <a:picLocks noChangeAspect="1"/>
          </p:cNvPicPr>
          <p:nvPr userDrawn="1"/>
        </p:nvPicPr>
        <p:blipFill>
          <a:blip r:embed="rId4" cstate="print"/>
          <a:srcRect t="61697"/>
          <a:stretch>
            <a:fillRect/>
          </a:stretch>
        </p:blipFill>
        <p:spPr>
          <a:xfrm>
            <a:off x="0" y="-27384"/>
            <a:ext cx="9102559" cy="1116391"/>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tudent sheets">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ectangle 5"/>
          <p:cNvSpPr/>
          <p:nvPr userDrawn="1"/>
        </p:nvSpPr>
        <p:spPr>
          <a:xfrm rot="5400000">
            <a:off x="4395062" y="2130283"/>
            <a:ext cx="353875" cy="91440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2"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3"/>
          </p:nvPr>
        </p:nvSpPr>
        <p:spPr>
          <a:xfrm>
            <a:off x="3124202"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2"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8295-E773-4C24-906E-6EACDE99BB76}"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4" r:id="rId14"/>
    <p:sldLayoutId id="2147483665" r:id="rId15"/>
    <p:sldLayoutId id="2147483666" r:id="rId16"/>
    <p:sldLayoutId id="2147483667"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5.png"/><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15.xml"/><Relationship Id="rId6" Type="http://schemas.openxmlformats.org/officeDocument/2006/relationships/image" Target="../media/image17.jpeg"/><Relationship Id="rId5" Type="http://schemas.openxmlformats.org/officeDocument/2006/relationships/image" Target="../media/image15.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7.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9.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21.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23.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25.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8.png"/><Relationship Id="rId2" Type="http://schemas.openxmlformats.org/officeDocument/2006/relationships/slideLayout" Target="../slideLayouts/slideLayout12.xml"/><Relationship Id="rId1" Type="http://schemas.openxmlformats.org/officeDocument/2006/relationships/tags" Target="../tags/tag2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29.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31.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33.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35.xml"/><Relationship Id="rId6" Type="http://schemas.openxmlformats.org/officeDocument/2006/relationships/image" Target="../media/image26.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37.xml"/><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5.png"/><Relationship Id="rId2" Type="http://schemas.openxmlformats.org/officeDocument/2006/relationships/slideLayout" Target="../slideLayouts/slideLayout12.xml"/><Relationship Id="rId1" Type="http://schemas.openxmlformats.org/officeDocument/2006/relationships/tags" Target="../tags/tag3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41.xml"/><Relationship Id="rId6" Type="http://schemas.openxmlformats.org/officeDocument/2006/relationships/image" Target="../media/image41.png"/><Relationship Id="rId5" Type="http://schemas.openxmlformats.org/officeDocument/2006/relationships/hyperlink" Target="http://www.engagingscience.eu/en/exterminate-analyse-and-solve/" TargetMode="Externa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7.xml"/><Relationship Id="rId1" Type="http://schemas.openxmlformats.org/officeDocument/2006/relationships/tags" Target="../tags/tag43.xml"/><Relationship Id="rId4" Type="http://schemas.openxmlformats.org/officeDocument/2006/relationships/slide" Target="slide2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7.xml"/><Relationship Id="rId1" Type="http://schemas.openxmlformats.org/officeDocument/2006/relationships/tags" Target="../tags/tag44.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46.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4.jpeg"/><Relationship Id="rId18" Type="http://schemas.openxmlformats.org/officeDocument/2006/relationships/image" Target="../media/image59.jpeg"/><Relationship Id="rId3" Type="http://schemas.openxmlformats.org/officeDocument/2006/relationships/notesSlide" Target="../notesSlides/notesSlide22.xml"/><Relationship Id="rId7" Type="http://schemas.openxmlformats.org/officeDocument/2006/relationships/image" Target="../media/image48.jpeg"/><Relationship Id="rId12" Type="http://schemas.openxmlformats.org/officeDocument/2006/relationships/image" Target="../media/image53.jpeg"/><Relationship Id="rId17" Type="http://schemas.openxmlformats.org/officeDocument/2006/relationships/image" Target="../media/image58.jpeg"/><Relationship Id="rId2" Type="http://schemas.openxmlformats.org/officeDocument/2006/relationships/slideLayout" Target="../slideLayouts/slideLayout7.xml"/><Relationship Id="rId16" Type="http://schemas.openxmlformats.org/officeDocument/2006/relationships/image" Target="../media/image57.emf"/><Relationship Id="rId1" Type="http://schemas.openxmlformats.org/officeDocument/2006/relationships/tags" Target="../tags/tag47.xml"/><Relationship Id="rId6" Type="http://schemas.openxmlformats.org/officeDocument/2006/relationships/image" Target="../media/image47.jpeg"/><Relationship Id="rId11" Type="http://schemas.openxmlformats.org/officeDocument/2006/relationships/image" Target="../media/image52.jpeg"/><Relationship Id="rId5" Type="http://schemas.openxmlformats.org/officeDocument/2006/relationships/image" Target="../media/image46.jpeg"/><Relationship Id="rId15" Type="http://schemas.openxmlformats.org/officeDocument/2006/relationships/image" Target="../media/image56.emf"/><Relationship Id="rId10" Type="http://schemas.openxmlformats.org/officeDocument/2006/relationships/image" Target="../media/image51.jpeg"/><Relationship Id="rId4" Type="http://schemas.openxmlformats.org/officeDocument/2006/relationships/image" Target="../media/image6.png"/><Relationship Id="rId9" Type="http://schemas.openxmlformats.org/officeDocument/2006/relationships/image" Target="../media/image50.jpeg"/><Relationship Id="rId1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298306"/>
            <a:ext cx="9142412" cy="1066798"/>
          </a:xfrm>
          <a:prstGeom prst="rect">
            <a:avLst/>
          </a:prstGeom>
          <a:solidFill>
            <a:srgbClr val="00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extBox 1"/>
          <p:cNvSpPr txBox="1"/>
          <p:nvPr/>
        </p:nvSpPr>
        <p:spPr>
          <a:xfrm>
            <a:off x="900229" y="3359016"/>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Exterminate</a:t>
            </a:r>
          </a:p>
        </p:txBody>
      </p:sp>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044132" y="6161237"/>
            <a:ext cx="2560316" cy="369332"/>
          </a:xfrm>
          <a:prstGeom prst="rect">
            <a:avLst/>
          </a:prstGeom>
        </p:spPr>
        <p:txBody>
          <a:bodyPr wrap="none" anchor="ctr">
            <a:spAutoFit/>
          </a:bodyPr>
          <a:lstStyle/>
          <a:p>
            <a:r>
              <a:rPr lang="en-GB" b="1" dirty="0" smtClean="0">
                <a:solidFill>
                  <a:srgbClr val="389E2A"/>
                </a:solidFill>
                <a:latin typeface="Century Gothic" pitchFamily="34" charset="0"/>
              </a:rPr>
              <a:t>Working Scientifically</a:t>
            </a:r>
            <a:endParaRPr lang="en-GB" dirty="0">
              <a:solidFill>
                <a:srgbClr val="389E2A"/>
              </a:solidFill>
            </a:endParaRPr>
          </a:p>
        </p:txBody>
      </p:sp>
      <p:sp>
        <p:nvSpPr>
          <p:cNvPr id="11" name="Rectangle 10"/>
          <p:cNvSpPr/>
          <p:nvPr/>
        </p:nvSpPr>
        <p:spPr>
          <a:xfrm>
            <a:off x="3780351" y="6169662"/>
            <a:ext cx="1107996" cy="369332"/>
          </a:xfrm>
          <a:prstGeom prst="rect">
            <a:avLst/>
          </a:prstGeom>
        </p:spPr>
        <p:txBody>
          <a:bodyPr wrap="none" anchor="ctr">
            <a:spAutoFit/>
          </a:bodyPr>
          <a:lstStyle/>
          <a:p>
            <a:r>
              <a:rPr lang="en-GB" b="1" dirty="0" smtClean="0">
                <a:solidFill>
                  <a:srgbClr val="008EC0"/>
                </a:solidFill>
                <a:latin typeface="Century Gothic" pitchFamily="34" charset="0"/>
              </a:rPr>
              <a:t>Big Idea</a:t>
            </a:r>
            <a:endParaRPr lang="en-GB" dirty="0">
              <a:solidFill>
                <a:srgbClr val="008EC0"/>
              </a:solidFill>
            </a:endParaRPr>
          </a:p>
        </p:txBody>
      </p:sp>
      <p:pic>
        <p:nvPicPr>
          <p:cNvPr id="12" name="Picture 11" descr="citizen.png"/>
          <p:cNvPicPr>
            <a:picLocks noChangeAspect="1"/>
          </p:cNvPicPr>
          <p:nvPr/>
        </p:nvPicPr>
        <p:blipFill>
          <a:blip r:embed="rId4" cstate="print"/>
          <a:stretch>
            <a:fillRect/>
          </a:stretch>
        </p:blipFill>
        <p:spPr>
          <a:xfrm>
            <a:off x="5468068" y="6093296"/>
            <a:ext cx="555213" cy="509281"/>
          </a:xfrm>
          <a:prstGeom prst="rect">
            <a:avLst/>
          </a:prstGeom>
          <a:effectLst>
            <a:outerShdw blurRad="50800" dist="38100" dir="2700000" algn="tl" rotWithShape="0">
              <a:prstClr val="black">
                <a:alpha val="40000"/>
              </a:prstClr>
            </a:outerShdw>
          </a:effectLst>
        </p:spPr>
      </p:pic>
      <p:pic>
        <p:nvPicPr>
          <p:cNvPr id="13" name="Picture 12" descr="knowledge.png"/>
          <p:cNvPicPr>
            <a:picLocks noChangeAspect="1"/>
          </p:cNvPicPr>
          <p:nvPr/>
        </p:nvPicPr>
        <p:blipFill>
          <a:blip r:embed="rId5" cstate="print"/>
          <a:stretch>
            <a:fillRect/>
          </a:stretch>
        </p:blipFill>
        <p:spPr>
          <a:xfrm>
            <a:off x="3131840" y="6106079"/>
            <a:ext cx="648511" cy="496498"/>
          </a:xfrm>
          <a:prstGeom prst="rect">
            <a:avLst/>
          </a:prstGeom>
          <a:effectLst>
            <a:outerShdw blurRad="50800" dist="38100" dir="2700000" algn="tl" rotWithShape="0">
              <a:prstClr val="black">
                <a:alpha val="40000"/>
              </a:prstClr>
            </a:outerShdw>
          </a:effectLst>
        </p:spPr>
      </p:pic>
      <p:sp>
        <p:nvSpPr>
          <p:cNvPr id="21" name="Rectangle 20"/>
          <p:cNvSpPr/>
          <p:nvPr/>
        </p:nvSpPr>
        <p:spPr>
          <a:xfrm>
            <a:off x="1115616" y="982469"/>
            <a:ext cx="4565673" cy="584775"/>
          </a:xfrm>
          <a:prstGeom prst="rect">
            <a:avLst/>
          </a:prstGeom>
        </p:spPr>
        <p:txBody>
          <a:bodyPr wrap="none">
            <a:spAutoFit/>
          </a:bodyPr>
          <a:lstStyle/>
          <a:p>
            <a:pPr fontAlgn="base">
              <a:spcBef>
                <a:spcPts val="1800"/>
              </a:spcBef>
            </a:pPr>
            <a:r>
              <a:rPr lang="en-GB" sz="3200" b="1" dirty="0" smtClean="0">
                <a:latin typeface="Century Gothic" pitchFamily="34" charset="0"/>
              </a:rPr>
              <a:t>In this project you will:</a:t>
            </a:r>
          </a:p>
        </p:txBody>
      </p:sp>
      <p:sp>
        <p:nvSpPr>
          <p:cNvPr id="14" name="Rectangle 13"/>
          <p:cNvSpPr/>
          <p:nvPr/>
        </p:nvSpPr>
        <p:spPr>
          <a:xfrm>
            <a:off x="683568" y="4149080"/>
            <a:ext cx="7848872" cy="1938992"/>
          </a:xfrm>
          <a:prstGeom prst="rect">
            <a:avLst/>
          </a:prstGeom>
        </p:spPr>
        <p:txBody>
          <a:bodyPr wrap="square">
            <a:spAutoFit/>
          </a:bodyPr>
          <a:lstStyle/>
          <a:p>
            <a:pPr marL="358775" indent="-358775" fontAlgn="base">
              <a:buClr>
                <a:srgbClr val="009900"/>
              </a:buClr>
              <a:buSzPct val="70000"/>
              <a:buFont typeface="Wingdings 2" pitchFamily="18" charset="2"/>
              <a:buChar char=""/>
            </a:pPr>
            <a:r>
              <a:rPr lang="en-GB" sz="3000" dirty="0" smtClean="0">
                <a:latin typeface="Century Gothic" pitchFamily="34" charset="0"/>
              </a:rPr>
              <a:t>Use the skills of:</a:t>
            </a:r>
          </a:p>
          <a:p>
            <a:pPr marL="358775" indent="3175" fontAlgn="base">
              <a:buClr>
                <a:srgbClr val="009900"/>
              </a:buClr>
              <a:buSzPct val="70000"/>
            </a:pPr>
            <a:r>
              <a:rPr lang="en-GB" sz="3000" b="1" dirty="0" smtClean="0">
                <a:solidFill>
                  <a:srgbClr val="009900"/>
                </a:solidFill>
                <a:latin typeface="Century Gothic" pitchFamily="34" charset="0"/>
              </a:rPr>
              <a:t>Interrogate sources, use ethics, estimate risks, justify opinions</a:t>
            </a:r>
            <a:r>
              <a:rPr lang="en-GB" sz="3000" dirty="0" smtClean="0">
                <a:latin typeface="Century Gothic" pitchFamily="34" charset="0"/>
              </a:rPr>
              <a:t> and </a:t>
            </a:r>
            <a:r>
              <a:rPr lang="en-GB" sz="3000" b="1" dirty="0" smtClean="0">
                <a:solidFill>
                  <a:srgbClr val="009900"/>
                </a:solidFill>
                <a:latin typeface="Century Gothic" pitchFamily="34" charset="0"/>
              </a:rPr>
              <a:t>communicate ideas</a:t>
            </a:r>
          </a:p>
        </p:txBody>
      </p:sp>
      <p:sp>
        <p:nvSpPr>
          <p:cNvPr id="15" name="Rectangle 14"/>
          <p:cNvSpPr/>
          <p:nvPr/>
        </p:nvSpPr>
        <p:spPr>
          <a:xfrm>
            <a:off x="683568" y="1772816"/>
            <a:ext cx="7237312" cy="1938992"/>
          </a:xfrm>
          <a:prstGeom prst="rect">
            <a:avLst/>
          </a:prstGeom>
        </p:spPr>
        <p:txBody>
          <a:bodyPr wrap="square">
            <a:spAutoFit/>
          </a:bodyPr>
          <a:lstStyle/>
          <a:p>
            <a:pPr marL="358775" indent="-358775" fontAlgn="base">
              <a:buClr>
                <a:srgbClr val="00A1DA"/>
              </a:buClr>
              <a:buSzPct val="70000"/>
            </a:pPr>
            <a:r>
              <a:rPr lang="en-GB" sz="3000" b="1" dirty="0" smtClean="0">
                <a:solidFill>
                  <a:srgbClr val="00B0F0"/>
                </a:solidFill>
                <a:latin typeface="Century Gothic" pitchFamily="34" charset="0"/>
              </a:rPr>
              <a:t>Interdependence</a:t>
            </a:r>
          </a:p>
          <a:p>
            <a:pPr marL="358775" indent="-358775" fontAlgn="base">
              <a:buClr>
                <a:srgbClr val="00A1DA"/>
              </a:buClr>
              <a:buSzPct val="70000"/>
              <a:buFont typeface="Wingdings 2" pitchFamily="18" charset="2"/>
              <a:buChar char=""/>
            </a:pPr>
            <a:r>
              <a:rPr lang="en-GB" sz="3000" dirty="0" smtClean="0">
                <a:latin typeface="Century Gothic" pitchFamily="34" charset="0"/>
              </a:rPr>
              <a:t>Describe how a species’ population changes as its predator or prey population changes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par>
                                <p:cTn id="8" presetID="10" presetClass="entr" presetSubtype="0" fill="hold" nodeType="withEffect">
                                  <p:stCondLst>
                                    <p:cond delay="15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2000"/>
                                        <p:tgtEl>
                                          <p:spTgt spid="14"/>
                                        </p:tgtEl>
                                      </p:cBhvr>
                                    </p:animEffect>
                                  </p:childTnLst>
                                </p:cTn>
                              </p:par>
                              <p:par>
                                <p:cTn id="17" presetID="10" presetClass="entr" presetSubtype="0" fill="hold" nodeType="withEffect">
                                  <p:stCondLst>
                                    <p:cond delay="1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0"/>
                                        <p:tgtEl>
                                          <p:spTgt spid="12"/>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1"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cstate="print"/>
          <a:srcRect/>
          <a:stretch>
            <a:fillRect/>
          </a:stretch>
        </p:blipFill>
        <p:spPr bwMode="auto">
          <a:xfrm>
            <a:off x="2555777" y="2160035"/>
            <a:ext cx="6732240" cy="4869366"/>
          </a:xfrm>
          <a:prstGeom prst="rect">
            <a:avLst/>
          </a:prstGeom>
          <a:ln>
            <a:noFill/>
          </a:ln>
          <a:effectLst>
            <a:softEdge rad="112500"/>
          </a:effectLst>
        </p:spPr>
      </p:pic>
      <p:sp>
        <p:nvSpPr>
          <p:cNvPr id="41" name="TextBox 40"/>
          <p:cNvSpPr txBox="1"/>
          <p:nvPr/>
        </p:nvSpPr>
        <p:spPr>
          <a:xfrm>
            <a:off x="2699792" y="260648"/>
            <a:ext cx="4464496" cy="1077218"/>
          </a:xfrm>
          <a:prstGeom prst="rect">
            <a:avLst/>
          </a:prstGeom>
          <a:noFill/>
        </p:spPr>
        <p:txBody>
          <a:bodyPr wrap="square" rtlCol="0">
            <a:spAutoFit/>
          </a:bodyPr>
          <a:lstStyle/>
          <a:p>
            <a:r>
              <a:rPr lang="en-GB" sz="3200" dirty="0" err="1" smtClean="0">
                <a:latin typeface="Century Gothic" pitchFamily="34" charset="0"/>
              </a:rPr>
              <a:t>Zika</a:t>
            </a:r>
            <a:r>
              <a:rPr lang="en-GB" sz="3200" dirty="0" smtClean="0">
                <a:latin typeface="Century Gothic" pitchFamily="34" charset="0"/>
              </a:rPr>
              <a:t> panic spreads across </a:t>
            </a:r>
            <a:r>
              <a:rPr lang="en-GB" sz="3200" smtClean="0">
                <a:latin typeface="Century Gothic" pitchFamily="34" charset="0"/>
              </a:rPr>
              <a:t>the world</a:t>
            </a:r>
            <a:endParaRPr lang="en-GB" sz="3200" dirty="0">
              <a:latin typeface="Century Gothic" pitchFamily="34" charset="0"/>
            </a:endParaRPr>
          </a:p>
        </p:txBody>
      </p:sp>
      <p:pic>
        <p:nvPicPr>
          <p:cNvPr id="10" name="Picture 9" descr="pregnant woman.png"/>
          <p:cNvPicPr>
            <a:picLocks noChangeAspect="1"/>
          </p:cNvPicPr>
          <p:nvPr/>
        </p:nvPicPr>
        <p:blipFill>
          <a:blip r:embed="rId5" cstate="print"/>
          <a:srcRect l="5178"/>
          <a:stretch>
            <a:fillRect/>
          </a:stretch>
        </p:blipFill>
        <p:spPr>
          <a:xfrm>
            <a:off x="0" y="2024452"/>
            <a:ext cx="4860032" cy="4833548"/>
          </a:xfrm>
          <a:prstGeom prst="rect">
            <a:avLst/>
          </a:prstGeom>
        </p:spPr>
      </p:pic>
      <p:pic>
        <p:nvPicPr>
          <p:cNvPr id="11" name="Picture 10" descr="zika virus advert.png"/>
          <p:cNvPicPr>
            <a:picLocks noChangeAspect="1"/>
          </p:cNvPicPr>
          <p:nvPr/>
        </p:nvPicPr>
        <p:blipFill>
          <a:blip r:embed="rId6" cstate="print"/>
          <a:srcRect l="5340" r="3877" b="6547"/>
          <a:stretch>
            <a:fillRect/>
          </a:stretch>
        </p:blipFill>
        <p:spPr>
          <a:xfrm>
            <a:off x="3563888" y="1412776"/>
            <a:ext cx="2448272" cy="2520280"/>
          </a:xfrm>
          <a:prstGeom prst="rect">
            <a:avLst/>
          </a:prstGeom>
          <a:effectLst>
            <a:softEdge rad="31750"/>
          </a:effectLst>
        </p:spPr>
      </p:pic>
      <p:sp>
        <p:nvSpPr>
          <p:cNvPr id="12" name="Rounded Rectangle 11"/>
          <p:cNvSpPr/>
          <p:nvPr/>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3"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3</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2000"/>
                                        <p:tgtEl>
                                          <p:spTgt spid="1026"/>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2000"/>
                                        <p:tgtEl>
                                          <p:spTgt spid="41"/>
                                        </p:tgtEl>
                                      </p:cBhvr>
                                    </p:animEffect>
                                  </p:childTnLst>
                                </p:cTn>
                              </p:par>
                              <p:par>
                                <p:cTn id="16" presetID="10" presetClass="entr" presetSubtype="0" fill="hold" nodeType="withEffect">
                                  <p:stCondLst>
                                    <p:cond delay="100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619672" y="4931876"/>
            <a:ext cx="3672408" cy="369332"/>
            <a:chOff x="1619672" y="4931876"/>
            <a:chExt cx="3672408" cy="369332"/>
          </a:xfrm>
        </p:grpSpPr>
        <p:sp>
          <p:nvSpPr>
            <p:cNvPr id="17" name="Rounded Rectangle 16"/>
            <p:cNvSpPr/>
            <p:nvPr/>
          </p:nvSpPr>
          <p:spPr>
            <a:xfrm>
              <a:off x="1619672" y="4931876"/>
              <a:ext cx="3528392" cy="360040"/>
            </a:xfrm>
            <a:prstGeom prst="roundRect">
              <a:avLst/>
            </a:prstGeom>
            <a:noFill/>
            <a:ln w="6350">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p:cNvSpPr txBox="1"/>
            <p:nvPr/>
          </p:nvSpPr>
          <p:spPr>
            <a:xfrm>
              <a:off x="2267744" y="4931876"/>
              <a:ext cx="3024336" cy="369332"/>
            </a:xfrm>
            <a:prstGeom prst="rect">
              <a:avLst/>
            </a:prstGeom>
            <a:noFill/>
          </p:spPr>
          <p:txBody>
            <a:bodyPr wrap="square" rtlCol="0">
              <a:spAutoFit/>
            </a:bodyPr>
            <a:lstStyle/>
            <a:p>
              <a:r>
                <a:rPr lang="en-GB" dirty="0" smtClean="0">
                  <a:latin typeface="Century Gothic" pitchFamily="34" charset="0"/>
                </a:rPr>
                <a:t>Baby with </a:t>
              </a:r>
              <a:r>
                <a:rPr lang="en-GB" dirty="0" err="1" smtClean="0">
                  <a:latin typeface="Century Gothic" pitchFamily="34" charset="0"/>
                </a:rPr>
                <a:t>microcephaly</a:t>
              </a:r>
              <a:endParaRPr lang="en-GB" dirty="0">
                <a:latin typeface="Century Gothic" pitchFamily="34" charset="0"/>
              </a:endParaRPr>
            </a:p>
          </p:txBody>
        </p:sp>
      </p:grpSp>
      <p:grpSp>
        <p:nvGrpSpPr>
          <p:cNvPr id="16" name="Group 15"/>
          <p:cNvGrpSpPr/>
          <p:nvPr/>
        </p:nvGrpSpPr>
        <p:grpSpPr>
          <a:xfrm>
            <a:off x="1619672" y="2941592"/>
            <a:ext cx="2376264" cy="369332"/>
            <a:chOff x="1619672" y="2941592"/>
            <a:chExt cx="2376264" cy="369332"/>
          </a:xfrm>
        </p:grpSpPr>
        <p:sp>
          <p:nvSpPr>
            <p:cNvPr id="15" name="Rounded Rectangle 14"/>
            <p:cNvSpPr/>
            <p:nvPr/>
          </p:nvSpPr>
          <p:spPr>
            <a:xfrm>
              <a:off x="1619672" y="2941592"/>
              <a:ext cx="2304256" cy="360040"/>
            </a:xfrm>
            <a:prstGeom prst="roundRect">
              <a:avLst/>
            </a:prstGeom>
            <a:noFill/>
            <a:ln w="6350">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2267744" y="2941592"/>
              <a:ext cx="1728192" cy="369332"/>
            </a:xfrm>
            <a:prstGeom prst="rect">
              <a:avLst/>
            </a:prstGeom>
            <a:noFill/>
          </p:spPr>
          <p:txBody>
            <a:bodyPr wrap="square" rtlCol="0">
              <a:spAutoFit/>
            </a:bodyPr>
            <a:lstStyle/>
            <a:p>
              <a:r>
                <a:rPr lang="en-GB" dirty="0" smtClean="0">
                  <a:latin typeface="Century Gothic" pitchFamily="34" charset="0"/>
                </a:rPr>
                <a:t>Healthy baby</a:t>
              </a:r>
              <a:endParaRPr lang="en-GB" dirty="0">
                <a:latin typeface="Century Gothic" pitchFamily="34" charset="0"/>
              </a:endParaRPr>
            </a:p>
          </p:txBody>
        </p:sp>
      </p:grpSp>
      <p:pic>
        <p:nvPicPr>
          <p:cNvPr id="27" name="Picture 4" descr="Microcephaly-comparison-500px.jpg"/>
          <p:cNvPicPr>
            <a:picLocks noChangeAspect="1" noChangeArrowheads="1"/>
          </p:cNvPicPr>
          <p:nvPr/>
        </p:nvPicPr>
        <p:blipFill>
          <a:blip r:embed="rId4" cstate="print"/>
          <a:stretch>
            <a:fillRect/>
          </a:stretch>
        </p:blipFill>
        <p:spPr bwMode="auto">
          <a:xfrm>
            <a:off x="323528" y="3360121"/>
            <a:ext cx="2007840" cy="2526296"/>
          </a:xfrm>
          <a:prstGeom prst="rect">
            <a:avLst/>
          </a:prstGeom>
          <a:noFill/>
        </p:spPr>
      </p:pic>
      <p:pic>
        <p:nvPicPr>
          <p:cNvPr id="47106" name="Picture 2"/>
          <p:cNvPicPr>
            <a:picLocks noChangeAspect="1" noChangeArrowheads="1"/>
          </p:cNvPicPr>
          <p:nvPr/>
        </p:nvPicPr>
        <p:blipFill>
          <a:blip r:embed="rId5" cstate="print"/>
          <a:srcRect/>
          <a:stretch>
            <a:fillRect/>
          </a:stretch>
        </p:blipFill>
        <p:spPr bwMode="auto">
          <a:xfrm>
            <a:off x="5868144" y="116631"/>
            <a:ext cx="3224024" cy="5328593"/>
          </a:xfrm>
          <a:prstGeom prst="rect">
            <a:avLst/>
          </a:prstGeom>
          <a:noFill/>
          <a:ln w="9525">
            <a:noFill/>
            <a:miter lim="800000"/>
            <a:headEnd/>
            <a:tailEnd/>
          </a:ln>
        </p:spPr>
      </p:pic>
      <p:sp>
        <p:nvSpPr>
          <p:cNvPr id="21" name="TextBox 20"/>
          <p:cNvSpPr txBox="1"/>
          <p:nvPr/>
        </p:nvSpPr>
        <p:spPr>
          <a:xfrm>
            <a:off x="6012160" y="2492896"/>
            <a:ext cx="1800200" cy="923330"/>
          </a:xfrm>
          <a:prstGeom prst="rect">
            <a:avLst/>
          </a:prstGeom>
          <a:noFill/>
        </p:spPr>
        <p:txBody>
          <a:bodyPr wrap="square" rtlCol="0">
            <a:spAutoFit/>
          </a:bodyPr>
          <a:lstStyle/>
          <a:p>
            <a:r>
              <a:rPr lang="en-GB" dirty="0" smtClean="0">
                <a:solidFill>
                  <a:schemeClr val="accent6">
                    <a:lumMod val="75000"/>
                  </a:schemeClr>
                </a:solidFill>
                <a:latin typeface="Century Gothic" pitchFamily="34" charset="0"/>
              </a:rPr>
              <a:t>Cases of </a:t>
            </a:r>
            <a:r>
              <a:rPr lang="en-GB" b="1" dirty="0" err="1" smtClean="0">
                <a:solidFill>
                  <a:schemeClr val="accent6">
                    <a:lumMod val="75000"/>
                  </a:schemeClr>
                </a:solidFill>
                <a:latin typeface="Century Gothic" pitchFamily="34" charset="0"/>
              </a:rPr>
              <a:t>microcephaly</a:t>
            </a:r>
            <a:r>
              <a:rPr lang="en-GB" dirty="0" smtClean="0">
                <a:solidFill>
                  <a:schemeClr val="accent6">
                    <a:lumMod val="75000"/>
                  </a:schemeClr>
                </a:solidFill>
                <a:latin typeface="Century Gothic" pitchFamily="34" charset="0"/>
              </a:rPr>
              <a:t> in Brazil</a:t>
            </a:r>
            <a:endParaRPr lang="en-GB" dirty="0">
              <a:solidFill>
                <a:schemeClr val="accent6">
                  <a:lumMod val="75000"/>
                </a:schemeClr>
              </a:solidFill>
              <a:latin typeface="Century Gothic" pitchFamily="34" charset="0"/>
            </a:endParaRPr>
          </a:p>
        </p:txBody>
      </p:sp>
      <p:pic>
        <p:nvPicPr>
          <p:cNvPr id="26" name="Picture 4" descr="Microcephaly-comparison-500px.jpg"/>
          <p:cNvPicPr>
            <a:picLocks noChangeAspect="1" noChangeArrowheads="1"/>
          </p:cNvPicPr>
          <p:nvPr/>
        </p:nvPicPr>
        <p:blipFill>
          <a:blip r:embed="rId6" cstate="print"/>
          <a:stretch>
            <a:fillRect/>
          </a:stretch>
        </p:blipFill>
        <p:spPr bwMode="auto">
          <a:xfrm>
            <a:off x="395064" y="1294700"/>
            <a:ext cx="1923854" cy="2350324"/>
          </a:xfrm>
          <a:prstGeom prst="rect">
            <a:avLst/>
          </a:prstGeom>
          <a:noFill/>
        </p:spPr>
      </p:pic>
      <p:sp>
        <p:nvSpPr>
          <p:cNvPr id="18" name="TextBox 17"/>
          <p:cNvSpPr txBox="1"/>
          <p:nvPr/>
        </p:nvSpPr>
        <p:spPr>
          <a:xfrm>
            <a:off x="2627784" y="332656"/>
            <a:ext cx="5040560" cy="1338828"/>
          </a:xfrm>
          <a:prstGeom prst="rect">
            <a:avLst/>
          </a:prstGeom>
          <a:noFill/>
        </p:spPr>
        <p:txBody>
          <a:bodyPr wrap="square" rtlCol="0">
            <a:spAutoFit/>
          </a:bodyPr>
          <a:lstStyle/>
          <a:p>
            <a:r>
              <a:rPr lang="en-GB" sz="2700" dirty="0" smtClean="0">
                <a:latin typeface="Century Gothic" pitchFamily="34" charset="0"/>
              </a:rPr>
              <a:t>Scientists think the disease could cause brain damage in unborn babies </a:t>
            </a:r>
            <a:endParaRPr lang="en-GB" sz="2700" dirty="0">
              <a:latin typeface="Century Gothic" pitchFamily="34" charset="0"/>
            </a:endParaRPr>
          </a:p>
        </p:txBody>
      </p:sp>
      <p:grpSp>
        <p:nvGrpSpPr>
          <p:cNvPr id="14" name="Group 13"/>
          <p:cNvGrpSpPr/>
          <p:nvPr/>
        </p:nvGrpSpPr>
        <p:grpSpPr>
          <a:xfrm>
            <a:off x="1835696" y="5661248"/>
            <a:ext cx="5688632" cy="792088"/>
            <a:chOff x="1979712" y="5589240"/>
            <a:chExt cx="5688632" cy="792088"/>
          </a:xfrm>
        </p:grpSpPr>
        <p:sp>
          <p:nvSpPr>
            <p:cNvPr id="39" name="TextBox 38"/>
            <p:cNvSpPr txBox="1"/>
            <p:nvPr/>
          </p:nvSpPr>
          <p:spPr>
            <a:xfrm>
              <a:off x="2915816" y="5805264"/>
              <a:ext cx="4752528" cy="523220"/>
            </a:xfrm>
            <a:prstGeom prst="rect">
              <a:avLst/>
            </a:prstGeom>
            <a:noFill/>
          </p:spPr>
          <p:txBody>
            <a:bodyPr wrap="square" rtlCol="0">
              <a:spAutoFit/>
            </a:bodyPr>
            <a:lstStyle/>
            <a:p>
              <a:r>
                <a:rPr lang="en-GB" sz="2800" b="1" dirty="0" smtClean="0">
                  <a:latin typeface="Century Gothic" pitchFamily="34" charset="0"/>
                </a:rPr>
                <a:t>What does the data show?</a:t>
              </a:r>
              <a:endParaRPr lang="en-GB" sz="2800" b="1" dirty="0">
                <a:latin typeface="Century Gothic" pitchFamily="34" charset="0"/>
              </a:endParaRPr>
            </a:p>
          </p:txBody>
        </p:sp>
        <p:pic>
          <p:nvPicPr>
            <p:cNvPr id="42" name="Picture 41" descr="discuss.png"/>
            <p:cNvPicPr>
              <a:picLocks noChangeAspect="1"/>
            </p:cNvPicPr>
            <p:nvPr/>
          </p:nvPicPr>
          <p:blipFill>
            <a:blip r:embed="rId7" cstate="print"/>
            <a:stretch>
              <a:fillRect/>
            </a:stretch>
          </p:blipFill>
          <p:spPr>
            <a:xfrm>
              <a:off x="2123728" y="5733256"/>
              <a:ext cx="806189" cy="500839"/>
            </a:xfrm>
            <a:prstGeom prst="rect">
              <a:avLst/>
            </a:prstGeom>
            <a:effectLst>
              <a:outerShdw blurRad="50800" dist="38100" dir="2700000" algn="tl" rotWithShape="0">
                <a:prstClr val="black">
                  <a:alpha val="40000"/>
                </a:prstClr>
              </a:outerShdw>
            </a:effectLst>
          </p:spPr>
        </p:pic>
        <p:sp>
          <p:nvSpPr>
            <p:cNvPr id="13" name="Rounded Rectangle 12"/>
            <p:cNvSpPr/>
            <p:nvPr/>
          </p:nvSpPr>
          <p:spPr>
            <a:xfrm>
              <a:off x="1979712" y="5589240"/>
              <a:ext cx="5688632" cy="792088"/>
            </a:xfrm>
            <a:prstGeom prst="roundRect">
              <a:avLst/>
            </a:prstGeom>
            <a:noFill/>
            <a:ln w="6350">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2000"/>
                                        <p:tgtEl>
                                          <p:spTgt spid="16"/>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2000"/>
                                        <p:tgtEl>
                                          <p:spTgt spid="27"/>
                                        </p:tgtEl>
                                      </p:cBhvr>
                                    </p:animEffect>
                                  </p:childTnLst>
                                </p:cTn>
                              </p:par>
                            </p:childTnLst>
                          </p:cTn>
                        </p:par>
                        <p:par>
                          <p:cTn id="16" fill="hold">
                            <p:stCondLst>
                              <p:cond delay="60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2000"/>
                                        <p:tgtEl>
                                          <p:spTgt spid="19"/>
                                        </p:tgtEl>
                                      </p:cBhvr>
                                    </p:animEffect>
                                  </p:childTnLst>
                                </p:cTn>
                              </p:par>
                              <p:par>
                                <p:cTn id="20" presetID="10" presetClass="entr" presetSubtype="0" fill="hold" nodeType="withEffect">
                                  <p:stCondLst>
                                    <p:cond delay="1000"/>
                                  </p:stCondLst>
                                  <p:childTnLst>
                                    <p:set>
                                      <p:cBhvr>
                                        <p:cTn id="21" dur="1" fill="hold">
                                          <p:stCondLst>
                                            <p:cond delay="0"/>
                                          </p:stCondLst>
                                        </p:cTn>
                                        <p:tgtEl>
                                          <p:spTgt spid="47106"/>
                                        </p:tgtEl>
                                        <p:attrNameLst>
                                          <p:attrName>style.visibility</p:attrName>
                                        </p:attrNameLst>
                                      </p:cBhvr>
                                      <p:to>
                                        <p:strVal val="visible"/>
                                      </p:to>
                                    </p:set>
                                    <p:animEffect transition="in" filter="fade">
                                      <p:cBhvr>
                                        <p:cTn id="22" dur="2000"/>
                                        <p:tgtEl>
                                          <p:spTgt spid="47106"/>
                                        </p:tgtEl>
                                      </p:cBhvr>
                                    </p:animEffect>
                                  </p:childTnLst>
                                </p:cTn>
                              </p:par>
                            </p:childTnLst>
                          </p:cTn>
                        </p:par>
                        <p:par>
                          <p:cTn id="23" fill="hold">
                            <p:stCondLst>
                              <p:cond delay="9000"/>
                            </p:stCondLst>
                            <p:childTnLst>
                              <p:par>
                                <p:cTn id="24" presetID="10" presetClass="entr" presetSubtype="0"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2000"/>
                                        <p:tgtEl>
                                          <p:spTgt spid="21"/>
                                        </p:tgtEl>
                                      </p:cBhvr>
                                    </p:animEffect>
                                  </p:childTnLst>
                                </p:cTn>
                              </p:par>
                            </p:childTnLst>
                          </p:cTn>
                        </p:par>
                        <p:par>
                          <p:cTn id="27" fill="hold">
                            <p:stCondLst>
                              <p:cond delay="11000"/>
                            </p:stCondLst>
                            <p:childTnLst>
                              <p:par>
                                <p:cTn id="28" presetID="10"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2339752" y="253097"/>
            <a:ext cx="5616624" cy="1015663"/>
          </a:xfrm>
          <a:prstGeom prst="rect">
            <a:avLst/>
          </a:prstGeom>
          <a:noFill/>
        </p:spPr>
        <p:txBody>
          <a:bodyPr wrap="square" rtlCol="0">
            <a:spAutoFit/>
          </a:bodyPr>
          <a:lstStyle/>
          <a:p>
            <a:r>
              <a:rPr lang="en-GB" sz="3000" dirty="0" smtClean="0">
                <a:latin typeface="Century Gothic" pitchFamily="34" charset="0"/>
              </a:rPr>
              <a:t>...and a dangerous </a:t>
            </a:r>
            <a:br>
              <a:rPr lang="en-GB" sz="3000" dirty="0" smtClean="0">
                <a:latin typeface="Century Gothic" pitchFamily="34" charset="0"/>
              </a:rPr>
            </a:br>
            <a:r>
              <a:rPr lang="en-GB" sz="3000" dirty="0" smtClean="0">
                <a:latin typeface="Century Gothic" pitchFamily="34" charset="0"/>
              </a:rPr>
              <a:t>   paralysing disease in adults</a:t>
            </a:r>
            <a:endParaRPr lang="en-GB" sz="3000" dirty="0">
              <a:latin typeface="Century Gothic" pitchFamily="34" charset="0"/>
            </a:endParaRPr>
          </a:p>
        </p:txBody>
      </p:sp>
      <p:pic>
        <p:nvPicPr>
          <p:cNvPr id="39" name="Picture 2"/>
          <p:cNvPicPr>
            <a:picLocks noChangeAspect="1" noChangeArrowheads="1"/>
          </p:cNvPicPr>
          <p:nvPr/>
        </p:nvPicPr>
        <p:blipFill>
          <a:blip r:embed="rId4" cstate="print"/>
          <a:srcRect/>
          <a:stretch>
            <a:fillRect/>
          </a:stretch>
        </p:blipFill>
        <p:spPr bwMode="auto">
          <a:xfrm>
            <a:off x="-283997" y="1628800"/>
            <a:ext cx="4423949" cy="25483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4" name="Group 13"/>
          <p:cNvGrpSpPr/>
          <p:nvPr/>
        </p:nvGrpSpPr>
        <p:grpSpPr>
          <a:xfrm>
            <a:off x="1835696" y="5661248"/>
            <a:ext cx="5688632" cy="792088"/>
            <a:chOff x="1979712" y="5589240"/>
            <a:chExt cx="5688632" cy="792088"/>
          </a:xfrm>
        </p:grpSpPr>
        <p:sp>
          <p:nvSpPr>
            <p:cNvPr id="15" name="TextBox 14"/>
            <p:cNvSpPr txBox="1"/>
            <p:nvPr/>
          </p:nvSpPr>
          <p:spPr>
            <a:xfrm>
              <a:off x="2915816" y="5805264"/>
              <a:ext cx="4752528" cy="523220"/>
            </a:xfrm>
            <a:prstGeom prst="rect">
              <a:avLst/>
            </a:prstGeom>
            <a:noFill/>
          </p:spPr>
          <p:txBody>
            <a:bodyPr wrap="square" rtlCol="0">
              <a:spAutoFit/>
            </a:bodyPr>
            <a:lstStyle/>
            <a:p>
              <a:r>
                <a:rPr lang="en-GB" sz="2800" b="1" dirty="0" smtClean="0">
                  <a:latin typeface="Century Gothic" pitchFamily="34" charset="0"/>
                </a:rPr>
                <a:t>What does the data show?</a:t>
              </a:r>
              <a:endParaRPr lang="en-GB" sz="2800" b="1" dirty="0">
                <a:latin typeface="Century Gothic" pitchFamily="34" charset="0"/>
              </a:endParaRPr>
            </a:p>
          </p:txBody>
        </p:sp>
        <p:pic>
          <p:nvPicPr>
            <p:cNvPr id="16" name="Picture 15" descr="discuss.png"/>
            <p:cNvPicPr>
              <a:picLocks noChangeAspect="1"/>
            </p:cNvPicPr>
            <p:nvPr/>
          </p:nvPicPr>
          <p:blipFill>
            <a:blip r:embed="rId5" cstate="print"/>
            <a:stretch>
              <a:fillRect/>
            </a:stretch>
          </p:blipFill>
          <p:spPr>
            <a:xfrm>
              <a:off x="2123728" y="5733256"/>
              <a:ext cx="806189" cy="500839"/>
            </a:xfrm>
            <a:prstGeom prst="rect">
              <a:avLst/>
            </a:prstGeom>
            <a:effectLst>
              <a:outerShdw blurRad="50800" dist="38100" dir="2700000" algn="tl" rotWithShape="0">
                <a:prstClr val="black">
                  <a:alpha val="40000"/>
                </a:prstClr>
              </a:outerShdw>
            </a:effectLst>
          </p:spPr>
        </p:pic>
        <p:sp>
          <p:nvSpPr>
            <p:cNvPr id="17" name="Rounded Rectangle 16"/>
            <p:cNvSpPr/>
            <p:nvPr/>
          </p:nvSpPr>
          <p:spPr>
            <a:xfrm>
              <a:off x="1979712" y="5589240"/>
              <a:ext cx="5688632" cy="792088"/>
            </a:xfrm>
            <a:prstGeom prst="roundRect">
              <a:avLst/>
            </a:prstGeom>
            <a:noFill/>
            <a:ln w="6350">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 name="Group 19"/>
          <p:cNvGrpSpPr/>
          <p:nvPr/>
        </p:nvGrpSpPr>
        <p:grpSpPr>
          <a:xfrm>
            <a:off x="3923928" y="1340768"/>
            <a:ext cx="5220072" cy="4257764"/>
            <a:chOff x="3923928" y="1340768"/>
            <a:chExt cx="5220072" cy="4257764"/>
          </a:xfrm>
        </p:grpSpPr>
        <p:sp>
          <p:nvSpPr>
            <p:cNvPr id="42" name="TextBox 41"/>
            <p:cNvSpPr txBox="1"/>
            <p:nvPr/>
          </p:nvSpPr>
          <p:spPr>
            <a:xfrm>
              <a:off x="5004048" y="5229200"/>
              <a:ext cx="1728192" cy="369332"/>
            </a:xfrm>
            <a:prstGeom prst="rect">
              <a:avLst/>
            </a:prstGeom>
            <a:noFill/>
          </p:spPr>
          <p:txBody>
            <a:bodyPr wrap="square" rtlCol="0">
              <a:spAutoFit/>
            </a:bodyPr>
            <a:lstStyle/>
            <a:p>
              <a:r>
                <a:rPr lang="en-GB" dirty="0" smtClean="0">
                  <a:latin typeface="Century Gothic" pitchFamily="34" charset="0"/>
                </a:rPr>
                <a:t>weeks</a:t>
              </a:r>
              <a:endParaRPr lang="en-GB" dirty="0">
                <a:latin typeface="Century Gothic" pitchFamily="34" charset="0"/>
              </a:endParaRPr>
            </a:p>
          </p:txBody>
        </p:sp>
        <p:grpSp>
          <p:nvGrpSpPr>
            <p:cNvPr id="19" name="Group 18"/>
            <p:cNvGrpSpPr/>
            <p:nvPr/>
          </p:nvGrpSpPr>
          <p:grpSpPr>
            <a:xfrm>
              <a:off x="3923928" y="1628800"/>
              <a:ext cx="5220072" cy="3672408"/>
              <a:chOff x="3923928" y="1628800"/>
              <a:chExt cx="5220072" cy="3672408"/>
            </a:xfrm>
          </p:grpSpPr>
          <p:pic>
            <p:nvPicPr>
              <p:cNvPr id="41" name="Picture 2"/>
              <p:cNvPicPr>
                <a:picLocks noChangeAspect="1" noChangeArrowheads="1"/>
              </p:cNvPicPr>
              <p:nvPr/>
            </p:nvPicPr>
            <p:blipFill>
              <a:blip r:embed="rId6" cstate="print"/>
              <a:srcRect l="6454" t="3412" r="11340" b="9588"/>
              <a:stretch>
                <a:fillRect/>
              </a:stretch>
            </p:blipFill>
            <p:spPr bwMode="auto">
              <a:xfrm>
                <a:off x="3923928" y="1628800"/>
                <a:ext cx="5220072" cy="3672408"/>
              </a:xfrm>
              <a:prstGeom prst="rect">
                <a:avLst/>
              </a:prstGeom>
              <a:noFill/>
              <a:ln w="9525" cap="flat">
                <a:noFill/>
                <a:round/>
                <a:headEnd/>
                <a:tailEnd/>
              </a:ln>
              <a:effectLst/>
            </p:spPr>
          </p:pic>
          <p:sp>
            <p:nvSpPr>
              <p:cNvPr id="44" name="TextBox 43"/>
              <p:cNvSpPr txBox="1"/>
              <p:nvPr/>
            </p:nvSpPr>
            <p:spPr>
              <a:xfrm>
                <a:off x="7164288" y="2492896"/>
                <a:ext cx="1728192" cy="1200329"/>
              </a:xfrm>
              <a:prstGeom prst="rect">
                <a:avLst/>
              </a:prstGeom>
              <a:noFill/>
            </p:spPr>
            <p:txBody>
              <a:bodyPr wrap="square" rtlCol="0">
                <a:spAutoFit/>
              </a:bodyPr>
              <a:lstStyle/>
              <a:p>
                <a:r>
                  <a:rPr lang="en-GB" dirty="0" err="1" smtClean="0">
                    <a:latin typeface="Century Gothic" pitchFamily="34" charset="0"/>
                  </a:rPr>
                  <a:t>Zika</a:t>
                </a:r>
                <a:endParaRPr lang="en-GB" dirty="0" smtClean="0">
                  <a:latin typeface="Century Gothic" pitchFamily="34" charset="0"/>
                </a:endParaRPr>
              </a:p>
              <a:p>
                <a:endParaRPr lang="en-GB" dirty="0" smtClean="0">
                  <a:latin typeface="Century Gothic" pitchFamily="34" charset="0"/>
                </a:endParaRPr>
              </a:p>
              <a:p>
                <a:r>
                  <a:rPr lang="en-GB" dirty="0" smtClean="0">
                    <a:latin typeface="Century Gothic" pitchFamily="34" charset="0"/>
                  </a:rPr>
                  <a:t>Paralysing disease</a:t>
                </a:r>
                <a:endParaRPr lang="en-GB" dirty="0">
                  <a:latin typeface="Century Gothic" pitchFamily="34" charset="0"/>
                </a:endParaRPr>
              </a:p>
            </p:txBody>
          </p:sp>
          <p:sp>
            <p:nvSpPr>
              <p:cNvPr id="45" name="Rectangle 44"/>
              <p:cNvSpPr/>
              <p:nvPr/>
            </p:nvSpPr>
            <p:spPr>
              <a:xfrm>
                <a:off x="6876256" y="2492896"/>
                <a:ext cx="288032" cy="288032"/>
              </a:xfrm>
              <a:prstGeom prst="rect">
                <a:avLst/>
              </a:prstGeom>
              <a:solidFill>
                <a:srgbClr val="FF96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6876256" y="3068960"/>
                <a:ext cx="288032" cy="28803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3" name="TextBox 42"/>
            <p:cNvSpPr txBox="1"/>
            <p:nvPr/>
          </p:nvSpPr>
          <p:spPr>
            <a:xfrm rot="16200000">
              <a:off x="2632430" y="2632266"/>
              <a:ext cx="2952328" cy="369332"/>
            </a:xfrm>
            <a:prstGeom prst="rect">
              <a:avLst/>
            </a:prstGeom>
            <a:noFill/>
          </p:spPr>
          <p:txBody>
            <a:bodyPr wrap="square" rtlCol="0">
              <a:spAutoFit/>
            </a:bodyPr>
            <a:lstStyle/>
            <a:p>
              <a:r>
                <a:rPr lang="en-GB" dirty="0" smtClean="0">
                  <a:latin typeface="Century Gothic" pitchFamily="34" charset="0"/>
                </a:rPr>
                <a:t>Number of patients</a:t>
              </a:r>
              <a:endParaRPr lang="en-GB" dirty="0">
                <a:latin typeface="Century Gothic" pitchFamily="34"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000"/>
                                        <p:tgtEl>
                                          <p:spTgt spid="18"/>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2000"/>
                                        <p:tgtEl>
                                          <p:spTgt spid="20"/>
                                        </p:tgtEl>
                                      </p:cBhvr>
                                    </p:animEffect>
                                  </p:childTnLst>
                                </p:cTn>
                              </p:par>
                              <p:par>
                                <p:cTn id="12" presetID="10" presetClass="entr" presetSubtype="0" fill="hold" nodeType="withEffect">
                                  <p:stCondLst>
                                    <p:cond delay="100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2000"/>
                                        <p:tgtEl>
                                          <p:spTgt spid="39"/>
                                        </p:tgtEl>
                                      </p:cBhvr>
                                    </p:animEffect>
                                  </p:childTnLst>
                                </p:cTn>
                              </p:par>
                            </p:childTnLst>
                          </p:cTn>
                        </p:par>
                        <p:par>
                          <p:cTn id="15" fill="hold">
                            <p:stCondLst>
                              <p:cond delay="5000"/>
                            </p:stCondLst>
                            <p:childTnLst>
                              <p:par>
                                <p:cTn id="16" presetID="10"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2339752" y="260648"/>
            <a:ext cx="4536504" cy="1384995"/>
          </a:xfrm>
          <a:prstGeom prst="rect">
            <a:avLst/>
          </a:prstGeom>
          <a:noFill/>
        </p:spPr>
        <p:txBody>
          <a:bodyPr wrap="square" rtlCol="0">
            <a:spAutoFit/>
          </a:bodyPr>
          <a:lstStyle/>
          <a:p>
            <a:r>
              <a:rPr lang="en-GB" sz="2800" dirty="0" smtClean="0">
                <a:latin typeface="Century Gothic" pitchFamily="34" charset="0"/>
              </a:rPr>
              <a:t>The virus that causes the disease is spread by the </a:t>
            </a:r>
            <a:br>
              <a:rPr lang="en-GB" sz="2800" dirty="0" smtClean="0">
                <a:latin typeface="Century Gothic" pitchFamily="34" charset="0"/>
              </a:rPr>
            </a:br>
            <a:r>
              <a:rPr lang="en-GB" sz="2800" b="1" i="1" dirty="0" err="1" smtClean="0">
                <a:solidFill>
                  <a:schemeClr val="accent6">
                    <a:lumMod val="75000"/>
                  </a:schemeClr>
                </a:solidFill>
                <a:latin typeface="Century Gothic" pitchFamily="34" charset="0"/>
              </a:rPr>
              <a:t>Aedes</a:t>
            </a:r>
            <a:r>
              <a:rPr lang="en-GB" sz="2800" b="1" i="1" dirty="0" smtClean="0">
                <a:solidFill>
                  <a:schemeClr val="accent6">
                    <a:lumMod val="75000"/>
                  </a:schemeClr>
                </a:solidFill>
                <a:latin typeface="Century Gothic" pitchFamily="34" charset="0"/>
              </a:rPr>
              <a:t> </a:t>
            </a:r>
            <a:r>
              <a:rPr lang="en-GB" sz="2800" b="1" i="1" dirty="0" err="1" smtClean="0">
                <a:solidFill>
                  <a:schemeClr val="accent6">
                    <a:lumMod val="75000"/>
                  </a:schemeClr>
                </a:solidFill>
                <a:latin typeface="Century Gothic" pitchFamily="34" charset="0"/>
              </a:rPr>
              <a:t>aegypti</a:t>
            </a:r>
            <a:r>
              <a:rPr lang="en-GB" sz="2800" b="1" dirty="0" smtClean="0">
                <a:latin typeface="Century Gothic" pitchFamily="34" charset="0"/>
              </a:rPr>
              <a:t> </a:t>
            </a:r>
            <a:r>
              <a:rPr lang="en-GB" sz="2800" dirty="0" smtClean="0">
                <a:latin typeface="Century Gothic" pitchFamily="34" charset="0"/>
              </a:rPr>
              <a:t>mosquito.</a:t>
            </a:r>
            <a:endParaRPr lang="en-GB" sz="2800" dirty="0">
              <a:latin typeface="Century Gothic" pitchFamily="34" charset="0"/>
            </a:endParaRPr>
          </a:p>
        </p:txBody>
      </p:sp>
      <p:sp>
        <p:nvSpPr>
          <p:cNvPr id="19" name="TextBox 18"/>
          <p:cNvSpPr txBox="1"/>
          <p:nvPr/>
        </p:nvSpPr>
        <p:spPr>
          <a:xfrm>
            <a:off x="2267744" y="5068341"/>
            <a:ext cx="4536504" cy="1384995"/>
          </a:xfrm>
          <a:prstGeom prst="rect">
            <a:avLst/>
          </a:prstGeom>
          <a:noFill/>
        </p:spPr>
        <p:txBody>
          <a:bodyPr wrap="square" rtlCol="0">
            <a:spAutoFit/>
          </a:bodyPr>
          <a:lstStyle/>
          <a:p>
            <a:r>
              <a:rPr lang="en-GB" sz="2800" dirty="0" smtClean="0">
                <a:latin typeface="Century Gothic" pitchFamily="34" charset="0"/>
              </a:rPr>
              <a:t>Which also spreads other </a:t>
            </a:r>
            <a:br>
              <a:rPr lang="en-GB" sz="2800" dirty="0" smtClean="0">
                <a:latin typeface="Century Gothic" pitchFamily="34" charset="0"/>
              </a:rPr>
            </a:br>
            <a:r>
              <a:rPr lang="en-GB" sz="2800" dirty="0" smtClean="0">
                <a:latin typeface="Century Gothic" pitchFamily="34" charset="0"/>
              </a:rPr>
              <a:t>life-threatening diseases like </a:t>
            </a:r>
            <a:r>
              <a:rPr lang="en-GB" sz="2800" b="1" dirty="0" smtClean="0">
                <a:latin typeface="Century Gothic" pitchFamily="34" charset="0"/>
              </a:rPr>
              <a:t>dengue</a:t>
            </a:r>
            <a:r>
              <a:rPr lang="en-GB" sz="2800" dirty="0" smtClean="0">
                <a:latin typeface="Century Gothic" pitchFamily="34" charset="0"/>
              </a:rPr>
              <a:t>.</a:t>
            </a:r>
            <a:endParaRPr lang="en-GB" sz="2800" dirty="0">
              <a:latin typeface="Century Gothic" pitchFamily="34" charset="0"/>
            </a:endParaRPr>
          </a:p>
        </p:txBody>
      </p:sp>
      <p:pic>
        <p:nvPicPr>
          <p:cNvPr id="2050" name="Picture 2"/>
          <p:cNvPicPr>
            <a:picLocks noChangeAspect="1" noChangeArrowheads="1"/>
          </p:cNvPicPr>
          <p:nvPr/>
        </p:nvPicPr>
        <p:blipFill>
          <a:blip r:embed="rId4" cstate="print"/>
          <a:srcRect b="13376"/>
          <a:stretch>
            <a:fillRect/>
          </a:stretch>
        </p:blipFill>
        <p:spPr bwMode="auto">
          <a:xfrm>
            <a:off x="1749896" y="1772816"/>
            <a:ext cx="5486400" cy="31683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ngolan nurse.png.png"/>
          <p:cNvPicPr>
            <a:picLocks noChangeAspect="1"/>
          </p:cNvPicPr>
          <p:nvPr/>
        </p:nvPicPr>
        <p:blipFill>
          <a:blip r:embed="rId4" cstate="print"/>
          <a:srcRect t="6110"/>
          <a:stretch>
            <a:fillRect/>
          </a:stretch>
        </p:blipFill>
        <p:spPr>
          <a:xfrm>
            <a:off x="-86795" y="1124744"/>
            <a:ext cx="9230795" cy="5760640"/>
          </a:xfrm>
          <a:prstGeom prst="rect">
            <a:avLst/>
          </a:prstGeom>
        </p:spPr>
      </p:pic>
      <p:sp>
        <p:nvSpPr>
          <p:cNvPr id="41" name="TextBox 40"/>
          <p:cNvSpPr txBox="1"/>
          <p:nvPr/>
        </p:nvSpPr>
        <p:spPr>
          <a:xfrm>
            <a:off x="1907704" y="260648"/>
            <a:ext cx="5941168" cy="523220"/>
          </a:xfrm>
          <a:prstGeom prst="rect">
            <a:avLst/>
          </a:prstGeom>
          <a:noFill/>
        </p:spPr>
        <p:txBody>
          <a:bodyPr wrap="square" rtlCol="0">
            <a:spAutoFit/>
          </a:bodyPr>
          <a:lstStyle/>
          <a:p>
            <a:r>
              <a:rPr lang="en-GB" sz="2800" dirty="0" smtClean="0">
                <a:latin typeface="Century Gothic" pitchFamily="34" charset="0"/>
              </a:rPr>
              <a:t>Mosquitoes also spread malaria...</a:t>
            </a:r>
            <a:endParaRPr lang="en-GB" sz="2800" dirty="0">
              <a:latin typeface="Century Gothic" pitchFamily="34" charset="0"/>
            </a:endParaRPr>
          </a:p>
        </p:txBody>
      </p:sp>
      <p:sp>
        <p:nvSpPr>
          <p:cNvPr id="21" name="TextBox 20"/>
          <p:cNvSpPr txBox="1"/>
          <p:nvPr/>
        </p:nvSpPr>
        <p:spPr>
          <a:xfrm>
            <a:off x="2267744" y="1052736"/>
            <a:ext cx="4680520" cy="954107"/>
          </a:xfrm>
          <a:prstGeom prst="rect">
            <a:avLst/>
          </a:prstGeom>
          <a:solidFill>
            <a:schemeClr val="bg1"/>
          </a:solidFill>
          <a:effectLst>
            <a:softEdge rad="63500"/>
          </a:effectLst>
        </p:spPr>
        <p:txBody>
          <a:bodyPr wrap="square" rtlCol="0">
            <a:spAutoFit/>
          </a:bodyPr>
          <a:lstStyle/>
          <a:p>
            <a:r>
              <a:rPr lang="en-GB" sz="2800" dirty="0" smtClean="0">
                <a:latin typeface="Century Gothic" pitchFamily="34" charset="0"/>
              </a:rPr>
              <a:t>...which kills around half a million people </a:t>
            </a:r>
            <a:r>
              <a:rPr lang="en-GB" sz="2800" b="1" dirty="0" smtClean="0">
                <a:latin typeface="Century Gothic" pitchFamily="34" charset="0"/>
              </a:rPr>
              <a:t>every year</a:t>
            </a:r>
            <a:endParaRPr lang="en-GB" sz="2800" b="1" dirty="0">
              <a:latin typeface="Century Gothic" pitchFamily="34" charset="0"/>
            </a:endParaRPr>
          </a:p>
        </p:txBody>
      </p:sp>
      <p:sp>
        <p:nvSpPr>
          <p:cNvPr id="9" name="Rounded Rectangle 8"/>
          <p:cNvSpPr/>
          <p:nvPr/>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0"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7</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2000"/>
                                        <p:tgtEl>
                                          <p:spTgt spid="41"/>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971600" y="908720"/>
            <a:ext cx="7488832" cy="1384995"/>
          </a:xfrm>
          <a:prstGeom prst="rect">
            <a:avLst/>
          </a:prstGeom>
          <a:noFill/>
        </p:spPr>
        <p:txBody>
          <a:bodyPr wrap="square" rtlCol="0">
            <a:spAutoFit/>
          </a:bodyPr>
          <a:lstStyle/>
          <a:p>
            <a:r>
              <a:rPr lang="en-GB" sz="2800" dirty="0" smtClean="0">
                <a:latin typeface="Century Gothic" pitchFamily="34" charset="0"/>
              </a:rPr>
              <a:t>The proposal is to </a:t>
            </a:r>
            <a:r>
              <a:rPr lang="en-GB" sz="2800" b="1" dirty="0" smtClean="0">
                <a:latin typeface="Century Gothic" pitchFamily="34" charset="0"/>
              </a:rPr>
              <a:t>exterminate all species </a:t>
            </a:r>
            <a:br>
              <a:rPr lang="en-GB" sz="2800" b="1" dirty="0" smtClean="0">
                <a:latin typeface="Century Gothic" pitchFamily="34" charset="0"/>
              </a:rPr>
            </a:br>
            <a:r>
              <a:rPr lang="en-GB" sz="2800" b="1" dirty="0" smtClean="0">
                <a:latin typeface="Century Gothic" pitchFamily="34" charset="0"/>
              </a:rPr>
              <a:t>of mosquitoes that spread disease </a:t>
            </a:r>
            <a:r>
              <a:rPr lang="en-GB" sz="2800" dirty="0" smtClean="0">
                <a:latin typeface="Century Gothic" pitchFamily="34" charset="0"/>
              </a:rPr>
              <a:t>by using a new technology – GM mosquitoes</a:t>
            </a:r>
          </a:p>
        </p:txBody>
      </p:sp>
      <p:grpSp>
        <p:nvGrpSpPr>
          <p:cNvPr id="18" name="Group 21"/>
          <p:cNvGrpSpPr/>
          <p:nvPr/>
        </p:nvGrpSpPr>
        <p:grpSpPr>
          <a:xfrm>
            <a:off x="611560" y="4941168"/>
            <a:ext cx="4896544" cy="1137612"/>
            <a:chOff x="542552" y="5637005"/>
            <a:chExt cx="7548839" cy="1137612"/>
          </a:xfrm>
        </p:grpSpPr>
        <p:sp>
          <p:nvSpPr>
            <p:cNvPr id="19" name="Rounded Rectangle 18"/>
            <p:cNvSpPr/>
            <p:nvPr/>
          </p:nvSpPr>
          <p:spPr>
            <a:xfrm>
              <a:off x="542552" y="5694497"/>
              <a:ext cx="7548839" cy="1080120"/>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p:cNvSpPr txBox="1"/>
            <p:nvPr/>
          </p:nvSpPr>
          <p:spPr>
            <a:xfrm>
              <a:off x="653564" y="5637005"/>
              <a:ext cx="7326814" cy="1077218"/>
            </a:xfrm>
            <a:prstGeom prst="rect">
              <a:avLst/>
            </a:prstGeom>
            <a:noFill/>
          </p:spPr>
          <p:txBody>
            <a:bodyPr wrap="square" rtlCol="0">
              <a:spAutoFit/>
            </a:bodyPr>
            <a:lstStyle/>
            <a:p>
              <a:r>
                <a:rPr lang="en-GB" sz="3200" dirty="0" smtClean="0">
                  <a:solidFill>
                    <a:schemeClr val="bg1"/>
                  </a:solidFill>
                  <a:latin typeface="Century Gothic" pitchFamily="34" charset="0"/>
                </a:rPr>
                <a:t>Should we exterminate mosquitoes?</a:t>
              </a:r>
              <a:endParaRPr lang="en-GB" sz="3200" dirty="0">
                <a:solidFill>
                  <a:schemeClr val="bg1"/>
                </a:solidFill>
                <a:latin typeface="Century Gothic" pitchFamily="34" charset="0"/>
              </a:endParaRPr>
            </a:p>
          </p:txBody>
        </p:sp>
      </p:grpSp>
      <p:grpSp>
        <p:nvGrpSpPr>
          <p:cNvPr id="13" name="Group 12"/>
          <p:cNvGrpSpPr/>
          <p:nvPr/>
        </p:nvGrpSpPr>
        <p:grpSpPr>
          <a:xfrm>
            <a:off x="2051720" y="2492896"/>
            <a:ext cx="6052711" cy="3933056"/>
            <a:chOff x="2051720" y="2492896"/>
            <a:chExt cx="6052711" cy="3933056"/>
          </a:xfrm>
        </p:grpSpPr>
        <p:sp>
          <p:nvSpPr>
            <p:cNvPr id="17" name="TextBox 16"/>
            <p:cNvSpPr txBox="1"/>
            <p:nvPr/>
          </p:nvSpPr>
          <p:spPr>
            <a:xfrm>
              <a:off x="2339752" y="2780928"/>
              <a:ext cx="4464496" cy="954107"/>
            </a:xfrm>
            <a:prstGeom prst="rect">
              <a:avLst/>
            </a:prstGeom>
            <a:noFill/>
          </p:spPr>
          <p:txBody>
            <a:bodyPr wrap="square" rtlCol="0">
              <a:spAutoFit/>
            </a:bodyPr>
            <a:lstStyle/>
            <a:p>
              <a:r>
                <a:rPr lang="en-GB" sz="2800" dirty="0" smtClean="0">
                  <a:latin typeface="Century Gothic" pitchFamily="34" charset="0"/>
                </a:rPr>
                <a:t>Many people have views about this.</a:t>
              </a:r>
              <a:endParaRPr lang="en-GB" sz="2800" b="1" dirty="0">
                <a:latin typeface="Century Gothic" pitchFamily="34" charset="0"/>
              </a:endParaRPr>
            </a:p>
          </p:txBody>
        </p:sp>
        <p:pic>
          <p:nvPicPr>
            <p:cNvPr id="11" name="Picture 10" descr="mosquito warning.png"/>
            <p:cNvPicPr>
              <a:picLocks noChangeAspect="1"/>
            </p:cNvPicPr>
            <p:nvPr/>
          </p:nvPicPr>
          <p:blipFill>
            <a:blip r:embed="rId4" cstate="print"/>
            <a:stretch>
              <a:fillRect/>
            </a:stretch>
          </p:blipFill>
          <p:spPr>
            <a:xfrm>
              <a:off x="5940152" y="4293096"/>
              <a:ext cx="2164279" cy="2132856"/>
            </a:xfrm>
            <a:prstGeom prst="rect">
              <a:avLst/>
            </a:prstGeom>
            <a:effectLst>
              <a:outerShdw blurRad="50800" dist="63500" dir="2700000" algn="tl" rotWithShape="0">
                <a:prstClr val="black">
                  <a:alpha val="26000"/>
                </a:prstClr>
              </a:outerShdw>
            </a:effectLst>
          </p:spPr>
        </p:pic>
        <p:sp>
          <p:nvSpPr>
            <p:cNvPr id="12" name="Rounded Rectangle 11"/>
            <p:cNvSpPr/>
            <p:nvPr/>
          </p:nvSpPr>
          <p:spPr>
            <a:xfrm>
              <a:off x="2051720" y="2492896"/>
              <a:ext cx="4104456" cy="1584176"/>
            </a:xfrm>
            <a:prstGeom prst="roundRect">
              <a:avLst/>
            </a:prstGeom>
            <a:noFill/>
            <a:ln w="6350">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2000"/>
                                        <p:tgtEl>
                                          <p:spTgt spid="41"/>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Mosquito biting.png"/>
          <p:cNvPicPr>
            <a:picLocks noChangeAspect="1"/>
          </p:cNvPicPr>
          <p:nvPr/>
        </p:nvPicPr>
        <p:blipFill>
          <a:blip r:embed="rId4" cstate="print"/>
          <a:srcRect l="8309"/>
          <a:stretch>
            <a:fillRect/>
          </a:stretch>
        </p:blipFill>
        <p:spPr>
          <a:xfrm>
            <a:off x="0" y="255769"/>
            <a:ext cx="9143999" cy="6602231"/>
          </a:xfrm>
          <a:prstGeom prst="rect">
            <a:avLst/>
          </a:prstGeom>
          <a:effectLst>
            <a:outerShdw blurRad="88900" dist="76200" algn="l" rotWithShape="0">
              <a:prstClr val="black">
                <a:alpha val="25000"/>
              </a:prstClr>
            </a:outerShdw>
          </a:effectLst>
        </p:spPr>
      </p:pic>
      <p:sp>
        <p:nvSpPr>
          <p:cNvPr id="11" name="Rounded Rectangle 10"/>
          <p:cNvSpPr/>
          <p:nvPr/>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3"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9</a:t>
            </a:fld>
            <a:endParaRPr lang="en-GB" altLang="en-US" sz="1400" b="1" dirty="0">
              <a:solidFill>
                <a:schemeClr val="bg1"/>
              </a:solidFill>
              <a:latin typeface="Century Gothic" pitchFamily="34" charset="0"/>
            </a:endParaRPr>
          </a:p>
        </p:txBody>
      </p:sp>
      <p:grpSp>
        <p:nvGrpSpPr>
          <p:cNvPr id="8" name="Group 7"/>
          <p:cNvGrpSpPr/>
          <p:nvPr/>
        </p:nvGrpSpPr>
        <p:grpSpPr>
          <a:xfrm>
            <a:off x="827584" y="1052736"/>
            <a:ext cx="1800200" cy="2160240"/>
            <a:chOff x="323528" y="908720"/>
            <a:chExt cx="1800200" cy="2160240"/>
          </a:xfrm>
        </p:grpSpPr>
        <p:sp>
          <p:nvSpPr>
            <p:cNvPr id="10" name="TextBox 9"/>
            <p:cNvSpPr txBox="1"/>
            <p:nvPr/>
          </p:nvSpPr>
          <p:spPr>
            <a:xfrm>
              <a:off x="323528" y="2420888"/>
              <a:ext cx="1800200" cy="648072"/>
            </a:xfrm>
            <a:prstGeom prst="rect">
              <a:avLst/>
            </a:prstGeom>
            <a:noFill/>
          </p:spPr>
          <p:txBody>
            <a:bodyPr wrap="square" rtlCol="0">
              <a:spAutoFit/>
            </a:bodyPr>
            <a:lstStyle/>
            <a:p>
              <a:r>
                <a:rPr lang="en-GB" b="1" dirty="0" smtClean="0">
                  <a:solidFill>
                    <a:schemeClr val="accent6">
                      <a:lumMod val="75000"/>
                    </a:schemeClr>
                  </a:solidFill>
                  <a:latin typeface="Century Gothic" pitchFamily="34" charset="0"/>
                </a:rPr>
                <a:t>Emily </a:t>
              </a:r>
              <a:r>
                <a:rPr lang="en-GB" b="1" dirty="0" err="1" smtClean="0">
                  <a:solidFill>
                    <a:schemeClr val="accent6">
                      <a:lumMod val="75000"/>
                    </a:schemeClr>
                  </a:solidFill>
                  <a:latin typeface="Century Gothic" pitchFamily="34" charset="0"/>
                </a:rPr>
                <a:t>Anthes</a:t>
              </a:r>
              <a:r>
                <a:rPr lang="en-GB" b="1" dirty="0" smtClean="0">
                  <a:solidFill>
                    <a:schemeClr val="accent6">
                      <a:lumMod val="75000"/>
                    </a:schemeClr>
                  </a:solidFill>
                  <a:latin typeface="Century Gothic" pitchFamily="34" charset="0"/>
                </a:rPr>
                <a:t>, </a:t>
              </a:r>
              <a:r>
                <a:rPr lang="en-GB" dirty="0" smtClean="0">
                  <a:latin typeface="Century Gothic" pitchFamily="34" charset="0"/>
                </a:rPr>
                <a:t>science writer</a:t>
              </a:r>
            </a:p>
          </p:txBody>
        </p:sp>
        <p:pic>
          <p:nvPicPr>
            <p:cNvPr id="14" name="Picture 13" descr="Emily anthes.png"/>
            <p:cNvPicPr>
              <a:picLocks noChangeAspect="1"/>
            </p:cNvPicPr>
            <p:nvPr/>
          </p:nvPicPr>
          <p:blipFill>
            <a:blip r:embed="rId5" cstate="print"/>
            <a:stretch>
              <a:fillRect/>
            </a:stretch>
          </p:blipFill>
          <p:spPr>
            <a:xfrm>
              <a:off x="467544" y="908720"/>
              <a:ext cx="1368152" cy="1368152"/>
            </a:xfrm>
            <a:prstGeom prst="rect">
              <a:avLst/>
            </a:prstGeom>
            <a:ln>
              <a:noFill/>
            </a:ln>
            <a:effectLst>
              <a:outerShdw blurRad="190500" algn="tl" rotWithShape="0">
                <a:srgbClr val="000000">
                  <a:alpha val="70000"/>
                </a:srgbClr>
              </a:outerShdw>
            </a:effectLst>
          </p:spPr>
        </p:pic>
      </p:grpSp>
      <p:grpSp>
        <p:nvGrpSpPr>
          <p:cNvPr id="17" name="Group 16"/>
          <p:cNvGrpSpPr/>
          <p:nvPr/>
        </p:nvGrpSpPr>
        <p:grpSpPr>
          <a:xfrm>
            <a:off x="2051720" y="0"/>
            <a:ext cx="6624736" cy="2564904"/>
            <a:chOff x="2051720" y="0"/>
            <a:chExt cx="6624736" cy="2564904"/>
          </a:xfrm>
        </p:grpSpPr>
        <p:sp>
          <p:nvSpPr>
            <p:cNvPr id="12" name="Rectangle 11"/>
            <p:cNvSpPr/>
            <p:nvPr/>
          </p:nvSpPr>
          <p:spPr>
            <a:xfrm>
              <a:off x="2411760" y="260648"/>
              <a:ext cx="6264696" cy="2057230"/>
            </a:xfrm>
            <a:prstGeom prst="rect">
              <a:avLst/>
            </a:prstGeom>
            <a:ln>
              <a:noFill/>
            </a:ln>
          </p:spPr>
          <p:txBody>
            <a:bodyPr wrap="square">
              <a:spAutoFit/>
            </a:bodyPr>
            <a:lstStyle/>
            <a:p>
              <a:pPr>
                <a:lnSpc>
                  <a:spcPct val="114000"/>
                </a:lnSpc>
                <a:spcAft>
                  <a:spcPts val="600"/>
                </a:spcAft>
              </a:pPr>
              <a:r>
                <a:rPr lang="en-GB" sz="2800" dirty="0" smtClean="0">
                  <a:latin typeface="Century Gothic" pitchFamily="34" charset="0"/>
                </a:rPr>
                <a:t>Engineered insects could help control populations of mosquitoes that transmit a variety of serious diseases</a:t>
              </a:r>
            </a:p>
          </p:txBody>
        </p:sp>
        <p:sp>
          <p:nvSpPr>
            <p:cNvPr id="15" name="TextBox 14"/>
            <p:cNvSpPr txBox="1"/>
            <p:nvPr/>
          </p:nvSpPr>
          <p:spPr>
            <a:xfrm>
              <a:off x="2051720" y="0"/>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sp>
          <p:nvSpPr>
            <p:cNvPr id="16" name="TextBox 15"/>
            <p:cNvSpPr txBox="1"/>
            <p:nvPr/>
          </p:nvSpPr>
          <p:spPr>
            <a:xfrm rot="10800000">
              <a:off x="3851920" y="1364575"/>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par>
                                <p:cTn id="8" presetID="10" presetClass="entr" presetSubtype="0" fill="hold"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cstate="print"/>
          <a:srcRect r="11504"/>
          <a:stretch>
            <a:fillRect/>
          </a:stretch>
        </p:blipFill>
        <p:spPr bwMode="auto">
          <a:xfrm>
            <a:off x="0" y="-30427"/>
            <a:ext cx="9144000" cy="6888427"/>
          </a:xfrm>
          <a:prstGeom prst="rect">
            <a:avLst/>
          </a:prstGeom>
          <a:noFill/>
          <a:ln w="9525">
            <a:noFill/>
            <a:miter lim="800000"/>
            <a:headEnd/>
            <a:tailEnd/>
          </a:ln>
        </p:spPr>
      </p:pic>
      <p:sp>
        <p:nvSpPr>
          <p:cNvPr id="9" name="Rounded Rectangle 8"/>
          <p:cNvSpPr/>
          <p:nvPr/>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0"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10</a:t>
            </a:fld>
            <a:endParaRPr lang="en-GB" altLang="en-US" sz="1400" b="1" dirty="0">
              <a:solidFill>
                <a:schemeClr val="bg1"/>
              </a:solidFill>
              <a:latin typeface="Century Gothic" pitchFamily="34" charset="0"/>
            </a:endParaRPr>
          </a:p>
        </p:txBody>
      </p:sp>
      <p:grpSp>
        <p:nvGrpSpPr>
          <p:cNvPr id="8" name="Group 7"/>
          <p:cNvGrpSpPr/>
          <p:nvPr/>
        </p:nvGrpSpPr>
        <p:grpSpPr>
          <a:xfrm>
            <a:off x="4166558" y="1727414"/>
            <a:ext cx="4406048" cy="1413554"/>
            <a:chOff x="3419872" y="1700808"/>
            <a:chExt cx="4406048" cy="1413554"/>
          </a:xfrm>
        </p:grpSpPr>
        <p:sp>
          <p:nvSpPr>
            <p:cNvPr id="11" name="TextBox 10"/>
            <p:cNvSpPr txBox="1"/>
            <p:nvPr/>
          </p:nvSpPr>
          <p:spPr>
            <a:xfrm>
              <a:off x="3419872" y="2132856"/>
              <a:ext cx="3096344" cy="646331"/>
            </a:xfrm>
            <a:prstGeom prst="rect">
              <a:avLst/>
            </a:prstGeom>
            <a:noFill/>
          </p:spPr>
          <p:txBody>
            <a:bodyPr wrap="square" rtlCol="0">
              <a:spAutoFit/>
            </a:bodyPr>
            <a:lstStyle/>
            <a:p>
              <a:r>
                <a:rPr lang="en-GB" b="1" dirty="0" smtClean="0">
                  <a:solidFill>
                    <a:schemeClr val="accent6">
                      <a:lumMod val="75000"/>
                    </a:schemeClr>
                  </a:solidFill>
                  <a:latin typeface="Century Gothic" pitchFamily="34" charset="0"/>
                </a:rPr>
                <a:t>Professor Chelsea </a:t>
              </a:r>
              <a:r>
                <a:rPr lang="en-GB" b="1" dirty="0" err="1" smtClean="0">
                  <a:solidFill>
                    <a:schemeClr val="accent6">
                      <a:lumMod val="75000"/>
                    </a:schemeClr>
                  </a:solidFill>
                  <a:latin typeface="Century Gothic" pitchFamily="34" charset="0"/>
                </a:rPr>
                <a:t>Smartt</a:t>
              </a:r>
              <a:r>
                <a:rPr lang="en-GB" dirty="0" smtClean="0">
                  <a:solidFill>
                    <a:schemeClr val="accent6">
                      <a:lumMod val="75000"/>
                    </a:schemeClr>
                  </a:solidFill>
                  <a:latin typeface="Century Gothic" pitchFamily="34" charset="0"/>
                </a:rPr>
                <a:t>,</a:t>
              </a:r>
              <a:r>
                <a:rPr lang="en-GB" dirty="0" smtClean="0">
                  <a:latin typeface="Century Gothic" pitchFamily="34" charset="0"/>
                </a:rPr>
                <a:t> Biochemist</a:t>
              </a:r>
            </a:p>
          </p:txBody>
        </p:sp>
        <p:pic>
          <p:nvPicPr>
            <p:cNvPr id="14" name="Picture 13" descr="Prof Chelsea Smartt.png"/>
            <p:cNvPicPr>
              <a:picLocks noChangeAspect="1"/>
            </p:cNvPicPr>
            <p:nvPr/>
          </p:nvPicPr>
          <p:blipFill>
            <a:blip r:embed="rId5" cstate="print"/>
            <a:stretch>
              <a:fillRect/>
            </a:stretch>
          </p:blipFill>
          <p:spPr>
            <a:xfrm>
              <a:off x="6422838" y="1700808"/>
              <a:ext cx="1403082" cy="1413554"/>
            </a:xfrm>
            <a:prstGeom prst="rect">
              <a:avLst/>
            </a:prstGeom>
            <a:ln>
              <a:noFill/>
            </a:ln>
            <a:effectLst>
              <a:outerShdw blurRad="190500" algn="tl" rotWithShape="0">
                <a:srgbClr val="000000">
                  <a:alpha val="70000"/>
                </a:srgbClr>
              </a:outerShdw>
            </a:effectLst>
          </p:spPr>
        </p:pic>
      </p:grpSp>
      <p:grpSp>
        <p:nvGrpSpPr>
          <p:cNvPr id="16" name="Group 15"/>
          <p:cNvGrpSpPr/>
          <p:nvPr/>
        </p:nvGrpSpPr>
        <p:grpSpPr>
          <a:xfrm>
            <a:off x="3059832" y="140439"/>
            <a:ext cx="5040560" cy="1992417"/>
            <a:chOff x="3059832" y="140439"/>
            <a:chExt cx="5040560" cy="1992417"/>
          </a:xfrm>
        </p:grpSpPr>
        <p:sp>
          <p:nvSpPr>
            <p:cNvPr id="13" name="Rectangle 12"/>
            <p:cNvSpPr/>
            <p:nvPr/>
          </p:nvSpPr>
          <p:spPr>
            <a:xfrm>
              <a:off x="3419872" y="476672"/>
              <a:ext cx="4680520" cy="1384995"/>
            </a:xfrm>
            <a:prstGeom prst="rect">
              <a:avLst/>
            </a:prstGeom>
          </p:spPr>
          <p:txBody>
            <a:bodyPr wrap="square">
              <a:spAutoFit/>
            </a:bodyPr>
            <a:lstStyle/>
            <a:p>
              <a:pPr>
                <a:spcAft>
                  <a:spcPts val="600"/>
                </a:spcAft>
              </a:pPr>
              <a:r>
                <a:rPr lang="en-GB" sz="2800" dirty="0" smtClean="0">
                  <a:latin typeface="Century Gothic" pitchFamily="34" charset="0"/>
                </a:rPr>
                <a:t>The problem with this idea is whether it actually works in the wild. </a:t>
              </a:r>
            </a:p>
          </p:txBody>
        </p:sp>
        <p:sp>
          <p:nvSpPr>
            <p:cNvPr id="12" name="TextBox 11"/>
            <p:cNvSpPr txBox="1"/>
            <p:nvPr/>
          </p:nvSpPr>
          <p:spPr>
            <a:xfrm>
              <a:off x="3059832" y="140439"/>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sp>
          <p:nvSpPr>
            <p:cNvPr id="15" name="TextBox 14"/>
            <p:cNvSpPr txBox="1"/>
            <p:nvPr/>
          </p:nvSpPr>
          <p:spPr>
            <a:xfrm rot="10800000">
              <a:off x="6300192" y="932527"/>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par>
                                <p:cTn id="8" presetID="10" presetClass="entr" presetSubtype="0" fill="hold"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thumb9.shutterstock.com/display_pic_with_logo/1245685/388678996/stock-photo-close-up-mosquitoes-isolated-on-white-background-388678996.jpg"/>
          <p:cNvPicPr>
            <a:picLocks noChangeAspect="1" noChangeArrowheads="1"/>
          </p:cNvPicPr>
          <p:nvPr/>
        </p:nvPicPr>
        <p:blipFill>
          <a:blip r:embed="rId4" cstate="print"/>
          <a:srcRect t="12970" r="6854" b="59053"/>
          <a:stretch>
            <a:fillRect/>
          </a:stretch>
        </p:blipFill>
        <p:spPr bwMode="auto">
          <a:xfrm>
            <a:off x="2627784" y="5481590"/>
            <a:ext cx="6444208" cy="1376410"/>
          </a:xfrm>
          <a:prstGeom prst="rect">
            <a:avLst/>
          </a:prstGeom>
          <a:noFill/>
        </p:spPr>
      </p:pic>
      <p:pic>
        <p:nvPicPr>
          <p:cNvPr id="13" name="Picture 12" descr="mossie.png"/>
          <p:cNvPicPr>
            <a:picLocks noChangeAspect="1"/>
          </p:cNvPicPr>
          <p:nvPr/>
        </p:nvPicPr>
        <p:blipFill>
          <a:blip r:embed="rId5" cstate="print"/>
          <a:srcRect b="22540"/>
          <a:stretch>
            <a:fillRect/>
          </a:stretch>
        </p:blipFill>
        <p:spPr>
          <a:xfrm>
            <a:off x="-180528" y="5373216"/>
            <a:ext cx="2331848" cy="1484784"/>
          </a:xfrm>
          <a:prstGeom prst="rect">
            <a:avLst/>
          </a:prstGeom>
        </p:spPr>
      </p:pic>
      <p:pic>
        <p:nvPicPr>
          <p:cNvPr id="6" name="Picture 5" descr="sign right wrong.png"/>
          <p:cNvPicPr>
            <a:picLocks noChangeAspect="1"/>
          </p:cNvPicPr>
          <p:nvPr/>
        </p:nvPicPr>
        <p:blipFill>
          <a:blip r:embed="rId6" cstate="print"/>
          <a:srcRect b="19293"/>
          <a:stretch>
            <a:fillRect/>
          </a:stretch>
        </p:blipFill>
        <p:spPr>
          <a:xfrm>
            <a:off x="323528" y="2276872"/>
            <a:ext cx="8228572" cy="4581128"/>
          </a:xfrm>
          <a:prstGeom prst="rect">
            <a:avLst/>
          </a:prstGeom>
          <a:ln>
            <a:noFill/>
          </a:ln>
          <a:effectLst>
            <a:outerShdw blurRad="292100" dist="139700" dir="2700000" algn="tl" rotWithShape="0">
              <a:srgbClr val="333333">
                <a:alpha val="65000"/>
              </a:srgbClr>
            </a:outerShdw>
          </a:effectLst>
        </p:spPr>
      </p:pic>
      <p:grpSp>
        <p:nvGrpSpPr>
          <p:cNvPr id="11" name="Group 10"/>
          <p:cNvGrpSpPr/>
          <p:nvPr/>
        </p:nvGrpSpPr>
        <p:grpSpPr>
          <a:xfrm>
            <a:off x="1835696" y="1484784"/>
            <a:ext cx="5112568" cy="1440160"/>
            <a:chOff x="1835696" y="1484784"/>
            <a:chExt cx="5112568" cy="1440160"/>
          </a:xfrm>
        </p:grpSpPr>
        <p:sp>
          <p:nvSpPr>
            <p:cNvPr id="8" name="TextBox 7"/>
            <p:cNvSpPr txBox="1"/>
            <p:nvPr/>
          </p:nvSpPr>
          <p:spPr>
            <a:xfrm>
              <a:off x="3275856" y="1916832"/>
              <a:ext cx="3672408" cy="369332"/>
            </a:xfrm>
            <a:prstGeom prst="rect">
              <a:avLst/>
            </a:prstGeom>
            <a:noFill/>
          </p:spPr>
          <p:txBody>
            <a:bodyPr wrap="square" rtlCol="0">
              <a:spAutoFit/>
            </a:bodyPr>
            <a:lstStyle/>
            <a:p>
              <a:r>
                <a:rPr lang="en-GB" b="1" dirty="0" smtClean="0">
                  <a:solidFill>
                    <a:schemeClr val="accent6">
                      <a:lumMod val="75000"/>
                    </a:schemeClr>
                  </a:solidFill>
                  <a:latin typeface="Century Gothic" pitchFamily="34" charset="0"/>
                </a:rPr>
                <a:t>Jonathon Pugh, </a:t>
              </a:r>
              <a:r>
                <a:rPr lang="en-GB" dirty="0" smtClean="0">
                  <a:latin typeface="Century Gothic" pitchFamily="34" charset="0"/>
                </a:rPr>
                <a:t>ethics expert</a:t>
              </a:r>
            </a:p>
          </p:txBody>
        </p:sp>
        <p:pic>
          <p:nvPicPr>
            <p:cNvPr id="10" name="Picture 9" descr="Jonathon Pugh.png"/>
            <p:cNvPicPr>
              <a:picLocks noChangeAspect="1"/>
            </p:cNvPicPr>
            <p:nvPr/>
          </p:nvPicPr>
          <p:blipFill>
            <a:blip r:embed="rId7" cstate="print"/>
            <a:stretch>
              <a:fillRect/>
            </a:stretch>
          </p:blipFill>
          <p:spPr>
            <a:xfrm>
              <a:off x="1835696" y="1484784"/>
              <a:ext cx="1440160" cy="1440160"/>
            </a:xfrm>
            <a:prstGeom prst="rect">
              <a:avLst/>
            </a:prstGeom>
            <a:ln>
              <a:noFill/>
            </a:ln>
            <a:effectLst>
              <a:outerShdw blurRad="190500" algn="tl" rotWithShape="0">
                <a:srgbClr val="000000">
                  <a:alpha val="70000"/>
                </a:srgbClr>
              </a:outerShdw>
            </a:effectLst>
          </p:spPr>
        </p:pic>
      </p:grpSp>
      <p:sp>
        <p:nvSpPr>
          <p:cNvPr id="14" name="Rounded Rectangle 13"/>
          <p:cNvSpPr/>
          <p:nvPr/>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5"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11</a:t>
            </a:fld>
            <a:endParaRPr lang="en-GB" altLang="en-US" sz="1400" b="1" dirty="0">
              <a:solidFill>
                <a:schemeClr val="bg1"/>
              </a:solidFill>
              <a:latin typeface="Century Gothic" pitchFamily="34" charset="0"/>
            </a:endParaRPr>
          </a:p>
        </p:txBody>
      </p:sp>
      <p:grpSp>
        <p:nvGrpSpPr>
          <p:cNvPr id="18" name="Group 17"/>
          <p:cNvGrpSpPr/>
          <p:nvPr/>
        </p:nvGrpSpPr>
        <p:grpSpPr>
          <a:xfrm>
            <a:off x="3707904" y="140439"/>
            <a:ext cx="4032448" cy="1824594"/>
            <a:chOff x="3707904" y="140439"/>
            <a:chExt cx="4032448" cy="1824594"/>
          </a:xfrm>
        </p:grpSpPr>
        <p:sp>
          <p:nvSpPr>
            <p:cNvPr id="7" name="Rectangle 6"/>
            <p:cNvSpPr/>
            <p:nvPr/>
          </p:nvSpPr>
          <p:spPr>
            <a:xfrm>
              <a:off x="4067944" y="332656"/>
              <a:ext cx="3672408" cy="1384995"/>
            </a:xfrm>
            <a:prstGeom prst="rect">
              <a:avLst/>
            </a:prstGeom>
          </p:spPr>
          <p:txBody>
            <a:bodyPr wrap="square">
              <a:spAutoFit/>
            </a:bodyPr>
            <a:lstStyle/>
            <a:p>
              <a:pPr>
                <a:spcAft>
                  <a:spcPts val="600"/>
                </a:spcAft>
              </a:pPr>
              <a:r>
                <a:rPr lang="en-GB" sz="2800" dirty="0" smtClean="0">
                  <a:latin typeface="Century Gothic" pitchFamily="34" charset="0"/>
                </a:rPr>
                <a:t>It would be morally wrong to remove an entire species.</a:t>
              </a:r>
            </a:p>
          </p:txBody>
        </p:sp>
        <p:sp>
          <p:nvSpPr>
            <p:cNvPr id="16" name="TextBox 15"/>
            <p:cNvSpPr txBox="1"/>
            <p:nvPr/>
          </p:nvSpPr>
          <p:spPr>
            <a:xfrm>
              <a:off x="3707904" y="140439"/>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sp>
          <p:nvSpPr>
            <p:cNvPr id="17" name="TextBox 16"/>
            <p:cNvSpPr txBox="1"/>
            <p:nvPr/>
          </p:nvSpPr>
          <p:spPr>
            <a:xfrm rot="10800000">
              <a:off x="6948264" y="764704"/>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par>
                                <p:cTn id="8" presetID="10" presetClass="entr" presetSubtype="0" fill="hold" nodeType="withEffect">
                                  <p:stCondLst>
                                    <p:cond delay="10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childTnLst>
                          </p:cTn>
                        </p:par>
                        <p:par>
                          <p:cTn id="11" fill="hold">
                            <p:stCondLst>
                              <p:cond delay="3000"/>
                            </p:stCondLst>
                            <p:childTnLst>
                              <p:par>
                                <p:cTn id="12" presetID="10"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umbs up.png"/>
          <p:cNvPicPr>
            <a:picLocks noChangeAspect="1"/>
          </p:cNvPicPr>
          <p:nvPr/>
        </p:nvPicPr>
        <p:blipFill>
          <a:blip r:embed="rId4" cstate="print"/>
          <a:stretch>
            <a:fillRect/>
          </a:stretch>
        </p:blipFill>
        <p:spPr>
          <a:xfrm>
            <a:off x="0" y="2317750"/>
            <a:ext cx="9144000" cy="4540250"/>
          </a:xfrm>
          <a:prstGeom prst="rect">
            <a:avLst/>
          </a:prstGeom>
          <a:ln>
            <a:noFill/>
          </a:ln>
          <a:effectLst>
            <a:outerShdw blurRad="292100" dist="139700" dir="2700000" algn="tl" rotWithShape="0">
              <a:srgbClr val="333333">
                <a:alpha val="65000"/>
              </a:srgbClr>
            </a:outerShdw>
          </a:effectLst>
        </p:spPr>
      </p:pic>
      <p:sp>
        <p:nvSpPr>
          <p:cNvPr id="7" name="Rounded Rectangle 6"/>
          <p:cNvSpPr/>
          <p:nvPr/>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8"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12</a:t>
            </a:fld>
            <a:endParaRPr lang="en-GB" altLang="en-US" sz="1400" b="1" dirty="0">
              <a:solidFill>
                <a:schemeClr val="bg1"/>
              </a:solidFill>
              <a:latin typeface="Century Gothic" pitchFamily="34" charset="0"/>
            </a:endParaRPr>
          </a:p>
        </p:txBody>
      </p:sp>
      <p:grpSp>
        <p:nvGrpSpPr>
          <p:cNvPr id="14" name="Group 13"/>
          <p:cNvGrpSpPr/>
          <p:nvPr/>
        </p:nvGrpSpPr>
        <p:grpSpPr>
          <a:xfrm>
            <a:off x="1187624" y="1556792"/>
            <a:ext cx="5328592" cy="1584176"/>
            <a:chOff x="1187624" y="1556792"/>
            <a:chExt cx="5328592" cy="1584176"/>
          </a:xfrm>
        </p:grpSpPr>
        <p:sp>
          <p:nvSpPr>
            <p:cNvPr id="9" name="TextBox 8"/>
            <p:cNvSpPr txBox="1"/>
            <p:nvPr/>
          </p:nvSpPr>
          <p:spPr>
            <a:xfrm>
              <a:off x="2771800" y="2132855"/>
              <a:ext cx="3744416" cy="369332"/>
            </a:xfrm>
            <a:prstGeom prst="rect">
              <a:avLst/>
            </a:prstGeom>
            <a:noFill/>
          </p:spPr>
          <p:txBody>
            <a:bodyPr wrap="square" rtlCol="0">
              <a:spAutoFit/>
            </a:bodyPr>
            <a:lstStyle/>
            <a:p>
              <a:r>
                <a:rPr lang="en-GB" b="1" dirty="0" smtClean="0">
                  <a:solidFill>
                    <a:schemeClr val="accent6">
                      <a:lumMod val="75000"/>
                    </a:schemeClr>
                  </a:solidFill>
                  <a:latin typeface="Century Gothic" pitchFamily="34" charset="0"/>
                </a:rPr>
                <a:t>Steven </a:t>
              </a:r>
              <a:r>
                <a:rPr lang="en-GB" b="1" dirty="0" err="1" smtClean="0">
                  <a:solidFill>
                    <a:schemeClr val="accent6">
                      <a:lumMod val="75000"/>
                    </a:schemeClr>
                  </a:solidFill>
                  <a:latin typeface="Century Gothic" pitchFamily="34" charset="0"/>
                </a:rPr>
                <a:t>Juliano</a:t>
              </a:r>
              <a:r>
                <a:rPr lang="en-GB" b="1" dirty="0" smtClean="0">
                  <a:solidFill>
                    <a:schemeClr val="accent6">
                      <a:lumMod val="75000"/>
                    </a:schemeClr>
                  </a:solidFill>
                  <a:latin typeface="Century Gothic" pitchFamily="34" charset="0"/>
                </a:rPr>
                <a:t>, </a:t>
              </a:r>
              <a:r>
                <a:rPr lang="en-GB" dirty="0" smtClean="0">
                  <a:latin typeface="Century Gothic" pitchFamily="34" charset="0"/>
                </a:rPr>
                <a:t>insect ecologist</a:t>
              </a:r>
            </a:p>
          </p:txBody>
        </p:sp>
        <p:pic>
          <p:nvPicPr>
            <p:cNvPr id="13" name="Picture 12" descr="Dr Fazala.png"/>
            <p:cNvPicPr>
              <a:picLocks noChangeAspect="1"/>
            </p:cNvPicPr>
            <p:nvPr/>
          </p:nvPicPr>
          <p:blipFill>
            <a:blip r:embed="rId5" cstate="print"/>
            <a:stretch>
              <a:fillRect/>
            </a:stretch>
          </p:blipFill>
          <p:spPr>
            <a:xfrm>
              <a:off x="1187624" y="1556792"/>
              <a:ext cx="1584176" cy="1584176"/>
            </a:xfrm>
            <a:prstGeom prst="rect">
              <a:avLst/>
            </a:prstGeom>
            <a:ln>
              <a:noFill/>
            </a:ln>
            <a:effectLst>
              <a:outerShdw blurRad="190500" algn="tl" rotWithShape="0">
                <a:srgbClr val="000000">
                  <a:alpha val="70000"/>
                </a:srgbClr>
              </a:outerShdw>
            </a:effectLst>
          </p:spPr>
        </p:pic>
      </p:grpSp>
      <p:grpSp>
        <p:nvGrpSpPr>
          <p:cNvPr id="12" name="Group 11"/>
          <p:cNvGrpSpPr/>
          <p:nvPr/>
        </p:nvGrpSpPr>
        <p:grpSpPr>
          <a:xfrm>
            <a:off x="4139952" y="260648"/>
            <a:ext cx="4464496" cy="1824594"/>
            <a:chOff x="4139952" y="380270"/>
            <a:chExt cx="4464496" cy="1824594"/>
          </a:xfrm>
        </p:grpSpPr>
        <p:sp>
          <p:nvSpPr>
            <p:cNvPr id="17" name="Rectangle 16"/>
            <p:cNvSpPr/>
            <p:nvPr/>
          </p:nvSpPr>
          <p:spPr>
            <a:xfrm>
              <a:off x="4499992" y="620688"/>
              <a:ext cx="3960440" cy="1384995"/>
            </a:xfrm>
            <a:prstGeom prst="rect">
              <a:avLst/>
            </a:prstGeom>
          </p:spPr>
          <p:txBody>
            <a:bodyPr wrap="square">
              <a:spAutoFit/>
            </a:bodyPr>
            <a:lstStyle/>
            <a:p>
              <a:pPr>
                <a:spcAft>
                  <a:spcPts val="600"/>
                </a:spcAft>
              </a:pPr>
              <a:r>
                <a:rPr lang="en-GB" sz="2800" dirty="0" smtClean="0">
                  <a:latin typeface="Century Gothic" pitchFamily="34" charset="0"/>
                </a:rPr>
                <a:t>It's difficult to see what the downside would be to removal</a:t>
              </a:r>
            </a:p>
          </p:txBody>
        </p:sp>
        <p:sp>
          <p:nvSpPr>
            <p:cNvPr id="10" name="TextBox 9"/>
            <p:cNvSpPr txBox="1"/>
            <p:nvPr/>
          </p:nvSpPr>
          <p:spPr>
            <a:xfrm>
              <a:off x="4139952" y="380270"/>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sp>
          <p:nvSpPr>
            <p:cNvPr id="11" name="TextBox 10"/>
            <p:cNvSpPr txBox="1"/>
            <p:nvPr/>
          </p:nvSpPr>
          <p:spPr>
            <a:xfrm rot="10800000">
              <a:off x="8028384" y="1004535"/>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nodeType="withEffect">
                                  <p:stCondLst>
                                    <p:cond delay="10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4" cstate="print"/>
          <a:srcRect r="11111"/>
          <a:stretch>
            <a:fillRect/>
          </a:stretch>
        </p:blipFill>
        <p:spPr bwMode="auto">
          <a:xfrm>
            <a:off x="0" y="0"/>
            <a:ext cx="9144000" cy="6858000"/>
          </a:xfrm>
          <a:prstGeom prst="rect">
            <a:avLst/>
          </a:prstGeom>
          <a:noFill/>
          <a:ln w="9525">
            <a:noFill/>
            <a:miter lim="800000"/>
            <a:headEnd/>
            <a:tailEnd/>
          </a:ln>
        </p:spPr>
      </p:pic>
      <p:sp>
        <p:nvSpPr>
          <p:cNvPr id="8" name="Rounded Rectangle 7"/>
          <p:cNvSpPr/>
          <p:nvPr/>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9"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13</a:t>
            </a:fld>
            <a:endParaRPr lang="en-GB" altLang="en-US" sz="1400" b="1" dirty="0">
              <a:solidFill>
                <a:schemeClr val="bg1"/>
              </a:solidFill>
              <a:latin typeface="Century Gothic" pitchFamily="34" charset="0"/>
            </a:endParaRPr>
          </a:p>
        </p:txBody>
      </p:sp>
      <p:grpSp>
        <p:nvGrpSpPr>
          <p:cNvPr id="14" name="Group 13"/>
          <p:cNvGrpSpPr/>
          <p:nvPr/>
        </p:nvGrpSpPr>
        <p:grpSpPr>
          <a:xfrm>
            <a:off x="1979712" y="1124744"/>
            <a:ext cx="5616624" cy="1500966"/>
            <a:chOff x="1835696" y="1274361"/>
            <a:chExt cx="5616624" cy="1500966"/>
          </a:xfrm>
        </p:grpSpPr>
        <p:sp>
          <p:nvSpPr>
            <p:cNvPr id="10" name="TextBox 9"/>
            <p:cNvSpPr txBox="1"/>
            <p:nvPr/>
          </p:nvSpPr>
          <p:spPr>
            <a:xfrm>
              <a:off x="3347864" y="1772816"/>
              <a:ext cx="4104456" cy="646331"/>
            </a:xfrm>
            <a:prstGeom prst="rect">
              <a:avLst/>
            </a:prstGeom>
            <a:noFill/>
          </p:spPr>
          <p:txBody>
            <a:bodyPr wrap="square" rtlCol="0">
              <a:spAutoFit/>
            </a:bodyPr>
            <a:lstStyle/>
            <a:p>
              <a:r>
                <a:rPr lang="en-GB" b="1" dirty="0" smtClean="0">
                  <a:solidFill>
                    <a:schemeClr val="accent6">
                      <a:lumMod val="75000"/>
                    </a:schemeClr>
                  </a:solidFill>
                  <a:latin typeface="Century Gothic" pitchFamily="34" charset="0"/>
                </a:rPr>
                <a:t>Dr </a:t>
              </a:r>
              <a:r>
                <a:rPr lang="en-GB" b="1" dirty="0" err="1" smtClean="0">
                  <a:solidFill>
                    <a:schemeClr val="accent6">
                      <a:lumMod val="75000"/>
                    </a:schemeClr>
                  </a:solidFill>
                  <a:latin typeface="Century Gothic" pitchFamily="34" charset="0"/>
                </a:rPr>
                <a:t>Fazale</a:t>
              </a:r>
              <a:r>
                <a:rPr lang="en-GB" b="1" dirty="0" smtClean="0">
                  <a:solidFill>
                    <a:schemeClr val="accent6">
                      <a:lumMod val="75000"/>
                    </a:schemeClr>
                  </a:solidFill>
                  <a:latin typeface="Century Gothic" pitchFamily="34" charset="0"/>
                </a:rPr>
                <a:t> </a:t>
              </a:r>
              <a:r>
                <a:rPr lang="en-GB" b="1" dirty="0" err="1" smtClean="0">
                  <a:solidFill>
                    <a:schemeClr val="accent6">
                      <a:lumMod val="75000"/>
                    </a:schemeClr>
                  </a:solidFill>
                  <a:latin typeface="Century Gothic" pitchFamily="34" charset="0"/>
                </a:rPr>
                <a:t>Rana</a:t>
              </a:r>
              <a:r>
                <a:rPr lang="en-GB" b="1" dirty="0" smtClean="0">
                  <a:solidFill>
                    <a:schemeClr val="accent6">
                      <a:lumMod val="75000"/>
                    </a:schemeClr>
                  </a:solidFill>
                  <a:latin typeface="Century Gothic" pitchFamily="34" charset="0"/>
                </a:rPr>
                <a:t>, </a:t>
              </a:r>
              <a:r>
                <a:rPr lang="en-GB" dirty="0" smtClean="0">
                  <a:latin typeface="Century Gothic" pitchFamily="34" charset="0"/>
                </a:rPr>
                <a:t>scientist</a:t>
              </a:r>
              <a:r>
                <a:rPr lang="en-GB" b="1" dirty="0" smtClean="0">
                  <a:solidFill>
                    <a:schemeClr val="accent6">
                      <a:lumMod val="75000"/>
                    </a:schemeClr>
                  </a:solidFill>
                  <a:latin typeface="Century Gothic" pitchFamily="34" charset="0"/>
                </a:rPr>
                <a:t> </a:t>
              </a:r>
            </a:p>
            <a:p>
              <a:r>
                <a:rPr lang="en-GB" b="1" dirty="0" smtClean="0">
                  <a:solidFill>
                    <a:schemeClr val="accent6">
                      <a:lumMod val="75000"/>
                    </a:schemeClr>
                  </a:solidFill>
                  <a:latin typeface="Century Gothic" pitchFamily="34" charset="0"/>
                </a:rPr>
                <a:t> </a:t>
              </a:r>
            </a:p>
          </p:txBody>
        </p:sp>
        <p:pic>
          <p:nvPicPr>
            <p:cNvPr id="13" name="Picture 12" descr="Steven Juliano.png"/>
            <p:cNvPicPr>
              <a:picLocks noChangeAspect="1"/>
            </p:cNvPicPr>
            <p:nvPr/>
          </p:nvPicPr>
          <p:blipFill>
            <a:blip r:embed="rId5" cstate="print"/>
            <a:stretch>
              <a:fillRect/>
            </a:stretch>
          </p:blipFill>
          <p:spPr>
            <a:xfrm>
              <a:off x="1835696" y="1274361"/>
              <a:ext cx="1512168" cy="1500966"/>
            </a:xfrm>
            <a:prstGeom prst="rect">
              <a:avLst/>
            </a:prstGeom>
            <a:ln>
              <a:noFill/>
            </a:ln>
            <a:effectLst>
              <a:outerShdw blurRad="190500" algn="tl" rotWithShape="0">
                <a:srgbClr val="000000">
                  <a:alpha val="70000"/>
                </a:srgbClr>
              </a:outerShdw>
            </a:effectLst>
          </p:spPr>
        </p:pic>
      </p:grpSp>
      <p:grpSp>
        <p:nvGrpSpPr>
          <p:cNvPr id="16" name="Group 15"/>
          <p:cNvGrpSpPr/>
          <p:nvPr/>
        </p:nvGrpSpPr>
        <p:grpSpPr>
          <a:xfrm>
            <a:off x="3779912" y="-27384"/>
            <a:ext cx="4536504" cy="1824594"/>
            <a:chOff x="3779912" y="-27384"/>
            <a:chExt cx="4536504" cy="1824594"/>
          </a:xfrm>
        </p:grpSpPr>
        <p:sp>
          <p:nvSpPr>
            <p:cNvPr id="15" name="Rectangle 14"/>
            <p:cNvSpPr/>
            <p:nvPr/>
          </p:nvSpPr>
          <p:spPr>
            <a:xfrm>
              <a:off x="4139952" y="260648"/>
              <a:ext cx="4104456" cy="1384995"/>
            </a:xfrm>
            <a:prstGeom prst="rect">
              <a:avLst/>
            </a:prstGeom>
          </p:spPr>
          <p:txBody>
            <a:bodyPr wrap="square">
              <a:spAutoFit/>
            </a:bodyPr>
            <a:lstStyle/>
            <a:p>
              <a:pPr>
                <a:spcAft>
                  <a:spcPts val="600"/>
                </a:spcAft>
              </a:pPr>
              <a:r>
                <a:rPr lang="en-GB" sz="2800" dirty="0" smtClean="0">
                  <a:latin typeface="Century Gothic" pitchFamily="34" charset="0"/>
                </a:rPr>
                <a:t>Mosquitoes play an important role in a variety of ecosystems</a:t>
              </a:r>
            </a:p>
          </p:txBody>
        </p:sp>
        <p:sp>
          <p:nvSpPr>
            <p:cNvPr id="11" name="TextBox 10"/>
            <p:cNvSpPr txBox="1"/>
            <p:nvPr/>
          </p:nvSpPr>
          <p:spPr>
            <a:xfrm>
              <a:off x="3779912" y="-27384"/>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sp>
          <p:nvSpPr>
            <p:cNvPr id="12" name="TextBox 11"/>
            <p:cNvSpPr txBox="1"/>
            <p:nvPr/>
          </p:nvSpPr>
          <p:spPr>
            <a:xfrm rot="10800000">
              <a:off x="7740352" y="596881"/>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par>
                                <p:cTn id="8" presetID="10" presetClass="entr" presetSubtype="0" fill="hold" nodeType="withEffect">
                                  <p:stCondLst>
                                    <p:cond delay="10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4" cstate="print"/>
          <a:srcRect r="10883" b="69"/>
          <a:stretch>
            <a:fillRect/>
          </a:stretch>
        </p:blipFill>
        <p:spPr bwMode="auto">
          <a:xfrm>
            <a:off x="0" y="-2"/>
            <a:ext cx="9144000" cy="6915151"/>
          </a:xfrm>
          <a:prstGeom prst="rect">
            <a:avLst/>
          </a:prstGeom>
          <a:noFill/>
          <a:ln w="9525">
            <a:noFill/>
            <a:miter lim="800000"/>
            <a:headEnd/>
            <a:tailEnd/>
          </a:ln>
        </p:spPr>
      </p:pic>
      <p:sp>
        <p:nvSpPr>
          <p:cNvPr id="8" name="Rounded Rectangle 7"/>
          <p:cNvSpPr/>
          <p:nvPr/>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9"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14</a:t>
            </a:fld>
            <a:endParaRPr lang="en-GB" altLang="en-US" sz="1400" b="1" dirty="0">
              <a:solidFill>
                <a:schemeClr val="bg1"/>
              </a:solidFill>
              <a:latin typeface="Century Gothic" pitchFamily="34" charset="0"/>
            </a:endParaRPr>
          </a:p>
        </p:txBody>
      </p:sp>
      <p:grpSp>
        <p:nvGrpSpPr>
          <p:cNvPr id="13" name="Group 12"/>
          <p:cNvGrpSpPr/>
          <p:nvPr/>
        </p:nvGrpSpPr>
        <p:grpSpPr>
          <a:xfrm>
            <a:off x="5292080" y="2132856"/>
            <a:ext cx="3384376" cy="2025516"/>
            <a:chOff x="5292080" y="2132856"/>
            <a:chExt cx="3384376" cy="2025516"/>
          </a:xfrm>
        </p:grpSpPr>
        <p:sp>
          <p:nvSpPr>
            <p:cNvPr id="7" name="TextBox 6"/>
            <p:cNvSpPr txBox="1"/>
            <p:nvPr/>
          </p:nvSpPr>
          <p:spPr>
            <a:xfrm>
              <a:off x="5292080" y="3789040"/>
              <a:ext cx="3384376" cy="369332"/>
            </a:xfrm>
            <a:prstGeom prst="rect">
              <a:avLst/>
            </a:prstGeom>
            <a:solidFill>
              <a:srgbClr val="CDDC96">
                <a:alpha val="75000"/>
              </a:srgbClr>
            </a:solidFill>
            <a:effectLst>
              <a:softEdge rad="31750"/>
            </a:effectLst>
          </p:spPr>
          <p:txBody>
            <a:bodyPr wrap="square" rtlCol="0">
              <a:spAutoFit/>
            </a:bodyPr>
            <a:lstStyle/>
            <a:p>
              <a:r>
                <a:rPr lang="en-GB" b="1" dirty="0" smtClean="0">
                  <a:solidFill>
                    <a:schemeClr val="accent6">
                      <a:lumMod val="75000"/>
                    </a:schemeClr>
                  </a:solidFill>
                  <a:latin typeface="Century Gothic" pitchFamily="34" charset="0"/>
                </a:rPr>
                <a:t>  Joe Conlon, </a:t>
              </a:r>
              <a:r>
                <a:rPr lang="en-GB" dirty="0" smtClean="0">
                  <a:latin typeface="Century Gothic" pitchFamily="34" charset="0"/>
                </a:rPr>
                <a:t>insect scientist</a:t>
              </a:r>
            </a:p>
          </p:txBody>
        </p:sp>
        <p:pic>
          <p:nvPicPr>
            <p:cNvPr id="14" name="Picture 13" descr="Joe Conlon.png"/>
            <p:cNvPicPr>
              <a:picLocks noChangeAspect="1"/>
            </p:cNvPicPr>
            <p:nvPr/>
          </p:nvPicPr>
          <p:blipFill>
            <a:blip r:embed="rId5" cstate="print"/>
            <a:stretch>
              <a:fillRect/>
            </a:stretch>
          </p:blipFill>
          <p:spPr>
            <a:xfrm>
              <a:off x="6300192" y="2132856"/>
              <a:ext cx="1512168" cy="1512168"/>
            </a:xfrm>
            <a:prstGeom prst="rect">
              <a:avLst/>
            </a:prstGeom>
            <a:ln>
              <a:noFill/>
            </a:ln>
            <a:effectLst>
              <a:outerShdw blurRad="190500" algn="tl" rotWithShape="0">
                <a:srgbClr val="000000">
                  <a:alpha val="70000"/>
                </a:srgbClr>
              </a:outerShdw>
            </a:effectLst>
          </p:spPr>
        </p:pic>
      </p:grpSp>
      <p:grpSp>
        <p:nvGrpSpPr>
          <p:cNvPr id="12" name="Group 11"/>
          <p:cNvGrpSpPr/>
          <p:nvPr/>
        </p:nvGrpSpPr>
        <p:grpSpPr>
          <a:xfrm>
            <a:off x="107504" y="3429000"/>
            <a:ext cx="5400600" cy="3168351"/>
            <a:chOff x="107504" y="3429000"/>
            <a:chExt cx="5400600" cy="3168351"/>
          </a:xfrm>
        </p:grpSpPr>
        <p:sp>
          <p:nvSpPr>
            <p:cNvPr id="19" name="Rectangle 18"/>
            <p:cNvSpPr/>
            <p:nvPr/>
          </p:nvSpPr>
          <p:spPr>
            <a:xfrm>
              <a:off x="539552" y="3717032"/>
              <a:ext cx="4896544" cy="2677656"/>
            </a:xfrm>
            <a:prstGeom prst="rect">
              <a:avLst/>
            </a:prstGeom>
            <a:solidFill>
              <a:srgbClr val="CDDC96">
                <a:alpha val="69000"/>
              </a:srgbClr>
            </a:solidFill>
            <a:effectLst>
              <a:softEdge rad="63500"/>
            </a:effectLst>
          </p:spPr>
          <p:txBody>
            <a:bodyPr wrap="square">
              <a:spAutoFit/>
            </a:bodyPr>
            <a:lstStyle/>
            <a:p>
              <a:pPr>
                <a:spcAft>
                  <a:spcPts val="600"/>
                </a:spcAft>
              </a:pPr>
              <a:r>
                <a:rPr lang="en-GB" sz="2800" dirty="0" smtClean="0">
                  <a:latin typeface="Century Gothic" pitchFamily="34" charset="0"/>
                </a:rPr>
                <a:t>If we eradicated them tomorrow, the ecosystems where they are active will hiccup and then get on with life. Something better or worse would take over.</a:t>
              </a:r>
            </a:p>
          </p:txBody>
        </p:sp>
        <p:sp>
          <p:nvSpPr>
            <p:cNvPr id="10" name="TextBox 9"/>
            <p:cNvSpPr txBox="1"/>
            <p:nvPr/>
          </p:nvSpPr>
          <p:spPr>
            <a:xfrm>
              <a:off x="107504" y="3429000"/>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sp>
          <p:nvSpPr>
            <p:cNvPr id="11" name="TextBox 10"/>
            <p:cNvSpPr txBox="1"/>
            <p:nvPr/>
          </p:nvSpPr>
          <p:spPr>
            <a:xfrm rot="10800000">
              <a:off x="4932040" y="5397022"/>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nodeType="withEffect">
                                  <p:stCondLst>
                                    <p:cond delay="10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emale scientist.png"/>
          <p:cNvPicPr>
            <a:picLocks noChangeAspect="1"/>
          </p:cNvPicPr>
          <p:nvPr/>
        </p:nvPicPr>
        <p:blipFill>
          <a:blip r:embed="rId4" cstate="print"/>
          <a:stretch>
            <a:fillRect/>
          </a:stretch>
        </p:blipFill>
        <p:spPr>
          <a:xfrm>
            <a:off x="1258122" y="0"/>
            <a:ext cx="7885878" cy="6858000"/>
          </a:xfrm>
          <a:prstGeom prst="rect">
            <a:avLst/>
          </a:prstGeom>
        </p:spPr>
      </p:pic>
      <p:sp>
        <p:nvSpPr>
          <p:cNvPr id="8" name="Rounded Rectangle 7"/>
          <p:cNvSpPr/>
          <p:nvPr/>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9"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15</a:t>
            </a:fld>
            <a:endParaRPr lang="en-GB" altLang="en-US" sz="1400" b="1" dirty="0">
              <a:solidFill>
                <a:schemeClr val="bg1"/>
              </a:solidFill>
              <a:latin typeface="Century Gothic" pitchFamily="34" charset="0"/>
            </a:endParaRPr>
          </a:p>
        </p:txBody>
      </p:sp>
      <p:grpSp>
        <p:nvGrpSpPr>
          <p:cNvPr id="15" name="Group 14"/>
          <p:cNvGrpSpPr/>
          <p:nvPr/>
        </p:nvGrpSpPr>
        <p:grpSpPr>
          <a:xfrm>
            <a:off x="683568" y="2852936"/>
            <a:ext cx="5040560" cy="1701587"/>
            <a:chOff x="683568" y="3068960"/>
            <a:chExt cx="5040560" cy="1701587"/>
          </a:xfrm>
        </p:grpSpPr>
        <p:sp>
          <p:nvSpPr>
            <p:cNvPr id="6" name="TextBox 5"/>
            <p:cNvSpPr txBox="1"/>
            <p:nvPr/>
          </p:nvSpPr>
          <p:spPr>
            <a:xfrm>
              <a:off x="2411760" y="3717032"/>
              <a:ext cx="3312368" cy="369332"/>
            </a:xfrm>
            <a:prstGeom prst="rect">
              <a:avLst/>
            </a:prstGeom>
            <a:noFill/>
          </p:spPr>
          <p:txBody>
            <a:bodyPr wrap="square" rtlCol="0">
              <a:spAutoFit/>
            </a:bodyPr>
            <a:lstStyle/>
            <a:p>
              <a:r>
                <a:rPr lang="en-GB" b="1" dirty="0" smtClean="0">
                  <a:solidFill>
                    <a:schemeClr val="accent6">
                      <a:lumMod val="75000"/>
                    </a:schemeClr>
                  </a:solidFill>
                  <a:latin typeface="Century Gothic" pitchFamily="34" charset="0"/>
                </a:rPr>
                <a:t>Dr Jo Lines, </a:t>
              </a:r>
              <a:r>
                <a:rPr lang="en-GB" dirty="0" smtClean="0">
                  <a:latin typeface="Century Gothic" pitchFamily="34" charset="0"/>
                </a:rPr>
                <a:t>malaria scientist</a:t>
              </a:r>
            </a:p>
          </p:txBody>
        </p:sp>
        <p:pic>
          <p:nvPicPr>
            <p:cNvPr id="11" name="Picture 10" descr="Jo Lines.png"/>
            <p:cNvPicPr>
              <a:picLocks noChangeAspect="1"/>
            </p:cNvPicPr>
            <p:nvPr/>
          </p:nvPicPr>
          <p:blipFill>
            <a:blip r:embed="rId5" cstate="print"/>
            <a:stretch>
              <a:fillRect/>
            </a:stretch>
          </p:blipFill>
          <p:spPr>
            <a:xfrm>
              <a:off x="683568" y="3068960"/>
              <a:ext cx="1701587" cy="1701587"/>
            </a:xfrm>
            <a:prstGeom prst="rect">
              <a:avLst/>
            </a:prstGeom>
            <a:ln>
              <a:noFill/>
            </a:ln>
            <a:effectLst>
              <a:outerShdw blurRad="190500" algn="tl" rotWithShape="0">
                <a:srgbClr val="000000">
                  <a:alpha val="70000"/>
                </a:srgbClr>
              </a:outerShdw>
            </a:effectLst>
          </p:spPr>
        </p:pic>
      </p:grpSp>
      <p:pic>
        <p:nvPicPr>
          <p:cNvPr id="13" name="Picture 12" descr="mossie.png"/>
          <p:cNvPicPr>
            <a:picLocks noChangeAspect="1"/>
          </p:cNvPicPr>
          <p:nvPr/>
        </p:nvPicPr>
        <p:blipFill>
          <a:blip r:embed="rId6" cstate="print"/>
          <a:srcRect b="22540"/>
          <a:stretch>
            <a:fillRect/>
          </a:stretch>
        </p:blipFill>
        <p:spPr>
          <a:xfrm>
            <a:off x="39302" y="4725144"/>
            <a:ext cx="3236554" cy="2060848"/>
          </a:xfrm>
          <a:prstGeom prst="rect">
            <a:avLst/>
          </a:prstGeom>
        </p:spPr>
      </p:pic>
      <p:grpSp>
        <p:nvGrpSpPr>
          <p:cNvPr id="16" name="Group 15"/>
          <p:cNvGrpSpPr/>
          <p:nvPr/>
        </p:nvGrpSpPr>
        <p:grpSpPr>
          <a:xfrm>
            <a:off x="539552" y="956333"/>
            <a:ext cx="5652120" cy="1896602"/>
            <a:chOff x="539552" y="956333"/>
            <a:chExt cx="5652120" cy="1896602"/>
          </a:xfrm>
        </p:grpSpPr>
        <p:sp>
          <p:nvSpPr>
            <p:cNvPr id="14" name="Rectangle 13"/>
            <p:cNvSpPr/>
            <p:nvPr/>
          </p:nvSpPr>
          <p:spPr>
            <a:xfrm>
              <a:off x="899592" y="1268760"/>
              <a:ext cx="5292080" cy="1384995"/>
            </a:xfrm>
            <a:prstGeom prst="rect">
              <a:avLst/>
            </a:prstGeom>
          </p:spPr>
          <p:txBody>
            <a:bodyPr wrap="square">
              <a:spAutoFit/>
            </a:bodyPr>
            <a:lstStyle/>
            <a:p>
              <a:pPr>
                <a:spcAft>
                  <a:spcPts val="600"/>
                </a:spcAft>
              </a:pPr>
              <a:r>
                <a:rPr lang="en-GB" sz="2800" dirty="0" smtClean="0">
                  <a:latin typeface="Century Gothic" pitchFamily="34" charset="0"/>
                </a:rPr>
                <a:t>There are extinction options. It wouldn’t be easy, but we shouldn’t forget about it. </a:t>
              </a:r>
            </a:p>
          </p:txBody>
        </p:sp>
        <p:sp>
          <p:nvSpPr>
            <p:cNvPr id="10" name="TextBox 9"/>
            <p:cNvSpPr txBox="1"/>
            <p:nvPr/>
          </p:nvSpPr>
          <p:spPr>
            <a:xfrm>
              <a:off x="539552" y="956333"/>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sp>
          <p:nvSpPr>
            <p:cNvPr id="12" name="TextBox 11"/>
            <p:cNvSpPr txBox="1"/>
            <p:nvPr/>
          </p:nvSpPr>
          <p:spPr>
            <a:xfrm rot="10800000">
              <a:off x="5076056" y="1652606"/>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par>
                                <p:cTn id="8" presetID="10" presetClass="entr" presetSubtype="0" fill="hold" nodeType="withEffect">
                                  <p:stCondLst>
                                    <p:cond delay="10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4" cstate="print"/>
          <a:srcRect t="11547"/>
          <a:stretch>
            <a:fillRect/>
          </a:stretch>
        </p:blipFill>
        <p:spPr bwMode="auto">
          <a:xfrm>
            <a:off x="-108520" y="0"/>
            <a:ext cx="9252520" cy="6858000"/>
          </a:xfrm>
          <a:prstGeom prst="rect">
            <a:avLst/>
          </a:prstGeom>
          <a:noFill/>
          <a:ln w="9525">
            <a:noFill/>
            <a:miter lim="800000"/>
            <a:headEnd/>
            <a:tailEnd/>
          </a:ln>
        </p:spPr>
      </p:pic>
      <p:sp>
        <p:nvSpPr>
          <p:cNvPr id="8" name="Rounded Rectangle 7"/>
          <p:cNvSpPr/>
          <p:nvPr/>
        </p:nvSpPr>
        <p:spPr>
          <a:xfrm rot="16200000">
            <a:off x="9147942" y="5706833"/>
            <a:ext cx="306387" cy="1079313"/>
          </a:xfrm>
          <a:prstGeom prst="roundRect">
            <a:avLst/>
          </a:prstGeom>
          <a:solidFill>
            <a:srgbClr val="006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9"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16</a:t>
            </a:fld>
            <a:endParaRPr lang="en-GB" altLang="en-US" sz="1400" b="1" dirty="0">
              <a:solidFill>
                <a:schemeClr val="bg1"/>
              </a:solidFill>
              <a:latin typeface="Century Gothic" pitchFamily="34" charset="0"/>
            </a:endParaRPr>
          </a:p>
        </p:txBody>
      </p:sp>
      <p:grpSp>
        <p:nvGrpSpPr>
          <p:cNvPr id="14" name="Group 13"/>
          <p:cNvGrpSpPr/>
          <p:nvPr/>
        </p:nvGrpSpPr>
        <p:grpSpPr>
          <a:xfrm>
            <a:off x="395536" y="2289646"/>
            <a:ext cx="2520280" cy="2651522"/>
            <a:chOff x="395536" y="2289646"/>
            <a:chExt cx="2520280" cy="2651522"/>
          </a:xfrm>
        </p:grpSpPr>
        <p:sp>
          <p:nvSpPr>
            <p:cNvPr id="6" name="TextBox 5"/>
            <p:cNvSpPr txBox="1"/>
            <p:nvPr/>
          </p:nvSpPr>
          <p:spPr>
            <a:xfrm>
              <a:off x="395536" y="2289646"/>
              <a:ext cx="2520280" cy="923330"/>
            </a:xfrm>
            <a:prstGeom prst="rect">
              <a:avLst/>
            </a:prstGeom>
            <a:solidFill>
              <a:schemeClr val="bg1">
                <a:alpha val="70000"/>
              </a:schemeClr>
            </a:solidFill>
            <a:ln>
              <a:noFill/>
            </a:ln>
            <a:effectLst>
              <a:softEdge rad="63500"/>
            </a:effectLst>
          </p:spPr>
          <p:txBody>
            <a:bodyPr wrap="square" rtlCol="0">
              <a:spAutoFit/>
            </a:bodyPr>
            <a:lstStyle/>
            <a:p>
              <a:r>
                <a:rPr lang="en-GB" b="1" dirty="0" smtClean="0">
                  <a:solidFill>
                    <a:schemeClr val="accent6">
                      <a:lumMod val="75000"/>
                    </a:schemeClr>
                  </a:solidFill>
                  <a:latin typeface="Century Gothic" pitchFamily="34" charset="0"/>
                </a:rPr>
                <a:t>Deborah-Rose </a:t>
              </a:r>
              <a:br>
                <a:rPr lang="en-GB" b="1" dirty="0" smtClean="0">
                  <a:solidFill>
                    <a:schemeClr val="accent6">
                      <a:lumMod val="75000"/>
                    </a:schemeClr>
                  </a:solidFill>
                  <a:latin typeface="Century Gothic" pitchFamily="34" charset="0"/>
                </a:rPr>
              </a:br>
              <a:r>
                <a:rPr lang="en-GB" b="1" dirty="0" err="1" smtClean="0">
                  <a:solidFill>
                    <a:schemeClr val="accent6">
                      <a:lumMod val="75000"/>
                    </a:schemeClr>
                  </a:solidFill>
                  <a:latin typeface="Century Gothic" pitchFamily="34" charset="0"/>
                </a:rPr>
                <a:t>HoneyBee</a:t>
              </a:r>
              <a:r>
                <a:rPr lang="en-GB" b="1" dirty="0" smtClean="0">
                  <a:solidFill>
                    <a:schemeClr val="accent6">
                      <a:lumMod val="75000"/>
                    </a:schemeClr>
                  </a:solidFill>
                  <a:latin typeface="Century Gothic" pitchFamily="34" charset="0"/>
                </a:rPr>
                <a:t> McNeill </a:t>
              </a:r>
              <a:br>
                <a:rPr lang="en-GB" b="1" dirty="0" smtClean="0">
                  <a:solidFill>
                    <a:schemeClr val="accent6">
                      <a:lumMod val="75000"/>
                    </a:schemeClr>
                  </a:solidFill>
                  <a:latin typeface="Century Gothic" pitchFamily="34" charset="0"/>
                </a:rPr>
              </a:br>
              <a:r>
                <a:rPr lang="en-GB" dirty="0" err="1" smtClean="0">
                  <a:solidFill>
                    <a:sysClr val="windowText" lastClr="000000"/>
                  </a:solidFill>
                  <a:latin typeface="Century Gothic" pitchFamily="34" charset="0"/>
                </a:rPr>
                <a:t>Facebook</a:t>
              </a:r>
              <a:r>
                <a:rPr lang="en-GB" dirty="0" smtClean="0">
                  <a:solidFill>
                    <a:sysClr val="windowText" lastClr="000000"/>
                  </a:solidFill>
                  <a:latin typeface="Century Gothic" pitchFamily="34" charset="0"/>
                </a:rPr>
                <a:t> comment</a:t>
              </a:r>
            </a:p>
          </p:txBody>
        </p:sp>
        <p:pic>
          <p:nvPicPr>
            <p:cNvPr id="12" name="Picture 11" descr="Deborah Rose.png"/>
            <p:cNvPicPr>
              <a:picLocks noChangeAspect="1"/>
            </p:cNvPicPr>
            <p:nvPr/>
          </p:nvPicPr>
          <p:blipFill>
            <a:blip r:embed="rId5" cstate="print"/>
            <a:stretch>
              <a:fillRect/>
            </a:stretch>
          </p:blipFill>
          <p:spPr>
            <a:xfrm>
              <a:off x="755576" y="3239581"/>
              <a:ext cx="1714286" cy="1701587"/>
            </a:xfrm>
            <a:prstGeom prst="rect">
              <a:avLst/>
            </a:prstGeom>
            <a:ln>
              <a:noFill/>
            </a:ln>
            <a:effectLst>
              <a:outerShdw blurRad="190500" algn="tl" rotWithShape="0">
                <a:srgbClr val="000000">
                  <a:alpha val="70000"/>
                </a:srgbClr>
              </a:outerShdw>
            </a:effectLst>
          </p:spPr>
        </p:pic>
      </p:grpSp>
      <p:grpSp>
        <p:nvGrpSpPr>
          <p:cNvPr id="15" name="Group 14"/>
          <p:cNvGrpSpPr/>
          <p:nvPr/>
        </p:nvGrpSpPr>
        <p:grpSpPr>
          <a:xfrm>
            <a:off x="-180528" y="-315416"/>
            <a:ext cx="9505056" cy="2232248"/>
            <a:chOff x="-180528" y="-315416"/>
            <a:chExt cx="9505056" cy="2232248"/>
          </a:xfrm>
        </p:grpSpPr>
        <p:sp>
          <p:nvSpPr>
            <p:cNvPr id="11" name="Rectangle 10"/>
            <p:cNvSpPr/>
            <p:nvPr/>
          </p:nvSpPr>
          <p:spPr>
            <a:xfrm>
              <a:off x="-180528" y="-315416"/>
              <a:ext cx="9505056" cy="2046714"/>
            </a:xfrm>
            <a:prstGeom prst="rect">
              <a:avLst/>
            </a:prstGeom>
            <a:solidFill>
              <a:schemeClr val="bg1">
                <a:alpha val="72000"/>
              </a:schemeClr>
            </a:solidFill>
            <a:effectLst>
              <a:softEdge rad="63500"/>
            </a:effectLst>
          </p:spPr>
          <p:txBody>
            <a:bodyPr wrap="square">
              <a:spAutoFit/>
            </a:bodyPr>
            <a:lstStyle/>
            <a:p>
              <a:pPr>
                <a:spcAft>
                  <a:spcPts val="600"/>
                </a:spcAft>
              </a:pPr>
              <a:endParaRPr lang="en-GB" sz="2800" dirty="0" smtClean="0">
                <a:latin typeface="Century Gothic" pitchFamily="34" charset="0"/>
              </a:endParaRPr>
            </a:p>
            <a:p>
              <a:pPr marL="1619250">
                <a:spcAft>
                  <a:spcPts val="600"/>
                </a:spcAft>
              </a:pPr>
              <a:r>
                <a:rPr lang="en-GB" sz="2800" dirty="0" smtClean="0">
                  <a:latin typeface="Century Gothic" pitchFamily="34" charset="0"/>
                </a:rPr>
                <a:t> This is insane!!!! This must be up for      </a:t>
              </a:r>
            </a:p>
            <a:p>
              <a:pPr marL="1619250">
                <a:spcAft>
                  <a:spcPts val="600"/>
                </a:spcAft>
              </a:pPr>
              <a:r>
                <a:rPr lang="en-GB" sz="2800" dirty="0" smtClean="0">
                  <a:latin typeface="Century Gothic" pitchFamily="34" charset="0"/>
                </a:rPr>
                <a:t> public debate! No one has the</a:t>
              </a:r>
            </a:p>
            <a:p>
              <a:pPr marL="1619250">
                <a:spcAft>
                  <a:spcPts val="600"/>
                </a:spcAft>
              </a:pPr>
              <a:r>
                <a:rPr lang="en-GB" sz="2800" dirty="0" smtClean="0">
                  <a:latin typeface="Century Gothic" pitchFamily="34" charset="0"/>
                </a:rPr>
                <a:t> right to just do this to our ecosystem!  </a:t>
              </a:r>
            </a:p>
          </p:txBody>
        </p:sp>
        <p:sp>
          <p:nvSpPr>
            <p:cNvPr id="10" name="TextBox 9"/>
            <p:cNvSpPr txBox="1"/>
            <p:nvPr/>
          </p:nvSpPr>
          <p:spPr>
            <a:xfrm>
              <a:off x="1187624" y="-99392"/>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sp>
          <p:nvSpPr>
            <p:cNvPr id="13" name="TextBox 12"/>
            <p:cNvSpPr txBox="1"/>
            <p:nvPr/>
          </p:nvSpPr>
          <p:spPr>
            <a:xfrm rot="10800000">
              <a:off x="7668344" y="716503"/>
              <a:ext cx="576064" cy="1200329"/>
            </a:xfrm>
            <a:prstGeom prst="rect">
              <a:avLst/>
            </a:prstGeom>
            <a:noFill/>
          </p:spPr>
          <p:txBody>
            <a:bodyPr wrap="square" rtlCol="0">
              <a:spAutoFit/>
            </a:bodyPr>
            <a:lstStyle/>
            <a:p>
              <a:r>
                <a:rPr lang="en-GB" sz="7200" dirty="0" smtClean="0">
                  <a:solidFill>
                    <a:schemeClr val="accent6">
                      <a:lumMod val="75000"/>
                    </a:schemeClr>
                  </a:solidFill>
                  <a:latin typeface="Georgia Pro Black" pitchFamily="18" charset="0"/>
                </a:rPr>
                <a:t>‘</a:t>
              </a:r>
              <a:endParaRPr lang="en-GB" sz="7200" dirty="0">
                <a:solidFill>
                  <a:schemeClr val="accent6">
                    <a:lumMod val="75000"/>
                  </a:schemeClr>
                </a:solidFill>
                <a:latin typeface="Georgia Pro Black" pitchFamily="18"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par>
                                <p:cTn id="8" presetID="10" presetClass="entr" presetSubtype="0" fill="hold" nodeType="withEffect">
                                  <p:stCondLst>
                                    <p:cond delay="10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p:nvPr/>
        </p:nvGrpSpPr>
        <p:grpSpPr>
          <a:xfrm>
            <a:off x="2411760" y="332656"/>
            <a:ext cx="4896544" cy="1137612"/>
            <a:chOff x="542552" y="5637005"/>
            <a:chExt cx="7548839" cy="1137612"/>
          </a:xfrm>
        </p:grpSpPr>
        <p:sp>
          <p:nvSpPr>
            <p:cNvPr id="18" name="Rounded Rectangle 17"/>
            <p:cNvSpPr/>
            <p:nvPr/>
          </p:nvSpPr>
          <p:spPr>
            <a:xfrm>
              <a:off x="542552" y="5694497"/>
              <a:ext cx="7548839" cy="1080120"/>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p:cNvSpPr txBox="1"/>
            <p:nvPr/>
          </p:nvSpPr>
          <p:spPr>
            <a:xfrm>
              <a:off x="653564" y="5637005"/>
              <a:ext cx="7437826" cy="1077218"/>
            </a:xfrm>
            <a:prstGeom prst="rect">
              <a:avLst/>
            </a:prstGeom>
            <a:noFill/>
          </p:spPr>
          <p:txBody>
            <a:bodyPr wrap="square" rtlCol="0">
              <a:spAutoFit/>
            </a:bodyPr>
            <a:lstStyle/>
            <a:p>
              <a:r>
                <a:rPr lang="en-GB" sz="3200" dirty="0" smtClean="0">
                  <a:solidFill>
                    <a:schemeClr val="bg1"/>
                  </a:solidFill>
                  <a:latin typeface="Century Gothic" pitchFamily="34" charset="0"/>
                </a:rPr>
                <a:t>Should we exterminate mosquitoes?</a:t>
              </a:r>
              <a:endParaRPr lang="en-GB" sz="3200" dirty="0">
                <a:solidFill>
                  <a:schemeClr val="bg1"/>
                </a:solidFill>
                <a:latin typeface="Century Gothic" pitchFamily="34" charset="0"/>
              </a:endParaRPr>
            </a:p>
          </p:txBody>
        </p:sp>
      </p:grpSp>
      <p:sp>
        <p:nvSpPr>
          <p:cNvPr id="21" name="TextBox 20"/>
          <p:cNvSpPr txBox="1"/>
          <p:nvPr/>
        </p:nvSpPr>
        <p:spPr>
          <a:xfrm>
            <a:off x="827584" y="1772816"/>
            <a:ext cx="7416824" cy="1692771"/>
          </a:xfrm>
          <a:prstGeom prst="rect">
            <a:avLst/>
          </a:prstGeom>
          <a:noFill/>
        </p:spPr>
        <p:txBody>
          <a:bodyPr wrap="square" rtlCol="0">
            <a:spAutoFit/>
          </a:bodyPr>
          <a:lstStyle/>
          <a:p>
            <a:pPr algn="ctr"/>
            <a:r>
              <a:rPr lang="en-GB" sz="2800" dirty="0" smtClean="0">
                <a:latin typeface="Century Gothic" pitchFamily="34" charset="0"/>
              </a:rPr>
              <a:t>You are going to decide.</a:t>
            </a:r>
          </a:p>
          <a:p>
            <a:pPr algn="ctr">
              <a:spcBef>
                <a:spcPts val="1200"/>
              </a:spcBef>
            </a:pPr>
            <a:r>
              <a:rPr lang="en-GB" sz="2800" dirty="0" smtClean="0">
                <a:latin typeface="Century Gothic" pitchFamily="34" charset="0"/>
              </a:rPr>
              <a:t>First, set the questions that will guide you. </a:t>
            </a:r>
          </a:p>
          <a:p>
            <a:pPr algn="ctr">
              <a:spcBef>
                <a:spcPts val="1200"/>
              </a:spcBef>
            </a:pPr>
            <a:r>
              <a:rPr lang="en-GB" sz="2800" dirty="0" smtClean="0">
                <a:latin typeface="Century Gothic" pitchFamily="34" charset="0"/>
              </a:rPr>
              <a:t>Use the </a:t>
            </a:r>
            <a:r>
              <a:rPr lang="en-GB" sz="2800" b="1" dirty="0" smtClean="0">
                <a:latin typeface="Century Gothic" pitchFamily="34" charset="0"/>
              </a:rPr>
              <a:t>KWHL grid</a:t>
            </a:r>
            <a:r>
              <a:rPr lang="en-GB" sz="2800" dirty="0" smtClean="0">
                <a:latin typeface="Century Gothic" pitchFamily="34" charset="0"/>
              </a:rPr>
              <a:t>.</a:t>
            </a:r>
          </a:p>
        </p:txBody>
      </p:sp>
      <p:sp>
        <p:nvSpPr>
          <p:cNvPr id="22" name="TextBox 21"/>
          <p:cNvSpPr txBox="1"/>
          <p:nvPr/>
        </p:nvSpPr>
        <p:spPr>
          <a:xfrm>
            <a:off x="2051720" y="5385410"/>
            <a:ext cx="5400600" cy="707886"/>
          </a:xfrm>
          <a:prstGeom prst="rect">
            <a:avLst/>
          </a:prstGeom>
          <a:noFill/>
        </p:spPr>
        <p:txBody>
          <a:bodyPr wrap="square" rtlCol="0">
            <a:spAutoFit/>
          </a:bodyPr>
          <a:lstStyle/>
          <a:p>
            <a:pPr>
              <a:spcBef>
                <a:spcPts val="1200"/>
              </a:spcBef>
            </a:pPr>
            <a:r>
              <a:rPr lang="en-GB" sz="2000" dirty="0" smtClean="0">
                <a:latin typeface="Century Gothic" pitchFamily="34" charset="0"/>
              </a:rPr>
              <a:t>Discuss with a partner the questions that will help you come to a decision.</a:t>
            </a:r>
            <a:endParaRPr lang="en-GB" sz="2800" dirty="0" smtClean="0">
              <a:latin typeface="Century Gothic" pitchFamily="34" charset="0"/>
            </a:endParaRPr>
          </a:p>
        </p:txBody>
      </p:sp>
      <p:pic>
        <p:nvPicPr>
          <p:cNvPr id="16" name="Picture 15" descr="mossie.png"/>
          <p:cNvPicPr>
            <a:picLocks noChangeAspect="1"/>
          </p:cNvPicPr>
          <p:nvPr/>
        </p:nvPicPr>
        <p:blipFill>
          <a:blip r:embed="rId4" cstate="print"/>
          <a:stretch>
            <a:fillRect/>
          </a:stretch>
        </p:blipFill>
        <p:spPr>
          <a:xfrm flipH="1">
            <a:off x="6948264" y="648072"/>
            <a:ext cx="2331848" cy="1916832"/>
          </a:xfrm>
          <a:prstGeom prst="rect">
            <a:avLst/>
          </a:prstGeom>
        </p:spPr>
      </p:pic>
      <p:grpSp>
        <p:nvGrpSpPr>
          <p:cNvPr id="17" name="Group 9"/>
          <p:cNvGrpSpPr/>
          <p:nvPr/>
        </p:nvGrpSpPr>
        <p:grpSpPr>
          <a:xfrm>
            <a:off x="7813154" y="0"/>
            <a:ext cx="1296144" cy="641606"/>
            <a:chOff x="7813154" y="0"/>
            <a:chExt cx="1296144" cy="641606"/>
          </a:xfrm>
        </p:grpSpPr>
        <p:sp>
          <p:nvSpPr>
            <p:cNvPr id="20" name="TextBox 19"/>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23" name="Picture 22" descr="Student sheets.png"/>
            <p:cNvPicPr>
              <a:picLocks noChangeAspect="1"/>
            </p:cNvPicPr>
            <p:nvPr/>
          </p:nvPicPr>
          <p:blipFill>
            <a:blip r:embed="rId5" cstate="print"/>
            <a:stretch>
              <a:fillRect/>
            </a:stretch>
          </p:blipFill>
          <p:spPr>
            <a:xfrm>
              <a:off x="8598815" y="44624"/>
              <a:ext cx="510483" cy="596982"/>
            </a:xfrm>
            <a:prstGeom prst="rect">
              <a:avLst/>
            </a:prstGeom>
          </p:spPr>
        </p:pic>
      </p:grpSp>
      <p:grpSp>
        <p:nvGrpSpPr>
          <p:cNvPr id="34" name="Group 33"/>
          <p:cNvGrpSpPr/>
          <p:nvPr/>
        </p:nvGrpSpPr>
        <p:grpSpPr>
          <a:xfrm>
            <a:off x="827584" y="3717032"/>
            <a:ext cx="7560840" cy="2664296"/>
            <a:chOff x="827584" y="3717032"/>
            <a:chExt cx="7560840" cy="2664296"/>
          </a:xfrm>
        </p:grpSpPr>
        <p:sp>
          <p:nvSpPr>
            <p:cNvPr id="26" name="Rectangle 25"/>
            <p:cNvSpPr/>
            <p:nvPr/>
          </p:nvSpPr>
          <p:spPr>
            <a:xfrm>
              <a:off x="827584" y="3717032"/>
              <a:ext cx="7560840" cy="2664296"/>
            </a:xfrm>
            <a:prstGeom prst="rect">
              <a:avLst/>
            </a:prstGeom>
            <a:noFill/>
            <a:ln w="19050">
              <a:solidFill>
                <a:srgbClr val="B33D96"/>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 name="Group 31"/>
            <p:cNvGrpSpPr/>
            <p:nvPr/>
          </p:nvGrpSpPr>
          <p:grpSpPr>
            <a:xfrm>
              <a:off x="827584" y="3933057"/>
              <a:ext cx="7186709" cy="595227"/>
              <a:chOff x="827584" y="3933057"/>
              <a:chExt cx="7186709" cy="595227"/>
            </a:xfrm>
          </p:grpSpPr>
          <p:sp>
            <p:nvSpPr>
              <p:cNvPr id="28" name="Rectangle 27"/>
              <p:cNvSpPr/>
              <p:nvPr/>
            </p:nvSpPr>
            <p:spPr>
              <a:xfrm>
                <a:off x="827584" y="4005064"/>
                <a:ext cx="720080" cy="432048"/>
              </a:xfrm>
              <a:prstGeom prst="rect">
                <a:avLst/>
              </a:prstGeom>
              <a:solidFill>
                <a:srgbClr val="B33D96"/>
              </a:solidFill>
              <a:ln w="6350">
                <a:solidFill>
                  <a:srgbClr val="B33D96"/>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26" descr="write.png"/>
              <p:cNvPicPr>
                <a:picLocks noChangeAspect="1"/>
              </p:cNvPicPr>
              <p:nvPr/>
            </p:nvPicPr>
            <p:blipFill>
              <a:blip r:embed="rId6" cstate="print"/>
              <a:stretch>
                <a:fillRect/>
              </a:stretch>
            </p:blipFill>
            <p:spPr>
              <a:xfrm>
                <a:off x="7668344" y="4005064"/>
                <a:ext cx="345949" cy="504445"/>
              </a:xfrm>
              <a:prstGeom prst="rect">
                <a:avLst/>
              </a:prstGeom>
              <a:effectLst>
                <a:outerShdw blurRad="50800" dist="38100" dir="2700000" algn="tl" rotWithShape="0">
                  <a:prstClr val="black">
                    <a:alpha val="40000"/>
                  </a:prstClr>
                </a:outerShdw>
              </a:effectLst>
            </p:spPr>
          </p:pic>
          <p:sp>
            <p:nvSpPr>
              <p:cNvPr id="12" name="TextBox 11"/>
              <p:cNvSpPr txBox="1"/>
              <p:nvPr/>
            </p:nvSpPr>
            <p:spPr>
              <a:xfrm>
                <a:off x="971600" y="3933057"/>
                <a:ext cx="648072" cy="584775"/>
              </a:xfrm>
              <a:prstGeom prst="rect">
                <a:avLst/>
              </a:prstGeom>
              <a:noFill/>
            </p:spPr>
            <p:txBody>
              <a:bodyPr wrap="square" rtlCol="0">
                <a:spAutoFit/>
              </a:bodyPr>
              <a:lstStyle/>
              <a:p>
                <a:r>
                  <a:rPr lang="en-GB" sz="3200" b="1" dirty="0" smtClean="0">
                    <a:solidFill>
                      <a:schemeClr val="bg1"/>
                    </a:solidFill>
                    <a:latin typeface="Century Gothic" pitchFamily="34" charset="0"/>
                  </a:rPr>
                  <a:t>K</a:t>
                </a:r>
                <a:endParaRPr lang="en-GB" sz="2400" b="1" dirty="0" smtClean="0">
                  <a:solidFill>
                    <a:schemeClr val="bg1"/>
                  </a:solidFill>
                  <a:latin typeface="Century Gothic" pitchFamily="34" charset="0"/>
                </a:endParaRPr>
              </a:p>
            </p:txBody>
          </p:sp>
          <p:sp>
            <p:nvSpPr>
              <p:cNvPr id="30" name="TextBox 29"/>
              <p:cNvSpPr txBox="1"/>
              <p:nvPr/>
            </p:nvSpPr>
            <p:spPr>
              <a:xfrm>
                <a:off x="2051720" y="4005064"/>
                <a:ext cx="5400600" cy="523220"/>
              </a:xfrm>
              <a:prstGeom prst="rect">
                <a:avLst/>
              </a:prstGeom>
              <a:noFill/>
            </p:spPr>
            <p:txBody>
              <a:bodyPr wrap="square" rtlCol="0">
                <a:spAutoFit/>
              </a:bodyPr>
              <a:lstStyle/>
              <a:p>
                <a:r>
                  <a:rPr lang="en-GB" sz="2800" dirty="0" smtClean="0">
                    <a:latin typeface="Century Gothic" pitchFamily="34" charset="0"/>
                  </a:rPr>
                  <a:t>What I already </a:t>
                </a:r>
                <a:r>
                  <a:rPr lang="en-GB" sz="2800" b="1" dirty="0" smtClean="0">
                    <a:latin typeface="Century Gothic" pitchFamily="34" charset="0"/>
                  </a:rPr>
                  <a:t>K</a:t>
                </a:r>
                <a:r>
                  <a:rPr lang="en-GB" sz="2800" dirty="0" smtClean="0">
                    <a:latin typeface="Century Gothic" pitchFamily="34" charset="0"/>
                  </a:rPr>
                  <a:t>now</a:t>
                </a:r>
              </a:p>
            </p:txBody>
          </p:sp>
        </p:grpSp>
      </p:grpSp>
      <p:grpSp>
        <p:nvGrpSpPr>
          <p:cNvPr id="33" name="Group 32"/>
          <p:cNvGrpSpPr/>
          <p:nvPr/>
        </p:nvGrpSpPr>
        <p:grpSpPr>
          <a:xfrm>
            <a:off x="827584" y="4716433"/>
            <a:ext cx="7286909" cy="584775"/>
            <a:chOff x="827584" y="4716433"/>
            <a:chExt cx="7286909" cy="584775"/>
          </a:xfrm>
        </p:grpSpPr>
        <p:sp>
          <p:nvSpPr>
            <p:cNvPr id="29" name="Rectangle 28"/>
            <p:cNvSpPr/>
            <p:nvPr/>
          </p:nvSpPr>
          <p:spPr>
            <a:xfrm>
              <a:off x="827584" y="4797152"/>
              <a:ext cx="720080" cy="432048"/>
            </a:xfrm>
            <a:prstGeom prst="rect">
              <a:avLst/>
            </a:prstGeom>
            <a:solidFill>
              <a:srgbClr val="B33D96"/>
            </a:solidFill>
            <a:ln w="6350">
              <a:solidFill>
                <a:srgbClr val="B33D96"/>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descr="discuss.png"/>
            <p:cNvPicPr>
              <a:picLocks noChangeAspect="1"/>
            </p:cNvPicPr>
            <p:nvPr/>
          </p:nvPicPr>
          <p:blipFill>
            <a:blip r:embed="rId7" cstate="print"/>
            <a:stretch>
              <a:fillRect/>
            </a:stretch>
          </p:blipFill>
          <p:spPr>
            <a:xfrm>
              <a:off x="7308304" y="4797152"/>
              <a:ext cx="806189" cy="500839"/>
            </a:xfrm>
            <a:prstGeom prst="rect">
              <a:avLst/>
            </a:prstGeom>
            <a:effectLst>
              <a:outerShdw blurRad="50800" dist="38100" dir="2700000" algn="tl" rotWithShape="0">
                <a:prstClr val="black">
                  <a:alpha val="40000"/>
                </a:prstClr>
              </a:outerShdw>
            </a:effectLst>
          </p:spPr>
        </p:pic>
        <p:sp>
          <p:nvSpPr>
            <p:cNvPr id="24" name="TextBox 23"/>
            <p:cNvSpPr txBox="1"/>
            <p:nvPr/>
          </p:nvSpPr>
          <p:spPr>
            <a:xfrm>
              <a:off x="899592" y="4716433"/>
              <a:ext cx="648072" cy="584775"/>
            </a:xfrm>
            <a:prstGeom prst="rect">
              <a:avLst/>
            </a:prstGeom>
            <a:noFill/>
          </p:spPr>
          <p:txBody>
            <a:bodyPr wrap="square" rtlCol="0">
              <a:spAutoFit/>
            </a:bodyPr>
            <a:lstStyle/>
            <a:p>
              <a:r>
                <a:rPr lang="en-GB" sz="3200" b="1" dirty="0" smtClean="0">
                  <a:solidFill>
                    <a:schemeClr val="bg1"/>
                  </a:solidFill>
                  <a:latin typeface="Century Gothic" pitchFamily="34" charset="0"/>
                </a:rPr>
                <a:t>W</a:t>
              </a:r>
              <a:endParaRPr lang="en-GB" sz="2400" b="1" dirty="0" smtClean="0">
                <a:solidFill>
                  <a:schemeClr val="bg1"/>
                </a:solidFill>
                <a:latin typeface="Century Gothic" pitchFamily="34" charset="0"/>
              </a:endParaRPr>
            </a:p>
          </p:txBody>
        </p:sp>
        <p:sp>
          <p:nvSpPr>
            <p:cNvPr id="31" name="TextBox 30"/>
            <p:cNvSpPr txBox="1"/>
            <p:nvPr/>
          </p:nvSpPr>
          <p:spPr>
            <a:xfrm>
              <a:off x="2051720" y="4777988"/>
              <a:ext cx="5400600" cy="523220"/>
            </a:xfrm>
            <a:prstGeom prst="rect">
              <a:avLst/>
            </a:prstGeom>
            <a:noFill/>
          </p:spPr>
          <p:txBody>
            <a:bodyPr wrap="square" rtlCol="0">
              <a:spAutoFit/>
            </a:bodyPr>
            <a:lstStyle/>
            <a:p>
              <a:pPr>
                <a:spcBef>
                  <a:spcPts val="600"/>
                </a:spcBef>
              </a:pPr>
              <a:r>
                <a:rPr lang="en-GB" sz="2800" dirty="0" smtClean="0">
                  <a:latin typeface="Century Gothic" pitchFamily="34" charset="0"/>
                </a:rPr>
                <a:t>What I </a:t>
              </a:r>
              <a:r>
                <a:rPr lang="en-GB" sz="2800" b="1" dirty="0" smtClean="0">
                  <a:latin typeface="Century Gothic" pitchFamily="34" charset="0"/>
                </a:rPr>
                <a:t>W</a:t>
              </a:r>
              <a:r>
                <a:rPr lang="en-GB" sz="2800" dirty="0" smtClean="0">
                  <a:latin typeface="Century Gothic" pitchFamily="34" charset="0"/>
                </a:rPr>
                <a:t>ant to know</a:t>
              </a: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2000"/>
                                        <p:tgtEl>
                                          <p:spTgt spid="21"/>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2000"/>
                                        <p:tgtEl>
                                          <p:spTgt spid="34"/>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2000"/>
                                        <p:tgtEl>
                                          <p:spTgt spid="33"/>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395536" y="1700808"/>
            <a:ext cx="8352928" cy="4824536"/>
            <a:chOff x="395536" y="1700808"/>
            <a:chExt cx="8352928" cy="4824536"/>
          </a:xfrm>
        </p:grpSpPr>
        <p:sp>
          <p:nvSpPr>
            <p:cNvPr id="26" name="Rectangle 25"/>
            <p:cNvSpPr/>
            <p:nvPr/>
          </p:nvSpPr>
          <p:spPr>
            <a:xfrm>
              <a:off x="395536" y="1700808"/>
              <a:ext cx="8352928" cy="4824536"/>
            </a:xfrm>
            <a:prstGeom prst="rect">
              <a:avLst/>
            </a:prstGeom>
            <a:noFill/>
            <a:ln w="19050">
              <a:solidFill>
                <a:srgbClr val="B33D96"/>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p:cNvGrpSpPr/>
            <p:nvPr/>
          </p:nvGrpSpPr>
          <p:grpSpPr>
            <a:xfrm>
              <a:off x="395536" y="1772816"/>
              <a:ext cx="7992888" cy="584775"/>
              <a:chOff x="395536" y="1772816"/>
              <a:chExt cx="7992888" cy="584775"/>
            </a:xfrm>
          </p:grpSpPr>
          <p:sp>
            <p:nvSpPr>
              <p:cNvPr id="18" name="Rectangle 17"/>
              <p:cNvSpPr/>
              <p:nvPr/>
            </p:nvSpPr>
            <p:spPr>
              <a:xfrm>
                <a:off x="395536" y="1844824"/>
                <a:ext cx="720080" cy="432048"/>
              </a:xfrm>
              <a:prstGeom prst="rect">
                <a:avLst/>
              </a:prstGeom>
              <a:solidFill>
                <a:srgbClr val="B33D96"/>
              </a:solidFill>
              <a:ln w="6350">
                <a:solidFill>
                  <a:srgbClr val="B33D96"/>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a:off x="1619672" y="1805910"/>
                <a:ext cx="6768752" cy="523220"/>
              </a:xfrm>
              <a:prstGeom prst="rect">
                <a:avLst/>
              </a:prstGeom>
              <a:noFill/>
            </p:spPr>
            <p:txBody>
              <a:bodyPr wrap="square" rtlCol="0">
                <a:spAutoFit/>
              </a:bodyPr>
              <a:lstStyle/>
              <a:p>
                <a:r>
                  <a:rPr lang="en-GB" sz="2800" b="1" dirty="0" smtClean="0">
                    <a:latin typeface="Century Gothic" pitchFamily="34" charset="0"/>
                  </a:rPr>
                  <a:t>H</a:t>
                </a:r>
                <a:r>
                  <a:rPr lang="en-GB" sz="2800" dirty="0" smtClean="0">
                    <a:latin typeface="Century Gothic" pitchFamily="34" charset="0"/>
                  </a:rPr>
                  <a:t>ow I will find out     </a:t>
                </a:r>
                <a:r>
                  <a:rPr lang="en-GB" sz="2000" dirty="0" smtClean="0">
                    <a:latin typeface="Century Gothic" pitchFamily="34" charset="0"/>
                  </a:rPr>
                  <a:t>Which source(s) you use</a:t>
                </a:r>
                <a:endParaRPr lang="en-GB" sz="2800" dirty="0" smtClean="0">
                  <a:latin typeface="Century Gothic" pitchFamily="34" charset="0"/>
                </a:endParaRPr>
              </a:p>
            </p:txBody>
          </p:sp>
          <p:sp>
            <p:nvSpPr>
              <p:cNvPr id="12" name="TextBox 11"/>
              <p:cNvSpPr txBox="1"/>
              <p:nvPr/>
            </p:nvSpPr>
            <p:spPr>
              <a:xfrm>
                <a:off x="467544" y="1772816"/>
                <a:ext cx="576064" cy="584775"/>
              </a:xfrm>
              <a:prstGeom prst="rect">
                <a:avLst/>
              </a:prstGeom>
              <a:noFill/>
            </p:spPr>
            <p:txBody>
              <a:bodyPr wrap="square" rtlCol="0">
                <a:spAutoFit/>
              </a:bodyPr>
              <a:lstStyle/>
              <a:p>
                <a:r>
                  <a:rPr lang="en-GB" sz="3200" b="1" dirty="0" smtClean="0">
                    <a:solidFill>
                      <a:schemeClr val="bg1"/>
                    </a:solidFill>
                    <a:latin typeface="Century Gothic" pitchFamily="34" charset="0"/>
                  </a:rPr>
                  <a:t>H</a:t>
                </a:r>
              </a:p>
            </p:txBody>
          </p:sp>
        </p:grpSp>
      </p:grpSp>
      <p:sp>
        <p:nvSpPr>
          <p:cNvPr id="17" name="Rectangle 16"/>
          <p:cNvSpPr/>
          <p:nvPr/>
        </p:nvSpPr>
        <p:spPr>
          <a:xfrm>
            <a:off x="2267744" y="304200"/>
            <a:ext cx="5472608" cy="1292662"/>
          </a:xfrm>
          <a:prstGeom prst="rect">
            <a:avLst/>
          </a:prstGeom>
        </p:spPr>
        <p:txBody>
          <a:bodyPr wrap="square">
            <a:spAutoFit/>
          </a:bodyPr>
          <a:lstStyle/>
          <a:p>
            <a:r>
              <a:rPr lang="en-GB" sz="2600" dirty="0" smtClean="0">
                <a:latin typeface="Century Gothic" pitchFamily="34" charset="0"/>
              </a:rPr>
              <a:t>Later, you will add in which sources you will use and what you have learnt from them.</a:t>
            </a:r>
          </a:p>
        </p:txBody>
      </p:sp>
      <p:grpSp>
        <p:nvGrpSpPr>
          <p:cNvPr id="11" name="Group 9"/>
          <p:cNvGrpSpPr/>
          <p:nvPr/>
        </p:nvGrpSpPr>
        <p:grpSpPr>
          <a:xfrm>
            <a:off x="7813154" y="0"/>
            <a:ext cx="1296144" cy="641606"/>
            <a:chOff x="7813154" y="0"/>
            <a:chExt cx="1296144" cy="641606"/>
          </a:xfrm>
        </p:grpSpPr>
        <p:sp>
          <p:nvSpPr>
            <p:cNvPr id="13" name="TextBox 12"/>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14" name="Picture 13" descr="Student sheets.png"/>
            <p:cNvPicPr>
              <a:picLocks noChangeAspect="1"/>
            </p:cNvPicPr>
            <p:nvPr/>
          </p:nvPicPr>
          <p:blipFill>
            <a:blip r:embed="rId4" cstate="print"/>
            <a:stretch>
              <a:fillRect/>
            </a:stretch>
          </p:blipFill>
          <p:spPr>
            <a:xfrm>
              <a:off x="8598815" y="44624"/>
              <a:ext cx="510483" cy="596982"/>
            </a:xfrm>
            <a:prstGeom prst="rect">
              <a:avLst/>
            </a:prstGeom>
          </p:spPr>
        </p:pic>
      </p:grpSp>
      <p:grpSp>
        <p:nvGrpSpPr>
          <p:cNvPr id="23" name="Group 22"/>
          <p:cNvGrpSpPr/>
          <p:nvPr/>
        </p:nvGrpSpPr>
        <p:grpSpPr>
          <a:xfrm>
            <a:off x="395536" y="5868561"/>
            <a:ext cx="4824536" cy="584775"/>
            <a:chOff x="395536" y="5868561"/>
            <a:chExt cx="4824536" cy="584775"/>
          </a:xfrm>
        </p:grpSpPr>
        <p:sp>
          <p:nvSpPr>
            <p:cNvPr id="19" name="Rectangle 18"/>
            <p:cNvSpPr/>
            <p:nvPr/>
          </p:nvSpPr>
          <p:spPr>
            <a:xfrm>
              <a:off x="395536" y="5949280"/>
              <a:ext cx="720080" cy="432048"/>
            </a:xfrm>
            <a:prstGeom prst="rect">
              <a:avLst/>
            </a:prstGeom>
            <a:solidFill>
              <a:srgbClr val="B33D96"/>
            </a:solidFill>
            <a:ln w="6350">
              <a:solidFill>
                <a:srgbClr val="B33D96"/>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467544" y="5868561"/>
              <a:ext cx="576064" cy="584775"/>
            </a:xfrm>
            <a:prstGeom prst="rect">
              <a:avLst/>
            </a:prstGeom>
            <a:noFill/>
          </p:spPr>
          <p:txBody>
            <a:bodyPr wrap="square" rtlCol="0">
              <a:spAutoFit/>
            </a:bodyPr>
            <a:lstStyle/>
            <a:p>
              <a:r>
                <a:rPr lang="en-GB" sz="3200" b="1" dirty="0" smtClean="0">
                  <a:solidFill>
                    <a:schemeClr val="bg1"/>
                  </a:solidFill>
                  <a:latin typeface="Century Gothic" pitchFamily="34" charset="0"/>
                </a:rPr>
                <a:t>L</a:t>
              </a:r>
            </a:p>
          </p:txBody>
        </p:sp>
        <p:sp>
          <p:nvSpPr>
            <p:cNvPr id="20" name="TextBox 19"/>
            <p:cNvSpPr txBox="1"/>
            <p:nvPr/>
          </p:nvSpPr>
          <p:spPr>
            <a:xfrm>
              <a:off x="1619672" y="5877272"/>
              <a:ext cx="3600400" cy="523220"/>
            </a:xfrm>
            <a:prstGeom prst="rect">
              <a:avLst/>
            </a:prstGeom>
            <a:noFill/>
          </p:spPr>
          <p:txBody>
            <a:bodyPr wrap="square" rtlCol="0">
              <a:spAutoFit/>
            </a:bodyPr>
            <a:lstStyle/>
            <a:p>
              <a:r>
                <a:rPr lang="en-GB" sz="2800" dirty="0" smtClean="0">
                  <a:latin typeface="Century Gothic" pitchFamily="34" charset="0"/>
                </a:rPr>
                <a:t>What I have </a:t>
              </a:r>
              <a:r>
                <a:rPr lang="en-GB" sz="2800" b="1" dirty="0" smtClean="0">
                  <a:latin typeface="Century Gothic" pitchFamily="34" charset="0"/>
                </a:rPr>
                <a:t>L</a:t>
              </a:r>
              <a:r>
                <a:rPr lang="en-GB" sz="2800" dirty="0" smtClean="0">
                  <a:latin typeface="Century Gothic" pitchFamily="34" charset="0"/>
                </a:rPr>
                <a:t>earnt</a:t>
              </a:r>
            </a:p>
          </p:txBody>
        </p:sp>
      </p:grpSp>
      <p:pic>
        <p:nvPicPr>
          <p:cNvPr id="1026" name="Picture 2">
            <a:hlinkClick r:id="rId5"/>
          </p:cNvPr>
          <p:cNvPicPr>
            <a:picLocks noChangeAspect="1" noChangeArrowheads="1"/>
          </p:cNvPicPr>
          <p:nvPr/>
        </p:nvPicPr>
        <p:blipFill>
          <a:blip r:embed="rId6" cstate="print"/>
          <a:srcRect/>
          <a:stretch>
            <a:fillRect/>
          </a:stretch>
        </p:blipFill>
        <p:spPr bwMode="auto">
          <a:xfrm>
            <a:off x="1835696" y="2338916"/>
            <a:ext cx="5075218" cy="3538356"/>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2000"/>
                                        <p:tgtEl>
                                          <p:spTgt spid="1026"/>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multcultural group.png"/>
          <p:cNvPicPr>
            <a:picLocks noChangeAspect="1"/>
          </p:cNvPicPr>
          <p:nvPr/>
        </p:nvPicPr>
        <p:blipFill>
          <a:blip r:embed="rId3" cstate="print"/>
          <a:stretch>
            <a:fillRect/>
          </a:stretch>
        </p:blipFill>
        <p:spPr>
          <a:xfrm>
            <a:off x="1" y="3933056"/>
            <a:ext cx="4937217" cy="2924944"/>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403648" y="692696"/>
            <a:ext cx="6912768" cy="2308324"/>
          </a:xfrm>
          <a:prstGeom prst="rect">
            <a:avLst/>
          </a:prstGeom>
          <a:noFill/>
        </p:spPr>
        <p:txBody>
          <a:bodyPr wrap="square" rtlCol="0">
            <a:spAutoFit/>
          </a:bodyPr>
          <a:lstStyle/>
          <a:p>
            <a:r>
              <a:rPr lang="en-GB" sz="3600" dirty="0" smtClean="0">
                <a:latin typeface="Century Gothic" pitchFamily="34" charset="0"/>
              </a:rPr>
              <a:t>You will use what you have learnt to communicate </a:t>
            </a:r>
            <a:br>
              <a:rPr lang="en-GB" sz="3600" dirty="0" smtClean="0">
                <a:latin typeface="Century Gothic" pitchFamily="34" charset="0"/>
              </a:rPr>
            </a:br>
            <a:r>
              <a:rPr lang="en-GB" sz="3600" dirty="0" smtClean="0">
                <a:latin typeface="Century Gothic" pitchFamily="34" charset="0"/>
              </a:rPr>
              <a:t>an opinion to </a:t>
            </a:r>
            <a:br>
              <a:rPr lang="en-GB" sz="3600" dirty="0" smtClean="0">
                <a:latin typeface="Century Gothic" pitchFamily="34" charset="0"/>
              </a:rPr>
            </a:br>
            <a:r>
              <a:rPr lang="en-GB" sz="3600" dirty="0" smtClean="0">
                <a:latin typeface="Century Gothic" pitchFamily="34" charset="0"/>
              </a:rPr>
              <a:t>an audience.</a:t>
            </a:r>
            <a:endParaRPr lang="en-GB" sz="3600" dirty="0">
              <a:latin typeface="Century Gothic" pitchFamily="34" charset="0"/>
            </a:endParaRPr>
          </a:p>
        </p:txBody>
      </p:sp>
      <p:grpSp>
        <p:nvGrpSpPr>
          <p:cNvPr id="6" name="Group 5"/>
          <p:cNvGrpSpPr/>
          <p:nvPr/>
        </p:nvGrpSpPr>
        <p:grpSpPr>
          <a:xfrm>
            <a:off x="4716017" y="1916832"/>
            <a:ext cx="4427984" cy="4941168"/>
            <a:chOff x="6876256" y="3933056"/>
            <a:chExt cx="2213085" cy="2603175"/>
          </a:xfrm>
        </p:grpSpPr>
        <p:pic>
          <p:nvPicPr>
            <p:cNvPr id="7" name="Picture 6" descr="video phone.png"/>
            <p:cNvPicPr>
              <a:picLocks noChangeAspect="1"/>
            </p:cNvPicPr>
            <p:nvPr/>
          </p:nvPicPr>
          <p:blipFill>
            <a:blip r:embed="rId4" cstate="print"/>
            <a:srcRect r="19315"/>
            <a:stretch>
              <a:fillRect/>
            </a:stretch>
          </p:blipFill>
          <p:spPr>
            <a:xfrm>
              <a:off x="6876256" y="3933056"/>
              <a:ext cx="2213085" cy="2603175"/>
            </a:xfrm>
            <a:prstGeom prst="rect">
              <a:avLst/>
            </a:prstGeom>
            <a:ln>
              <a:noFill/>
            </a:ln>
            <a:effectLst>
              <a:outerShdw blurRad="292100" dist="139700" dir="2700000" algn="tl" rotWithShape="0">
                <a:srgbClr val="333333">
                  <a:alpha val="65000"/>
                </a:srgbClr>
              </a:outerShdw>
            </a:effectLst>
          </p:spPr>
        </p:pic>
        <p:grpSp>
          <p:nvGrpSpPr>
            <p:cNvPr id="8" name="Group 56"/>
            <p:cNvGrpSpPr/>
            <p:nvPr/>
          </p:nvGrpSpPr>
          <p:grpSpPr>
            <a:xfrm>
              <a:off x="7309725" y="4266971"/>
              <a:ext cx="906186" cy="1370004"/>
              <a:chOff x="7309725" y="4266971"/>
              <a:chExt cx="906186" cy="1370004"/>
            </a:xfrm>
          </p:grpSpPr>
          <p:sp>
            <p:nvSpPr>
              <p:cNvPr id="9" name="Rectangle 8"/>
              <p:cNvSpPr/>
              <p:nvPr/>
            </p:nvSpPr>
            <p:spPr>
              <a:xfrm>
                <a:off x="7309725" y="4266971"/>
                <a:ext cx="906186" cy="1370004"/>
              </a:xfrm>
              <a:prstGeom prst="rect">
                <a:avLst/>
              </a:prstGeom>
              <a:solidFill>
                <a:srgbClr val="84C6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7583753" y="4700929"/>
                <a:ext cx="372623" cy="372623"/>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p:cNvSpPr/>
              <p:nvPr/>
            </p:nvSpPr>
            <p:spPr>
              <a:xfrm rot="5400000">
                <a:off x="7689491" y="4800376"/>
                <a:ext cx="216024" cy="1737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196752"/>
            <a:ext cx="9142412" cy="1152128"/>
          </a:xfrm>
          <a:prstGeom prst="rect">
            <a:avLst/>
          </a:prstGeom>
          <a:solidFill>
            <a:srgbClr val="00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900229" y="1261209"/>
            <a:ext cx="7487532" cy="1015663"/>
          </a:xfrm>
          <a:prstGeom prst="rect">
            <a:avLst/>
          </a:prstGeom>
          <a:noFill/>
        </p:spPr>
        <p:txBody>
          <a:bodyPr wrap="square" rtlCol="0">
            <a:spAutoFit/>
          </a:bodyPr>
          <a:lstStyle/>
          <a:p>
            <a:pPr algn="ctr"/>
            <a:r>
              <a:rPr lang="en-GB" sz="6000" dirty="0" smtClean="0">
                <a:solidFill>
                  <a:schemeClr val="bg1"/>
                </a:solidFill>
                <a:latin typeface="Century Gothic" pitchFamily="34" charset="0"/>
              </a:rPr>
              <a:t>Exterminate </a:t>
            </a:r>
          </a:p>
        </p:txBody>
      </p:sp>
      <p:sp>
        <p:nvSpPr>
          <p:cNvPr id="2" name="Title 1"/>
          <p:cNvSpPr>
            <a:spLocks noGrp="1"/>
          </p:cNvSpPr>
          <p:nvPr>
            <p:ph type="ctrTitle" idx="4294967295"/>
          </p:nvPr>
        </p:nvSpPr>
        <p:spPr>
          <a:xfrm>
            <a:off x="2411762" y="476672"/>
            <a:ext cx="4464050" cy="647700"/>
          </a:xfrm>
        </p:spPr>
        <p:txBody>
          <a:bodyPr>
            <a:noAutofit/>
          </a:bodyPr>
          <a:lstStyle/>
          <a:p>
            <a:pPr algn="ctr"/>
            <a:r>
              <a:rPr lang="en-US" sz="3200" dirty="0" smtClean="0">
                <a:solidFill>
                  <a:schemeClr val="accent6">
                    <a:lumMod val="75000"/>
                  </a:schemeClr>
                </a:solidFill>
                <a:latin typeface="Century Gothic" pitchFamily="34" charset="0"/>
              </a:rPr>
              <a:t>Student sheets</a:t>
            </a:r>
            <a:endParaRPr lang="en-US" sz="4000" dirty="0">
              <a:solidFill>
                <a:schemeClr val="accent6">
                  <a:lumMod val="75000"/>
                </a:schemeClr>
              </a:solidFill>
              <a:latin typeface="Century Gothic" pitchFamily="34" charset="0"/>
              <a:cs typeface="Lato Regular"/>
            </a:endParaRPr>
          </a:p>
        </p:txBody>
      </p:sp>
      <p:pic>
        <p:nvPicPr>
          <p:cNvPr id="5" name="Picture 4" descr="engagelogo.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035614" y="205267"/>
            <a:ext cx="1902871" cy="763249"/>
          </a:xfrm>
          <a:prstGeom prst="rect">
            <a:avLst/>
          </a:prstGeom>
        </p:spPr>
      </p:pic>
      <p:graphicFrame>
        <p:nvGraphicFramePr>
          <p:cNvPr id="18" name="Table 17"/>
          <p:cNvGraphicFramePr>
            <a:graphicFrameLocks noGrp="1"/>
          </p:cNvGraphicFramePr>
          <p:nvPr>
            <p:extLst>
              <p:ext uri="{D42A27DB-BD31-4B8C-83A1-F6EECF244321}">
                <p14:modId xmlns="" xmlns:p14="http://schemas.microsoft.com/office/powerpoint/2010/main" val="2217273036"/>
              </p:ext>
            </p:extLst>
          </p:nvPr>
        </p:nvGraphicFramePr>
        <p:xfrm>
          <a:off x="683568" y="2466300"/>
          <a:ext cx="7848871" cy="1394747"/>
        </p:xfrm>
        <a:graphic>
          <a:graphicData uri="http://schemas.openxmlformats.org/drawingml/2006/table">
            <a:tbl>
              <a:tblPr/>
              <a:tblGrid>
                <a:gridCol w="1638776"/>
                <a:gridCol w="3018797"/>
                <a:gridCol w="3191298"/>
              </a:tblGrid>
              <a:tr h="5927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chemeClr val="accent6">
                              <a:lumMod val="75000"/>
                            </a:schemeClr>
                          </a:solidFill>
                          <a:latin typeface="Century Gothic" panose="020B0502020202020204" pitchFamily="34" charset="0"/>
                        </a:rPr>
                        <a:t>Sheet no. </a:t>
                      </a:r>
                      <a:endParaRPr kumimoji="0" lang="en-GB" sz="1600" b="0" i="0" u="none" strike="noStrike" cap="none" normalizeH="0" baseline="0" dirty="0" smtClean="0">
                        <a:ln>
                          <a:noFill/>
                        </a:ln>
                        <a:solidFill>
                          <a:schemeClr val="accent6">
                            <a:lumMod val="75000"/>
                          </a:schemeClr>
                        </a:solidFill>
                        <a:effectLst/>
                        <a:latin typeface="Century Gothic" panose="020B0502020202020204" pitchFamily="34" charset="0"/>
                        <a:ea typeface="ＭＳ Ｐゴシック" charset="-128"/>
                        <a:cs typeface="Arial" charset="0"/>
                      </a:endParaRPr>
                    </a:p>
                  </a:txBody>
                  <a:tcPr marL="126000" marR="126000" marT="72000" marB="50400" horzOverflow="overflow">
                    <a:lnL>
                      <a:noFill/>
                    </a:lnL>
                    <a:lnR w="6350" cap="flat" cmpd="sng" algn="ctr">
                      <a:solidFill>
                        <a:schemeClr val="accent6">
                          <a:lumMod val="75000"/>
                        </a:schemeClr>
                      </a:solidFill>
                      <a:prstDash val="solid"/>
                      <a:round/>
                      <a:headEnd type="none" w="med" len="med"/>
                      <a:tailEnd type="none" w="med" len="med"/>
                    </a:lnR>
                    <a:lnT>
                      <a:noFill/>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chemeClr val="accent6">
                              <a:lumMod val="75000"/>
                            </a:schemeClr>
                          </a:solidFill>
                          <a:latin typeface="Century Gothic" panose="020B0502020202020204" pitchFamily="34" charset="0"/>
                        </a:rPr>
                        <a:t>Title </a:t>
                      </a:r>
                      <a:endParaRPr kumimoji="0" lang="en-GB" sz="1600" b="0" i="0" u="none" strike="noStrike" cap="none" normalizeH="0" baseline="0" dirty="0" smtClean="0">
                        <a:ln>
                          <a:noFill/>
                        </a:ln>
                        <a:solidFill>
                          <a:schemeClr val="accent6">
                            <a:lumMod val="75000"/>
                          </a:schemeClr>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a:noFill/>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chemeClr val="accent6">
                              <a:lumMod val="75000"/>
                            </a:schemeClr>
                          </a:solidFill>
                          <a:latin typeface="Century Gothic" panose="020B0502020202020204" pitchFamily="34" charset="0"/>
                        </a:rPr>
                        <a:t>Notes</a:t>
                      </a:r>
                      <a:endParaRPr kumimoji="0" lang="en-GB" sz="1600" b="0" i="0" u="none" strike="noStrike" cap="none" normalizeH="0" baseline="0" dirty="0" smtClean="0">
                        <a:ln>
                          <a:noFill/>
                        </a:ln>
                        <a:solidFill>
                          <a:schemeClr val="accent6">
                            <a:lumMod val="75000"/>
                          </a:schemeClr>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chemeClr val="accent6">
                          <a:lumMod val="75000"/>
                        </a:schemeClr>
                      </a:solidFill>
                      <a:prstDash val="solid"/>
                      <a:round/>
                      <a:headEnd type="none" w="med" len="med"/>
                      <a:tailEnd type="none" w="med" len="med"/>
                    </a:lnL>
                    <a:lnR>
                      <a:noFill/>
                    </a:lnR>
                    <a:lnT>
                      <a:noFill/>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r>
              <a:tr h="801988">
                <a:tc>
                  <a:txBody>
                    <a:bodyPr/>
                    <a:lstStyle/>
                    <a:p>
                      <a:pPr marL="360363"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horzOverflow="overflow">
                    <a:lnL>
                      <a:noFill/>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KWHL</a:t>
                      </a:r>
                    </a:p>
                  </a:txBody>
                  <a:tcPr horzOverflow="overflow">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Enlarge to A3.</a:t>
                      </a:r>
                    </a:p>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student</a:t>
                      </a:r>
                    </a:p>
                  </a:txBody>
                  <a:tcPr horzOverflow="overflow">
                    <a:lnL w="6350" cap="flat" cmpd="sng" algn="ctr">
                      <a:solidFill>
                        <a:schemeClr val="accent6">
                          <a:lumMod val="75000"/>
                        </a:schemeClr>
                      </a:solidFill>
                      <a:prstDash val="solid"/>
                      <a:round/>
                      <a:headEnd type="none" w="med" len="med"/>
                      <a:tailEnd type="none" w="med" len="med"/>
                    </a:lnL>
                    <a:lnR>
                      <a:noFill/>
                    </a:lnR>
                    <a:lnT w="6350" cap="flat" cmpd="sng" algn="ctr">
                      <a:solidFill>
                        <a:schemeClr val="accent6">
                          <a:lumMod val="75000"/>
                        </a:schemeClr>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tr>
            </a:tbl>
          </a:graphicData>
        </a:graphic>
      </p:graphicFrame>
      <p:sp>
        <p:nvSpPr>
          <p:cNvPr id="7" name="Action Button: Custom 6">
            <a:hlinkClick r:id="rId4" action="ppaction://hlinksldjump" highlightClick="1"/>
          </p:cNvPr>
          <p:cNvSpPr/>
          <p:nvPr/>
        </p:nvSpPr>
        <p:spPr>
          <a:xfrm>
            <a:off x="6875856" y="0"/>
            <a:ext cx="2268144" cy="1169368"/>
          </a:xfrm>
          <a:prstGeom prst="actionButtonBlank">
            <a:avLst/>
          </a:prstGeom>
          <a:solidFill>
            <a:schemeClr val="bg1">
              <a:lumMod val="85000"/>
              <a:alpha val="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extLst>
      <p:ext uri="{BB962C8B-B14F-4D97-AF65-F5344CB8AC3E}">
        <p14:creationId xmlns="" xmlns:p14="http://schemas.microsoft.com/office/powerpoint/2010/main" val="23984087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5536" y="908720"/>
            <a:ext cx="8496944" cy="5489922"/>
          </a:xfrm>
          <a:prstGeom prst="rect">
            <a:avLst/>
          </a:prstGeom>
          <a:solidFill>
            <a:schemeClr val="bg1"/>
          </a:soli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395536" y="908720"/>
            <a:ext cx="8496944" cy="648072"/>
          </a:xfrm>
          <a:prstGeom prst="rect">
            <a:avLst/>
          </a:prstGeom>
          <a:solidFill>
            <a:schemeClr val="bg1"/>
          </a:solidFill>
          <a:ln w="63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2987824" y="188640"/>
            <a:ext cx="3240360" cy="584775"/>
          </a:xfrm>
          <a:prstGeom prst="rect">
            <a:avLst/>
          </a:prstGeom>
        </p:spPr>
        <p:txBody>
          <a:bodyPr wrap="square">
            <a:spAutoFit/>
          </a:bodyPr>
          <a:lstStyle/>
          <a:p>
            <a:pPr algn="ctr">
              <a:spcBef>
                <a:spcPct val="0"/>
              </a:spcBef>
            </a:pPr>
            <a:r>
              <a:rPr lang="en-GB" sz="3200" dirty="0" smtClean="0">
                <a:solidFill>
                  <a:srgbClr val="FF0000"/>
                </a:solidFill>
                <a:latin typeface="Century Gothic" pitchFamily="34" charset="0"/>
                <a:ea typeface="+mj-ea"/>
                <a:cs typeface="+mj-cs"/>
              </a:rPr>
              <a:t>KWHL Grid</a:t>
            </a:r>
          </a:p>
        </p:txBody>
      </p:sp>
      <p:graphicFrame>
        <p:nvGraphicFramePr>
          <p:cNvPr id="7" name="Table 6"/>
          <p:cNvGraphicFramePr>
            <a:graphicFrameLocks noGrp="1"/>
          </p:cNvGraphicFramePr>
          <p:nvPr/>
        </p:nvGraphicFramePr>
        <p:xfrm>
          <a:off x="395536" y="1556792"/>
          <a:ext cx="8496945" cy="4824536"/>
        </p:xfrm>
        <a:graphic>
          <a:graphicData uri="http://schemas.openxmlformats.org/drawingml/2006/table">
            <a:tbl>
              <a:tblPr firstRow="1" bandRow="1">
                <a:tableStyleId>{5940675A-B579-460E-94D1-54222C63F5DA}</a:tableStyleId>
              </a:tblPr>
              <a:tblGrid>
                <a:gridCol w="2016224"/>
                <a:gridCol w="1728192"/>
                <a:gridCol w="4752529"/>
              </a:tblGrid>
              <a:tr h="3534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latin typeface="Century Gothic" pitchFamily="34" charset="0"/>
                        </a:rPr>
                        <a:t>W</a:t>
                      </a:r>
                      <a:r>
                        <a:rPr lang="en-GB" sz="1400" dirty="0" smtClean="0">
                          <a:latin typeface="Century Gothic" pitchFamily="34" charset="0"/>
                        </a:rPr>
                        <a:t>hat I </a:t>
                      </a:r>
                      <a:r>
                        <a:rPr lang="en-GB" sz="1400" b="1" dirty="0" smtClean="0">
                          <a:latin typeface="Century Gothic" pitchFamily="34" charset="0"/>
                        </a:rPr>
                        <a:t>W</a:t>
                      </a:r>
                      <a:r>
                        <a:rPr lang="en-GB" sz="1400" dirty="0" smtClean="0">
                          <a:latin typeface="Century Gothic" pitchFamily="34" charset="0"/>
                        </a:rPr>
                        <a:t>ant to know</a:t>
                      </a: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4">
                        <a:lumMod val="20000"/>
                        <a:lumOff val="80000"/>
                      </a:schemeClr>
                    </a:solidFill>
                  </a:tcPr>
                </a:tc>
                <a:tc>
                  <a:txBody>
                    <a:bodyPr/>
                    <a:lstStyle/>
                    <a:p>
                      <a:r>
                        <a:rPr lang="en-GB" sz="1400" b="1" dirty="0" smtClean="0">
                          <a:latin typeface="Century Gothic" pitchFamily="34" charset="0"/>
                        </a:rPr>
                        <a:t>H</a:t>
                      </a:r>
                      <a:r>
                        <a:rPr lang="en-GB" sz="1400" dirty="0" smtClean="0">
                          <a:latin typeface="Century Gothic" pitchFamily="34" charset="0"/>
                        </a:rPr>
                        <a:t>ow I will find out</a:t>
                      </a:r>
                      <a:endParaRPr lang="en-GB" sz="1400" b="1" dirty="0"/>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4">
                        <a:lumMod val="20000"/>
                        <a:lumOff val="80000"/>
                      </a:schemeClr>
                    </a:solidFill>
                  </a:tcPr>
                </a:tc>
                <a:tc>
                  <a:txBody>
                    <a:bodyPr/>
                    <a:lstStyle/>
                    <a:p>
                      <a:r>
                        <a:rPr lang="en-GB" sz="1400" dirty="0" smtClean="0">
                          <a:latin typeface="Century Gothic" pitchFamily="34" charset="0"/>
                        </a:rPr>
                        <a:t>What I have </a:t>
                      </a:r>
                      <a:r>
                        <a:rPr lang="en-GB" sz="1400" b="1" dirty="0" smtClean="0">
                          <a:latin typeface="Century Gothic" pitchFamily="34" charset="0"/>
                        </a:rPr>
                        <a:t>L</a:t>
                      </a:r>
                      <a:r>
                        <a:rPr lang="en-GB" sz="1400" dirty="0" smtClean="0">
                          <a:latin typeface="Century Gothic" pitchFamily="34" charset="0"/>
                        </a:rPr>
                        <a:t>earnt</a:t>
                      </a: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4">
                        <a:lumMod val="20000"/>
                        <a:lumOff val="80000"/>
                      </a:schemeClr>
                    </a:solidFill>
                  </a:tcPr>
                </a:tc>
              </a:tr>
              <a:tr h="745189">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r>
              <a:tr h="745189">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r>
              <a:tr h="745189">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c>
                  <a:txBody>
                    <a:bodyPr/>
                    <a:lstStyle/>
                    <a:p>
                      <a:endParaRPr lang="en-GB"/>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r>
              <a:tr h="745189">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c>
                  <a:txBody>
                    <a:bodyPr/>
                    <a:lstStyle/>
                    <a:p>
                      <a:endParaRPr lang="en-GB"/>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r>
              <a:tr h="745189">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c>
                  <a:txBody>
                    <a:bodyPr/>
                    <a:lstStyle/>
                    <a:p>
                      <a:endParaRPr lang="en-GB"/>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r>
              <a:tr h="745189">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c>
                  <a:txBody>
                    <a:bodyPr/>
                    <a:lstStyle/>
                    <a:p>
                      <a:endParaRPr lang="en-GB"/>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c>
                  <a:txBody>
                    <a:bodyPr/>
                    <a:lstStyle/>
                    <a:p>
                      <a:endParaRPr lang="en-GB" dirty="0"/>
                    </a:p>
                  </a:txBody>
                  <a:tcP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solidFill>
                      <a:schemeClr val="bg1"/>
                    </a:solidFill>
                  </a:tcPr>
                </a:tc>
              </a:tr>
            </a:tbl>
          </a:graphicData>
        </a:graphic>
      </p:graphicFrame>
      <p:sp>
        <p:nvSpPr>
          <p:cNvPr id="10" name="TextBox 9"/>
          <p:cNvSpPr txBox="1"/>
          <p:nvPr/>
        </p:nvSpPr>
        <p:spPr>
          <a:xfrm>
            <a:off x="395536" y="908720"/>
            <a:ext cx="1440160" cy="307777"/>
          </a:xfrm>
          <a:prstGeom prst="rect">
            <a:avLst/>
          </a:prstGeom>
          <a:noFill/>
        </p:spPr>
        <p:txBody>
          <a:bodyPr wrap="square" rtlCol="0">
            <a:spAutoFit/>
          </a:bodyPr>
          <a:lstStyle/>
          <a:p>
            <a:r>
              <a:rPr lang="en-GB" sz="1400" dirty="0" smtClean="0">
                <a:latin typeface="Century Gothic" pitchFamily="34" charset="0"/>
              </a:rPr>
              <a:t>What I </a:t>
            </a:r>
            <a:r>
              <a:rPr lang="en-GB" sz="1400" b="1" dirty="0" smtClean="0">
                <a:latin typeface="Century Gothic" pitchFamily="34" charset="0"/>
              </a:rPr>
              <a:t>K</a:t>
            </a:r>
            <a:r>
              <a:rPr lang="en-GB" sz="1400" dirty="0" smtClean="0">
                <a:latin typeface="Century Gothic" pitchFamily="34" charset="0"/>
              </a:rPr>
              <a:t>now</a:t>
            </a:r>
          </a:p>
        </p:txBody>
      </p:sp>
      <p:grpSp>
        <p:nvGrpSpPr>
          <p:cNvPr id="8" name="Group 9"/>
          <p:cNvGrpSpPr/>
          <p:nvPr/>
        </p:nvGrpSpPr>
        <p:grpSpPr>
          <a:xfrm>
            <a:off x="7813154" y="0"/>
            <a:ext cx="1296144" cy="641606"/>
            <a:chOff x="7813154" y="0"/>
            <a:chExt cx="1296144" cy="641606"/>
          </a:xfrm>
        </p:grpSpPr>
        <p:sp>
          <p:nvSpPr>
            <p:cNvPr id="12" name="TextBox 1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13" name="Picture 12"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BEBA8EAE-BF5A-486C-A8C5-ECC9F3942E4B}">
                <a14:imgProps xmlns:a14="http://schemas.microsoft.com/office/drawing/2010/main" xmlns="">
                  <a14:imgLayer r:embed="rId5">
                    <a14:imgEffect>
                      <a14:backgroundRemoval t="2473" b="100000" l="0" r="100000"/>
                    </a14:imgEffect>
                  </a14:imgLayer>
                </a14:imgProps>
              </a:ext>
              <a:ext uri="{28A0092B-C50C-407E-A947-70E740481C1C}">
                <a14:useLocalDpi xmlns:a14="http://schemas.microsoft.com/office/drawing/2010/main" xmlns="" val="0"/>
              </a:ext>
            </a:extLst>
          </a:blip>
          <a:srcRect b="23171"/>
          <a:stretch>
            <a:fillRect/>
          </a:stretch>
        </p:blipFill>
        <p:spPr>
          <a:xfrm>
            <a:off x="-2096" y="2209404"/>
            <a:ext cx="9146096" cy="4675980"/>
          </a:xfrm>
          <a:prstGeom prst="rect">
            <a:avLst/>
          </a:prstGeom>
          <a:ln>
            <a:noFill/>
          </a:ln>
          <a:effectLst>
            <a:outerShdw blurRad="292100" dist="139700" dir="2700000" algn="tl" rotWithShape="0">
              <a:srgbClr val="333333">
                <a:alpha val="65000"/>
              </a:srgbClr>
            </a:outerShdw>
          </a:effectLst>
        </p:spPr>
      </p:pic>
      <p:pic>
        <p:nvPicPr>
          <p:cNvPr id="8" name="Picture 7" descr="engagelogo.png"/>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203531" y="404664"/>
            <a:ext cx="2823295" cy="1132828"/>
          </a:xfrm>
          <a:prstGeom prst="rect">
            <a:avLst/>
          </a:prstGeom>
        </p:spPr>
      </p:pic>
      <p:sp>
        <p:nvSpPr>
          <p:cNvPr id="10" name="TextBox 9"/>
          <p:cNvSpPr txBox="1"/>
          <p:nvPr/>
        </p:nvSpPr>
        <p:spPr>
          <a:xfrm>
            <a:off x="1331973" y="1700811"/>
            <a:ext cx="6946645" cy="584775"/>
          </a:xfrm>
          <a:prstGeom prst="rect">
            <a:avLst/>
          </a:prstGeom>
          <a:noFill/>
        </p:spPr>
        <p:txBody>
          <a:bodyPr wrap="square" rtlCol="0">
            <a:spAutoFit/>
          </a:bodyPr>
          <a:lstStyle/>
          <a:p>
            <a:r>
              <a:rPr lang="en-GB" sz="3200" dirty="0">
                <a:solidFill>
                  <a:srgbClr val="639729"/>
                </a:solidFill>
                <a:latin typeface="Century Gothic" pitchFamily="34" charset="0"/>
              </a:rPr>
              <a:t>G</a:t>
            </a:r>
            <a:r>
              <a:rPr lang="en-GB" sz="3200" dirty="0" smtClean="0">
                <a:solidFill>
                  <a:srgbClr val="639729"/>
                </a:solidFill>
                <a:latin typeface="Century Gothic" pitchFamily="34" charset="0"/>
              </a:rPr>
              <a:t>et students talking and thinking </a:t>
            </a:r>
            <a:endParaRPr lang="pt-BR" sz="3200" dirty="0">
              <a:solidFill>
                <a:srgbClr val="639729"/>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6"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79938" y="5157192"/>
            <a:ext cx="1872785" cy="4032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2270" y="4437112"/>
            <a:ext cx="1285875" cy="4953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212022" y="4365104"/>
            <a:ext cx="912456" cy="4396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 name="Picture 8"/>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340140" y="4437112"/>
            <a:ext cx="1181328" cy="5026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9"/>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7811797" y="5157192"/>
            <a:ext cx="611742" cy="4189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 name="Picture 10"/>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12248" y="3717032"/>
            <a:ext cx="601988" cy="25658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 name="Picture 14"/>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96262" y="5229203"/>
            <a:ext cx="1407851" cy="3134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 name="Picture 15"/>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5507942" y="4149083"/>
            <a:ext cx="1824038" cy="581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7" name="Picture 1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428010" y="3501011"/>
            <a:ext cx="495823" cy="4311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TextBox 17"/>
          <p:cNvSpPr txBox="1"/>
          <p:nvPr/>
        </p:nvSpPr>
        <p:spPr>
          <a:xfrm>
            <a:off x="7667808" y="4437112"/>
            <a:ext cx="1216616" cy="369332"/>
          </a:xfrm>
          <a:prstGeom prst="rect">
            <a:avLst/>
          </a:prstGeom>
          <a:noFill/>
        </p:spPr>
        <p:txBody>
          <a:bodyPr wrap="square" rtlCol="0">
            <a:spAutoFit/>
          </a:bodyPr>
          <a:lstStyle/>
          <a:p>
            <a:r>
              <a:rPr lang="en-GB" dirty="0" smtClean="0"/>
              <a:t>TRACES</a:t>
            </a:r>
            <a:endParaRPr lang="pt-BR" dirty="0"/>
          </a:p>
        </p:txBody>
      </p:sp>
      <p:pic>
        <p:nvPicPr>
          <p:cNvPr id="19" name="Picture 16"/>
          <p:cNvPicPr>
            <a:picLocks noChangeAspect="1" noChangeArrowheads="1"/>
          </p:cNvPicPr>
          <p:nvPr/>
        </p:nvPicPr>
        <p:blipFill rotWithShape="1">
          <a:blip r:embed="rId14" cstate="print">
            <a:extLst>
              <a:ext uri="{28A0092B-C50C-407E-A947-70E740481C1C}">
                <a14:useLocalDpi xmlns:a14="http://schemas.microsoft.com/office/drawing/2010/main" xmlns="" val="0"/>
              </a:ext>
            </a:extLst>
          </a:blip>
          <a:srcRect l="12568" r="40409"/>
          <a:stretch/>
        </p:blipFill>
        <p:spPr bwMode="auto">
          <a:xfrm>
            <a:off x="4068033" y="5157192"/>
            <a:ext cx="1104065" cy="3756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17"/>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5579937" y="3501011"/>
            <a:ext cx="855663" cy="379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Picture 20"/>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2340140" y="5301211"/>
            <a:ext cx="1221254" cy="2812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 name="Picture 22"/>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7811799" y="3573016"/>
            <a:ext cx="410310" cy="4704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3" name="Picture 23"/>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2268144" y="3501011"/>
            <a:ext cx="878253" cy="6080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4" name="Rectangle 23"/>
          <p:cNvSpPr/>
          <p:nvPr/>
        </p:nvSpPr>
        <p:spPr>
          <a:xfrm>
            <a:off x="180275" y="3212976"/>
            <a:ext cx="8783451" cy="2664296"/>
          </a:xfrm>
          <a:prstGeom prst="rect">
            <a:avLst/>
          </a:prstGeom>
          <a:no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bol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66099</TotalTime>
  <Words>981</Words>
  <Application>Microsoft Office PowerPoint</Application>
  <PresentationFormat>On-screen Show (4:3)</PresentationFormat>
  <Paragraphs>158</Paragraphs>
  <Slides>23</Slides>
  <Notes>22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Arial</vt:lpstr>
      <vt:lpstr>Calibri</vt:lpstr>
      <vt:lpstr>Century Gothic</vt:lpstr>
      <vt:lpstr>Ebrima</vt:lpstr>
      <vt:lpstr>Mangal</vt:lpstr>
      <vt:lpstr>Wingdings 2</vt:lpstr>
      <vt:lpstr>ＭＳ Ｐゴシック</vt:lpstr>
      <vt:lpstr>Georgia Pro Black</vt:lpstr>
      <vt:lpstr>Lato Regular</vt:lpstr>
      <vt:lpstr>LilyUPC</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Student sheets</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Gemma Young</cp:lastModifiedBy>
  <cp:revision>949</cp:revision>
  <dcterms:created xsi:type="dcterms:W3CDTF">2014-09-15T10:50:25Z</dcterms:created>
  <dcterms:modified xsi:type="dcterms:W3CDTF">2016-10-01T10:34:01Z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926A4257-4A38-4A28-A204-42692B1F4461</vt:lpwstr>
  </property>
  <property fmtid="{D5CDD505-2E9C-101B-9397-08002B2CF9AE}" pid="3" name="ArticulatePath">
    <vt:lpwstr>Ebola presentation</vt:lpwstr>
  </property>
</Properties>
</file>