
<file path=[Content_Types].xml><?xml version="1.0" encoding="utf-8"?>
<Types xmlns="http://schemas.openxmlformats.org/package/2006/content-types">
  <Override PartName="/ppt/tags/tag8.xml" ContentType="application/vnd.openxmlformats-officedocument.presentationml.tag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tags/tag29.xml" ContentType="application/vnd.openxmlformats-officedocument.presentationml.tags+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ppt/tags/tag27.xml" ContentType="application/vnd.openxmlformats-officedocument.presentationml.tags+xml"/>
  <Override PartName="/docProps/custom.xml" ContentType="application/vnd.openxmlformats-officedocument.custom-properties+xml"/>
  <Override PartName="/ppt/commentAuthors.xml" ContentType="application/vnd.openxmlformats-officedocument.presentationml.commentAuthors+xml"/>
  <Override PartName="/ppt/tags/tag1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ags/tag5.xml" ContentType="application/vnd.openxmlformats-officedocument.presentationml.tags+xml"/>
  <Override PartName="/ppt/theme/theme2.xml" ContentType="application/vnd.openxmlformats-officedocument.theme+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ags/tag3.xml" ContentType="application/vnd.openxmlformats-officedocument.presentationml.tags+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tags/tag17.xml" ContentType="application/vnd.openxmlformats-officedocument.presentationml.tags+xml"/>
  <Override PartName="/ppt/tags/tag26.xml" ContentType="application/vnd.openxmlformats-officedocument.presentationml.tags+xml"/>
  <Override PartName="/ppt/notesSlides/notesSlide13.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tags/tag15.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tags/tag31.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tags/tag11.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6"/>
  </p:notesMasterIdLst>
  <p:handoutMasterIdLst>
    <p:handoutMasterId r:id="rId17"/>
  </p:handoutMasterIdLst>
  <p:sldIdLst>
    <p:sldId id="404" r:id="rId2"/>
    <p:sldId id="394" r:id="rId3"/>
    <p:sldId id="395" r:id="rId4"/>
    <p:sldId id="413" r:id="rId5"/>
    <p:sldId id="401" r:id="rId6"/>
    <p:sldId id="406" r:id="rId7"/>
    <p:sldId id="407" r:id="rId8"/>
    <p:sldId id="419" r:id="rId9"/>
    <p:sldId id="420" r:id="rId10"/>
    <p:sldId id="417" r:id="rId11"/>
    <p:sldId id="418" r:id="rId12"/>
    <p:sldId id="412" r:id="rId13"/>
    <p:sldId id="277" r:id="rId14"/>
    <p:sldId id="278" r:id="rId15"/>
  </p:sldIdLst>
  <p:sldSz cx="9144000" cy="6858000" type="screen4x3"/>
  <p:notesSz cx="6864350" cy="9998075"/>
  <p:embeddedFontLst>
    <p:embeddedFont>
      <p:font typeface="Calibri" pitchFamily="34" charset="0"/>
      <p:regular r:id="rId18"/>
      <p:bold r:id="rId19"/>
      <p:italic r:id="rId20"/>
      <p:boldItalic r:id="rId21"/>
    </p:embeddedFont>
    <p:embeddedFont>
      <p:font typeface="Century Gothic" pitchFamily="34" charset="0"/>
      <p:regular r:id="rId22"/>
      <p:bold r:id="rId23"/>
      <p:italic r:id="rId24"/>
      <p:boldItalic r:id="rId25"/>
    </p:embeddedFont>
    <p:embeddedFont>
      <p:font typeface="Ebrima" pitchFamily="2" charset="0"/>
      <p:regular r:id="rId26"/>
      <p:bold r:id="rId27"/>
    </p:embeddedFont>
    <p:embeddedFont>
      <p:font typeface="Mangal" pitchFamily="18" charset="0"/>
      <p:regular r:id="rId28"/>
      <p:bold r:id="rId29"/>
    </p:embeddedFont>
    <p:embeddedFont>
      <p:font typeface="ＭＳ Ｐゴシック" pitchFamily="34" charset="-128"/>
      <p:regular r:id="rId30"/>
    </p:embeddedFont>
    <p:embeddedFont>
      <p:font typeface="LilyUPC" pitchFamily="34" charset="-34"/>
      <p:regular r:id="rId31"/>
      <p:bold r:id="rId32"/>
      <p:italic r:id="rId33"/>
      <p:boldItalic r:id="rId34"/>
    </p:embeddedFont>
  </p:embeddedFontLst>
  <p:custDataLst>
    <p:tags r:id="rId3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tony Sherborne" initials="AS" lastIdx="75" clrIdx="0">
    <p:extLst/>
  </p:cmAuthor>
  <p:cmAuthor id="2" name="Gemma Young" initials="GY" lastIdx="79" clrIdx="1"/>
  <p:cmAuthor id="3" name="Linda" initials="L" lastIdx="3" clrIdx="2"/>
  <p:cmAuthor id="4" name="Philippa Gardom Hulme" initials="PGH" lastIdx="5"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BDE092"/>
    <a:srgbClr val="00AC00"/>
    <a:srgbClr val="006800"/>
    <a:srgbClr val="5F98CB"/>
    <a:srgbClr val="000000"/>
    <a:srgbClr val="009E00"/>
    <a:srgbClr val="92B54B"/>
    <a:srgbClr val="F8E59E"/>
    <a:srgbClr val="B33D96"/>
    <a:srgbClr val="FF99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34" autoAdjust="0"/>
    <p:restoredTop sz="90502" autoAdjust="0"/>
  </p:normalViewPr>
  <p:slideViewPr>
    <p:cSldViewPr>
      <p:cViewPr>
        <p:scale>
          <a:sx n="60" d="100"/>
          <a:sy n="60" d="100"/>
        </p:scale>
        <p:origin x="-42"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4.fntdata"/><Relationship Id="rId34" Type="http://schemas.openxmlformats.org/officeDocument/2006/relationships/font" Target="fonts/font1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5" Type="http://schemas.openxmlformats.org/officeDocument/2006/relationships/font" Target="fonts/font8.fntdata"/><Relationship Id="rId33" Type="http://schemas.openxmlformats.org/officeDocument/2006/relationships/font" Target="fonts/font16.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975" cy="500063"/>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7788" y="0"/>
            <a:ext cx="2974975" cy="500063"/>
          </a:xfrm>
          <a:prstGeom prst="rect">
            <a:avLst/>
          </a:prstGeom>
        </p:spPr>
        <p:txBody>
          <a:bodyPr vert="horz" lIns="91440" tIns="45720" rIns="91440" bIns="45720" rtlCol="0"/>
          <a:lstStyle>
            <a:lvl1pPr algn="r">
              <a:defRPr sz="1200"/>
            </a:lvl1pPr>
          </a:lstStyle>
          <a:p>
            <a:fld id="{E3F7B760-2193-4023-9C6B-EFA9050BEF78}" type="datetimeFigureOut">
              <a:rPr lang="en-GB" smtClean="0"/>
              <a:pPr/>
              <a:t>01/10/2016</a:t>
            </a:fld>
            <a:endParaRPr lang="en-GB" dirty="0"/>
          </a:p>
        </p:txBody>
      </p:sp>
      <p:sp>
        <p:nvSpPr>
          <p:cNvPr id="4" name="Footer Placeholder 3"/>
          <p:cNvSpPr>
            <a:spLocks noGrp="1"/>
          </p:cNvSpPr>
          <p:nvPr>
            <p:ph type="ftr" sz="quarter" idx="2"/>
          </p:nvPr>
        </p:nvSpPr>
        <p:spPr>
          <a:xfrm>
            <a:off x="0" y="9496425"/>
            <a:ext cx="2974975" cy="500063"/>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7788" y="9496425"/>
            <a:ext cx="2974975" cy="500063"/>
          </a:xfrm>
          <a:prstGeom prst="rect">
            <a:avLst/>
          </a:prstGeom>
        </p:spPr>
        <p:txBody>
          <a:bodyPr vert="horz" lIns="91440" tIns="45720" rIns="91440" bIns="45720" rtlCol="0" anchor="b"/>
          <a:lstStyle>
            <a:lvl1pPr algn="r">
              <a:defRPr sz="1200"/>
            </a:lvl1pPr>
          </a:lstStyle>
          <a:p>
            <a:fld id="{4E6A7321-8033-4E23-B93B-250166221464}" type="slidenum">
              <a:rPr lang="en-GB" smtClean="0"/>
              <a:pPr/>
              <a:t>‹#›</a:t>
            </a:fld>
            <a:endParaRPr lang="en-GB" dirty="0"/>
          </a:p>
        </p:txBody>
      </p:sp>
    </p:spTree>
    <p:extLst>
      <p:ext uri="{BB962C8B-B14F-4D97-AF65-F5344CB8AC3E}">
        <p14:creationId xmlns:p14="http://schemas.microsoft.com/office/powerpoint/2010/main" xmlns="" val="415953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552" cy="499904"/>
          </a:xfrm>
          <a:prstGeom prst="rect">
            <a:avLst/>
          </a:prstGeom>
        </p:spPr>
        <p:txBody>
          <a:bodyPr vert="horz" lIns="96350" tIns="48175" rIns="96350" bIns="48175" rtlCol="0"/>
          <a:lstStyle>
            <a:lvl1pPr algn="l">
              <a:defRPr sz="1300"/>
            </a:lvl1pPr>
          </a:lstStyle>
          <a:p>
            <a:endParaRPr lang="en-GB" dirty="0"/>
          </a:p>
        </p:txBody>
      </p:sp>
      <p:sp>
        <p:nvSpPr>
          <p:cNvPr id="3" name="Date Placeholder 2"/>
          <p:cNvSpPr>
            <a:spLocks noGrp="1"/>
          </p:cNvSpPr>
          <p:nvPr>
            <p:ph type="dt" idx="1"/>
          </p:nvPr>
        </p:nvSpPr>
        <p:spPr>
          <a:xfrm>
            <a:off x="3888210" y="0"/>
            <a:ext cx="2974552" cy="499904"/>
          </a:xfrm>
          <a:prstGeom prst="rect">
            <a:avLst/>
          </a:prstGeom>
        </p:spPr>
        <p:txBody>
          <a:bodyPr vert="horz" lIns="96350" tIns="48175" rIns="96350" bIns="48175" rtlCol="0"/>
          <a:lstStyle>
            <a:lvl1pPr algn="r">
              <a:defRPr sz="1300"/>
            </a:lvl1pPr>
          </a:lstStyle>
          <a:p>
            <a:fld id="{5699DE8D-534E-4523-A397-7A0410357DF6}" type="datetimeFigureOut">
              <a:rPr lang="en-GB" smtClean="0"/>
              <a:pPr/>
              <a:t>01/10/2016</a:t>
            </a:fld>
            <a:endParaRPr lang="en-GB" dirty="0"/>
          </a:p>
        </p:txBody>
      </p:sp>
      <p:sp>
        <p:nvSpPr>
          <p:cNvPr id="4" name="Slide Image Placeholder 3"/>
          <p:cNvSpPr>
            <a:spLocks noGrp="1" noRot="1" noChangeAspect="1"/>
          </p:cNvSpPr>
          <p:nvPr>
            <p:ph type="sldImg" idx="2"/>
          </p:nvPr>
        </p:nvSpPr>
        <p:spPr>
          <a:xfrm>
            <a:off x="933450" y="749300"/>
            <a:ext cx="4997450" cy="3749675"/>
          </a:xfrm>
          <a:prstGeom prst="rect">
            <a:avLst/>
          </a:prstGeom>
          <a:noFill/>
          <a:ln w="12700">
            <a:solidFill>
              <a:prstClr val="black"/>
            </a:solidFill>
          </a:ln>
        </p:spPr>
        <p:txBody>
          <a:bodyPr vert="horz" lIns="96350" tIns="48175" rIns="96350" bIns="48175" rtlCol="0" anchor="ctr"/>
          <a:lstStyle/>
          <a:p>
            <a:endParaRPr lang="en-GB" dirty="0"/>
          </a:p>
        </p:txBody>
      </p:sp>
      <p:sp>
        <p:nvSpPr>
          <p:cNvPr id="5" name="Notes Placeholder 4"/>
          <p:cNvSpPr>
            <a:spLocks noGrp="1"/>
          </p:cNvSpPr>
          <p:nvPr>
            <p:ph type="body" sz="quarter" idx="3"/>
          </p:nvPr>
        </p:nvSpPr>
        <p:spPr>
          <a:xfrm>
            <a:off x="686435" y="4749086"/>
            <a:ext cx="5491480" cy="4499134"/>
          </a:xfrm>
          <a:prstGeom prst="rect">
            <a:avLst/>
          </a:prstGeom>
        </p:spPr>
        <p:txBody>
          <a:bodyPr vert="horz" lIns="96350" tIns="48175" rIns="96350" bIns="4817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96436"/>
            <a:ext cx="2974552" cy="499904"/>
          </a:xfrm>
          <a:prstGeom prst="rect">
            <a:avLst/>
          </a:prstGeom>
        </p:spPr>
        <p:txBody>
          <a:bodyPr vert="horz" lIns="96350" tIns="48175" rIns="96350" bIns="48175" rtlCol="0" anchor="b"/>
          <a:lstStyle>
            <a:lvl1pPr algn="l">
              <a:defRPr sz="1300"/>
            </a:lvl1pPr>
          </a:lstStyle>
          <a:p>
            <a:endParaRPr lang="en-GB" dirty="0"/>
          </a:p>
        </p:txBody>
      </p:sp>
      <p:sp>
        <p:nvSpPr>
          <p:cNvPr id="7" name="Slide Number Placeholder 6"/>
          <p:cNvSpPr>
            <a:spLocks noGrp="1"/>
          </p:cNvSpPr>
          <p:nvPr>
            <p:ph type="sldNum" sz="quarter" idx="5"/>
          </p:nvPr>
        </p:nvSpPr>
        <p:spPr>
          <a:xfrm>
            <a:off x="3888210" y="9496436"/>
            <a:ext cx="2974552" cy="499904"/>
          </a:xfrm>
          <a:prstGeom prst="rect">
            <a:avLst/>
          </a:prstGeom>
        </p:spPr>
        <p:txBody>
          <a:bodyPr vert="horz" lIns="96350" tIns="48175" rIns="96350" bIns="48175" rtlCol="0" anchor="b"/>
          <a:lstStyle>
            <a:lvl1pPr algn="r">
              <a:defRPr sz="1300"/>
            </a:lvl1pPr>
          </a:lstStyle>
          <a:p>
            <a:fld id="{040C4CB4-6439-4B9C-81E7-42EE3FE83DA2}" type="slidenum">
              <a:rPr lang="en-GB" smtClean="0"/>
              <a:pPr/>
              <a:t>‹#›</a:t>
            </a:fld>
            <a:endParaRPr lang="en-GB" dirty="0"/>
          </a:p>
        </p:txBody>
      </p:sp>
    </p:spTree>
    <p:extLst>
      <p:ext uri="{BB962C8B-B14F-4D97-AF65-F5344CB8AC3E}">
        <p14:creationId xmlns:p14="http://schemas.microsoft.com/office/powerpoint/2010/main" xmlns="" val="841017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notesMaster" Target="../notesMasters/notesMaster1.xml"/><Relationship Id="rId1" Type="http://schemas.openxmlformats.org/officeDocument/2006/relationships/tags" Target="../tags/tag8.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tags" Target="../tags/tag10.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12.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ags" Target="../tags/tag14.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ags" Target="../tags/tag16.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ags" Target="../tags/tag19.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ags" Target="../tags/tag21.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ags" Target="../tags/tag23.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ags" Target="../tags/tag25.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ags" Target="../tags/tag27.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ags" Target="../tags/tag29.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a:t>
            </a:fld>
            <a:endParaRPr lang="en-GB" dirty="0"/>
          </a:p>
        </p:txBody>
      </p:sp>
    </p:spTree>
    <p:extLst>
      <p:ext uri="{BB962C8B-B14F-4D97-AF65-F5344CB8AC3E}">
        <p14:creationId xmlns:p14="http://schemas.microsoft.com/office/powerpoint/2010/main" xmlns="" val="1411549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Introduce the first task.</a:t>
            </a:r>
            <a:r>
              <a:rPr lang="en-GB" sz="1200" kern="1200" baseline="0" dirty="0" smtClean="0">
                <a:solidFill>
                  <a:schemeClr val="tx1"/>
                </a:solidFill>
                <a:latin typeface="+mn-lt"/>
                <a:ea typeface="+mn-ea"/>
                <a:cs typeface="+mn-cs"/>
              </a:rPr>
              <a:t> S</a:t>
            </a:r>
            <a:r>
              <a:rPr lang="en-GB" sz="1200" kern="1200" dirty="0" smtClean="0">
                <a:solidFill>
                  <a:schemeClr val="tx1"/>
                </a:solidFill>
                <a:latin typeface="+mn-lt"/>
                <a:ea typeface="+mn-ea"/>
                <a:cs typeface="+mn-cs"/>
              </a:rPr>
              <a:t>tudents use the clues (SS1) to draw arrows to complete the food web (SS2a) which contains mosquitoes. Display the model answer (SS2b) and allow students to self-assess their answer.</a:t>
            </a:r>
          </a:p>
        </p:txBody>
      </p:sp>
      <p:sp>
        <p:nvSpPr>
          <p:cNvPr id="4" name="Slide Number Placeholder 3"/>
          <p:cNvSpPr>
            <a:spLocks noGrp="1"/>
          </p:cNvSpPr>
          <p:nvPr>
            <p:ph type="sldNum" sz="quarter" idx="10"/>
          </p:nvPr>
        </p:nvSpPr>
        <p:spPr/>
        <p:txBody>
          <a:bodyPr/>
          <a:lstStyle/>
          <a:p>
            <a:fld id="{040C4CB4-6439-4B9C-81E7-42EE3FE83DA2}" type="slidenum">
              <a:rPr lang="en-GB" smtClean="0"/>
              <a:pPr/>
              <a:t>2</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Set the next task, to take part in the 'game of life'. Game rules can be found at the end of the teachers guide</a:t>
            </a:r>
            <a:r>
              <a:rPr lang="en-GB" sz="1200" kern="1200" baseline="0" dirty="0" smtClean="0">
                <a:solidFill>
                  <a:schemeClr val="tx1"/>
                </a:solidFill>
                <a:latin typeface="+mn-lt"/>
                <a:ea typeface="+mn-ea"/>
                <a:cs typeface="+mn-cs"/>
              </a:rPr>
              <a:t> document</a:t>
            </a:r>
            <a:r>
              <a:rPr lang="en-GB" sz="1200" kern="1200" dirty="0" smtClean="0">
                <a:solidFill>
                  <a:schemeClr val="tx1"/>
                </a:solidFill>
                <a:latin typeface="+mn-lt"/>
                <a:ea typeface="+mn-ea"/>
                <a:cs typeface="+mn-cs"/>
              </a:rPr>
              <a:t>.</a:t>
            </a:r>
          </a:p>
          <a:p>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3</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Record which organisms had a full card at the end of the game in the first empty column on </a:t>
            </a:r>
            <a:r>
              <a:rPr lang="en-GB" sz="1200" kern="1200" smtClean="0">
                <a:solidFill>
                  <a:schemeClr val="tx1"/>
                </a:solidFill>
                <a:latin typeface="+mn-lt"/>
                <a:ea typeface="+mn-ea"/>
                <a:cs typeface="+mn-cs"/>
              </a:rPr>
              <a:t>the</a:t>
            </a:r>
            <a:r>
              <a:rPr lang="en-GB" sz="1200" kern="1200" baseline="0" smtClean="0">
                <a:solidFill>
                  <a:schemeClr val="tx1"/>
                </a:solidFill>
                <a:latin typeface="+mn-lt"/>
                <a:ea typeface="+mn-ea"/>
                <a:cs typeface="+mn-cs"/>
              </a:rPr>
              <a:t> table.</a:t>
            </a:r>
            <a:endParaRPr lang="en-GB" sz="1200" kern="120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40C4CB4-6439-4B9C-81E7-42EE3FE83DA2}" type="slidenum">
              <a:rPr lang="en-GB" smtClean="0"/>
              <a:pPr/>
              <a:t>4</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After the game is played, display the questions to promote discussion on what the game showed them about how changing the population of mosquitoes affects other organisms in the food web. </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5</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sz="1300" b="1"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7</a:t>
            </a:fld>
            <a:endParaRPr lang="en-GB" dirty="0"/>
          </a:p>
        </p:txBody>
      </p:sp>
    </p:spTree>
    <p:extLst>
      <p:ext uri="{BB962C8B-B14F-4D97-AF65-F5344CB8AC3E}">
        <p14:creationId xmlns="" xmlns:p14="http://schemas.microsoft.com/office/powerpoint/2010/main" val="1475534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sz="1300" b="0"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8</a:t>
            </a:fld>
            <a:endParaRPr lang="en-GB" dirty="0"/>
          </a:p>
        </p:txBody>
      </p:sp>
    </p:spTree>
    <p:extLst>
      <p:ext uri="{BB962C8B-B14F-4D97-AF65-F5344CB8AC3E}">
        <p14:creationId xmlns:p14="http://schemas.microsoft.com/office/powerpoint/2010/main" xmlns="" val="1475534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sz="1300" b="0"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9</a:t>
            </a:fld>
            <a:endParaRPr lang="en-GB" dirty="0"/>
          </a:p>
        </p:txBody>
      </p:sp>
    </p:spTree>
    <p:extLst>
      <p:ext uri="{BB962C8B-B14F-4D97-AF65-F5344CB8AC3E}">
        <p14:creationId xmlns:p14="http://schemas.microsoft.com/office/powerpoint/2010/main" xmlns="" val="14755347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sz="1300" b="0"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10</a:t>
            </a:fld>
            <a:endParaRPr lang="en-GB" dirty="0"/>
          </a:p>
        </p:txBody>
      </p:sp>
    </p:spTree>
    <p:extLst>
      <p:ext uri="{BB962C8B-B14F-4D97-AF65-F5344CB8AC3E}">
        <p14:creationId xmlns="" xmlns:p14="http://schemas.microsoft.com/office/powerpoint/2010/main" val="14755347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sz="1300" b="0"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11</a:t>
            </a:fld>
            <a:endParaRPr lang="en-GB" dirty="0"/>
          </a:p>
        </p:txBody>
      </p:sp>
    </p:spTree>
    <p:extLst>
      <p:ext uri="{BB962C8B-B14F-4D97-AF65-F5344CB8AC3E}">
        <p14:creationId xmlns="" xmlns:p14="http://schemas.microsoft.com/office/powerpoint/2010/main" val="1475534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sz="1300" b="0"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12</a:t>
            </a:fld>
            <a:endParaRPr lang="en-GB" dirty="0"/>
          </a:p>
        </p:txBody>
      </p:sp>
    </p:spTree>
    <p:extLst>
      <p:ext uri="{BB962C8B-B14F-4D97-AF65-F5344CB8AC3E}">
        <p14:creationId xmlns="" xmlns:p14="http://schemas.microsoft.com/office/powerpoint/2010/main" val="14755347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13</a:t>
            </a:fld>
            <a:endParaRPr lang="en-GB" dirty="0"/>
          </a:p>
        </p:txBody>
      </p:sp>
    </p:spTree>
    <p:extLst>
      <p:ext uri="{BB962C8B-B14F-4D97-AF65-F5344CB8AC3E}">
        <p14:creationId xmlns:p14="http://schemas.microsoft.com/office/powerpoint/2010/main" xmlns="" val="14115496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14</a:t>
            </a:fld>
            <a:endParaRPr lang="en-GB" dirty="0"/>
          </a:p>
        </p:txBody>
      </p:sp>
    </p:spTree>
    <p:extLst>
      <p:ext uri="{BB962C8B-B14F-4D97-AF65-F5344CB8AC3E}">
        <p14:creationId xmlns:p14="http://schemas.microsoft.com/office/powerpoint/2010/main" xmlns="" val="1411549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lp-e.org.uk/" TargetMode="External"/><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2"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D068295-E773-4C24-906E-6EACDE99BB76}" type="slidenum">
              <a:rPr lang="en-GB" smtClean="0"/>
              <a:pPr/>
              <a:t>‹#›</a:t>
            </a:fld>
            <a:endParaRPr lang="en-GB" dirty="0"/>
          </a:p>
        </p:txBody>
      </p:sp>
      <p:pic>
        <p:nvPicPr>
          <p:cNvPr id="7" name="Picture 8"/>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7523815" y="6453521"/>
            <a:ext cx="1053833" cy="36987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1"/>
          <p:cNvPicPr>
            <a:picLocks noChangeAspect="1"/>
          </p:cNvPicPr>
          <p:nvPr userDrawn="1"/>
        </p:nvPicPr>
        <p:blipFill>
          <a:blip r:embed="rId3" cstate="print">
            <a:extLst>
              <a:ext uri="{28A0092B-C50C-407E-A947-70E740481C1C}">
                <a14:useLocalDpi xmlns:a14="http://schemas.microsoft.com/office/drawing/2010/main" xmlns="" val="0"/>
              </a:ext>
            </a:extLst>
          </a:blip>
          <a:srcRect/>
          <a:stretch>
            <a:fillRect/>
          </a:stretch>
        </p:blipFill>
        <p:spPr bwMode="auto">
          <a:xfrm>
            <a:off x="897066" y="6453518"/>
            <a:ext cx="939105" cy="3639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Box 8"/>
          <p:cNvSpPr txBox="1"/>
          <p:nvPr userDrawn="1"/>
        </p:nvSpPr>
        <p:spPr>
          <a:xfrm>
            <a:off x="1476194" y="6381331"/>
            <a:ext cx="6263608" cy="461665"/>
          </a:xfrm>
          <a:prstGeom prst="rect">
            <a:avLst/>
          </a:prstGeom>
          <a:noFill/>
        </p:spPr>
        <p:txBody>
          <a:bodyPr wrap="square" rtlCol="0">
            <a:spAutoFit/>
          </a:bodyPr>
          <a:lstStyle/>
          <a:p>
            <a:pPr algn="ctr"/>
            <a:r>
              <a:rPr lang="en-GB" sz="2400" b="0" dirty="0" smtClean="0">
                <a:solidFill>
                  <a:schemeClr val="tx1"/>
                </a:solidFill>
                <a:latin typeface="Century Gothic" pitchFamily="34" charset="0"/>
                <a:cs typeface="LilyUPC" panose="020B0604020202020204" pitchFamily="34" charset="-34"/>
              </a:rPr>
              <a:t> For more, visit E</a:t>
            </a:r>
            <a:r>
              <a:rPr lang="en-GB" sz="2400" b="0" dirty="0" smtClean="0">
                <a:solidFill>
                  <a:schemeClr val="tx1"/>
                </a:solidFill>
                <a:latin typeface="Century Gothic" pitchFamily="34" charset="0"/>
                <a:ea typeface="Ebrima" panose="02000000000000000000" pitchFamily="2" charset="0"/>
                <a:cs typeface="Mangal" panose="02040503050203030202" pitchFamily="18" charset="0"/>
              </a:rPr>
              <a:t>ngagingScience.eu</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2"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
        <p:nvSpPr>
          <p:cNvPr id="6" name="Rounded Rectangle 5"/>
          <p:cNvSpPr/>
          <p:nvPr userDrawn="1"/>
        </p:nvSpPr>
        <p:spPr>
          <a:xfrm rot="16200000">
            <a:off x="9147942" y="5706833"/>
            <a:ext cx="306387" cy="1079313"/>
          </a:xfrm>
          <a:prstGeom prst="roundRect">
            <a:avLst/>
          </a:prstGeom>
          <a:solidFill>
            <a:srgbClr val="0068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Rounded Rectangle 5"/>
          <p:cNvSpPr/>
          <p:nvPr userDrawn="1"/>
        </p:nvSpPr>
        <p:spPr>
          <a:xfrm rot="16200000">
            <a:off x="-153194" y="6234640"/>
            <a:ext cx="306387" cy="707065"/>
          </a:xfrm>
          <a:prstGeom prst="roundRect">
            <a:avLst>
              <a:gd name="adj" fmla="val 50000"/>
            </a:avLst>
          </a:prstGeom>
          <a:solidFill>
            <a:schemeClr val="accent5">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7" name="Text Box 13"/>
          <p:cNvSpPr txBox="1">
            <a:spLocks noChangeArrowheads="1"/>
          </p:cNvSpPr>
          <p:nvPr userDrawn="1"/>
        </p:nvSpPr>
        <p:spPr bwMode="auto">
          <a:xfrm>
            <a:off x="-61585" y="6466728"/>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8" name="Picture 7" descr="GLP logo.jpg">
            <a:hlinkClick r:id="rId2"/>
          </p:cNvPr>
          <p:cNvPicPr>
            <a:picLocks noChangeAspect="1"/>
          </p:cNvPicPr>
          <p:nvPr userDrawn="1"/>
        </p:nvPicPr>
        <p:blipFill>
          <a:blip r:embed="rId3" cstate="print"/>
          <a:srcRect t="12422"/>
          <a:stretch>
            <a:fillRect/>
          </a:stretch>
        </p:blipFill>
        <p:spPr>
          <a:xfrm>
            <a:off x="7433142" y="44624"/>
            <a:ext cx="1710858" cy="574477"/>
          </a:xfrm>
          <a:prstGeom prst="rect">
            <a:avLst/>
          </a:prstGeom>
        </p:spPr>
      </p:pic>
      <p:pic>
        <p:nvPicPr>
          <p:cNvPr id="9" name="Picture 8" descr="raindrops 2.png"/>
          <p:cNvPicPr>
            <a:picLocks noChangeAspect="1"/>
          </p:cNvPicPr>
          <p:nvPr userDrawn="1"/>
        </p:nvPicPr>
        <p:blipFill>
          <a:blip r:embed="rId4" cstate="print"/>
          <a:srcRect t="61697"/>
          <a:stretch>
            <a:fillRect/>
          </a:stretch>
        </p:blipFill>
        <p:spPr>
          <a:xfrm>
            <a:off x="0" y="-27384"/>
            <a:ext cx="9102559" cy="1116391"/>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tudent sheets">
    <p:spTree>
      <p:nvGrpSpPr>
        <p:cNvPr id="1" name=""/>
        <p:cNvGrpSpPr/>
        <p:nvPr/>
      </p:nvGrpSpPr>
      <p:grpSpPr>
        <a:xfrm>
          <a:off x="0" y="0"/>
          <a:ext cx="0" cy="0"/>
          <a:chOff x="0" y="0"/>
          <a:chExt cx="0" cy="0"/>
        </a:xfrm>
      </p:grpSpPr>
      <p:pic>
        <p:nvPicPr>
          <p:cNvPr id="5" name="Picture 4" descr="engagelogo.png"/>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179483" y="116632"/>
            <a:ext cx="1511642" cy="606536"/>
          </a:xfrm>
          <a:prstGeom prst="rect">
            <a:avLst/>
          </a:prstGeom>
        </p:spPr>
      </p:pic>
      <p:sp>
        <p:nvSpPr>
          <p:cNvPr id="6" name="Rectangle 5"/>
          <p:cNvSpPr/>
          <p:nvPr userDrawn="1"/>
        </p:nvSpPr>
        <p:spPr>
          <a:xfrm rot="5400000">
            <a:off x="4395062" y="2130283"/>
            <a:ext cx="353875" cy="9144000"/>
          </a:xfrm>
          <a:prstGeom prst="rect">
            <a:avLst/>
          </a:prstGeom>
          <a:solidFill>
            <a:srgbClr val="0068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extBox 6"/>
          <p:cNvSpPr txBox="1"/>
          <p:nvPr userDrawn="1"/>
        </p:nvSpPr>
        <p:spPr>
          <a:xfrm>
            <a:off x="7055768" y="6525344"/>
            <a:ext cx="2088232" cy="338554"/>
          </a:xfrm>
          <a:prstGeom prst="rect">
            <a:avLst/>
          </a:prstGeom>
          <a:noFill/>
        </p:spPr>
        <p:txBody>
          <a:bodyPr wrap="square" rtlCol="0">
            <a:spAutoFit/>
          </a:bodyPr>
          <a:lstStyle/>
          <a:p>
            <a:pPr algn="r"/>
            <a:r>
              <a:rPr lang="en-GB" sz="1600" dirty="0" smtClean="0">
                <a:solidFill>
                  <a:schemeClr val="bg1"/>
                </a:solidFill>
                <a:latin typeface="Century Gothic" pitchFamily="34" charset="0"/>
              </a:rPr>
              <a:t>Student sheets</a:t>
            </a:r>
            <a:endParaRPr lang="en-GB" sz="1600"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6" name="Picture 5" descr="engagelogo.pn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179483" y="116632"/>
            <a:ext cx="1511642" cy="606536"/>
          </a:xfrm>
          <a:prstGeom prst="rect">
            <a:avLst/>
          </a:prstGeom>
        </p:spPr>
      </p:pic>
      <p:sp>
        <p:nvSpPr>
          <p:cNvPr id="7" name="Rectangle 6"/>
          <p:cNvSpPr/>
          <p:nvPr userDrawn="1"/>
        </p:nvSpPr>
        <p:spPr>
          <a:xfrm rot="5400000">
            <a:off x="4395062" y="2130283"/>
            <a:ext cx="353875" cy="9144000"/>
          </a:xfrm>
          <a:prstGeom prst="rect">
            <a:avLst/>
          </a:prstGeom>
          <a:solidFill>
            <a:srgbClr val="0068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TextBox 7"/>
          <p:cNvSpPr txBox="1"/>
          <p:nvPr userDrawn="1"/>
        </p:nvSpPr>
        <p:spPr>
          <a:xfrm>
            <a:off x="7055768" y="6525344"/>
            <a:ext cx="2088232" cy="338554"/>
          </a:xfrm>
          <a:prstGeom prst="rect">
            <a:avLst/>
          </a:prstGeom>
          <a:noFill/>
        </p:spPr>
        <p:txBody>
          <a:bodyPr wrap="square" rtlCol="0">
            <a:spAutoFit/>
          </a:bodyPr>
          <a:lstStyle/>
          <a:p>
            <a:pPr algn="r"/>
            <a:r>
              <a:rPr lang="en-GB" sz="1600" dirty="0" smtClean="0">
                <a:solidFill>
                  <a:schemeClr val="bg1"/>
                </a:solidFill>
                <a:latin typeface="Century Gothic" pitchFamily="34" charset="0"/>
              </a:rPr>
              <a:t>Student sheets</a:t>
            </a:r>
            <a:endParaRPr lang="en-GB" sz="1600" dirty="0">
              <a:solidFill>
                <a:schemeClr val="bg1"/>
              </a:solidFill>
              <a:latin typeface="Century Gothic" pitchFamily="34" charset="0"/>
            </a:endParaRPr>
          </a:p>
        </p:txBody>
      </p:sp>
      <p:cxnSp>
        <p:nvCxnSpPr>
          <p:cNvPr id="9" name="Straight Connector 8"/>
          <p:cNvCxnSpPr/>
          <p:nvPr userDrawn="1"/>
        </p:nvCxnSpPr>
        <p:spPr>
          <a:xfrm>
            <a:off x="4572000" y="0"/>
            <a:ext cx="0" cy="6597352"/>
          </a:xfrm>
          <a:prstGeom prst="line">
            <a:avLst/>
          </a:prstGeom>
          <a:ln w="63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descr="engagelogo.pn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4644534" y="116632"/>
            <a:ext cx="1511642" cy="606536"/>
          </a:xfrm>
          <a:prstGeom prst="rect">
            <a:avLst/>
          </a:prstGeom>
        </p:spPr>
      </p:pic>
      <p:sp>
        <p:nvSpPr>
          <p:cNvPr id="11" name="TextBox 10"/>
          <p:cNvSpPr txBox="1"/>
          <p:nvPr userDrawn="1"/>
        </p:nvSpPr>
        <p:spPr>
          <a:xfrm>
            <a:off x="2483768" y="6525344"/>
            <a:ext cx="2088232" cy="338554"/>
          </a:xfrm>
          <a:prstGeom prst="rect">
            <a:avLst/>
          </a:prstGeom>
          <a:noFill/>
        </p:spPr>
        <p:txBody>
          <a:bodyPr wrap="square" rtlCol="0">
            <a:spAutoFit/>
          </a:bodyPr>
          <a:lstStyle/>
          <a:p>
            <a:pPr algn="r"/>
            <a:r>
              <a:rPr lang="en-GB" sz="1600" dirty="0" smtClean="0">
                <a:solidFill>
                  <a:schemeClr val="bg1"/>
                </a:solidFill>
                <a:latin typeface="Century Gothic" pitchFamily="34" charset="0"/>
              </a:rPr>
              <a:t>Student sheets</a:t>
            </a:r>
            <a:endParaRPr lang="en-GB" sz="1600" dirty="0">
              <a:solidFill>
                <a:schemeClr val="bg1"/>
              </a:solidFill>
              <a:latin typeface="Century Gothic"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2"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2" y="1600204"/>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901D3E-30FA-439D-BB1E-BF4D62928A8C}" type="datetimeFigureOut">
              <a:rPr lang="en-GB" smtClean="0"/>
              <a:pPr/>
              <a:t>01/10/2016</a:t>
            </a:fld>
            <a:endParaRPr lang="en-GB" dirty="0"/>
          </a:p>
        </p:txBody>
      </p:sp>
      <p:sp>
        <p:nvSpPr>
          <p:cNvPr id="5" name="Footer Placeholder 4"/>
          <p:cNvSpPr>
            <a:spLocks noGrp="1"/>
          </p:cNvSpPr>
          <p:nvPr>
            <p:ph type="ftr" sz="quarter" idx="3"/>
          </p:nvPr>
        </p:nvSpPr>
        <p:spPr>
          <a:xfrm>
            <a:off x="3124202"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2"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068295-E773-4C24-906E-6EACDE99BB76}"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4" r:id="rId14"/>
    <p:sldLayoutId id="2147483665" r:id="rId15"/>
    <p:sldLayoutId id="2147483666" r:id="rId16"/>
    <p:sldLayoutId id="2147483667" r:id="rId17"/>
    <p:sldLayoutId id="2147483668"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9.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11.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notesSlide" Target="../notesSlides/notesSlide4.xml"/><Relationship Id="rId7" Type="http://schemas.openxmlformats.org/officeDocument/2006/relationships/image" Target="../media/image15.png"/><Relationship Id="rId12" Type="http://schemas.openxmlformats.org/officeDocument/2006/relationships/image" Target="../media/image20.png"/><Relationship Id="rId17" Type="http://schemas.openxmlformats.org/officeDocument/2006/relationships/image" Target="../media/image25.png"/><Relationship Id="rId2" Type="http://schemas.openxmlformats.org/officeDocument/2006/relationships/slideLayout" Target="../slideLayouts/slideLayout12.xml"/><Relationship Id="rId16" Type="http://schemas.openxmlformats.org/officeDocument/2006/relationships/image" Target="../media/image24.png"/><Relationship Id="rId1" Type="http://schemas.openxmlformats.org/officeDocument/2006/relationships/tags" Target="../tags/tag13.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17.png"/><Relationship Id="rId1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1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7.xml"/><Relationship Id="rId1" Type="http://schemas.openxmlformats.org/officeDocument/2006/relationships/tags" Target="../tags/tag17.xml"/><Relationship Id="rId4" Type="http://schemas.openxmlformats.org/officeDocument/2006/relationships/slide" Target="slide1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8.xml"/><Relationship Id="rId1" Type="http://schemas.openxmlformats.org/officeDocument/2006/relationships/tags" Target="../tags/tag18.xml"/><Relationship Id="rId5" Type="http://schemas.openxmlformats.org/officeDocument/2006/relationships/image" Target="../media/image28.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7.xml"/><Relationship Id="rId1" Type="http://schemas.openxmlformats.org/officeDocument/2006/relationships/tags" Target="../tags/tag20.xml"/><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7.xml"/><Relationship Id="rId1" Type="http://schemas.openxmlformats.org/officeDocument/2006/relationships/tags" Target="../tags/tag22.xml"/><Relationship Id="rId5" Type="http://schemas.openxmlformats.org/officeDocument/2006/relationships/image" Target="../media/image31.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notesSlide" Target="../notesSlides/notesSlide9.xml"/><Relationship Id="rId7" Type="http://schemas.openxmlformats.org/officeDocument/2006/relationships/image" Target="../media/image36.png"/><Relationship Id="rId2" Type="http://schemas.openxmlformats.org/officeDocument/2006/relationships/slideLayout" Target="../slideLayouts/slideLayout17.xml"/><Relationship Id="rId1" Type="http://schemas.openxmlformats.org/officeDocument/2006/relationships/tags" Target="../tags/tag24.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28.png"/><Relationship Id="rId4" Type="http://schemas.openxmlformats.org/officeDocument/2006/relationships/image" Target="../media/image33.png"/><Relationship Id="rId9"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notesSlide" Target="../notesSlides/notesSlide10.xml"/><Relationship Id="rId7" Type="http://schemas.openxmlformats.org/officeDocument/2006/relationships/image" Target="../media/image41.png"/><Relationship Id="rId2" Type="http://schemas.openxmlformats.org/officeDocument/2006/relationships/slideLayout" Target="../slideLayouts/slideLayout17.xml"/><Relationship Id="rId1" Type="http://schemas.openxmlformats.org/officeDocument/2006/relationships/tags" Target="../tags/tag26.xml"/><Relationship Id="rId6" Type="http://schemas.openxmlformats.org/officeDocument/2006/relationships/image" Target="../media/image40.png"/><Relationship Id="rId5" Type="http://schemas.openxmlformats.org/officeDocument/2006/relationships/image" Target="../media/image39.png"/><Relationship Id="rId10" Type="http://schemas.openxmlformats.org/officeDocument/2006/relationships/image" Target="../media/image9.png"/><Relationship Id="rId4" Type="http://schemas.openxmlformats.org/officeDocument/2006/relationships/image" Target="../media/image38.png"/><Relationship Id="rId9" Type="http://schemas.openxmlformats.org/officeDocument/2006/relationships/image" Target="../media/image43.png"/></Relationships>
</file>

<file path=ppt/slides/_rels/slide1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notesSlide" Target="../notesSlides/notesSlide11.xml"/><Relationship Id="rId7" Type="http://schemas.openxmlformats.org/officeDocument/2006/relationships/image" Target="../media/image41.png"/><Relationship Id="rId2" Type="http://schemas.openxmlformats.org/officeDocument/2006/relationships/slideLayout" Target="../slideLayouts/slideLayout17.xml"/><Relationship Id="rId1" Type="http://schemas.openxmlformats.org/officeDocument/2006/relationships/tags" Target="../tags/tag28.xml"/><Relationship Id="rId6" Type="http://schemas.openxmlformats.org/officeDocument/2006/relationships/image" Target="../media/image40.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30.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8" Type="http://schemas.openxmlformats.org/officeDocument/2006/relationships/image" Target="../media/image51.jpeg"/><Relationship Id="rId13" Type="http://schemas.openxmlformats.org/officeDocument/2006/relationships/image" Target="../media/image56.jpeg"/><Relationship Id="rId18" Type="http://schemas.openxmlformats.org/officeDocument/2006/relationships/image" Target="../media/image61.jpeg"/><Relationship Id="rId3" Type="http://schemas.openxmlformats.org/officeDocument/2006/relationships/notesSlide" Target="../notesSlides/notesSlide13.xml"/><Relationship Id="rId7" Type="http://schemas.openxmlformats.org/officeDocument/2006/relationships/image" Target="../media/image50.jpeg"/><Relationship Id="rId12" Type="http://schemas.openxmlformats.org/officeDocument/2006/relationships/image" Target="../media/image55.jpeg"/><Relationship Id="rId17" Type="http://schemas.openxmlformats.org/officeDocument/2006/relationships/image" Target="../media/image60.jpeg"/><Relationship Id="rId2" Type="http://schemas.openxmlformats.org/officeDocument/2006/relationships/slideLayout" Target="../slideLayouts/slideLayout7.xml"/><Relationship Id="rId16" Type="http://schemas.openxmlformats.org/officeDocument/2006/relationships/image" Target="../media/image59.emf"/><Relationship Id="rId1" Type="http://schemas.openxmlformats.org/officeDocument/2006/relationships/tags" Target="../tags/tag31.xml"/><Relationship Id="rId6" Type="http://schemas.openxmlformats.org/officeDocument/2006/relationships/image" Target="../media/image49.jpeg"/><Relationship Id="rId11" Type="http://schemas.openxmlformats.org/officeDocument/2006/relationships/image" Target="../media/image54.jpeg"/><Relationship Id="rId5" Type="http://schemas.openxmlformats.org/officeDocument/2006/relationships/image" Target="../media/image48.jpeg"/><Relationship Id="rId15" Type="http://schemas.openxmlformats.org/officeDocument/2006/relationships/image" Target="../media/image58.emf"/><Relationship Id="rId10" Type="http://schemas.openxmlformats.org/officeDocument/2006/relationships/image" Target="../media/image53.jpeg"/><Relationship Id="rId4" Type="http://schemas.openxmlformats.org/officeDocument/2006/relationships/image" Target="../media/image7.png"/><Relationship Id="rId9" Type="http://schemas.openxmlformats.org/officeDocument/2006/relationships/image" Target="../media/image52.jpeg"/><Relationship Id="rId1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3298306"/>
            <a:ext cx="9142412" cy="1066798"/>
          </a:xfrm>
          <a:prstGeom prst="rect">
            <a:avLst/>
          </a:prstGeom>
          <a:solidFill>
            <a:srgbClr val="006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 name="TextBox 1"/>
          <p:cNvSpPr txBox="1"/>
          <p:nvPr/>
        </p:nvSpPr>
        <p:spPr>
          <a:xfrm>
            <a:off x="900229" y="3359016"/>
            <a:ext cx="7487532" cy="923330"/>
          </a:xfrm>
          <a:prstGeom prst="rect">
            <a:avLst/>
          </a:prstGeom>
          <a:noFill/>
        </p:spPr>
        <p:txBody>
          <a:bodyPr wrap="square" rtlCol="0">
            <a:spAutoFit/>
          </a:bodyPr>
          <a:lstStyle/>
          <a:p>
            <a:pPr algn="ctr"/>
            <a:r>
              <a:rPr lang="en-GB" sz="5400" dirty="0" smtClean="0">
                <a:solidFill>
                  <a:schemeClr val="bg1"/>
                </a:solidFill>
                <a:latin typeface="Century Gothic" pitchFamily="34" charset="0"/>
              </a:rPr>
              <a:t>Game of life</a:t>
            </a:r>
          </a:p>
        </p:txBody>
      </p:sp>
      <p:pic>
        <p:nvPicPr>
          <p:cNvPr id="9" name="Picture 8" descr="engagelogo.pn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899941" y="396248"/>
            <a:ext cx="5135866" cy="2060374"/>
          </a:xfrm>
          <a:prstGeom prst="rect">
            <a:avLst/>
          </a:prstGeom>
        </p:spPr>
      </p:pic>
      <p:sp>
        <p:nvSpPr>
          <p:cNvPr id="10" name="Rectangle 9"/>
          <p:cNvSpPr/>
          <p:nvPr/>
        </p:nvSpPr>
        <p:spPr>
          <a:xfrm>
            <a:off x="1835744" y="2508741"/>
            <a:ext cx="5544082" cy="292388"/>
          </a:xfrm>
          <a:prstGeom prst="rect">
            <a:avLst/>
          </a:prstGeom>
        </p:spPr>
        <p:txBody>
          <a:bodyPr wrap="square">
            <a:spAutoFit/>
          </a:bodyPr>
          <a:lstStyle/>
          <a:p>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Equipping the Next Generation for Active Engagement</a:t>
            </a:r>
            <a:r>
              <a:rPr lang="en-GB" sz="1300" b="1" kern="1200" spc="-15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 </a:t>
            </a:r>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in Science</a:t>
            </a:r>
            <a:endParaRPr lang="en-GB" sz="1300" b="1" kern="1200" dirty="0">
              <a:solidFill>
                <a:schemeClr val="bg1">
                  <a:lumMod val="50000"/>
                </a:schemeClr>
              </a:solidFill>
              <a:latin typeface="Century Gothic" pitchFamily="34" charset="0"/>
              <a:ea typeface="Ebrima" panose="02000000000000000000" pitchFamily="2" charset="0"/>
              <a:cs typeface="Mangal" panose="02040503050203030202" pitchFamily="18" charset="0"/>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4" cstate="print"/>
          <a:srcRect r="11111" b="-1788"/>
          <a:stretch>
            <a:fillRect/>
          </a:stretch>
        </p:blipFill>
        <p:spPr bwMode="auto">
          <a:xfrm flipH="1">
            <a:off x="0" y="-27384"/>
            <a:ext cx="9144000" cy="7056784"/>
          </a:xfrm>
          <a:prstGeom prst="rect">
            <a:avLst/>
          </a:prstGeom>
          <a:noFill/>
          <a:ln w="9525">
            <a:noFill/>
            <a:miter lim="800000"/>
            <a:headEnd/>
            <a:tailEnd/>
          </a:ln>
        </p:spPr>
      </p:pic>
      <p:sp>
        <p:nvSpPr>
          <p:cNvPr id="42" name="Rectangle 41"/>
          <p:cNvSpPr/>
          <p:nvPr/>
        </p:nvSpPr>
        <p:spPr>
          <a:xfrm>
            <a:off x="971600" y="620688"/>
            <a:ext cx="4752528" cy="1754326"/>
          </a:xfrm>
          <a:prstGeom prst="rect">
            <a:avLst/>
          </a:prstGeom>
          <a:noFill/>
        </p:spPr>
        <p:txBody>
          <a:bodyPr wrap="square">
            <a:spAutoFit/>
          </a:bodyPr>
          <a:lstStyle/>
          <a:p>
            <a:pPr>
              <a:spcAft>
                <a:spcPts val="1200"/>
              </a:spcAft>
              <a:tabLst>
                <a:tab pos="536575" algn="l"/>
              </a:tabLst>
            </a:pPr>
            <a:r>
              <a:rPr lang="en-GB" sz="3600" dirty="0" smtClean="0">
                <a:latin typeface="Century Gothic" pitchFamily="34" charset="0"/>
              </a:rPr>
              <a:t>How are organisms in an ecosystem </a:t>
            </a:r>
            <a:r>
              <a:rPr lang="en-GB" sz="3600" b="1" dirty="0" smtClean="0">
                <a:latin typeface="Century Gothic" pitchFamily="34" charset="0"/>
              </a:rPr>
              <a:t>linked</a:t>
            </a:r>
            <a:r>
              <a:rPr lang="en-GB" sz="3600" dirty="0" smtClean="0">
                <a:latin typeface="Century Gothic" pitchFamily="34" charset="0"/>
              </a:rPr>
              <a:t>? </a:t>
            </a:r>
          </a:p>
        </p:txBody>
      </p:sp>
      <p:sp>
        <p:nvSpPr>
          <p:cNvPr id="12" name="Rounded Rectangle 11"/>
          <p:cNvSpPr/>
          <p:nvPr/>
        </p:nvSpPr>
        <p:spPr>
          <a:xfrm rot="16200000">
            <a:off x="9147942" y="5706833"/>
            <a:ext cx="306387" cy="1079313"/>
          </a:xfrm>
          <a:prstGeom prst="roundRect">
            <a:avLst/>
          </a:prstGeom>
          <a:solidFill>
            <a:srgbClr val="0068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3"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2</a:t>
            </a:fld>
            <a:endParaRPr lang="en-GB" altLang="en-US" sz="1400" b="1" dirty="0">
              <a:solidFill>
                <a:schemeClr val="bg1"/>
              </a:solidFill>
              <a:latin typeface="Century Gothic" pitchFamily="34" charset="0"/>
            </a:endParaRPr>
          </a:p>
        </p:txBody>
      </p:sp>
      <p:grpSp>
        <p:nvGrpSpPr>
          <p:cNvPr id="14" name="Group 9"/>
          <p:cNvGrpSpPr/>
          <p:nvPr/>
        </p:nvGrpSpPr>
        <p:grpSpPr>
          <a:xfrm>
            <a:off x="7813154" y="0"/>
            <a:ext cx="1296144" cy="641606"/>
            <a:chOff x="7813154" y="0"/>
            <a:chExt cx="1296144" cy="641606"/>
          </a:xfrm>
        </p:grpSpPr>
        <p:sp>
          <p:nvSpPr>
            <p:cNvPr id="15" name="TextBox 14"/>
            <p:cNvSpPr txBox="1"/>
            <p:nvPr/>
          </p:nvSpPr>
          <p:spPr>
            <a:xfrm>
              <a:off x="7813154" y="0"/>
              <a:ext cx="792088" cy="338554"/>
            </a:xfrm>
            <a:prstGeom prst="rect">
              <a:avLst/>
            </a:prstGeom>
            <a:solidFill>
              <a:schemeClr val="accent1">
                <a:lumMod val="20000"/>
                <a:lumOff val="80000"/>
              </a:schemeClr>
            </a:solidFill>
            <a:effectLst>
              <a:softEdge rad="31750"/>
            </a:effectLst>
          </p:spPr>
          <p:txBody>
            <a:bodyPr wrap="square" rtlCol="0">
              <a:spAutoFit/>
            </a:bodyPr>
            <a:lstStyle/>
            <a:p>
              <a:pPr algn="r"/>
              <a:r>
                <a:rPr lang="en-GB" sz="1600" dirty="0" smtClean="0">
                  <a:latin typeface="Century Gothic" pitchFamily="34" charset="0"/>
                </a:rPr>
                <a:t>SS1/2</a:t>
              </a:r>
              <a:endParaRPr lang="en-GB" sz="1600" dirty="0">
                <a:latin typeface="Century Gothic" pitchFamily="34" charset="0"/>
              </a:endParaRPr>
            </a:p>
          </p:txBody>
        </p:sp>
        <p:pic>
          <p:nvPicPr>
            <p:cNvPr id="16" name="Picture 15" descr="Student sheets.png"/>
            <p:cNvPicPr>
              <a:picLocks noChangeAspect="1"/>
            </p:cNvPicPr>
            <p:nvPr/>
          </p:nvPicPr>
          <p:blipFill>
            <a:blip r:embed="rId5" cstate="print"/>
            <a:stretch>
              <a:fillRect/>
            </a:stretch>
          </p:blipFill>
          <p:spPr>
            <a:xfrm>
              <a:off x="8598815" y="44624"/>
              <a:ext cx="510483" cy="596982"/>
            </a:xfrm>
            <a:prstGeom prst="rect">
              <a:avLst/>
            </a:prstGeom>
          </p:spPr>
        </p:pic>
      </p:grpSp>
      <p:grpSp>
        <p:nvGrpSpPr>
          <p:cNvPr id="20" name="Group 19"/>
          <p:cNvGrpSpPr/>
          <p:nvPr/>
        </p:nvGrpSpPr>
        <p:grpSpPr>
          <a:xfrm>
            <a:off x="467544" y="4581128"/>
            <a:ext cx="4464496" cy="1872208"/>
            <a:chOff x="395536" y="2204864"/>
            <a:chExt cx="4464496" cy="1872208"/>
          </a:xfrm>
        </p:grpSpPr>
        <p:sp>
          <p:nvSpPr>
            <p:cNvPr id="17" name="Rectangle 16"/>
            <p:cNvSpPr/>
            <p:nvPr/>
          </p:nvSpPr>
          <p:spPr>
            <a:xfrm>
              <a:off x="395536" y="2204864"/>
              <a:ext cx="4464496" cy="1872208"/>
            </a:xfrm>
            <a:prstGeom prst="rect">
              <a:avLst/>
            </a:prstGeom>
            <a:solidFill>
              <a:schemeClr val="bg1"/>
            </a:solidFill>
            <a:ln w="6350">
              <a:solidFill>
                <a:srgbClr val="0091C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write.png"/>
            <p:cNvPicPr>
              <a:picLocks noChangeAspect="1"/>
            </p:cNvPicPr>
            <p:nvPr/>
          </p:nvPicPr>
          <p:blipFill>
            <a:blip r:embed="rId6" cstate="print"/>
            <a:stretch>
              <a:fillRect/>
            </a:stretch>
          </p:blipFill>
          <p:spPr>
            <a:xfrm>
              <a:off x="539552" y="2276872"/>
              <a:ext cx="345949" cy="504445"/>
            </a:xfrm>
            <a:prstGeom prst="rect">
              <a:avLst/>
            </a:prstGeom>
            <a:effectLst>
              <a:outerShdw blurRad="50800" dist="38100" dir="2700000" algn="tl" rotWithShape="0">
                <a:prstClr val="black">
                  <a:alpha val="40000"/>
                </a:prstClr>
              </a:outerShdw>
            </a:effectLst>
          </p:spPr>
        </p:pic>
        <p:sp>
          <p:nvSpPr>
            <p:cNvPr id="18" name="TextBox 17"/>
            <p:cNvSpPr txBox="1"/>
            <p:nvPr/>
          </p:nvSpPr>
          <p:spPr>
            <a:xfrm>
              <a:off x="683568" y="2204864"/>
              <a:ext cx="4104456" cy="1815882"/>
            </a:xfrm>
            <a:prstGeom prst="rect">
              <a:avLst/>
            </a:prstGeom>
            <a:noFill/>
          </p:spPr>
          <p:txBody>
            <a:bodyPr wrap="square" rtlCol="0">
              <a:spAutoFit/>
            </a:bodyPr>
            <a:lstStyle/>
            <a:p>
              <a:pPr marL="171450" indent="7938"/>
              <a:r>
                <a:rPr lang="en-GB" sz="2800" dirty="0" smtClean="0">
                  <a:latin typeface="Century Gothic" pitchFamily="34" charset="0"/>
                </a:rPr>
                <a:t>Use the clues to draw arrows, connect the organisms and form </a:t>
              </a:r>
              <a:br>
                <a:rPr lang="en-GB" sz="2800" dirty="0" smtClean="0">
                  <a:latin typeface="Century Gothic" pitchFamily="34" charset="0"/>
                </a:rPr>
              </a:br>
              <a:r>
                <a:rPr lang="en-GB" sz="2800" dirty="0" smtClean="0">
                  <a:latin typeface="Century Gothic" pitchFamily="34" charset="0"/>
                </a:rPr>
                <a:t>a food web</a:t>
              </a: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2000"/>
                                        <p:tgtEl>
                                          <p:spTgt spid="42"/>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fish food chain.png"/>
          <p:cNvPicPr>
            <a:picLocks noChangeAspect="1"/>
          </p:cNvPicPr>
          <p:nvPr/>
        </p:nvPicPr>
        <p:blipFill>
          <a:blip r:embed="rId4" cstate="print"/>
          <a:stretch>
            <a:fillRect/>
          </a:stretch>
        </p:blipFill>
        <p:spPr>
          <a:xfrm rot="209332">
            <a:off x="1611318" y="2060847"/>
            <a:ext cx="7281162" cy="3748007"/>
          </a:xfrm>
          <a:prstGeom prst="rect">
            <a:avLst/>
          </a:prstGeom>
          <a:ln>
            <a:noFill/>
          </a:ln>
          <a:effectLst>
            <a:outerShdw blurRad="292100" dist="139700" dir="2700000" algn="tl" rotWithShape="0">
              <a:srgbClr val="333333">
                <a:alpha val="65000"/>
              </a:srgbClr>
            </a:outerShdw>
          </a:effectLst>
        </p:spPr>
      </p:pic>
      <p:sp>
        <p:nvSpPr>
          <p:cNvPr id="42" name="Rectangle 41"/>
          <p:cNvSpPr/>
          <p:nvPr/>
        </p:nvSpPr>
        <p:spPr>
          <a:xfrm>
            <a:off x="2267744" y="260648"/>
            <a:ext cx="5400600" cy="1384995"/>
          </a:xfrm>
          <a:prstGeom prst="rect">
            <a:avLst/>
          </a:prstGeom>
          <a:noFill/>
        </p:spPr>
        <p:txBody>
          <a:bodyPr wrap="square">
            <a:spAutoFit/>
          </a:bodyPr>
          <a:lstStyle/>
          <a:p>
            <a:pPr>
              <a:spcAft>
                <a:spcPts val="1200"/>
              </a:spcAft>
              <a:tabLst>
                <a:tab pos="536575" algn="l"/>
              </a:tabLst>
            </a:pPr>
            <a:r>
              <a:rPr lang="en-GB" sz="2800" dirty="0" smtClean="0">
                <a:latin typeface="Century Gothic" pitchFamily="34" charset="0"/>
              </a:rPr>
              <a:t>What could happen to other organisms in the ecosystem if there were no mosquitoes?</a:t>
            </a:r>
          </a:p>
        </p:txBody>
      </p:sp>
      <p:sp>
        <p:nvSpPr>
          <p:cNvPr id="19" name="TextBox 18"/>
          <p:cNvSpPr txBox="1"/>
          <p:nvPr/>
        </p:nvSpPr>
        <p:spPr>
          <a:xfrm>
            <a:off x="3563888" y="5733256"/>
            <a:ext cx="3888432" cy="646331"/>
          </a:xfrm>
          <a:prstGeom prst="rect">
            <a:avLst/>
          </a:prstGeom>
          <a:noFill/>
          <a:ln>
            <a:noFill/>
          </a:ln>
        </p:spPr>
        <p:txBody>
          <a:bodyPr wrap="square" rtlCol="0">
            <a:spAutoFit/>
          </a:bodyPr>
          <a:lstStyle/>
          <a:p>
            <a:r>
              <a:rPr lang="en-GB" sz="3600" b="1" dirty="0" smtClean="0">
                <a:solidFill>
                  <a:srgbClr val="006800"/>
                </a:solidFill>
                <a:latin typeface="Century Gothic" pitchFamily="34" charset="0"/>
              </a:rPr>
              <a:t>Will you survive?</a:t>
            </a:r>
          </a:p>
        </p:txBody>
      </p:sp>
      <p:sp>
        <p:nvSpPr>
          <p:cNvPr id="21" name="TextBox 20"/>
          <p:cNvSpPr txBox="1"/>
          <p:nvPr/>
        </p:nvSpPr>
        <p:spPr>
          <a:xfrm>
            <a:off x="5724128" y="2348880"/>
            <a:ext cx="3240360" cy="646331"/>
          </a:xfrm>
          <a:prstGeom prst="rect">
            <a:avLst/>
          </a:prstGeom>
          <a:noFill/>
        </p:spPr>
        <p:txBody>
          <a:bodyPr wrap="square" rtlCol="0">
            <a:spAutoFit/>
          </a:bodyPr>
          <a:lstStyle/>
          <a:p>
            <a:r>
              <a:rPr lang="en-GB" sz="3600" b="1" dirty="0" smtClean="0">
                <a:solidFill>
                  <a:schemeClr val="accent6">
                    <a:lumMod val="75000"/>
                  </a:schemeClr>
                </a:solidFill>
                <a:latin typeface="Century Gothic" pitchFamily="34" charset="0"/>
              </a:rPr>
              <a:t>Game of Life</a:t>
            </a:r>
            <a:endParaRPr lang="en-GB" sz="3600" b="1" dirty="0">
              <a:solidFill>
                <a:schemeClr val="accent6">
                  <a:lumMod val="75000"/>
                </a:schemeClr>
              </a:solidFill>
              <a:latin typeface="Century Gothic" pitchFamily="34" charset="0"/>
            </a:endParaRPr>
          </a:p>
        </p:txBody>
      </p:sp>
      <p:sp>
        <p:nvSpPr>
          <p:cNvPr id="22" name="Rectangle 21"/>
          <p:cNvSpPr/>
          <p:nvPr/>
        </p:nvSpPr>
        <p:spPr>
          <a:xfrm>
            <a:off x="2411760" y="3140968"/>
            <a:ext cx="3373039" cy="923330"/>
          </a:xfrm>
          <a:prstGeom prst="rect">
            <a:avLst/>
          </a:prstGeom>
        </p:spPr>
        <p:txBody>
          <a:bodyPr wrap="none">
            <a:spAutoFit/>
          </a:bodyPr>
          <a:lstStyle/>
          <a:p>
            <a:r>
              <a:rPr lang="en-GB" sz="5400" dirty="0" smtClean="0">
                <a:latin typeface="Century Gothic" pitchFamily="34" charset="0"/>
              </a:rPr>
              <a:t>Playing</a:t>
            </a:r>
            <a:r>
              <a:rPr lang="en-GB" sz="3200" dirty="0" smtClean="0">
                <a:latin typeface="Century Gothic" pitchFamily="34" charset="0"/>
              </a:rPr>
              <a:t> the</a:t>
            </a:r>
          </a:p>
        </p:txBody>
      </p:sp>
      <p:sp>
        <p:nvSpPr>
          <p:cNvPr id="26" name="TextBox 25"/>
          <p:cNvSpPr txBox="1"/>
          <p:nvPr/>
        </p:nvSpPr>
        <p:spPr>
          <a:xfrm>
            <a:off x="179512" y="1916832"/>
            <a:ext cx="2448272" cy="584775"/>
          </a:xfrm>
          <a:prstGeom prst="rect">
            <a:avLst/>
          </a:prstGeom>
          <a:noFill/>
        </p:spPr>
        <p:txBody>
          <a:bodyPr wrap="square" rtlCol="0">
            <a:spAutoFit/>
          </a:bodyPr>
          <a:lstStyle/>
          <a:p>
            <a:r>
              <a:rPr lang="en-GB" sz="3200" dirty="0" smtClean="0">
                <a:latin typeface="Century Gothic" pitchFamily="34" charset="0"/>
              </a:rPr>
              <a:t>Find out by</a:t>
            </a:r>
            <a:endParaRPr lang="en-GB" sz="3200" dirty="0">
              <a:latin typeface="Century Gothic" pitchFamily="34" charset="0"/>
            </a:endParaRPr>
          </a:p>
        </p:txBody>
      </p:sp>
      <p:grpSp>
        <p:nvGrpSpPr>
          <p:cNvPr id="12" name="Group 9"/>
          <p:cNvGrpSpPr/>
          <p:nvPr/>
        </p:nvGrpSpPr>
        <p:grpSpPr>
          <a:xfrm>
            <a:off x="7813154" y="0"/>
            <a:ext cx="1296144" cy="641606"/>
            <a:chOff x="7813154" y="0"/>
            <a:chExt cx="1296144" cy="641606"/>
          </a:xfrm>
        </p:grpSpPr>
        <p:sp>
          <p:nvSpPr>
            <p:cNvPr id="13" name="TextBox 12"/>
            <p:cNvSpPr txBox="1"/>
            <p:nvPr/>
          </p:nvSpPr>
          <p:spPr>
            <a:xfrm>
              <a:off x="7813154" y="0"/>
              <a:ext cx="792088" cy="338554"/>
            </a:xfrm>
            <a:prstGeom prst="rect">
              <a:avLst/>
            </a:prstGeom>
            <a:noFill/>
            <a:effectLst>
              <a:softEdge rad="31750"/>
            </a:effectLst>
          </p:spPr>
          <p:txBody>
            <a:bodyPr wrap="square" rtlCol="0">
              <a:spAutoFit/>
            </a:bodyPr>
            <a:lstStyle/>
            <a:p>
              <a:pPr algn="r"/>
              <a:r>
                <a:rPr lang="en-GB" sz="1600" dirty="0" smtClean="0">
                  <a:latin typeface="Century Gothic" pitchFamily="34" charset="0"/>
                </a:rPr>
                <a:t>SS3</a:t>
              </a:r>
              <a:endParaRPr lang="en-GB" sz="1600" dirty="0">
                <a:latin typeface="Century Gothic" pitchFamily="34" charset="0"/>
              </a:endParaRPr>
            </a:p>
          </p:txBody>
        </p:sp>
        <p:pic>
          <p:nvPicPr>
            <p:cNvPr id="14" name="Picture 13" descr="Student sheets.png"/>
            <p:cNvPicPr>
              <a:picLocks noChangeAspect="1"/>
            </p:cNvPicPr>
            <p:nvPr/>
          </p:nvPicPr>
          <p:blipFill>
            <a:blip r:embed="rId5" cstate="print"/>
            <a:stretch>
              <a:fillRect/>
            </a:stretch>
          </p:blipFill>
          <p:spPr>
            <a:xfrm>
              <a:off x="8598815" y="44624"/>
              <a:ext cx="510483" cy="596982"/>
            </a:xfrm>
            <a:prstGeom prst="rect">
              <a:avLst/>
            </a:prstGeom>
          </p:spPr>
        </p:pic>
      </p:grpSp>
      <p:grpSp>
        <p:nvGrpSpPr>
          <p:cNvPr id="11" name="Group 10"/>
          <p:cNvGrpSpPr/>
          <p:nvPr/>
        </p:nvGrpSpPr>
        <p:grpSpPr>
          <a:xfrm>
            <a:off x="467544" y="4653136"/>
            <a:ext cx="4824536" cy="1008112"/>
            <a:chOff x="5259126" y="3316482"/>
            <a:chExt cx="4824536" cy="1008112"/>
          </a:xfrm>
        </p:grpSpPr>
        <p:sp>
          <p:nvSpPr>
            <p:cNvPr id="15" name="TextBox 14"/>
            <p:cNvSpPr txBox="1"/>
            <p:nvPr/>
          </p:nvSpPr>
          <p:spPr>
            <a:xfrm>
              <a:off x="5259126" y="3386434"/>
              <a:ext cx="4824536" cy="830997"/>
            </a:xfrm>
            <a:prstGeom prst="rect">
              <a:avLst/>
            </a:prstGeom>
            <a:noFill/>
          </p:spPr>
          <p:txBody>
            <a:bodyPr wrap="square" rtlCol="0">
              <a:spAutoFit/>
            </a:bodyPr>
            <a:lstStyle/>
            <a:p>
              <a:r>
                <a:rPr lang="en-GB" sz="2400" dirty="0" smtClean="0">
                  <a:latin typeface="Century Gothic" pitchFamily="34" charset="0"/>
                </a:rPr>
                <a:t>You are an organism in a food web. You need to find food.</a:t>
              </a:r>
            </a:p>
          </p:txBody>
        </p:sp>
        <p:sp>
          <p:nvSpPr>
            <p:cNvPr id="16" name="Rectangle 15"/>
            <p:cNvSpPr/>
            <p:nvPr/>
          </p:nvSpPr>
          <p:spPr>
            <a:xfrm>
              <a:off x="5259126" y="3316482"/>
              <a:ext cx="4752528" cy="1008112"/>
            </a:xfrm>
            <a:prstGeom prst="rect">
              <a:avLst/>
            </a:prstGeom>
            <a:noFill/>
            <a:ln w="635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8" name="Picture 17" descr="fish food chain worm.png"/>
          <p:cNvPicPr>
            <a:picLocks noChangeAspect="1"/>
          </p:cNvPicPr>
          <p:nvPr/>
        </p:nvPicPr>
        <p:blipFill>
          <a:blip r:embed="rId6" cstate="print"/>
          <a:srcRect t="78114"/>
          <a:stretch>
            <a:fillRect/>
          </a:stretch>
        </p:blipFill>
        <p:spPr>
          <a:xfrm>
            <a:off x="683568" y="2492896"/>
            <a:ext cx="852157" cy="1384467"/>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2000"/>
                                        <p:tgtEl>
                                          <p:spTgt spid="42"/>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up)">
                                      <p:cBhvr>
                                        <p:cTn id="11" dur="1000"/>
                                        <p:tgtEl>
                                          <p:spTgt spid="18"/>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2000"/>
                                        <p:tgtEl>
                                          <p:spTgt spid="26"/>
                                        </p:tgtEl>
                                      </p:cBhvr>
                                    </p:animEffect>
                                  </p:childTnLst>
                                </p:cTn>
                              </p:par>
                            </p:childTnLst>
                          </p:cTn>
                        </p:par>
                        <p:par>
                          <p:cTn id="16" fill="hold">
                            <p:stCondLst>
                              <p:cond delay="5000"/>
                            </p:stCondLst>
                            <p:childTnLst>
                              <p:par>
                                <p:cTn id="17" presetID="22" presetClass="entr" presetSubtype="8"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3000"/>
                                        <p:tgtEl>
                                          <p:spTgt spid="17"/>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2000"/>
                                        <p:tgtEl>
                                          <p:spTgt spid="22"/>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2000"/>
                                        <p:tgtEl>
                                          <p:spTgt spid="21"/>
                                        </p:tgtEl>
                                      </p:cBhvr>
                                    </p:animEffect>
                                  </p:childTnLst>
                                </p:cTn>
                              </p:par>
                            </p:childTnLst>
                          </p:cTn>
                        </p:par>
                        <p:par>
                          <p:cTn id="26" fill="hold">
                            <p:stCondLst>
                              <p:cond delay="8000"/>
                            </p:stCondLst>
                            <p:childTnLst>
                              <p:par>
                                <p:cTn id="27" presetID="10"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000"/>
                                        <p:tgtEl>
                                          <p:spTgt spid="11"/>
                                        </p:tgtEl>
                                      </p:cBhvr>
                                    </p:animEffect>
                                  </p:childTnLst>
                                </p:cTn>
                              </p:par>
                            </p:childTnLst>
                          </p:cTn>
                        </p:par>
                        <p:par>
                          <p:cTn id="30" fill="hold">
                            <p:stCondLst>
                              <p:cond delay="10000"/>
                            </p:stCondLst>
                            <p:childTnLst>
                              <p:par>
                                <p:cTn id="31" presetID="10" presetClass="entr" presetSubtype="0"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19" grpId="0"/>
      <p:bldP spid="21" grpId="0"/>
      <p:bldP spid="22"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p:cNvGraphicFramePr>
            <a:graphicFrameLocks noGrp="1"/>
          </p:cNvGraphicFramePr>
          <p:nvPr/>
        </p:nvGraphicFramePr>
        <p:xfrm>
          <a:off x="251521" y="404669"/>
          <a:ext cx="8640960" cy="6317013"/>
        </p:xfrm>
        <a:graphic>
          <a:graphicData uri="http://schemas.openxmlformats.org/drawingml/2006/table">
            <a:tbl>
              <a:tblPr firstRow="1" bandRow="1">
                <a:tableStyleId>{5940675A-B579-460E-94D1-54222C63F5DA}</a:tableStyleId>
              </a:tblPr>
              <a:tblGrid>
                <a:gridCol w="957190"/>
                <a:gridCol w="2859233"/>
                <a:gridCol w="1563229"/>
                <a:gridCol w="1630654"/>
                <a:gridCol w="1630654"/>
              </a:tblGrid>
              <a:tr h="387359">
                <a:tc>
                  <a:txBody>
                    <a:bodyPr/>
                    <a:lstStyle/>
                    <a:p>
                      <a:endParaRPr lang="en-GB" sz="2000" dirty="0">
                        <a:latin typeface="Century Gothic"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9050" cap="flat" cmpd="sng" algn="ctr">
                      <a:solidFill>
                        <a:srgbClr val="0068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0" dirty="0">
                        <a:latin typeface="Century Gothic" pitchFamily="34" charset="0"/>
                      </a:endParaRPr>
                    </a:p>
                  </a:txBody>
                  <a:tcPr>
                    <a:lnL w="9525" cap="flat" cmpd="sng" algn="ctr">
                      <a:solidFill>
                        <a:schemeClr val="bg1"/>
                      </a:solidFill>
                      <a:prstDash val="solid"/>
                      <a:round/>
                      <a:headEnd type="none" w="med" len="med"/>
                      <a:tailEnd type="none" w="med" len="med"/>
                    </a:lnL>
                    <a:lnR w="19050" cap="flat" cmpd="sng" algn="ctr">
                      <a:solidFill>
                        <a:srgbClr val="006800"/>
                      </a:solidFill>
                      <a:prstDash val="solid"/>
                      <a:round/>
                      <a:headEnd type="none" w="med" len="med"/>
                      <a:tailEnd type="none" w="med" len="med"/>
                    </a:lnR>
                    <a:lnT w="9525" cap="flat" cmpd="sng" algn="ctr">
                      <a:solidFill>
                        <a:schemeClr val="bg1"/>
                      </a:solidFill>
                      <a:prstDash val="solid"/>
                      <a:round/>
                      <a:headEnd type="none" w="med" len="med"/>
                      <a:tailEnd type="none" w="med" len="med"/>
                    </a:lnT>
                    <a:lnB w="19050" cap="flat" cmpd="sng" algn="ctr">
                      <a:solidFill>
                        <a:srgbClr val="006800"/>
                      </a:solidFill>
                      <a:prstDash val="solid"/>
                      <a:round/>
                      <a:headEnd type="none" w="med" len="med"/>
                      <a:tailEnd type="none" w="med" len="med"/>
                    </a:lnB>
                    <a:lnTlToBr w="12700" cmpd="sng">
                      <a:noFill/>
                      <a:prstDash val="solid"/>
                    </a:lnTlToBr>
                    <a:lnBlToTr w="12700" cmpd="sng">
                      <a:noFill/>
                      <a:prstDash val="solid"/>
                    </a:lnBlToTr>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smtClean="0">
                          <a:latin typeface="Century Gothic" pitchFamily="34" charset="0"/>
                        </a:rPr>
                        <a:t>Number alive at end</a:t>
                      </a:r>
                    </a:p>
                  </a:txBody>
                  <a:tcPr anchor="ctr">
                    <a:lnL w="19050" cap="flat" cmpd="sng" algn="ctr">
                      <a:solidFill>
                        <a:srgbClr val="006800"/>
                      </a:solidFill>
                      <a:prstDash val="solid"/>
                      <a:round/>
                      <a:headEnd type="none" w="med" len="med"/>
                      <a:tailEnd type="none" w="med" len="med"/>
                    </a:lnL>
                    <a:lnR w="19050" cap="flat" cmpd="sng" algn="ctr">
                      <a:solidFill>
                        <a:srgbClr val="006800"/>
                      </a:solidFill>
                      <a:prstDash val="solid"/>
                      <a:round/>
                      <a:headEnd type="none" w="med" len="med"/>
                      <a:tailEnd type="none" w="med" len="med"/>
                    </a:lnR>
                    <a:lnT w="19050" cap="flat" cmpd="sng" algn="ctr">
                      <a:solidFill>
                        <a:srgbClr val="006800"/>
                      </a:solidFill>
                      <a:prstDash val="solid"/>
                      <a:round/>
                      <a:headEnd type="none" w="med" len="med"/>
                      <a:tailEnd type="none" w="med" len="med"/>
                    </a:lnT>
                    <a:lnB w="19050" cap="flat" cmpd="sng" algn="ctr">
                      <a:solidFill>
                        <a:srgbClr val="006800"/>
                      </a:solidFill>
                      <a:prstDash val="solid"/>
                      <a:round/>
                      <a:headEnd type="none" w="med" len="med"/>
                      <a:tailEnd type="none" w="med" len="med"/>
                    </a:lnB>
                    <a:solidFill>
                      <a:schemeClr val="bg2"/>
                    </a:solidFill>
                  </a:tcPr>
                </a:tc>
                <a:tc hMerge="1">
                  <a:txBody>
                    <a:bodyPr/>
                    <a:lstStyle/>
                    <a:p>
                      <a:endParaRPr lang="en-GB" dirty="0">
                        <a:latin typeface="Century Gothic" pitchFamily="34" charset="0"/>
                      </a:endParaRPr>
                    </a:p>
                  </a:txBody>
                  <a:tcPr/>
                </a:tc>
                <a:tc hMerge="1">
                  <a:txBody>
                    <a:bodyPr/>
                    <a:lstStyle/>
                    <a:p>
                      <a:endParaRPr lang="en-GB" dirty="0">
                        <a:latin typeface="Century Gothic" pitchFamily="34" charset="0"/>
                      </a:endParaRPr>
                    </a:p>
                  </a:txBody>
                  <a:tcPr/>
                </a:tc>
              </a:tr>
              <a:tr h="769653">
                <a:tc>
                  <a:txBody>
                    <a:bodyPr/>
                    <a:lstStyle/>
                    <a:p>
                      <a:pPr algn="ctr"/>
                      <a:r>
                        <a:rPr lang="en-GB" sz="2000" dirty="0" smtClean="0">
                          <a:latin typeface="Century Gothic" pitchFamily="34" charset="0"/>
                        </a:rPr>
                        <a:t>Level</a:t>
                      </a:r>
                      <a:endParaRPr lang="en-GB" sz="2000" dirty="0">
                        <a:latin typeface="Century Gothic" pitchFamily="34" charset="0"/>
                      </a:endParaRPr>
                    </a:p>
                  </a:txBody>
                  <a:tcPr anchor="ctr">
                    <a:lnL w="19050" cap="flat" cmpd="sng" algn="ctr">
                      <a:solidFill>
                        <a:srgbClr val="006800"/>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19050" cap="flat" cmpd="sng" algn="ctr">
                      <a:solidFill>
                        <a:srgbClr val="006800"/>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60000"/>
                        <a:lumOff val="40000"/>
                      </a:schemeClr>
                    </a:solidFill>
                  </a:tcPr>
                </a:tc>
                <a:tc>
                  <a:txBody>
                    <a:bodyPr/>
                    <a:lstStyle/>
                    <a:p>
                      <a:r>
                        <a:rPr lang="en-GB" sz="2000" dirty="0" smtClean="0">
                          <a:latin typeface="Century Gothic" pitchFamily="34" charset="0"/>
                        </a:rPr>
                        <a:t>Organism</a:t>
                      </a:r>
                      <a:endParaRPr lang="en-GB" sz="2000" dirty="0">
                        <a:latin typeface="Century Gothic" pitchFamily="34" charset="0"/>
                      </a:endParaRPr>
                    </a:p>
                  </a:txBody>
                  <a:tcPr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19050" cap="flat" cmpd="sng" algn="ctr">
                      <a:solidFill>
                        <a:srgbClr val="006800"/>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solidFill>
                      <a:schemeClr val="accent3">
                        <a:lumMod val="60000"/>
                        <a:lumOff val="40000"/>
                      </a:schemeClr>
                    </a:solidFill>
                  </a:tcPr>
                </a:tc>
                <a:tc>
                  <a:txBody>
                    <a:bodyPr/>
                    <a:lstStyle/>
                    <a:p>
                      <a:pPr algn="ctr"/>
                      <a:r>
                        <a:rPr lang="en-GB" sz="1400" b="1" dirty="0" smtClean="0">
                          <a:latin typeface="Century Gothic" pitchFamily="34" charset="0"/>
                        </a:rPr>
                        <a:t>Scenario:</a:t>
                      </a:r>
                      <a:endParaRPr lang="en-GB" sz="1400" b="1"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19050" cap="flat" cmpd="sng" algn="ctr">
                      <a:solidFill>
                        <a:srgbClr val="006800"/>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1" dirty="0" smtClean="0">
                          <a:latin typeface="Century Gothic" pitchFamily="34" charset="0"/>
                        </a:rPr>
                        <a:t>Scenario:</a:t>
                      </a:r>
                    </a:p>
                    <a:p>
                      <a:pPr algn="ctr"/>
                      <a:endParaRPr lang="en-GB" sz="1400" b="1"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19050" cap="flat" cmpd="sng" algn="ctr">
                      <a:solidFill>
                        <a:srgbClr val="006800"/>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1" dirty="0" smtClean="0">
                          <a:latin typeface="Century Gothic" pitchFamily="34" charset="0"/>
                        </a:rPr>
                        <a:t>Scenario:</a:t>
                      </a:r>
                    </a:p>
                    <a:p>
                      <a:pPr algn="ctr"/>
                      <a:endParaRPr lang="en-GB" sz="1400" b="1"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19050" cap="flat" cmpd="sng" algn="ctr">
                      <a:solidFill>
                        <a:srgbClr val="006800"/>
                      </a:solidFill>
                      <a:prstDash val="solid"/>
                      <a:round/>
                      <a:headEnd type="none" w="med" len="med"/>
                      <a:tailEnd type="none" w="med" len="med"/>
                    </a:lnR>
                    <a:lnT w="19050" cap="flat" cmpd="sng" algn="ctr">
                      <a:solidFill>
                        <a:srgbClr val="006800"/>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60000"/>
                        <a:lumOff val="40000"/>
                      </a:schemeClr>
                    </a:solidFill>
                  </a:tcPr>
                </a:tc>
              </a:tr>
              <a:tr h="387359">
                <a:tc rowSpan="3">
                  <a:txBody>
                    <a:bodyPr/>
                    <a:lstStyle/>
                    <a:p>
                      <a:pPr algn="ctr"/>
                      <a:r>
                        <a:rPr lang="en-GB" sz="2000" dirty="0" smtClean="0">
                          <a:latin typeface="Century Gothic" pitchFamily="34" charset="0"/>
                        </a:rPr>
                        <a:t>1</a:t>
                      </a:r>
                      <a:endParaRPr lang="en-GB" sz="2000" dirty="0">
                        <a:latin typeface="Century Gothic" pitchFamily="34" charset="0"/>
                      </a:endParaRPr>
                    </a:p>
                  </a:txBody>
                  <a:tcPr anchor="ctr">
                    <a:lnL w="19050" cap="flat" cmpd="sng" algn="ctr">
                      <a:solidFill>
                        <a:srgbClr val="006800"/>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20000"/>
                        <a:lumOff val="80000"/>
                      </a:schemeClr>
                    </a:solidFill>
                  </a:tcPr>
                </a:tc>
                <a:tc>
                  <a:txBody>
                    <a:bodyPr/>
                    <a:lstStyle/>
                    <a:p>
                      <a:r>
                        <a:rPr lang="en-GB" sz="2000" dirty="0" smtClean="0">
                          <a:latin typeface="Century Gothic" pitchFamily="34" charset="0"/>
                        </a:rPr>
                        <a:t>algae</a:t>
                      </a:r>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20000"/>
                        <a:lumOff val="80000"/>
                      </a:schemeClr>
                    </a:solidFill>
                  </a:tcPr>
                </a:tc>
                <a:tc>
                  <a:txBody>
                    <a:bodyPr/>
                    <a:lstStyle/>
                    <a:p>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20000"/>
                        <a:lumOff val="80000"/>
                      </a:schemeClr>
                    </a:solidFill>
                  </a:tcPr>
                </a:tc>
                <a:tc>
                  <a:txBody>
                    <a:bodyPr/>
                    <a:lstStyle/>
                    <a:p>
                      <a:endParaRPr lang="en-GB" sz="200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20000"/>
                        <a:lumOff val="80000"/>
                      </a:schemeClr>
                    </a:solidFill>
                  </a:tcPr>
                </a:tc>
                <a:tc>
                  <a:txBody>
                    <a:bodyPr/>
                    <a:lstStyle/>
                    <a:p>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19050" cap="flat" cmpd="sng" algn="ctr">
                      <a:solidFill>
                        <a:srgbClr val="006800"/>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20000"/>
                        <a:lumOff val="80000"/>
                      </a:schemeClr>
                    </a:solidFill>
                  </a:tcPr>
                </a:tc>
              </a:tr>
              <a:tr h="387359">
                <a:tc vMerge="1">
                  <a:txBody>
                    <a:bodyPr/>
                    <a:lstStyle/>
                    <a:p>
                      <a:endParaRPr lang="en-GB" dirty="0"/>
                    </a:p>
                  </a:txBody>
                  <a:tcPr/>
                </a:tc>
                <a:tc>
                  <a:txBody>
                    <a:bodyPr/>
                    <a:lstStyle/>
                    <a:p>
                      <a:r>
                        <a:rPr lang="en-GB" sz="2000" dirty="0" smtClean="0">
                          <a:latin typeface="Century Gothic" pitchFamily="34" charset="0"/>
                        </a:rPr>
                        <a:t>tree</a:t>
                      </a:r>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20000"/>
                        <a:lumOff val="80000"/>
                      </a:schemeClr>
                    </a:solidFill>
                  </a:tcPr>
                </a:tc>
                <a:tc>
                  <a:txBody>
                    <a:bodyPr/>
                    <a:lstStyle/>
                    <a:p>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20000"/>
                        <a:lumOff val="80000"/>
                      </a:schemeClr>
                    </a:solidFill>
                  </a:tcPr>
                </a:tc>
                <a:tc>
                  <a:txBody>
                    <a:bodyPr/>
                    <a:lstStyle/>
                    <a:p>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20000"/>
                        <a:lumOff val="80000"/>
                      </a:schemeClr>
                    </a:solidFill>
                  </a:tcPr>
                </a:tc>
                <a:tc>
                  <a:txBody>
                    <a:bodyPr/>
                    <a:lstStyle/>
                    <a:p>
                      <a:endParaRPr lang="en-GB" sz="200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19050" cap="flat" cmpd="sng" algn="ctr">
                      <a:solidFill>
                        <a:srgbClr val="006800"/>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20000"/>
                        <a:lumOff val="80000"/>
                      </a:schemeClr>
                    </a:solidFill>
                  </a:tcPr>
                </a:tc>
              </a:tr>
              <a:tr h="387359">
                <a:tc vMerge="1">
                  <a:txBody>
                    <a:bodyPr/>
                    <a:lstStyle/>
                    <a:p>
                      <a:endParaRPr lang="en-GB" dirty="0"/>
                    </a:p>
                  </a:txBody>
                  <a:tcPr/>
                </a:tc>
                <a:tc>
                  <a:txBody>
                    <a:bodyPr/>
                    <a:lstStyle/>
                    <a:p>
                      <a:r>
                        <a:rPr lang="en-GB" sz="2000" dirty="0" smtClean="0">
                          <a:latin typeface="Century Gothic" pitchFamily="34" charset="0"/>
                        </a:rPr>
                        <a:t>orchid</a:t>
                      </a:r>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20000"/>
                        <a:lumOff val="80000"/>
                      </a:schemeClr>
                    </a:solidFill>
                  </a:tcPr>
                </a:tc>
                <a:tc>
                  <a:txBody>
                    <a:bodyPr/>
                    <a:lstStyle/>
                    <a:p>
                      <a:endParaRPr lang="en-GB" sz="200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20000"/>
                        <a:lumOff val="80000"/>
                      </a:schemeClr>
                    </a:solidFill>
                  </a:tcPr>
                </a:tc>
                <a:tc>
                  <a:txBody>
                    <a:bodyPr/>
                    <a:lstStyle/>
                    <a:p>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20000"/>
                        <a:lumOff val="80000"/>
                      </a:schemeClr>
                    </a:solidFill>
                  </a:tcPr>
                </a:tc>
                <a:tc>
                  <a:txBody>
                    <a:bodyPr/>
                    <a:lstStyle/>
                    <a:p>
                      <a:endParaRPr lang="en-GB" sz="200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19050" cap="flat" cmpd="sng" algn="ctr">
                      <a:solidFill>
                        <a:srgbClr val="006800"/>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20000"/>
                        <a:lumOff val="80000"/>
                      </a:schemeClr>
                    </a:solidFill>
                  </a:tcPr>
                </a:tc>
              </a:tr>
              <a:tr h="387359">
                <a:tc rowSpan="3">
                  <a:txBody>
                    <a:bodyPr/>
                    <a:lstStyle/>
                    <a:p>
                      <a:pPr algn="ctr"/>
                      <a:r>
                        <a:rPr lang="en-GB" sz="2000" dirty="0" smtClean="0">
                          <a:latin typeface="Century Gothic" pitchFamily="34" charset="0"/>
                        </a:rPr>
                        <a:t>2</a:t>
                      </a:r>
                      <a:endParaRPr lang="en-GB" sz="2000" dirty="0">
                        <a:latin typeface="Century Gothic" pitchFamily="34" charset="0"/>
                      </a:endParaRPr>
                    </a:p>
                  </a:txBody>
                  <a:tcPr anchor="ctr">
                    <a:lnL w="19050" cap="flat" cmpd="sng" algn="ctr">
                      <a:solidFill>
                        <a:srgbClr val="006800"/>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40000"/>
                        <a:lumOff val="60000"/>
                      </a:schemeClr>
                    </a:solidFill>
                  </a:tcPr>
                </a:tc>
                <a:tc>
                  <a:txBody>
                    <a:bodyPr/>
                    <a:lstStyle/>
                    <a:p>
                      <a:r>
                        <a:rPr lang="en-GB" sz="2000" dirty="0" smtClean="0">
                          <a:latin typeface="Century Gothic" pitchFamily="34" charset="0"/>
                        </a:rPr>
                        <a:t>mosquito larva</a:t>
                      </a:r>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40000"/>
                        <a:lumOff val="60000"/>
                      </a:schemeClr>
                    </a:solidFill>
                  </a:tcPr>
                </a:tc>
                <a:tc>
                  <a:txBody>
                    <a:bodyPr/>
                    <a:lstStyle/>
                    <a:p>
                      <a:endParaRPr lang="en-GB" sz="200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40000"/>
                        <a:lumOff val="60000"/>
                      </a:schemeClr>
                    </a:solidFill>
                  </a:tcPr>
                </a:tc>
                <a:tc>
                  <a:txBody>
                    <a:bodyPr/>
                    <a:lstStyle/>
                    <a:p>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40000"/>
                        <a:lumOff val="60000"/>
                      </a:schemeClr>
                    </a:solidFill>
                  </a:tcPr>
                </a:tc>
                <a:tc>
                  <a:txBody>
                    <a:bodyPr/>
                    <a:lstStyle/>
                    <a:p>
                      <a:endParaRPr lang="en-GB" sz="200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19050" cap="flat" cmpd="sng" algn="ctr">
                      <a:solidFill>
                        <a:srgbClr val="006800"/>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40000"/>
                        <a:lumOff val="60000"/>
                      </a:schemeClr>
                    </a:solidFill>
                  </a:tcPr>
                </a:tc>
              </a:tr>
              <a:tr h="387359">
                <a:tc vMerge="1">
                  <a:txBody>
                    <a:bodyPr/>
                    <a:lstStyle/>
                    <a:p>
                      <a:endParaRPr lang="en-GB" dirty="0"/>
                    </a:p>
                  </a:txBody>
                  <a:tcPr/>
                </a:tc>
                <a:tc>
                  <a:txBody>
                    <a:bodyPr/>
                    <a:lstStyle/>
                    <a:p>
                      <a:r>
                        <a:rPr lang="en-GB" sz="2000" dirty="0" smtClean="0">
                          <a:latin typeface="Century Gothic" pitchFamily="34" charset="0"/>
                        </a:rPr>
                        <a:t>male mosquito</a:t>
                      </a:r>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40000"/>
                        <a:lumOff val="60000"/>
                      </a:schemeClr>
                    </a:solidFill>
                  </a:tcPr>
                </a:tc>
                <a:tc>
                  <a:txBody>
                    <a:bodyPr/>
                    <a:lstStyle/>
                    <a:p>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40000"/>
                        <a:lumOff val="60000"/>
                      </a:schemeClr>
                    </a:solidFill>
                  </a:tcPr>
                </a:tc>
                <a:tc>
                  <a:txBody>
                    <a:bodyPr/>
                    <a:lstStyle/>
                    <a:p>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40000"/>
                        <a:lumOff val="60000"/>
                      </a:schemeClr>
                    </a:solidFill>
                  </a:tcPr>
                </a:tc>
                <a:tc>
                  <a:txBody>
                    <a:bodyPr/>
                    <a:lstStyle/>
                    <a:p>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19050" cap="flat" cmpd="sng" algn="ctr">
                      <a:solidFill>
                        <a:srgbClr val="006800"/>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40000"/>
                        <a:lumOff val="60000"/>
                      </a:schemeClr>
                    </a:solidFill>
                  </a:tcPr>
                </a:tc>
              </a:tr>
              <a:tr h="387359">
                <a:tc vMerge="1">
                  <a:txBody>
                    <a:bodyPr/>
                    <a:lstStyle/>
                    <a:p>
                      <a:endParaRPr lang="en-GB" dirty="0"/>
                    </a:p>
                  </a:txBody>
                  <a:tcPr/>
                </a:tc>
                <a:tc>
                  <a:txBody>
                    <a:bodyPr/>
                    <a:lstStyle/>
                    <a:p>
                      <a:r>
                        <a:rPr lang="en-GB" sz="2000" dirty="0" smtClean="0">
                          <a:latin typeface="Century Gothic" pitchFamily="34" charset="0"/>
                        </a:rPr>
                        <a:t>sloth</a:t>
                      </a:r>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40000"/>
                        <a:lumOff val="60000"/>
                      </a:schemeClr>
                    </a:solidFill>
                  </a:tcPr>
                </a:tc>
                <a:tc>
                  <a:txBody>
                    <a:bodyPr/>
                    <a:lstStyle/>
                    <a:p>
                      <a:endParaRPr lang="en-GB" sz="200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40000"/>
                        <a:lumOff val="60000"/>
                      </a:schemeClr>
                    </a:solidFill>
                  </a:tcPr>
                </a:tc>
                <a:tc>
                  <a:txBody>
                    <a:bodyPr/>
                    <a:lstStyle/>
                    <a:p>
                      <a:endParaRPr lang="en-GB" sz="200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40000"/>
                        <a:lumOff val="60000"/>
                      </a:schemeClr>
                    </a:solidFill>
                  </a:tcPr>
                </a:tc>
                <a:tc>
                  <a:txBody>
                    <a:bodyPr/>
                    <a:lstStyle/>
                    <a:p>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19050" cap="flat" cmpd="sng" algn="ctr">
                      <a:solidFill>
                        <a:srgbClr val="006800"/>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40000"/>
                        <a:lumOff val="60000"/>
                      </a:schemeClr>
                    </a:solidFill>
                  </a:tcPr>
                </a:tc>
              </a:tr>
              <a:tr h="387359">
                <a:tc rowSpan="3">
                  <a:txBody>
                    <a:bodyPr/>
                    <a:lstStyle/>
                    <a:p>
                      <a:pPr algn="ctr"/>
                      <a:r>
                        <a:rPr lang="en-GB" sz="2000" dirty="0" smtClean="0">
                          <a:latin typeface="Century Gothic" pitchFamily="34" charset="0"/>
                        </a:rPr>
                        <a:t>3</a:t>
                      </a:r>
                      <a:endParaRPr lang="en-GB" sz="2000" dirty="0">
                        <a:latin typeface="Century Gothic" pitchFamily="34" charset="0"/>
                      </a:endParaRPr>
                    </a:p>
                  </a:txBody>
                  <a:tcPr anchor="ctr">
                    <a:lnL w="19050" cap="flat" cmpd="sng" algn="ctr">
                      <a:solidFill>
                        <a:srgbClr val="006800"/>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60000"/>
                        <a:lumOff val="40000"/>
                      </a:schemeClr>
                    </a:solidFill>
                  </a:tcPr>
                </a:tc>
                <a:tc>
                  <a:txBody>
                    <a:bodyPr/>
                    <a:lstStyle/>
                    <a:p>
                      <a:r>
                        <a:rPr lang="en-GB" sz="2000" dirty="0" smtClean="0">
                          <a:latin typeface="Century Gothic" pitchFamily="34" charset="0"/>
                        </a:rPr>
                        <a:t>bat</a:t>
                      </a:r>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60000"/>
                        <a:lumOff val="40000"/>
                      </a:schemeClr>
                    </a:solidFill>
                  </a:tcPr>
                </a:tc>
                <a:tc>
                  <a:txBody>
                    <a:bodyPr/>
                    <a:lstStyle/>
                    <a:p>
                      <a:endParaRPr lang="en-GB" sz="200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60000"/>
                        <a:lumOff val="40000"/>
                      </a:schemeClr>
                    </a:solidFill>
                  </a:tcPr>
                </a:tc>
                <a:tc>
                  <a:txBody>
                    <a:bodyPr/>
                    <a:lstStyle/>
                    <a:p>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60000"/>
                        <a:lumOff val="40000"/>
                      </a:schemeClr>
                    </a:solidFill>
                  </a:tcPr>
                </a:tc>
                <a:tc>
                  <a:txBody>
                    <a:bodyPr/>
                    <a:lstStyle/>
                    <a:p>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19050" cap="flat" cmpd="sng" algn="ctr">
                      <a:solidFill>
                        <a:srgbClr val="006800"/>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60000"/>
                        <a:lumOff val="40000"/>
                      </a:schemeClr>
                    </a:solidFill>
                  </a:tcPr>
                </a:tc>
              </a:tr>
              <a:tr h="387359">
                <a:tc vMerge="1">
                  <a:txBody>
                    <a:bodyPr/>
                    <a:lstStyle/>
                    <a:p>
                      <a:endParaRPr lang="en-GB" dirty="0"/>
                    </a:p>
                  </a:txBody>
                  <a:tcPr/>
                </a:tc>
                <a:tc>
                  <a:txBody>
                    <a:bodyPr/>
                    <a:lstStyle/>
                    <a:p>
                      <a:r>
                        <a:rPr lang="en-GB" sz="2000" dirty="0" smtClean="0">
                          <a:latin typeface="Century Gothic" pitchFamily="34" charset="0"/>
                        </a:rPr>
                        <a:t>frog</a:t>
                      </a:r>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60000"/>
                        <a:lumOff val="40000"/>
                      </a:schemeClr>
                    </a:solidFill>
                  </a:tcPr>
                </a:tc>
                <a:tc>
                  <a:txBody>
                    <a:bodyPr/>
                    <a:lstStyle/>
                    <a:p>
                      <a:endParaRPr lang="en-GB" sz="200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60000"/>
                        <a:lumOff val="40000"/>
                      </a:schemeClr>
                    </a:solidFill>
                  </a:tcPr>
                </a:tc>
                <a:tc>
                  <a:txBody>
                    <a:bodyPr/>
                    <a:lstStyle/>
                    <a:p>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60000"/>
                        <a:lumOff val="40000"/>
                      </a:schemeClr>
                    </a:solidFill>
                  </a:tcPr>
                </a:tc>
                <a:tc>
                  <a:txBody>
                    <a:bodyPr/>
                    <a:lstStyle/>
                    <a:p>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19050" cap="flat" cmpd="sng" algn="ctr">
                      <a:solidFill>
                        <a:srgbClr val="006800"/>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60000"/>
                        <a:lumOff val="40000"/>
                      </a:schemeClr>
                    </a:solidFill>
                  </a:tcPr>
                </a:tc>
              </a:tr>
              <a:tr h="387359">
                <a:tc vMerge="1">
                  <a:txBody>
                    <a:bodyPr/>
                    <a:lstStyle/>
                    <a:p>
                      <a:endParaRPr lang="en-GB" dirty="0"/>
                    </a:p>
                  </a:txBody>
                  <a:tcPr/>
                </a:tc>
                <a:tc>
                  <a:txBody>
                    <a:bodyPr/>
                    <a:lstStyle/>
                    <a:p>
                      <a:r>
                        <a:rPr lang="en-GB" sz="2000" dirty="0" smtClean="0">
                          <a:latin typeface="Century Gothic" pitchFamily="34" charset="0"/>
                        </a:rPr>
                        <a:t>catfish</a:t>
                      </a:r>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60000"/>
                        <a:lumOff val="40000"/>
                      </a:schemeClr>
                    </a:solidFill>
                  </a:tcPr>
                </a:tc>
                <a:tc>
                  <a:txBody>
                    <a:bodyPr/>
                    <a:lstStyle/>
                    <a:p>
                      <a:endParaRPr lang="en-GB" sz="200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60000"/>
                        <a:lumOff val="40000"/>
                      </a:schemeClr>
                    </a:solidFill>
                  </a:tcPr>
                </a:tc>
                <a:tc>
                  <a:txBody>
                    <a:bodyPr/>
                    <a:lstStyle/>
                    <a:p>
                      <a:endParaRPr lang="en-GB" sz="200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60000"/>
                        <a:lumOff val="40000"/>
                      </a:schemeClr>
                    </a:solidFill>
                  </a:tcPr>
                </a:tc>
                <a:tc>
                  <a:txBody>
                    <a:bodyPr/>
                    <a:lstStyle/>
                    <a:p>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19050" cap="flat" cmpd="sng" algn="ctr">
                      <a:solidFill>
                        <a:srgbClr val="006800"/>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lumMod val="60000"/>
                        <a:lumOff val="40000"/>
                      </a:schemeClr>
                    </a:solidFill>
                  </a:tcPr>
                </a:tc>
              </a:tr>
              <a:tr h="387359">
                <a:tc rowSpan="3">
                  <a:txBody>
                    <a:bodyPr/>
                    <a:lstStyle/>
                    <a:p>
                      <a:pPr algn="ctr"/>
                      <a:r>
                        <a:rPr lang="en-GB" sz="2000" dirty="0" smtClean="0">
                          <a:latin typeface="Century Gothic" pitchFamily="34" charset="0"/>
                        </a:rPr>
                        <a:t>4</a:t>
                      </a:r>
                      <a:endParaRPr lang="en-GB" sz="2000" dirty="0">
                        <a:latin typeface="Century Gothic" pitchFamily="34" charset="0"/>
                      </a:endParaRPr>
                    </a:p>
                  </a:txBody>
                  <a:tcPr anchor="ctr">
                    <a:lnL w="19050" cap="flat" cmpd="sng" algn="ctr">
                      <a:solidFill>
                        <a:srgbClr val="006800"/>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solidFill>
                  </a:tcPr>
                </a:tc>
                <a:tc>
                  <a:txBody>
                    <a:bodyPr/>
                    <a:lstStyle/>
                    <a:p>
                      <a:r>
                        <a:rPr lang="en-GB" sz="2000" dirty="0" smtClean="0">
                          <a:latin typeface="Century Gothic" pitchFamily="34" charset="0"/>
                        </a:rPr>
                        <a:t>eagle</a:t>
                      </a:r>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solidFill>
                  </a:tcPr>
                </a:tc>
                <a:tc>
                  <a:txBody>
                    <a:bodyPr/>
                    <a:lstStyle/>
                    <a:p>
                      <a:endParaRPr lang="en-GB" sz="200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solidFill>
                  </a:tcPr>
                </a:tc>
                <a:tc>
                  <a:txBody>
                    <a:bodyPr/>
                    <a:lstStyle/>
                    <a:p>
                      <a:endParaRPr lang="en-GB" sz="200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solidFill>
                  </a:tcPr>
                </a:tc>
                <a:tc>
                  <a:txBody>
                    <a:bodyPr/>
                    <a:lstStyle/>
                    <a:p>
                      <a:endParaRPr lang="en-GB" sz="200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19050" cap="flat" cmpd="sng" algn="ctr">
                      <a:solidFill>
                        <a:srgbClr val="006800"/>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solidFill>
                  </a:tcPr>
                </a:tc>
              </a:tr>
              <a:tr h="387359">
                <a:tc vMerge="1">
                  <a:txBody>
                    <a:bodyPr/>
                    <a:lstStyle/>
                    <a:p>
                      <a:endParaRPr lang="en-GB" dirty="0"/>
                    </a:p>
                  </a:txBody>
                  <a:tcPr/>
                </a:tc>
                <a:tc>
                  <a:txBody>
                    <a:bodyPr/>
                    <a:lstStyle/>
                    <a:p>
                      <a:r>
                        <a:rPr lang="en-GB" sz="2000" dirty="0" smtClean="0">
                          <a:latin typeface="Century Gothic" pitchFamily="34" charset="0"/>
                        </a:rPr>
                        <a:t>human</a:t>
                      </a:r>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solidFill>
                  </a:tcPr>
                </a:tc>
                <a:tc>
                  <a:txBody>
                    <a:bodyPr/>
                    <a:lstStyle/>
                    <a:p>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solidFill>
                  </a:tcPr>
                </a:tc>
                <a:tc>
                  <a:txBody>
                    <a:bodyPr/>
                    <a:lstStyle/>
                    <a:p>
                      <a:endParaRPr lang="en-GB" sz="200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solidFill>
                  </a:tcPr>
                </a:tc>
                <a:tc>
                  <a:txBody>
                    <a:bodyPr/>
                    <a:lstStyle/>
                    <a:p>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19050" cap="flat" cmpd="sng" algn="ctr">
                      <a:solidFill>
                        <a:srgbClr val="006800"/>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solidFill>
                  </a:tcPr>
                </a:tc>
              </a:tr>
              <a:tr h="387359">
                <a:tc vMerge="1">
                  <a:txBody>
                    <a:bodyPr/>
                    <a:lstStyle/>
                    <a:p>
                      <a:endParaRPr lang="en-GB" dirty="0"/>
                    </a:p>
                  </a:txBody>
                  <a:tcPr/>
                </a:tc>
                <a:tc>
                  <a:txBody>
                    <a:bodyPr/>
                    <a:lstStyle/>
                    <a:p>
                      <a:r>
                        <a:rPr lang="en-GB" sz="2000" dirty="0" smtClean="0">
                          <a:latin typeface="Century Gothic" pitchFamily="34" charset="0"/>
                        </a:rPr>
                        <a:t>crocodile</a:t>
                      </a:r>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solidFill>
                  </a:tcPr>
                </a:tc>
                <a:tc>
                  <a:txBody>
                    <a:bodyPr/>
                    <a:lstStyle/>
                    <a:p>
                      <a:endParaRPr lang="en-GB" sz="200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solidFill>
                  </a:tcPr>
                </a:tc>
                <a:tc>
                  <a:txBody>
                    <a:bodyPr/>
                    <a:lstStyle/>
                    <a:p>
                      <a:endParaRPr lang="en-GB" sz="200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solidFill>
                  </a:tcPr>
                </a:tc>
                <a:tc>
                  <a:txBody>
                    <a:bodyPr/>
                    <a:lstStyle/>
                    <a:p>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19050" cap="flat" cmpd="sng" algn="ctr">
                      <a:solidFill>
                        <a:srgbClr val="006800"/>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solidFill>
                      <a:schemeClr val="accent3"/>
                    </a:solidFill>
                  </a:tcPr>
                </a:tc>
              </a:tr>
              <a:tr h="387359">
                <a:tc>
                  <a:txBody>
                    <a:bodyPr/>
                    <a:lstStyle/>
                    <a:p>
                      <a:endParaRPr lang="en-GB" sz="2000" dirty="0">
                        <a:latin typeface="Century Gothic" pitchFamily="34" charset="0"/>
                      </a:endParaRPr>
                    </a:p>
                  </a:txBody>
                  <a:tcPr>
                    <a:lnL w="19050" cap="flat" cmpd="sng" algn="ctr">
                      <a:solidFill>
                        <a:srgbClr val="006800"/>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19050" cap="flat" cmpd="sng" algn="ctr">
                      <a:solidFill>
                        <a:srgbClr val="006800"/>
                      </a:solidFill>
                      <a:prstDash val="solid"/>
                      <a:round/>
                      <a:headEnd type="none" w="med" len="med"/>
                      <a:tailEnd type="none" w="med" len="med"/>
                    </a:lnB>
                    <a:solidFill>
                      <a:schemeClr val="accent3">
                        <a:lumMod val="75000"/>
                      </a:schemeClr>
                    </a:solidFill>
                  </a:tcPr>
                </a:tc>
                <a:tc>
                  <a:txBody>
                    <a:bodyPr/>
                    <a:lstStyle/>
                    <a:p>
                      <a:r>
                        <a:rPr lang="en-GB" sz="2000" dirty="0" smtClean="0">
                          <a:latin typeface="Century Gothic" pitchFamily="34" charset="0"/>
                        </a:rPr>
                        <a:t>female</a:t>
                      </a:r>
                      <a:r>
                        <a:rPr lang="en-GB" sz="2000" baseline="0" dirty="0" smtClean="0">
                          <a:latin typeface="Century Gothic" pitchFamily="34" charset="0"/>
                        </a:rPr>
                        <a:t> m</a:t>
                      </a:r>
                      <a:r>
                        <a:rPr lang="en-GB" sz="2000" dirty="0" smtClean="0">
                          <a:latin typeface="Century Gothic" pitchFamily="34" charset="0"/>
                        </a:rPr>
                        <a:t>osquito</a:t>
                      </a:r>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19050" cap="flat" cmpd="sng" algn="ctr">
                      <a:solidFill>
                        <a:srgbClr val="006800"/>
                      </a:solidFill>
                      <a:prstDash val="solid"/>
                      <a:round/>
                      <a:headEnd type="none" w="med" len="med"/>
                      <a:tailEnd type="none" w="med" len="med"/>
                    </a:lnB>
                    <a:solidFill>
                      <a:schemeClr val="accent3">
                        <a:lumMod val="75000"/>
                      </a:schemeClr>
                    </a:solidFill>
                  </a:tcPr>
                </a:tc>
                <a:tc>
                  <a:txBody>
                    <a:bodyPr/>
                    <a:lstStyle/>
                    <a:p>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19050" cap="flat" cmpd="sng" algn="ctr">
                      <a:solidFill>
                        <a:srgbClr val="006800"/>
                      </a:solidFill>
                      <a:prstDash val="solid"/>
                      <a:round/>
                      <a:headEnd type="none" w="med" len="med"/>
                      <a:tailEnd type="none" w="med" len="med"/>
                    </a:lnB>
                    <a:solidFill>
                      <a:schemeClr val="accent3">
                        <a:lumMod val="75000"/>
                      </a:schemeClr>
                    </a:solidFill>
                  </a:tcPr>
                </a:tc>
                <a:tc>
                  <a:txBody>
                    <a:bodyPr/>
                    <a:lstStyle/>
                    <a:p>
                      <a:endParaRPr lang="en-GB" sz="200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19050" cap="flat" cmpd="sng" algn="ctr">
                      <a:solidFill>
                        <a:srgbClr val="006800"/>
                      </a:solidFill>
                      <a:prstDash val="solid"/>
                      <a:round/>
                      <a:headEnd type="none" w="med" len="med"/>
                      <a:tailEnd type="none" w="med" len="med"/>
                    </a:lnB>
                    <a:solidFill>
                      <a:schemeClr val="accent3">
                        <a:lumMod val="75000"/>
                      </a:schemeClr>
                    </a:solidFill>
                  </a:tcPr>
                </a:tc>
                <a:tc>
                  <a:txBody>
                    <a:bodyPr/>
                    <a:lstStyle/>
                    <a:p>
                      <a:endParaRPr lang="en-GB" sz="2000" dirty="0">
                        <a:latin typeface="Century Gothic" pitchFamily="34" charset="0"/>
                      </a:endParaRPr>
                    </a:p>
                  </a:txBody>
                  <a:tcPr>
                    <a:lnL w="9525" cap="flat" cmpd="sng" algn="ctr">
                      <a:solidFill>
                        <a:schemeClr val="accent3">
                          <a:lumMod val="75000"/>
                        </a:schemeClr>
                      </a:solidFill>
                      <a:prstDash val="solid"/>
                      <a:round/>
                      <a:headEnd type="none" w="med" len="med"/>
                      <a:tailEnd type="none" w="med" len="med"/>
                    </a:lnL>
                    <a:lnR w="19050" cap="flat" cmpd="sng" algn="ctr">
                      <a:solidFill>
                        <a:srgbClr val="006800"/>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19050" cap="flat" cmpd="sng" algn="ctr">
                      <a:solidFill>
                        <a:srgbClr val="006800"/>
                      </a:solidFill>
                      <a:prstDash val="solid"/>
                      <a:round/>
                      <a:headEnd type="none" w="med" len="med"/>
                      <a:tailEnd type="none" w="med" len="med"/>
                    </a:lnB>
                    <a:solidFill>
                      <a:schemeClr val="accent3">
                        <a:lumMod val="75000"/>
                      </a:schemeClr>
                    </a:solidFill>
                  </a:tcPr>
                </a:tc>
              </a:tr>
            </a:tbl>
          </a:graphicData>
        </a:graphic>
      </p:graphicFrame>
      <p:pic>
        <p:nvPicPr>
          <p:cNvPr id="3" name="Picture 2" descr="engagelogo.pn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pic>
        <p:nvPicPr>
          <p:cNvPr id="6" name="Picture 5" descr="trees.png"/>
          <p:cNvPicPr>
            <a:picLocks noChangeAspect="1"/>
          </p:cNvPicPr>
          <p:nvPr/>
        </p:nvPicPr>
        <p:blipFill>
          <a:blip r:embed="rId5" cstate="print"/>
          <a:stretch>
            <a:fillRect/>
          </a:stretch>
        </p:blipFill>
        <p:spPr>
          <a:xfrm>
            <a:off x="3131840" y="1916832"/>
            <a:ext cx="604634" cy="462888"/>
          </a:xfrm>
          <a:prstGeom prst="rect">
            <a:avLst/>
          </a:prstGeom>
        </p:spPr>
      </p:pic>
      <p:pic>
        <p:nvPicPr>
          <p:cNvPr id="7" name="Picture 6" descr="orchid.png"/>
          <p:cNvPicPr>
            <a:picLocks noChangeAspect="1"/>
          </p:cNvPicPr>
          <p:nvPr/>
        </p:nvPicPr>
        <p:blipFill>
          <a:blip r:embed="rId6" cstate="print"/>
          <a:stretch>
            <a:fillRect/>
          </a:stretch>
        </p:blipFill>
        <p:spPr>
          <a:xfrm>
            <a:off x="3347864" y="2276872"/>
            <a:ext cx="676443" cy="507332"/>
          </a:xfrm>
          <a:prstGeom prst="rect">
            <a:avLst/>
          </a:prstGeom>
        </p:spPr>
      </p:pic>
      <p:pic>
        <p:nvPicPr>
          <p:cNvPr id="8" name="Picture 7" descr="bat1.png"/>
          <p:cNvPicPr>
            <a:picLocks noChangeAspect="1"/>
          </p:cNvPicPr>
          <p:nvPr/>
        </p:nvPicPr>
        <p:blipFill>
          <a:blip r:embed="rId7" cstate="print"/>
          <a:stretch>
            <a:fillRect/>
          </a:stretch>
        </p:blipFill>
        <p:spPr>
          <a:xfrm>
            <a:off x="2627784" y="4005517"/>
            <a:ext cx="944797" cy="359587"/>
          </a:xfrm>
          <a:prstGeom prst="rect">
            <a:avLst/>
          </a:prstGeom>
        </p:spPr>
      </p:pic>
      <p:pic>
        <p:nvPicPr>
          <p:cNvPr id="9" name="Picture 8" descr="catfish.png"/>
          <p:cNvPicPr>
            <a:picLocks noChangeAspect="1"/>
          </p:cNvPicPr>
          <p:nvPr/>
        </p:nvPicPr>
        <p:blipFill>
          <a:blip r:embed="rId8" cstate="print"/>
          <a:stretch>
            <a:fillRect/>
          </a:stretch>
        </p:blipFill>
        <p:spPr>
          <a:xfrm flipH="1">
            <a:off x="3059832" y="4725144"/>
            <a:ext cx="909242" cy="498515"/>
          </a:xfrm>
          <a:prstGeom prst="rect">
            <a:avLst/>
          </a:prstGeom>
        </p:spPr>
      </p:pic>
      <p:pic>
        <p:nvPicPr>
          <p:cNvPr id="11" name="Picture 10" descr="crsocodile.png"/>
          <p:cNvPicPr>
            <a:picLocks noChangeAspect="1"/>
          </p:cNvPicPr>
          <p:nvPr/>
        </p:nvPicPr>
        <p:blipFill>
          <a:blip r:embed="rId9" cstate="print"/>
          <a:stretch>
            <a:fillRect/>
          </a:stretch>
        </p:blipFill>
        <p:spPr>
          <a:xfrm>
            <a:off x="2483768" y="5949280"/>
            <a:ext cx="1678995" cy="374452"/>
          </a:xfrm>
          <a:prstGeom prst="rect">
            <a:avLst/>
          </a:prstGeom>
        </p:spPr>
      </p:pic>
      <p:pic>
        <p:nvPicPr>
          <p:cNvPr id="14" name="Picture 13" descr="male mos.png"/>
          <p:cNvPicPr>
            <a:picLocks noChangeAspect="1"/>
          </p:cNvPicPr>
          <p:nvPr/>
        </p:nvPicPr>
        <p:blipFill>
          <a:blip r:embed="rId10" cstate="print"/>
          <a:stretch>
            <a:fillRect/>
          </a:stretch>
        </p:blipFill>
        <p:spPr>
          <a:xfrm>
            <a:off x="3059832" y="3068960"/>
            <a:ext cx="851292" cy="732507"/>
          </a:xfrm>
          <a:prstGeom prst="rect">
            <a:avLst/>
          </a:prstGeom>
        </p:spPr>
      </p:pic>
      <p:pic>
        <p:nvPicPr>
          <p:cNvPr id="15" name="Picture 14" descr="larvae.png"/>
          <p:cNvPicPr>
            <a:picLocks noChangeAspect="1"/>
          </p:cNvPicPr>
          <p:nvPr/>
        </p:nvPicPr>
        <p:blipFill>
          <a:blip r:embed="rId11" cstate="print"/>
          <a:srcRect r="20047"/>
          <a:stretch>
            <a:fillRect/>
          </a:stretch>
        </p:blipFill>
        <p:spPr>
          <a:xfrm>
            <a:off x="3203848" y="2780928"/>
            <a:ext cx="864096" cy="418896"/>
          </a:xfrm>
          <a:prstGeom prst="rect">
            <a:avLst/>
          </a:prstGeom>
        </p:spPr>
      </p:pic>
      <p:pic>
        <p:nvPicPr>
          <p:cNvPr id="16" name="Picture 15" descr="algae.png"/>
          <p:cNvPicPr>
            <a:picLocks noChangeAspect="1"/>
          </p:cNvPicPr>
          <p:nvPr/>
        </p:nvPicPr>
        <p:blipFill>
          <a:blip r:embed="rId12" cstate="print"/>
          <a:srcRect l="-61702" t="-16667"/>
          <a:stretch>
            <a:fillRect/>
          </a:stretch>
        </p:blipFill>
        <p:spPr>
          <a:xfrm>
            <a:off x="3275856" y="1484784"/>
            <a:ext cx="754842" cy="504056"/>
          </a:xfrm>
          <a:prstGeom prst="rect">
            <a:avLst/>
          </a:prstGeom>
        </p:spPr>
      </p:pic>
      <p:pic>
        <p:nvPicPr>
          <p:cNvPr id="17" name="Picture 16" descr="eagle.png"/>
          <p:cNvPicPr>
            <a:picLocks noChangeAspect="1"/>
          </p:cNvPicPr>
          <p:nvPr/>
        </p:nvPicPr>
        <p:blipFill>
          <a:blip r:embed="rId13" cstate="print"/>
          <a:stretch>
            <a:fillRect/>
          </a:stretch>
        </p:blipFill>
        <p:spPr>
          <a:xfrm>
            <a:off x="2483768" y="5085184"/>
            <a:ext cx="973143" cy="506513"/>
          </a:xfrm>
          <a:prstGeom prst="rect">
            <a:avLst/>
          </a:prstGeom>
        </p:spPr>
      </p:pic>
      <p:pic>
        <p:nvPicPr>
          <p:cNvPr id="18" name="Picture 17" descr="human.png"/>
          <p:cNvPicPr>
            <a:picLocks noChangeAspect="1"/>
          </p:cNvPicPr>
          <p:nvPr/>
        </p:nvPicPr>
        <p:blipFill>
          <a:blip r:embed="rId14" cstate="print"/>
          <a:stretch>
            <a:fillRect/>
          </a:stretch>
        </p:blipFill>
        <p:spPr>
          <a:xfrm>
            <a:off x="3166205" y="5517232"/>
            <a:ext cx="397683" cy="482375"/>
          </a:xfrm>
          <a:prstGeom prst="rect">
            <a:avLst/>
          </a:prstGeom>
        </p:spPr>
      </p:pic>
      <p:pic>
        <p:nvPicPr>
          <p:cNvPr id="19" name="Picture 18" descr="sloth.png"/>
          <p:cNvPicPr>
            <a:picLocks noChangeAspect="1"/>
          </p:cNvPicPr>
          <p:nvPr/>
        </p:nvPicPr>
        <p:blipFill>
          <a:blip r:embed="rId15" cstate="print"/>
          <a:stretch>
            <a:fillRect/>
          </a:stretch>
        </p:blipFill>
        <p:spPr>
          <a:xfrm>
            <a:off x="3203848" y="3573016"/>
            <a:ext cx="648072" cy="432837"/>
          </a:xfrm>
          <a:prstGeom prst="rect">
            <a:avLst/>
          </a:prstGeom>
        </p:spPr>
      </p:pic>
      <p:pic>
        <p:nvPicPr>
          <p:cNvPr id="21" name="Picture 20" descr="frog1.png"/>
          <p:cNvPicPr>
            <a:picLocks noChangeAspect="1"/>
          </p:cNvPicPr>
          <p:nvPr/>
        </p:nvPicPr>
        <p:blipFill>
          <a:blip r:embed="rId16" cstate="print"/>
          <a:stretch>
            <a:fillRect/>
          </a:stretch>
        </p:blipFill>
        <p:spPr>
          <a:xfrm>
            <a:off x="3275856" y="4365104"/>
            <a:ext cx="710659" cy="371934"/>
          </a:xfrm>
          <a:prstGeom prst="rect">
            <a:avLst/>
          </a:prstGeom>
        </p:spPr>
      </p:pic>
      <p:pic>
        <p:nvPicPr>
          <p:cNvPr id="22" name="Picture 21" descr="female mos.png"/>
          <p:cNvPicPr>
            <a:picLocks noChangeAspect="1"/>
          </p:cNvPicPr>
          <p:nvPr/>
        </p:nvPicPr>
        <p:blipFill>
          <a:blip r:embed="rId17" cstate="print"/>
          <a:stretch>
            <a:fillRect/>
          </a:stretch>
        </p:blipFill>
        <p:spPr>
          <a:xfrm>
            <a:off x="3476056" y="6230324"/>
            <a:ext cx="735904" cy="486360"/>
          </a:xfrm>
          <a:prstGeom prst="rect">
            <a:avLst/>
          </a:prstGeom>
        </p:spPr>
      </p:pic>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4" cstate="print"/>
          <a:srcRect/>
          <a:stretch>
            <a:fillRect/>
          </a:stretch>
        </p:blipFill>
        <p:spPr bwMode="auto">
          <a:xfrm>
            <a:off x="1691680" y="5157192"/>
            <a:ext cx="5673824" cy="1700808"/>
          </a:xfrm>
          <a:prstGeom prst="rect">
            <a:avLst/>
          </a:prstGeom>
          <a:ln>
            <a:noFill/>
          </a:ln>
          <a:effectLst>
            <a:softEdge rad="112500"/>
          </a:effectLst>
        </p:spPr>
      </p:pic>
      <p:sp>
        <p:nvSpPr>
          <p:cNvPr id="17" name="Rectangle 16"/>
          <p:cNvSpPr/>
          <p:nvPr/>
        </p:nvSpPr>
        <p:spPr>
          <a:xfrm>
            <a:off x="1979712" y="260648"/>
            <a:ext cx="5688632" cy="1384995"/>
          </a:xfrm>
          <a:prstGeom prst="rect">
            <a:avLst/>
          </a:prstGeom>
          <a:noFill/>
        </p:spPr>
        <p:txBody>
          <a:bodyPr wrap="square">
            <a:spAutoFit/>
          </a:bodyPr>
          <a:lstStyle/>
          <a:p>
            <a:pPr>
              <a:spcAft>
                <a:spcPts val="1200"/>
              </a:spcAft>
              <a:tabLst>
                <a:tab pos="536575" algn="l"/>
              </a:tabLst>
            </a:pPr>
            <a:r>
              <a:rPr lang="en-GB" sz="2800" dirty="0" smtClean="0">
                <a:latin typeface="Century Gothic" pitchFamily="34" charset="0"/>
              </a:rPr>
              <a:t>What could happen to other organisms in the ecosystem if there were no mosquitoes?</a:t>
            </a:r>
          </a:p>
        </p:txBody>
      </p:sp>
      <p:grpSp>
        <p:nvGrpSpPr>
          <p:cNvPr id="8" name="Group 7"/>
          <p:cNvGrpSpPr/>
          <p:nvPr/>
        </p:nvGrpSpPr>
        <p:grpSpPr>
          <a:xfrm>
            <a:off x="1403648" y="1988840"/>
            <a:ext cx="6336704" cy="3168352"/>
            <a:chOff x="1403648" y="2492896"/>
            <a:chExt cx="6336704" cy="3168352"/>
          </a:xfrm>
        </p:grpSpPr>
        <p:sp>
          <p:nvSpPr>
            <p:cNvPr id="19" name="TextBox 18"/>
            <p:cNvSpPr txBox="1"/>
            <p:nvPr/>
          </p:nvSpPr>
          <p:spPr>
            <a:xfrm>
              <a:off x="2555776" y="2708920"/>
              <a:ext cx="4968552" cy="2677656"/>
            </a:xfrm>
            <a:prstGeom prst="rect">
              <a:avLst/>
            </a:prstGeom>
            <a:noFill/>
          </p:spPr>
          <p:txBody>
            <a:bodyPr wrap="square" rtlCol="0">
              <a:spAutoFit/>
            </a:bodyPr>
            <a:lstStyle/>
            <a:p>
              <a:r>
                <a:rPr lang="en-GB" sz="2800" dirty="0" smtClean="0">
                  <a:latin typeface="Century Gothic" pitchFamily="34" charset="0"/>
                </a:rPr>
                <a:t>Discuss:</a:t>
              </a:r>
            </a:p>
            <a:p>
              <a:pPr>
                <a:spcBef>
                  <a:spcPts val="1200"/>
                </a:spcBef>
              </a:pPr>
              <a:r>
                <a:rPr lang="en-GB" sz="2400" dirty="0" smtClean="0">
                  <a:latin typeface="Century Gothic" pitchFamily="34" charset="0"/>
                </a:rPr>
                <a:t>What happened when the population of one organism in the food web changed?</a:t>
              </a:r>
            </a:p>
            <a:p>
              <a:pPr>
                <a:spcBef>
                  <a:spcPts val="1200"/>
                </a:spcBef>
              </a:pPr>
              <a:r>
                <a:rPr lang="en-GB" sz="2400" dirty="0" smtClean="0">
                  <a:latin typeface="Century Gothic" pitchFamily="34" charset="0"/>
                </a:rPr>
                <a:t>Were the results of the game the same each time? Why?</a:t>
              </a:r>
              <a:endParaRPr lang="en-GB" sz="2400" dirty="0">
                <a:latin typeface="Century Gothic" pitchFamily="34" charset="0"/>
              </a:endParaRPr>
            </a:p>
          </p:txBody>
        </p:sp>
        <p:pic>
          <p:nvPicPr>
            <p:cNvPr id="16" name="Picture 15" descr="discuss.png"/>
            <p:cNvPicPr>
              <a:picLocks noChangeAspect="1"/>
            </p:cNvPicPr>
            <p:nvPr/>
          </p:nvPicPr>
          <p:blipFill>
            <a:blip r:embed="rId5" cstate="print"/>
            <a:stretch>
              <a:fillRect/>
            </a:stretch>
          </p:blipFill>
          <p:spPr>
            <a:xfrm>
              <a:off x="1619672" y="2636912"/>
              <a:ext cx="806189" cy="500839"/>
            </a:xfrm>
            <a:prstGeom prst="rect">
              <a:avLst/>
            </a:prstGeom>
            <a:effectLst>
              <a:outerShdw blurRad="50800" dist="38100" dir="2700000" algn="tl" rotWithShape="0">
                <a:prstClr val="black">
                  <a:alpha val="40000"/>
                </a:prstClr>
              </a:outerShdw>
            </a:effectLst>
          </p:spPr>
        </p:pic>
        <p:sp>
          <p:nvSpPr>
            <p:cNvPr id="5" name="Rectangle 4"/>
            <p:cNvSpPr/>
            <p:nvPr/>
          </p:nvSpPr>
          <p:spPr>
            <a:xfrm>
              <a:off x="1403648" y="2492896"/>
              <a:ext cx="6336704" cy="3168352"/>
            </a:xfrm>
            <a:prstGeom prst="rect">
              <a:avLst/>
            </a:prstGeom>
            <a:noFill/>
            <a:ln w="6350">
              <a:solidFill>
                <a:srgbClr val="99009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6" name="Picture 5" descr="mossie.png"/>
          <p:cNvPicPr>
            <a:picLocks noChangeAspect="1"/>
          </p:cNvPicPr>
          <p:nvPr/>
        </p:nvPicPr>
        <p:blipFill>
          <a:blip r:embed="rId6" cstate="print"/>
          <a:stretch>
            <a:fillRect/>
          </a:stretch>
        </p:blipFill>
        <p:spPr>
          <a:xfrm flipH="1">
            <a:off x="6812152" y="764704"/>
            <a:ext cx="2331848" cy="1916832"/>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10" presetClass="entr" presetSubtype="0" fill="hold" nodeType="withEffect">
                                  <p:stCondLst>
                                    <p:cond delay="50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1196752"/>
            <a:ext cx="9142412" cy="1066801"/>
          </a:xfrm>
          <a:prstGeom prst="rect">
            <a:avLst/>
          </a:prstGeom>
          <a:solidFill>
            <a:srgbClr val="0068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9" name="TextBox 8"/>
          <p:cNvSpPr txBox="1"/>
          <p:nvPr/>
        </p:nvSpPr>
        <p:spPr>
          <a:xfrm>
            <a:off x="900229" y="1257462"/>
            <a:ext cx="7487532" cy="923330"/>
          </a:xfrm>
          <a:prstGeom prst="rect">
            <a:avLst/>
          </a:prstGeom>
          <a:noFill/>
        </p:spPr>
        <p:txBody>
          <a:bodyPr wrap="square" rtlCol="0">
            <a:spAutoFit/>
          </a:bodyPr>
          <a:lstStyle/>
          <a:p>
            <a:pPr algn="ctr"/>
            <a:r>
              <a:rPr lang="en-GB" sz="5400" dirty="0" smtClean="0">
                <a:solidFill>
                  <a:schemeClr val="bg1"/>
                </a:solidFill>
                <a:latin typeface="Century Gothic" pitchFamily="34" charset="0"/>
              </a:rPr>
              <a:t>Game of life</a:t>
            </a:r>
          </a:p>
        </p:txBody>
      </p:sp>
      <p:sp>
        <p:nvSpPr>
          <p:cNvPr id="2" name="Title 1"/>
          <p:cNvSpPr>
            <a:spLocks noGrp="1"/>
          </p:cNvSpPr>
          <p:nvPr>
            <p:ph type="ctrTitle" idx="4294967295"/>
          </p:nvPr>
        </p:nvSpPr>
        <p:spPr>
          <a:xfrm>
            <a:off x="2411762" y="476672"/>
            <a:ext cx="4464050" cy="647700"/>
          </a:xfrm>
        </p:spPr>
        <p:txBody>
          <a:bodyPr>
            <a:noAutofit/>
          </a:bodyPr>
          <a:lstStyle/>
          <a:p>
            <a:pPr algn="ctr"/>
            <a:r>
              <a:rPr lang="en-US" sz="3200" dirty="0" smtClean="0">
                <a:solidFill>
                  <a:schemeClr val="accent6">
                    <a:lumMod val="75000"/>
                  </a:schemeClr>
                </a:solidFill>
                <a:latin typeface="Century Gothic" pitchFamily="34" charset="0"/>
              </a:rPr>
              <a:t>Student sheets</a:t>
            </a:r>
            <a:endParaRPr lang="en-US" sz="4000" dirty="0">
              <a:solidFill>
                <a:schemeClr val="accent6">
                  <a:lumMod val="75000"/>
                </a:schemeClr>
              </a:solidFill>
              <a:latin typeface="Century Gothic" pitchFamily="34" charset="0"/>
              <a:cs typeface="Lato Regular"/>
            </a:endParaRPr>
          </a:p>
        </p:txBody>
      </p:sp>
      <p:pic>
        <p:nvPicPr>
          <p:cNvPr id="5" name="Picture 4" descr="engagelogo.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035614" y="205267"/>
            <a:ext cx="1902871" cy="763249"/>
          </a:xfrm>
          <a:prstGeom prst="rect">
            <a:avLst/>
          </a:prstGeom>
        </p:spPr>
      </p:pic>
      <p:graphicFrame>
        <p:nvGraphicFramePr>
          <p:cNvPr id="18" name="Table 17"/>
          <p:cNvGraphicFramePr>
            <a:graphicFrameLocks noGrp="1"/>
          </p:cNvGraphicFramePr>
          <p:nvPr>
            <p:extLst>
              <p:ext uri="{D42A27DB-BD31-4B8C-83A1-F6EECF244321}">
                <p14:modId xmlns:p14="http://schemas.microsoft.com/office/powerpoint/2010/main" xmlns="" val="2217273036"/>
              </p:ext>
            </p:extLst>
          </p:nvPr>
        </p:nvGraphicFramePr>
        <p:xfrm>
          <a:off x="683568" y="2348880"/>
          <a:ext cx="7848871" cy="3623693"/>
        </p:xfrm>
        <a:graphic>
          <a:graphicData uri="http://schemas.openxmlformats.org/drawingml/2006/table">
            <a:tbl>
              <a:tblPr/>
              <a:tblGrid>
                <a:gridCol w="1638776"/>
                <a:gridCol w="3018797"/>
                <a:gridCol w="3191298"/>
              </a:tblGrid>
              <a:tr h="4392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chemeClr val="accent6">
                              <a:lumMod val="75000"/>
                            </a:schemeClr>
                          </a:solidFill>
                          <a:latin typeface="Century Gothic" panose="020B0502020202020204" pitchFamily="34" charset="0"/>
                        </a:rPr>
                        <a:t>Sheet no. </a:t>
                      </a:r>
                      <a:endParaRPr kumimoji="0" lang="en-GB" sz="1600" b="0" i="0" u="none" strike="noStrike" cap="none" normalizeH="0" baseline="0" dirty="0" smtClean="0">
                        <a:ln>
                          <a:noFill/>
                        </a:ln>
                        <a:solidFill>
                          <a:schemeClr val="accent6">
                            <a:lumMod val="75000"/>
                          </a:schemeClr>
                        </a:solidFill>
                        <a:effectLst/>
                        <a:latin typeface="Century Gothic" panose="020B0502020202020204" pitchFamily="34" charset="0"/>
                        <a:ea typeface="ＭＳ Ｐゴシック" charset="-128"/>
                        <a:cs typeface="Arial" charset="0"/>
                      </a:endParaRPr>
                    </a:p>
                  </a:txBody>
                  <a:tcPr marL="126000" marR="126000" marT="72000" marB="50400" anchor="ctr" horzOverflow="overflow">
                    <a:lnL>
                      <a:noFill/>
                    </a:lnL>
                    <a:lnR w="6350" cap="flat" cmpd="sng" algn="ctr">
                      <a:solidFill>
                        <a:srgbClr val="FFABAB"/>
                      </a:solidFill>
                      <a:prstDash val="solid"/>
                      <a:round/>
                      <a:headEnd type="none" w="med" len="med"/>
                      <a:tailEnd type="none" w="med" len="med"/>
                    </a:lnR>
                    <a:lnT>
                      <a:noFill/>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chemeClr val="accent6">
                              <a:lumMod val="75000"/>
                            </a:schemeClr>
                          </a:solidFill>
                          <a:latin typeface="Century Gothic" panose="020B0502020202020204" pitchFamily="34" charset="0"/>
                        </a:rPr>
                        <a:t>Title </a:t>
                      </a:r>
                      <a:endParaRPr kumimoji="0" lang="en-GB" sz="1600" b="0" i="0" u="none" strike="noStrike" cap="none" normalizeH="0" baseline="0" dirty="0" smtClean="0">
                        <a:ln>
                          <a:noFill/>
                        </a:ln>
                        <a:solidFill>
                          <a:schemeClr val="accent6">
                            <a:lumMod val="75000"/>
                          </a:schemeClr>
                        </a:solidFill>
                        <a:effectLst/>
                        <a:latin typeface="Century Gothic" panose="020B0502020202020204" pitchFamily="34" charset="0"/>
                        <a:ea typeface="ＭＳ Ｐゴシック" charset="-128"/>
                        <a:cs typeface="Arial" charset="0"/>
                      </a:endParaRPr>
                    </a:p>
                  </a:txBody>
                  <a:tcPr marL="126000" marR="126000" marT="72000" marB="50400" anchor="ctr" horzOverflow="overflow">
                    <a:lnL w="6350" cap="flat" cmpd="sng" algn="ctr">
                      <a:solidFill>
                        <a:srgbClr val="FFABAB"/>
                      </a:solidFill>
                      <a:prstDash val="solid"/>
                      <a:round/>
                      <a:headEnd type="none" w="med" len="med"/>
                      <a:tailEnd type="none" w="med" len="med"/>
                    </a:lnL>
                    <a:lnR w="6350" cap="flat" cmpd="sng" algn="ctr">
                      <a:solidFill>
                        <a:srgbClr val="FFABAB"/>
                      </a:solidFill>
                      <a:prstDash val="solid"/>
                      <a:round/>
                      <a:headEnd type="none" w="med" len="med"/>
                      <a:tailEnd type="none" w="med" len="med"/>
                    </a:lnR>
                    <a:lnT>
                      <a:noFill/>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chemeClr val="accent6">
                              <a:lumMod val="75000"/>
                            </a:schemeClr>
                          </a:solidFill>
                          <a:latin typeface="Century Gothic" panose="020B0502020202020204" pitchFamily="34" charset="0"/>
                        </a:rPr>
                        <a:t>Notes</a:t>
                      </a:r>
                      <a:endParaRPr kumimoji="0" lang="en-GB" sz="1600" b="0" i="0" u="none" strike="noStrike" cap="none" normalizeH="0" baseline="0" dirty="0" smtClean="0">
                        <a:ln>
                          <a:noFill/>
                        </a:ln>
                        <a:solidFill>
                          <a:schemeClr val="accent6">
                            <a:lumMod val="75000"/>
                          </a:schemeClr>
                        </a:solidFill>
                        <a:effectLst/>
                        <a:latin typeface="Century Gothic" panose="020B0502020202020204" pitchFamily="34" charset="0"/>
                        <a:ea typeface="ＭＳ Ｐゴシック" charset="-128"/>
                        <a:cs typeface="Arial" charset="0"/>
                      </a:endParaRPr>
                    </a:p>
                  </a:txBody>
                  <a:tcPr marL="126000" marR="126000" marT="72000" marB="50400" anchor="ctr" horzOverflow="overflow">
                    <a:lnL w="6350" cap="flat" cmpd="sng" algn="ctr">
                      <a:solidFill>
                        <a:srgbClr val="FFABAB"/>
                      </a:solidFill>
                      <a:prstDash val="solid"/>
                      <a:round/>
                      <a:headEnd type="none" w="med" len="med"/>
                      <a:tailEnd type="none" w="med" len="med"/>
                    </a:lnL>
                    <a:lnR>
                      <a:noFill/>
                    </a:lnR>
                    <a:lnT>
                      <a:noFill/>
                    </a:lnT>
                    <a:lnB w="6350" cap="flat" cmpd="sng" algn="ctr">
                      <a:solidFill>
                        <a:srgbClr val="FFABAB"/>
                      </a:solidFill>
                      <a:prstDash val="solid"/>
                      <a:round/>
                      <a:headEnd type="none" w="med" len="med"/>
                      <a:tailEnd type="none" w="med" len="med"/>
                    </a:lnB>
                    <a:lnTlToBr>
                      <a:noFill/>
                    </a:lnTlToBr>
                    <a:lnBlToTr>
                      <a:noFill/>
                    </a:lnBlToTr>
                    <a:noFill/>
                  </a:tcPr>
                </a:tc>
              </a:tr>
              <a:tr h="451393">
                <a:tc>
                  <a:txBody>
                    <a:bodyPr/>
                    <a:lstStyle/>
                    <a:p>
                      <a:pPr marL="360363" marR="0" lvl="0" indent="0" algn="l" defTabSz="914400" rtl="0" eaLnBrk="1" fontAlgn="base" latinLnBrk="0" hangingPunct="1">
                        <a:lnSpc>
                          <a:spcPct val="100000"/>
                        </a:lnSpc>
                        <a:spcBef>
                          <a:spcPts val="6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SS1</a:t>
                      </a:r>
                    </a:p>
                  </a:txBody>
                  <a:tcPr anchor="ctr" horzOverflow="overflow">
                    <a:lnL>
                      <a:noFill/>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Food web clues</a:t>
                      </a:r>
                    </a:p>
                  </a:txBody>
                  <a:tcPr anchor="ctr" horzOverflow="overflow">
                    <a:lnL w="6350" cap="flat" cmpd="sng" algn="ctr">
                      <a:solidFill>
                        <a:srgbClr val="FFABAB"/>
                      </a:solidFill>
                      <a:prstDash val="solid"/>
                      <a:round/>
                      <a:headEnd type="none" w="med" len="med"/>
                      <a:tailEnd type="none" w="med" len="med"/>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Reusable, one half per pair</a:t>
                      </a:r>
                    </a:p>
                  </a:txBody>
                  <a:tcPr anchor="ctr" horzOverflow="overflow">
                    <a:lnL w="6350" cap="flat" cmpd="sng" algn="ctr">
                      <a:solidFill>
                        <a:srgbClr val="FFABAB"/>
                      </a:solidFill>
                      <a:prstDash val="solid"/>
                      <a:round/>
                      <a:headEnd type="none" w="med" len="med"/>
                      <a:tailEnd type="none" w="med" len="med"/>
                    </a:lnL>
                    <a:lnR>
                      <a:noFill/>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r>
              <a:tr h="432048">
                <a:tc>
                  <a:txBody>
                    <a:bodyPr/>
                    <a:lstStyle/>
                    <a:p>
                      <a:pPr marL="360363" marR="0" lvl="0" indent="0" algn="l" defTabSz="914400" rtl="0" eaLnBrk="1" fontAlgn="base" latinLnBrk="0" hangingPunct="1">
                        <a:lnSpc>
                          <a:spcPct val="100000"/>
                        </a:lnSpc>
                        <a:spcBef>
                          <a:spcPts val="6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SS2a</a:t>
                      </a:r>
                    </a:p>
                  </a:txBody>
                  <a:tcPr anchor="ctr" horzOverflow="overflow">
                    <a:lnL>
                      <a:noFill/>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Food web</a:t>
                      </a:r>
                    </a:p>
                  </a:txBody>
                  <a:tcPr anchor="ctr" horzOverflow="overflow">
                    <a:lnL w="6350" cap="flat" cmpd="sng" algn="ctr">
                      <a:solidFill>
                        <a:srgbClr val="FFABAB"/>
                      </a:solidFill>
                      <a:prstDash val="solid"/>
                      <a:round/>
                      <a:headEnd type="none" w="med" len="med"/>
                      <a:tailEnd type="none" w="med" len="med"/>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Consumable, one per student</a:t>
                      </a:r>
                    </a:p>
                  </a:txBody>
                  <a:tcPr anchor="ctr" horzOverflow="overflow">
                    <a:lnL w="6350" cap="flat" cmpd="sng" algn="ctr">
                      <a:solidFill>
                        <a:srgbClr val="FFABAB"/>
                      </a:solidFill>
                      <a:prstDash val="solid"/>
                      <a:round/>
                      <a:headEnd type="none" w="med" len="med"/>
                      <a:tailEnd type="none" w="med" len="med"/>
                    </a:lnL>
                    <a:lnR>
                      <a:noFill/>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r>
              <a:tr h="432048">
                <a:tc>
                  <a:txBody>
                    <a:bodyPr/>
                    <a:lstStyle/>
                    <a:p>
                      <a:pPr marL="360363" marR="0" lvl="0" indent="0" algn="l" defTabSz="914400" rtl="0" eaLnBrk="1" fontAlgn="base" latinLnBrk="0" hangingPunct="1">
                        <a:lnSpc>
                          <a:spcPct val="100000"/>
                        </a:lnSpc>
                        <a:spcBef>
                          <a:spcPts val="6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SS2b</a:t>
                      </a:r>
                    </a:p>
                  </a:txBody>
                  <a:tcPr anchor="ctr" horzOverflow="overflow">
                    <a:lnL>
                      <a:noFill/>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Food web (completed)</a:t>
                      </a:r>
                    </a:p>
                  </a:txBody>
                  <a:tcPr anchor="ctr" horzOverflow="overflow">
                    <a:lnL w="6350" cap="flat" cmpd="sng" algn="ctr">
                      <a:solidFill>
                        <a:srgbClr val="FFABAB"/>
                      </a:solidFill>
                      <a:prstDash val="solid"/>
                      <a:round/>
                      <a:headEnd type="none" w="med" len="med"/>
                      <a:tailEnd type="none" w="med" len="med"/>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Reusable, one per pair (optional)</a:t>
                      </a:r>
                    </a:p>
                  </a:txBody>
                  <a:tcPr anchor="ctr" horzOverflow="overflow">
                    <a:lnL w="6350" cap="flat" cmpd="sng" algn="ctr">
                      <a:solidFill>
                        <a:srgbClr val="FFABAB"/>
                      </a:solidFill>
                      <a:prstDash val="solid"/>
                      <a:round/>
                      <a:headEnd type="none" w="med" len="med"/>
                      <a:tailEnd type="none" w="med" len="med"/>
                    </a:lnL>
                    <a:lnR>
                      <a:noFill/>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r>
              <a:tr h="576064">
                <a:tc>
                  <a:txBody>
                    <a:bodyPr/>
                    <a:lstStyle/>
                    <a:p>
                      <a:pPr marL="360363" marR="0" lvl="0" indent="0" algn="l" defTabSz="914400" rtl="0" eaLnBrk="1" fontAlgn="base" latinLnBrk="0" hangingPunct="1">
                        <a:lnSpc>
                          <a:spcPct val="100000"/>
                        </a:lnSpc>
                        <a:spcBef>
                          <a:spcPts val="6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SS3a</a:t>
                      </a:r>
                    </a:p>
                  </a:txBody>
                  <a:tcPr anchor="ctr" horzOverflow="overflow">
                    <a:lnL>
                      <a:noFill/>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Food web game cards a</a:t>
                      </a:r>
                    </a:p>
                  </a:txBody>
                  <a:tcPr anchor="ctr" horzOverflow="overflow">
                    <a:lnL w="6350" cap="flat" cmpd="sng" algn="ctr">
                      <a:solidFill>
                        <a:srgbClr val="FFABAB"/>
                      </a:solidFill>
                      <a:prstDash val="solid"/>
                      <a:round/>
                      <a:headEnd type="none" w="med" len="med"/>
                      <a:tailEnd type="none" w="med" len="med"/>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Reusable, make 5 copies (or 6 for a class over 28) and cut out cards</a:t>
                      </a:r>
                    </a:p>
                  </a:txBody>
                  <a:tcPr anchor="ctr" horzOverflow="overflow">
                    <a:lnL w="6350" cap="flat" cmpd="sng" algn="ctr">
                      <a:solidFill>
                        <a:srgbClr val="FFABAB"/>
                      </a:solidFill>
                      <a:prstDash val="solid"/>
                      <a:round/>
                      <a:headEnd type="none" w="med" len="med"/>
                      <a:tailEnd type="none" w="med" len="med"/>
                    </a:lnL>
                    <a:lnR>
                      <a:noFill/>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r>
              <a:tr h="646421">
                <a:tc>
                  <a:txBody>
                    <a:bodyPr/>
                    <a:lstStyle/>
                    <a:p>
                      <a:pPr marL="360363" marR="0" lvl="0" indent="0" algn="l" defTabSz="914400" rtl="0" eaLnBrk="1" fontAlgn="base" latinLnBrk="0" hangingPunct="1">
                        <a:lnSpc>
                          <a:spcPct val="100000"/>
                        </a:lnSpc>
                        <a:spcBef>
                          <a:spcPts val="6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SS3b</a:t>
                      </a:r>
                    </a:p>
                  </a:txBody>
                  <a:tcPr anchor="ctr" horzOverflow="overflow">
                    <a:lnL>
                      <a:noFill/>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Food web game cards b</a:t>
                      </a:r>
                    </a:p>
                  </a:txBody>
                  <a:tcPr anchor="ctr" horzOverflow="overflow">
                    <a:lnL w="6350" cap="flat" cmpd="sng" algn="ctr">
                      <a:solidFill>
                        <a:srgbClr val="FFABAB"/>
                      </a:solidFill>
                      <a:prstDash val="solid"/>
                      <a:round/>
                      <a:headEnd type="none" w="med" len="med"/>
                      <a:tailEnd type="none" w="med" len="med"/>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Reusable, make 1 copy and cut out cards</a:t>
                      </a:r>
                    </a:p>
                  </a:txBody>
                  <a:tcPr anchor="ctr" horzOverflow="overflow">
                    <a:lnL w="6350" cap="flat" cmpd="sng" algn="ctr">
                      <a:solidFill>
                        <a:srgbClr val="FFABAB"/>
                      </a:solidFill>
                      <a:prstDash val="solid"/>
                      <a:round/>
                      <a:headEnd type="none" w="med" len="med"/>
                      <a:tailEnd type="none" w="med" len="med"/>
                    </a:lnL>
                    <a:lnR>
                      <a:noFill/>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r>
              <a:tr h="646421">
                <a:tc>
                  <a:txBody>
                    <a:bodyPr/>
                    <a:lstStyle/>
                    <a:p>
                      <a:pPr marL="360363" marR="0" lvl="0" indent="0" algn="l" defTabSz="914400" rtl="0" eaLnBrk="1" fontAlgn="base" latinLnBrk="0" hangingPunct="1">
                        <a:lnSpc>
                          <a:spcPct val="100000"/>
                        </a:lnSpc>
                        <a:spcBef>
                          <a:spcPts val="6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SS3c</a:t>
                      </a:r>
                    </a:p>
                  </a:txBody>
                  <a:tcPr anchor="ctr" horzOverflow="overflow">
                    <a:lnL>
                      <a:noFill/>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Food web game cards c</a:t>
                      </a:r>
                    </a:p>
                  </a:txBody>
                  <a:tcPr anchor="ctr" horzOverflow="overflow">
                    <a:lnL w="6350" cap="flat" cmpd="sng" algn="ctr">
                      <a:solidFill>
                        <a:srgbClr val="FFABAB"/>
                      </a:solidFill>
                      <a:prstDash val="solid"/>
                      <a:round/>
                      <a:headEnd type="none" w="med" len="med"/>
                      <a:tailEnd type="none" w="med" len="med"/>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Reusable, make 1 copy and cut out cards</a:t>
                      </a:r>
                    </a:p>
                  </a:txBody>
                  <a:tcPr anchor="ctr" horzOverflow="overflow">
                    <a:lnL w="6350" cap="flat" cmpd="sng" algn="ctr">
                      <a:solidFill>
                        <a:srgbClr val="FFABAB"/>
                      </a:solidFill>
                      <a:prstDash val="solid"/>
                      <a:round/>
                      <a:headEnd type="none" w="med" len="med"/>
                      <a:tailEnd type="none" w="med" len="med"/>
                    </a:lnL>
                    <a:lnR>
                      <a:noFill/>
                    </a:lnR>
                    <a:lnT w="6350" cap="flat" cmpd="sng" algn="ctr">
                      <a:solidFill>
                        <a:srgbClr val="FFABAB"/>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bl>
          </a:graphicData>
        </a:graphic>
      </p:graphicFrame>
      <p:sp>
        <p:nvSpPr>
          <p:cNvPr id="7" name="Action Button: Custom 6">
            <a:hlinkClick r:id="rId4" action="ppaction://hlinksldjump" highlightClick="1"/>
          </p:cNvPr>
          <p:cNvSpPr/>
          <p:nvPr/>
        </p:nvSpPr>
        <p:spPr>
          <a:xfrm>
            <a:off x="6875856" y="0"/>
            <a:ext cx="2268144" cy="1169368"/>
          </a:xfrm>
          <a:prstGeom prst="actionButtonBlank">
            <a:avLst/>
          </a:prstGeom>
          <a:solidFill>
            <a:schemeClr val="bg1">
              <a:lumMod val="85000"/>
              <a:alpha val="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ustDataLst>
      <p:tags r:id="rId1"/>
    </p:custDataLst>
    <p:extLst>
      <p:ext uri="{BB962C8B-B14F-4D97-AF65-F5344CB8AC3E}">
        <p14:creationId xmlns:p14="http://schemas.microsoft.com/office/powerpoint/2010/main" xmlns="" val="23984087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extBox 70"/>
          <p:cNvSpPr txBox="1"/>
          <p:nvPr/>
        </p:nvSpPr>
        <p:spPr>
          <a:xfrm>
            <a:off x="467544" y="817548"/>
            <a:ext cx="3672408" cy="523220"/>
          </a:xfrm>
          <a:prstGeom prst="rect">
            <a:avLst/>
          </a:prstGeom>
          <a:noFill/>
        </p:spPr>
        <p:txBody>
          <a:bodyPr wrap="square" rtlCol="0">
            <a:spAutoFit/>
          </a:bodyPr>
          <a:lstStyle/>
          <a:p>
            <a:pPr algn="ctr"/>
            <a:r>
              <a:rPr lang="en-GB" sz="2800" dirty="0" smtClean="0">
                <a:solidFill>
                  <a:schemeClr val="accent6">
                    <a:lumMod val="75000"/>
                  </a:schemeClr>
                </a:solidFill>
                <a:latin typeface="Century Gothic" pitchFamily="34" charset="0"/>
                <a:ea typeface="+mj-ea"/>
                <a:cs typeface="+mj-cs"/>
              </a:rPr>
              <a:t>Food web clues</a:t>
            </a:r>
            <a:endParaRPr lang="en-GB" sz="2800" dirty="0">
              <a:solidFill>
                <a:schemeClr val="accent6">
                  <a:lumMod val="75000"/>
                </a:schemeClr>
              </a:solidFill>
              <a:latin typeface="Century Gothic" pitchFamily="34" charset="0"/>
              <a:ea typeface="+mj-ea"/>
              <a:cs typeface="+mj-cs"/>
            </a:endParaRPr>
          </a:p>
        </p:txBody>
      </p:sp>
      <p:sp>
        <p:nvSpPr>
          <p:cNvPr id="13" name="TextBox 12"/>
          <p:cNvSpPr txBox="1"/>
          <p:nvPr/>
        </p:nvSpPr>
        <p:spPr>
          <a:xfrm>
            <a:off x="179512" y="1340768"/>
            <a:ext cx="4320480" cy="5109091"/>
          </a:xfrm>
          <a:prstGeom prst="rect">
            <a:avLst/>
          </a:prstGeom>
          <a:noFill/>
        </p:spPr>
        <p:txBody>
          <a:bodyPr wrap="square" rtlCol="0">
            <a:spAutoFit/>
          </a:bodyPr>
          <a:lstStyle/>
          <a:p>
            <a:pPr marL="266700" indent="-266700">
              <a:spcBef>
                <a:spcPts val="800"/>
              </a:spcBef>
              <a:buClr>
                <a:schemeClr val="accent6">
                  <a:lumMod val="75000"/>
                </a:schemeClr>
              </a:buClr>
              <a:buFont typeface="Wingdings" pitchFamily="2" charset="2"/>
              <a:buChar char="l"/>
            </a:pPr>
            <a:r>
              <a:rPr lang="en-GB" sz="1400" dirty="0" smtClean="0">
                <a:latin typeface="Century Gothic" pitchFamily="34" charset="0"/>
              </a:rPr>
              <a:t>The producers in the ecosystem are a tree, algae and an orchid plant.</a:t>
            </a:r>
          </a:p>
          <a:p>
            <a:pPr marL="266700" indent="-266700">
              <a:spcBef>
                <a:spcPts val="800"/>
              </a:spcBef>
              <a:buClr>
                <a:schemeClr val="accent6">
                  <a:lumMod val="75000"/>
                </a:schemeClr>
              </a:buClr>
              <a:buFont typeface="Wingdings" pitchFamily="2" charset="2"/>
              <a:buChar char="l"/>
            </a:pPr>
            <a:r>
              <a:rPr lang="en-GB" sz="1400" dirty="0" smtClean="0">
                <a:latin typeface="Century Gothic" pitchFamily="34" charset="0"/>
              </a:rPr>
              <a:t>The algae is eaten by mosquito larva</a:t>
            </a:r>
            <a:br>
              <a:rPr lang="en-GB" sz="1400" dirty="0" smtClean="0">
                <a:latin typeface="Century Gothic" pitchFamily="34" charset="0"/>
              </a:rPr>
            </a:br>
            <a:r>
              <a:rPr lang="en-GB" sz="1400" dirty="0" smtClean="0">
                <a:latin typeface="Century Gothic" pitchFamily="34" charset="0"/>
              </a:rPr>
              <a:t> – the young of adult mosquitoes.</a:t>
            </a:r>
          </a:p>
          <a:p>
            <a:pPr marL="266700" indent="-266700">
              <a:spcBef>
                <a:spcPts val="800"/>
              </a:spcBef>
              <a:buClr>
                <a:schemeClr val="accent6">
                  <a:lumMod val="75000"/>
                </a:schemeClr>
              </a:buClr>
              <a:buFont typeface="Wingdings" pitchFamily="2" charset="2"/>
              <a:buChar char="l"/>
            </a:pPr>
            <a:r>
              <a:rPr lang="en-GB" sz="1400" dirty="0" smtClean="0">
                <a:latin typeface="Century Gothic" pitchFamily="34" charset="0"/>
              </a:rPr>
              <a:t>Sloths eat nuts and fruit from trees. </a:t>
            </a:r>
            <a:br>
              <a:rPr lang="en-GB" sz="1400" dirty="0" smtClean="0">
                <a:latin typeface="Century Gothic" pitchFamily="34" charset="0"/>
              </a:rPr>
            </a:br>
            <a:r>
              <a:rPr lang="en-GB" sz="1400" dirty="0" smtClean="0">
                <a:latin typeface="Century Gothic" pitchFamily="34" charset="0"/>
              </a:rPr>
              <a:t>They are eaten by eagles.</a:t>
            </a:r>
          </a:p>
          <a:p>
            <a:pPr marL="266700" indent="-266700">
              <a:spcBef>
                <a:spcPts val="800"/>
              </a:spcBef>
              <a:buClr>
                <a:schemeClr val="accent6">
                  <a:lumMod val="75000"/>
                </a:schemeClr>
              </a:buClr>
              <a:buFont typeface="Wingdings" pitchFamily="2" charset="2"/>
              <a:buChar char="l"/>
            </a:pPr>
            <a:r>
              <a:rPr lang="en-GB" sz="1400" dirty="0" smtClean="0">
                <a:latin typeface="Century Gothic" pitchFamily="34" charset="0"/>
              </a:rPr>
              <a:t>Eagles also eat bats.</a:t>
            </a:r>
          </a:p>
          <a:p>
            <a:pPr marL="266700" indent="-266700">
              <a:spcBef>
                <a:spcPts val="800"/>
              </a:spcBef>
              <a:buClr>
                <a:schemeClr val="accent6">
                  <a:lumMod val="75000"/>
                </a:schemeClr>
              </a:buClr>
              <a:buFont typeface="Wingdings" pitchFamily="2" charset="2"/>
              <a:buChar char="l"/>
            </a:pPr>
            <a:r>
              <a:rPr lang="en-GB" sz="1400" dirty="0" smtClean="0">
                <a:latin typeface="Century Gothic" pitchFamily="34" charset="0"/>
              </a:rPr>
              <a:t>Adult male mosquitoes pollinate orchids while they are eating the nectar</a:t>
            </a:r>
          </a:p>
          <a:p>
            <a:pPr marL="266700" indent="-266700">
              <a:spcBef>
                <a:spcPts val="800"/>
              </a:spcBef>
              <a:buClr>
                <a:schemeClr val="accent6">
                  <a:lumMod val="75000"/>
                </a:schemeClr>
              </a:buClr>
              <a:buFont typeface="Wingdings" pitchFamily="2" charset="2"/>
              <a:buChar char="l"/>
            </a:pPr>
            <a:r>
              <a:rPr lang="en-GB" sz="1400" dirty="0" smtClean="0">
                <a:latin typeface="Century Gothic" pitchFamily="34" charset="0"/>
              </a:rPr>
              <a:t>Adult female mosquitoes feed on blood from sloths and humans.</a:t>
            </a:r>
          </a:p>
          <a:p>
            <a:pPr marL="266700" indent="-266700">
              <a:spcBef>
                <a:spcPts val="800"/>
              </a:spcBef>
              <a:buClr>
                <a:schemeClr val="accent6">
                  <a:lumMod val="75000"/>
                </a:schemeClr>
              </a:buClr>
              <a:buFont typeface="Wingdings" pitchFamily="2" charset="2"/>
              <a:buChar char="l"/>
            </a:pPr>
            <a:r>
              <a:rPr lang="en-GB" sz="1400" dirty="0" smtClean="0">
                <a:latin typeface="Century Gothic" pitchFamily="34" charset="0"/>
              </a:rPr>
              <a:t>Two animals prey on both male and female mosquitoes – bats and frogs.</a:t>
            </a:r>
          </a:p>
          <a:p>
            <a:pPr marL="266700" indent="-266700">
              <a:spcBef>
                <a:spcPts val="800"/>
              </a:spcBef>
              <a:buClr>
                <a:schemeClr val="accent6">
                  <a:lumMod val="75000"/>
                </a:schemeClr>
              </a:buClr>
              <a:buFont typeface="Wingdings" pitchFamily="2" charset="2"/>
              <a:buChar char="l"/>
            </a:pPr>
            <a:r>
              <a:rPr lang="en-GB" sz="1400" dirty="0" smtClean="0">
                <a:latin typeface="Century Gothic" pitchFamily="34" charset="0"/>
              </a:rPr>
              <a:t>Frogs eat mosquito larva. Crocodiles eat frogs.</a:t>
            </a:r>
          </a:p>
          <a:p>
            <a:pPr marL="266700" indent="-266700">
              <a:spcBef>
                <a:spcPts val="800"/>
              </a:spcBef>
              <a:buClr>
                <a:schemeClr val="accent6">
                  <a:lumMod val="75000"/>
                </a:schemeClr>
              </a:buClr>
              <a:buFont typeface="Wingdings" pitchFamily="2" charset="2"/>
              <a:buChar char="l"/>
            </a:pPr>
            <a:r>
              <a:rPr lang="en-GB" sz="1400" dirty="0" smtClean="0">
                <a:latin typeface="Century Gothic" pitchFamily="34" charset="0"/>
              </a:rPr>
              <a:t>Catfish also eat mosquito larva. </a:t>
            </a:r>
            <a:br>
              <a:rPr lang="en-GB" sz="1400" dirty="0" smtClean="0">
                <a:latin typeface="Century Gothic" pitchFamily="34" charset="0"/>
              </a:rPr>
            </a:br>
            <a:r>
              <a:rPr lang="en-GB" sz="1400" dirty="0" smtClean="0">
                <a:latin typeface="Century Gothic" pitchFamily="34" charset="0"/>
              </a:rPr>
              <a:t>Humans and crocodiles are predators of catfish.</a:t>
            </a:r>
          </a:p>
          <a:p>
            <a:pPr marL="266700" indent="-266700">
              <a:spcBef>
                <a:spcPts val="800"/>
              </a:spcBef>
              <a:buClr>
                <a:schemeClr val="accent6">
                  <a:lumMod val="75000"/>
                </a:schemeClr>
              </a:buClr>
              <a:buFont typeface="Wingdings" pitchFamily="2" charset="2"/>
              <a:buChar char="l"/>
            </a:pPr>
            <a:r>
              <a:rPr lang="en-GB" sz="1400" dirty="0" smtClean="0">
                <a:latin typeface="Century Gothic" pitchFamily="34" charset="0"/>
              </a:rPr>
              <a:t>Humans also eat fruit from the tree.</a:t>
            </a:r>
          </a:p>
        </p:txBody>
      </p:sp>
      <p:grpSp>
        <p:nvGrpSpPr>
          <p:cNvPr id="3" name="Group 9"/>
          <p:cNvGrpSpPr/>
          <p:nvPr/>
        </p:nvGrpSpPr>
        <p:grpSpPr>
          <a:xfrm>
            <a:off x="3203848" y="51090"/>
            <a:ext cx="1296144" cy="641606"/>
            <a:chOff x="7813154" y="0"/>
            <a:chExt cx="1296144" cy="641606"/>
          </a:xfrm>
        </p:grpSpPr>
        <p:sp>
          <p:nvSpPr>
            <p:cNvPr id="10" name="TextBox 9"/>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SS1</a:t>
              </a:r>
              <a:endParaRPr lang="en-GB" sz="1600" dirty="0">
                <a:latin typeface="Century Gothic" pitchFamily="34" charset="0"/>
              </a:endParaRPr>
            </a:p>
          </p:txBody>
        </p:sp>
        <p:pic>
          <p:nvPicPr>
            <p:cNvPr id="11" name="Picture 10" descr="Student sheets.png"/>
            <p:cNvPicPr>
              <a:picLocks noChangeAspect="1"/>
            </p:cNvPicPr>
            <p:nvPr/>
          </p:nvPicPr>
          <p:blipFill>
            <a:blip r:embed="rId4" cstate="print"/>
            <a:stretch>
              <a:fillRect/>
            </a:stretch>
          </p:blipFill>
          <p:spPr>
            <a:xfrm>
              <a:off x="8598815" y="44624"/>
              <a:ext cx="510483" cy="596982"/>
            </a:xfrm>
            <a:prstGeom prst="rect">
              <a:avLst/>
            </a:prstGeom>
          </p:spPr>
        </p:pic>
      </p:grpSp>
      <p:cxnSp>
        <p:nvCxnSpPr>
          <p:cNvPr id="15" name="Straight Connector 14"/>
          <p:cNvCxnSpPr/>
          <p:nvPr/>
        </p:nvCxnSpPr>
        <p:spPr>
          <a:xfrm>
            <a:off x="4572000" y="0"/>
            <a:ext cx="0" cy="6669360"/>
          </a:xfrm>
          <a:prstGeom prst="line">
            <a:avLst/>
          </a:prstGeom>
          <a:ln>
            <a:solidFill>
              <a:srgbClr val="006800"/>
            </a:solidFill>
          </a:ln>
        </p:spPr>
        <p:style>
          <a:lnRef idx="1">
            <a:schemeClr val="accent1"/>
          </a:lnRef>
          <a:fillRef idx="0">
            <a:schemeClr val="accent1"/>
          </a:fillRef>
          <a:effectRef idx="0">
            <a:schemeClr val="accent1"/>
          </a:effectRef>
          <a:fontRef idx="minor">
            <a:schemeClr val="tx1"/>
          </a:fontRef>
        </p:style>
      </p:cxnSp>
      <p:pic>
        <p:nvPicPr>
          <p:cNvPr id="16" name="Picture 15" descr="mossie.png"/>
          <p:cNvPicPr>
            <a:picLocks noChangeAspect="1"/>
          </p:cNvPicPr>
          <p:nvPr/>
        </p:nvPicPr>
        <p:blipFill>
          <a:blip r:embed="rId5" cstate="print"/>
          <a:stretch>
            <a:fillRect/>
          </a:stretch>
        </p:blipFill>
        <p:spPr>
          <a:xfrm flipH="1">
            <a:off x="3203848" y="2564904"/>
            <a:ext cx="1193067" cy="980728"/>
          </a:xfrm>
          <a:prstGeom prst="rect">
            <a:avLst/>
          </a:prstGeom>
        </p:spPr>
      </p:pic>
      <p:sp>
        <p:nvSpPr>
          <p:cNvPr id="17" name="TextBox 16"/>
          <p:cNvSpPr txBox="1"/>
          <p:nvPr/>
        </p:nvSpPr>
        <p:spPr>
          <a:xfrm>
            <a:off x="5004048" y="836712"/>
            <a:ext cx="3672408" cy="523220"/>
          </a:xfrm>
          <a:prstGeom prst="rect">
            <a:avLst/>
          </a:prstGeom>
          <a:noFill/>
        </p:spPr>
        <p:txBody>
          <a:bodyPr wrap="square" rtlCol="0">
            <a:spAutoFit/>
          </a:bodyPr>
          <a:lstStyle/>
          <a:p>
            <a:pPr algn="ctr"/>
            <a:r>
              <a:rPr lang="en-GB" sz="2800" dirty="0" smtClean="0">
                <a:solidFill>
                  <a:schemeClr val="accent6">
                    <a:lumMod val="75000"/>
                  </a:schemeClr>
                </a:solidFill>
                <a:latin typeface="Century Gothic" pitchFamily="34" charset="0"/>
                <a:ea typeface="+mj-ea"/>
                <a:cs typeface="+mj-cs"/>
              </a:rPr>
              <a:t>Food web clues</a:t>
            </a:r>
            <a:endParaRPr lang="en-GB" sz="2800" dirty="0">
              <a:solidFill>
                <a:schemeClr val="accent6">
                  <a:lumMod val="75000"/>
                </a:schemeClr>
              </a:solidFill>
              <a:latin typeface="Century Gothic" pitchFamily="34" charset="0"/>
              <a:ea typeface="+mj-ea"/>
              <a:cs typeface="+mj-cs"/>
            </a:endParaRPr>
          </a:p>
        </p:txBody>
      </p:sp>
      <p:sp>
        <p:nvSpPr>
          <p:cNvPr id="18" name="TextBox 17"/>
          <p:cNvSpPr txBox="1"/>
          <p:nvPr/>
        </p:nvSpPr>
        <p:spPr>
          <a:xfrm>
            <a:off x="4716016" y="1359932"/>
            <a:ext cx="4320480" cy="5109091"/>
          </a:xfrm>
          <a:prstGeom prst="rect">
            <a:avLst/>
          </a:prstGeom>
          <a:noFill/>
        </p:spPr>
        <p:txBody>
          <a:bodyPr wrap="square" rtlCol="0">
            <a:spAutoFit/>
          </a:bodyPr>
          <a:lstStyle/>
          <a:p>
            <a:pPr marL="266700" indent="-266700">
              <a:spcBef>
                <a:spcPts val="800"/>
              </a:spcBef>
              <a:buClr>
                <a:schemeClr val="accent6">
                  <a:lumMod val="75000"/>
                </a:schemeClr>
              </a:buClr>
              <a:buFont typeface="Wingdings" pitchFamily="2" charset="2"/>
              <a:buChar char="l"/>
            </a:pPr>
            <a:r>
              <a:rPr lang="en-GB" sz="1400" dirty="0" smtClean="0">
                <a:latin typeface="Century Gothic" pitchFamily="34" charset="0"/>
              </a:rPr>
              <a:t>The producers in the ecosystem are a tree, algae and an orchid plant.</a:t>
            </a:r>
          </a:p>
          <a:p>
            <a:pPr marL="266700" indent="-266700">
              <a:spcBef>
                <a:spcPts val="800"/>
              </a:spcBef>
              <a:buClr>
                <a:schemeClr val="accent6">
                  <a:lumMod val="75000"/>
                </a:schemeClr>
              </a:buClr>
              <a:buFont typeface="Wingdings" pitchFamily="2" charset="2"/>
              <a:buChar char="l"/>
            </a:pPr>
            <a:r>
              <a:rPr lang="en-GB" sz="1400" dirty="0" smtClean="0">
                <a:latin typeface="Century Gothic" pitchFamily="34" charset="0"/>
              </a:rPr>
              <a:t>The algae is eaten by mosquito larva</a:t>
            </a:r>
            <a:br>
              <a:rPr lang="en-GB" sz="1400" dirty="0" smtClean="0">
                <a:latin typeface="Century Gothic" pitchFamily="34" charset="0"/>
              </a:rPr>
            </a:br>
            <a:r>
              <a:rPr lang="en-GB" sz="1400" dirty="0" smtClean="0">
                <a:latin typeface="Century Gothic" pitchFamily="34" charset="0"/>
              </a:rPr>
              <a:t> – the young of adult mosquitoes.</a:t>
            </a:r>
          </a:p>
          <a:p>
            <a:pPr marL="266700" indent="-266700">
              <a:spcBef>
                <a:spcPts val="800"/>
              </a:spcBef>
              <a:buClr>
                <a:schemeClr val="accent6">
                  <a:lumMod val="75000"/>
                </a:schemeClr>
              </a:buClr>
              <a:buFont typeface="Wingdings" pitchFamily="2" charset="2"/>
              <a:buChar char="l"/>
            </a:pPr>
            <a:r>
              <a:rPr lang="en-GB" sz="1400" dirty="0" smtClean="0">
                <a:latin typeface="Century Gothic" pitchFamily="34" charset="0"/>
              </a:rPr>
              <a:t>Sloths eat nuts and fruit from trees. </a:t>
            </a:r>
            <a:br>
              <a:rPr lang="en-GB" sz="1400" dirty="0" smtClean="0">
                <a:latin typeface="Century Gothic" pitchFamily="34" charset="0"/>
              </a:rPr>
            </a:br>
            <a:r>
              <a:rPr lang="en-GB" sz="1400" dirty="0" smtClean="0">
                <a:latin typeface="Century Gothic" pitchFamily="34" charset="0"/>
              </a:rPr>
              <a:t>They are eaten by eagles.</a:t>
            </a:r>
          </a:p>
          <a:p>
            <a:pPr marL="266700" indent="-266700">
              <a:spcBef>
                <a:spcPts val="800"/>
              </a:spcBef>
              <a:buClr>
                <a:schemeClr val="accent6">
                  <a:lumMod val="75000"/>
                </a:schemeClr>
              </a:buClr>
              <a:buFont typeface="Wingdings" pitchFamily="2" charset="2"/>
              <a:buChar char="l"/>
            </a:pPr>
            <a:r>
              <a:rPr lang="en-GB" sz="1400" dirty="0" smtClean="0">
                <a:latin typeface="Century Gothic" pitchFamily="34" charset="0"/>
              </a:rPr>
              <a:t>Eagles also eat bats.</a:t>
            </a:r>
          </a:p>
          <a:p>
            <a:pPr marL="266700" indent="-266700">
              <a:spcBef>
                <a:spcPts val="800"/>
              </a:spcBef>
              <a:buClr>
                <a:schemeClr val="accent6">
                  <a:lumMod val="75000"/>
                </a:schemeClr>
              </a:buClr>
              <a:buFont typeface="Wingdings" pitchFamily="2" charset="2"/>
              <a:buChar char="l"/>
            </a:pPr>
            <a:r>
              <a:rPr lang="en-GB" sz="1400" dirty="0" smtClean="0">
                <a:latin typeface="Century Gothic" pitchFamily="34" charset="0"/>
              </a:rPr>
              <a:t>Adult male mosquitoes pollinate orchids while they are eating the nectar</a:t>
            </a:r>
          </a:p>
          <a:p>
            <a:pPr marL="266700" indent="-266700">
              <a:spcBef>
                <a:spcPts val="800"/>
              </a:spcBef>
              <a:buClr>
                <a:schemeClr val="accent6">
                  <a:lumMod val="75000"/>
                </a:schemeClr>
              </a:buClr>
              <a:buFont typeface="Wingdings" pitchFamily="2" charset="2"/>
              <a:buChar char="l"/>
            </a:pPr>
            <a:r>
              <a:rPr lang="en-GB" sz="1400" dirty="0" smtClean="0">
                <a:latin typeface="Century Gothic" pitchFamily="34" charset="0"/>
              </a:rPr>
              <a:t>Adult female mosquitoes feed on blood from sloths and humans.</a:t>
            </a:r>
          </a:p>
          <a:p>
            <a:pPr marL="266700" indent="-266700">
              <a:spcBef>
                <a:spcPts val="800"/>
              </a:spcBef>
              <a:buClr>
                <a:schemeClr val="accent6">
                  <a:lumMod val="75000"/>
                </a:schemeClr>
              </a:buClr>
              <a:buFont typeface="Wingdings" pitchFamily="2" charset="2"/>
              <a:buChar char="l"/>
            </a:pPr>
            <a:r>
              <a:rPr lang="en-GB" sz="1400" dirty="0" smtClean="0">
                <a:latin typeface="Century Gothic" pitchFamily="34" charset="0"/>
              </a:rPr>
              <a:t>Two animals prey on both male and female mosquitoes – bats and frogs.</a:t>
            </a:r>
          </a:p>
          <a:p>
            <a:pPr marL="266700" indent="-266700">
              <a:spcBef>
                <a:spcPts val="800"/>
              </a:spcBef>
              <a:buClr>
                <a:schemeClr val="accent6">
                  <a:lumMod val="75000"/>
                </a:schemeClr>
              </a:buClr>
              <a:buFont typeface="Wingdings" pitchFamily="2" charset="2"/>
              <a:buChar char="l"/>
            </a:pPr>
            <a:r>
              <a:rPr lang="en-GB" sz="1400" dirty="0" smtClean="0">
                <a:latin typeface="Century Gothic" pitchFamily="34" charset="0"/>
              </a:rPr>
              <a:t>Frogs eat mosquito larva. Crocodiles eat frogs.</a:t>
            </a:r>
          </a:p>
          <a:p>
            <a:pPr marL="266700" indent="-266700">
              <a:spcBef>
                <a:spcPts val="800"/>
              </a:spcBef>
              <a:buClr>
                <a:schemeClr val="accent6">
                  <a:lumMod val="75000"/>
                </a:schemeClr>
              </a:buClr>
              <a:buFont typeface="Wingdings" pitchFamily="2" charset="2"/>
              <a:buChar char="l"/>
            </a:pPr>
            <a:r>
              <a:rPr lang="en-GB" sz="1400" dirty="0" smtClean="0">
                <a:latin typeface="Century Gothic" pitchFamily="34" charset="0"/>
              </a:rPr>
              <a:t>Catfish also eat mosquito larva. </a:t>
            </a:r>
            <a:br>
              <a:rPr lang="en-GB" sz="1400" dirty="0" smtClean="0">
                <a:latin typeface="Century Gothic" pitchFamily="34" charset="0"/>
              </a:rPr>
            </a:br>
            <a:r>
              <a:rPr lang="en-GB" sz="1400" dirty="0" smtClean="0">
                <a:latin typeface="Century Gothic" pitchFamily="34" charset="0"/>
              </a:rPr>
              <a:t>Humans and crocodiles are predators of catfish.</a:t>
            </a:r>
          </a:p>
          <a:p>
            <a:pPr marL="266700" indent="-266700">
              <a:spcBef>
                <a:spcPts val="800"/>
              </a:spcBef>
              <a:buClr>
                <a:schemeClr val="accent6">
                  <a:lumMod val="75000"/>
                </a:schemeClr>
              </a:buClr>
              <a:buFont typeface="Wingdings" pitchFamily="2" charset="2"/>
              <a:buChar char="l"/>
            </a:pPr>
            <a:r>
              <a:rPr lang="en-GB" sz="1400" dirty="0" smtClean="0">
                <a:latin typeface="Century Gothic" pitchFamily="34" charset="0"/>
              </a:rPr>
              <a:t>Humans also eat fruit from the tree.</a:t>
            </a:r>
          </a:p>
        </p:txBody>
      </p:sp>
      <p:pic>
        <p:nvPicPr>
          <p:cNvPr id="19" name="Picture 18" descr="mossie.png"/>
          <p:cNvPicPr>
            <a:picLocks noChangeAspect="1"/>
          </p:cNvPicPr>
          <p:nvPr/>
        </p:nvPicPr>
        <p:blipFill>
          <a:blip r:embed="rId5" cstate="print"/>
          <a:stretch>
            <a:fillRect/>
          </a:stretch>
        </p:blipFill>
        <p:spPr>
          <a:xfrm flipH="1">
            <a:off x="7668344" y="2492896"/>
            <a:ext cx="1193067" cy="980728"/>
          </a:xfrm>
          <a:prstGeom prst="rect">
            <a:avLst/>
          </a:prstGeom>
        </p:spPr>
      </p:pic>
      <p:grpSp>
        <p:nvGrpSpPr>
          <p:cNvPr id="12" name="Group 9"/>
          <p:cNvGrpSpPr/>
          <p:nvPr/>
        </p:nvGrpSpPr>
        <p:grpSpPr>
          <a:xfrm>
            <a:off x="7740352" y="51090"/>
            <a:ext cx="1296144" cy="641606"/>
            <a:chOff x="7813154" y="0"/>
            <a:chExt cx="1296144" cy="641606"/>
          </a:xfrm>
        </p:grpSpPr>
        <p:sp>
          <p:nvSpPr>
            <p:cNvPr id="14" name="TextBox 13"/>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SS1</a:t>
              </a:r>
              <a:endParaRPr lang="en-GB" sz="1600" dirty="0">
                <a:latin typeface="Century Gothic" pitchFamily="34" charset="0"/>
              </a:endParaRPr>
            </a:p>
          </p:txBody>
        </p:sp>
        <p:pic>
          <p:nvPicPr>
            <p:cNvPr id="20" name="Picture 19" descr="Student sheets.png"/>
            <p:cNvPicPr>
              <a:picLocks noChangeAspect="1"/>
            </p:cNvPicPr>
            <p:nvPr/>
          </p:nvPicPr>
          <p:blipFill>
            <a:blip r:embed="rId4" cstate="print"/>
            <a:stretch>
              <a:fillRect/>
            </a:stretch>
          </p:blipFill>
          <p:spPr>
            <a:xfrm>
              <a:off x="8598815" y="44624"/>
              <a:ext cx="510483" cy="596982"/>
            </a:xfrm>
            <a:prstGeom prst="rect">
              <a:avLst/>
            </a:prstGeom>
          </p:spPr>
        </p:pic>
      </p:grpSp>
    </p:spTree>
    <p:custDataLst>
      <p:tags r:id="rId1"/>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4" cstate="print"/>
          <a:srcRect/>
          <a:stretch>
            <a:fillRect/>
          </a:stretch>
        </p:blipFill>
        <p:spPr bwMode="auto">
          <a:xfrm>
            <a:off x="0" y="0"/>
            <a:ext cx="9324528" cy="6533906"/>
          </a:xfrm>
          <a:prstGeom prst="rect">
            <a:avLst/>
          </a:prstGeom>
          <a:noFill/>
          <a:ln w="9525">
            <a:noFill/>
            <a:miter lim="800000"/>
            <a:headEnd/>
            <a:tailEnd/>
          </a:ln>
        </p:spPr>
      </p:pic>
      <p:sp>
        <p:nvSpPr>
          <p:cNvPr id="16" name="TextBox 15"/>
          <p:cNvSpPr txBox="1"/>
          <p:nvPr/>
        </p:nvSpPr>
        <p:spPr>
          <a:xfrm>
            <a:off x="1763688" y="4464496"/>
            <a:ext cx="1368152" cy="461665"/>
          </a:xfrm>
          <a:prstGeom prst="rect">
            <a:avLst/>
          </a:prstGeom>
          <a:noFill/>
          <a:ln>
            <a:noFill/>
          </a:ln>
          <a:effectLst>
            <a:softEdge rad="63500"/>
          </a:effectLst>
        </p:spPr>
        <p:txBody>
          <a:bodyPr wrap="square" rtlCol="0">
            <a:spAutoFit/>
          </a:bodyPr>
          <a:lstStyle/>
          <a:p>
            <a:pPr algn="ctr"/>
            <a:r>
              <a:rPr lang="en-GB" sz="2400" b="1" dirty="0" smtClean="0">
                <a:solidFill>
                  <a:srgbClr val="003200"/>
                </a:solidFill>
                <a:latin typeface="Century Gothic" pitchFamily="34" charset="0"/>
              </a:rPr>
              <a:t>Orchid</a:t>
            </a:r>
            <a:endParaRPr lang="en-GB" sz="2400" b="1" dirty="0">
              <a:solidFill>
                <a:srgbClr val="003200"/>
              </a:solidFill>
              <a:latin typeface="Century Gothic" pitchFamily="34" charset="0"/>
            </a:endParaRPr>
          </a:p>
        </p:txBody>
      </p:sp>
      <p:sp>
        <p:nvSpPr>
          <p:cNvPr id="17" name="TextBox 16"/>
          <p:cNvSpPr txBox="1"/>
          <p:nvPr/>
        </p:nvSpPr>
        <p:spPr>
          <a:xfrm>
            <a:off x="467544" y="5256584"/>
            <a:ext cx="864096" cy="461665"/>
          </a:xfrm>
          <a:prstGeom prst="rect">
            <a:avLst/>
          </a:prstGeom>
          <a:noFill/>
          <a:ln>
            <a:noFill/>
          </a:ln>
          <a:effectLst>
            <a:softEdge rad="63500"/>
          </a:effectLst>
        </p:spPr>
        <p:txBody>
          <a:bodyPr wrap="square" rtlCol="0">
            <a:spAutoFit/>
          </a:bodyPr>
          <a:lstStyle/>
          <a:p>
            <a:pPr algn="ctr"/>
            <a:r>
              <a:rPr lang="en-GB" sz="2400" b="1" dirty="0" smtClean="0">
                <a:solidFill>
                  <a:srgbClr val="003200"/>
                </a:solidFill>
                <a:latin typeface="Century Gothic" pitchFamily="34" charset="0"/>
              </a:rPr>
              <a:t>Tree</a:t>
            </a:r>
            <a:endParaRPr lang="en-GB" sz="2400" b="1" dirty="0">
              <a:solidFill>
                <a:srgbClr val="003200"/>
              </a:solidFill>
              <a:latin typeface="Century Gothic" pitchFamily="34" charset="0"/>
            </a:endParaRPr>
          </a:p>
        </p:txBody>
      </p:sp>
      <p:sp>
        <p:nvSpPr>
          <p:cNvPr id="18" name="TextBox 17"/>
          <p:cNvSpPr txBox="1"/>
          <p:nvPr/>
        </p:nvSpPr>
        <p:spPr>
          <a:xfrm>
            <a:off x="4788024" y="6021288"/>
            <a:ext cx="1152128" cy="461665"/>
          </a:xfrm>
          <a:prstGeom prst="rect">
            <a:avLst/>
          </a:prstGeom>
          <a:noFill/>
          <a:ln>
            <a:solidFill>
              <a:schemeClr val="tx1"/>
            </a:solidFill>
          </a:ln>
          <a:effectLst>
            <a:softEdge rad="63500"/>
          </a:effectLst>
        </p:spPr>
        <p:txBody>
          <a:bodyPr wrap="square" rtlCol="0">
            <a:spAutoFit/>
          </a:bodyPr>
          <a:lstStyle/>
          <a:p>
            <a:r>
              <a:rPr lang="en-GB" sz="2400" b="1" dirty="0" smtClean="0">
                <a:solidFill>
                  <a:srgbClr val="003200"/>
                </a:solidFill>
                <a:latin typeface="Century Gothic" pitchFamily="34" charset="0"/>
              </a:rPr>
              <a:t>Algae</a:t>
            </a:r>
            <a:endParaRPr lang="en-GB" sz="2400" b="1" dirty="0">
              <a:solidFill>
                <a:srgbClr val="003200"/>
              </a:solidFill>
              <a:latin typeface="Century Gothic" pitchFamily="34" charset="0"/>
            </a:endParaRPr>
          </a:p>
        </p:txBody>
      </p:sp>
      <p:sp>
        <p:nvSpPr>
          <p:cNvPr id="19" name="TextBox 18"/>
          <p:cNvSpPr txBox="1"/>
          <p:nvPr/>
        </p:nvSpPr>
        <p:spPr>
          <a:xfrm>
            <a:off x="6516216" y="6021288"/>
            <a:ext cx="2627784" cy="461665"/>
          </a:xfrm>
          <a:prstGeom prst="rect">
            <a:avLst/>
          </a:prstGeom>
          <a:noFill/>
          <a:ln>
            <a:noFill/>
          </a:ln>
          <a:effectLst>
            <a:softEdge rad="63500"/>
          </a:effectLst>
        </p:spPr>
        <p:txBody>
          <a:bodyPr wrap="square" rtlCol="0">
            <a:spAutoFit/>
          </a:bodyPr>
          <a:lstStyle/>
          <a:p>
            <a:pPr algn="ctr"/>
            <a:r>
              <a:rPr lang="en-GB" sz="2400" b="1" dirty="0" smtClean="0">
                <a:solidFill>
                  <a:srgbClr val="003200"/>
                </a:solidFill>
                <a:latin typeface="Century Gothic" pitchFamily="34" charset="0"/>
              </a:rPr>
              <a:t>Mosquito larvae</a:t>
            </a:r>
            <a:endParaRPr lang="en-GB" sz="2400" b="1" dirty="0">
              <a:solidFill>
                <a:srgbClr val="003200"/>
              </a:solidFill>
              <a:latin typeface="Century Gothic" pitchFamily="34" charset="0"/>
            </a:endParaRPr>
          </a:p>
        </p:txBody>
      </p:sp>
      <p:sp>
        <p:nvSpPr>
          <p:cNvPr id="20" name="TextBox 19"/>
          <p:cNvSpPr txBox="1"/>
          <p:nvPr/>
        </p:nvSpPr>
        <p:spPr>
          <a:xfrm>
            <a:off x="323528" y="2808312"/>
            <a:ext cx="1008112" cy="461665"/>
          </a:xfrm>
          <a:prstGeom prst="rect">
            <a:avLst/>
          </a:prstGeom>
          <a:noFill/>
          <a:ln>
            <a:noFill/>
          </a:ln>
          <a:effectLst>
            <a:softEdge rad="63500"/>
          </a:effectLst>
        </p:spPr>
        <p:txBody>
          <a:bodyPr wrap="square" rtlCol="0">
            <a:spAutoFit/>
          </a:bodyPr>
          <a:lstStyle/>
          <a:p>
            <a:pPr algn="ctr"/>
            <a:r>
              <a:rPr lang="en-GB" sz="2400" b="1" dirty="0" smtClean="0">
                <a:solidFill>
                  <a:srgbClr val="003200"/>
                </a:solidFill>
                <a:latin typeface="Century Gothic" pitchFamily="34" charset="0"/>
              </a:rPr>
              <a:t>Sloth</a:t>
            </a:r>
            <a:endParaRPr lang="en-GB" sz="2400" b="1" dirty="0">
              <a:solidFill>
                <a:srgbClr val="003200"/>
              </a:solidFill>
              <a:latin typeface="Century Gothic" pitchFamily="34" charset="0"/>
            </a:endParaRPr>
          </a:p>
        </p:txBody>
      </p:sp>
      <p:sp>
        <p:nvSpPr>
          <p:cNvPr id="21" name="TextBox 20"/>
          <p:cNvSpPr txBox="1"/>
          <p:nvPr/>
        </p:nvSpPr>
        <p:spPr>
          <a:xfrm>
            <a:off x="4860032" y="1052736"/>
            <a:ext cx="720080" cy="461665"/>
          </a:xfrm>
          <a:prstGeom prst="rect">
            <a:avLst/>
          </a:prstGeom>
          <a:solidFill>
            <a:schemeClr val="accent3">
              <a:lumMod val="20000"/>
              <a:lumOff val="80000"/>
            </a:schemeClr>
          </a:solidFill>
          <a:ln>
            <a:noFill/>
          </a:ln>
          <a:effectLst>
            <a:softEdge rad="63500"/>
          </a:effectLst>
        </p:spPr>
        <p:txBody>
          <a:bodyPr wrap="square" rtlCol="0">
            <a:spAutoFit/>
          </a:bodyPr>
          <a:lstStyle/>
          <a:p>
            <a:pPr algn="ctr"/>
            <a:r>
              <a:rPr lang="en-GB" sz="2400" b="1" dirty="0" smtClean="0">
                <a:solidFill>
                  <a:srgbClr val="006800"/>
                </a:solidFill>
                <a:latin typeface="Century Gothic" pitchFamily="34" charset="0"/>
              </a:rPr>
              <a:t>Bat</a:t>
            </a:r>
            <a:endParaRPr lang="en-GB" sz="2400" b="1" dirty="0">
              <a:solidFill>
                <a:srgbClr val="006800"/>
              </a:solidFill>
              <a:latin typeface="Century Gothic" pitchFamily="34" charset="0"/>
            </a:endParaRPr>
          </a:p>
        </p:txBody>
      </p:sp>
      <p:sp>
        <p:nvSpPr>
          <p:cNvPr id="22" name="TextBox 21"/>
          <p:cNvSpPr txBox="1"/>
          <p:nvPr/>
        </p:nvSpPr>
        <p:spPr>
          <a:xfrm>
            <a:off x="1835696" y="1944216"/>
            <a:ext cx="1440160" cy="1015663"/>
          </a:xfrm>
          <a:prstGeom prst="rect">
            <a:avLst/>
          </a:prstGeom>
          <a:noFill/>
          <a:ln>
            <a:noFill/>
          </a:ln>
          <a:effectLst>
            <a:softEdge rad="63500"/>
          </a:effectLst>
        </p:spPr>
        <p:txBody>
          <a:bodyPr wrap="square" rtlCol="0">
            <a:spAutoFit/>
          </a:bodyPr>
          <a:lstStyle/>
          <a:p>
            <a:pPr algn="ctr"/>
            <a:r>
              <a:rPr lang="en-GB" sz="2000" b="1" dirty="0" smtClean="0">
                <a:solidFill>
                  <a:srgbClr val="003200"/>
                </a:solidFill>
                <a:latin typeface="Century Gothic" pitchFamily="34" charset="0"/>
              </a:rPr>
              <a:t>Adult mosquito (male)</a:t>
            </a:r>
            <a:endParaRPr lang="en-GB" sz="2000" b="1" dirty="0">
              <a:solidFill>
                <a:srgbClr val="003200"/>
              </a:solidFill>
              <a:latin typeface="Century Gothic" pitchFamily="34" charset="0"/>
            </a:endParaRPr>
          </a:p>
        </p:txBody>
      </p:sp>
      <p:sp>
        <p:nvSpPr>
          <p:cNvPr id="23" name="TextBox 22"/>
          <p:cNvSpPr txBox="1"/>
          <p:nvPr/>
        </p:nvSpPr>
        <p:spPr>
          <a:xfrm>
            <a:off x="4067944" y="1988840"/>
            <a:ext cx="1368152" cy="1015663"/>
          </a:xfrm>
          <a:prstGeom prst="rect">
            <a:avLst/>
          </a:prstGeom>
          <a:noFill/>
          <a:ln>
            <a:noFill/>
          </a:ln>
          <a:effectLst>
            <a:softEdge rad="63500"/>
          </a:effectLst>
        </p:spPr>
        <p:txBody>
          <a:bodyPr wrap="square" rtlCol="0">
            <a:spAutoFit/>
          </a:bodyPr>
          <a:lstStyle/>
          <a:p>
            <a:pPr algn="ctr"/>
            <a:r>
              <a:rPr lang="en-GB" sz="2000" b="1" dirty="0" smtClean="0">
                <a:solidFill>
                  <a:srgbClr val="003200"/>
                </a:solidFill>
                <a:latin typeface="Century Gothic" pitchFamily="34" charset="0"/>
              </a:rPr>
              <a:t>Adult mosquito (female)</a:t>
            </a:r>
            <a:endParaRPr lang="en-GB" sz="2000" b="1" dirty="0">
              <a:solidFill>
                <a:srgbClr val="003200"/>
              </a:solidFill>
              <a:latin typeface="Century Gothic" pitchFamily="34" charset="0"/>
            </a:endParaRPr>
          </a:p>
        </p:txBody>
      </p:sp>
      <p:sp>
        <p:nvSpPr>
          <p:cNvPr id="24" name="TextBox 23"/>
          <p:cNvSpPr txBox="1"/>
          <p:nvPr/>
        </p:nvSpPr>
        <p:spPr>
          <a:xfrm>
            <a:off x="5868144" y="2996952"/>
            <a:ext cx="1440160" cy="461665"/>
          </a:xfrm>
          <a:prstGeom prst="rect">
            <a:avLst/>
          </a:prstGeom>
          <a:noFill/>
          <a:ln>
            <a:noFill/>
          </a:ln>
          <a:effectLst>
            <a:softEdge rad="63500"/>
          </a:effectLst>
        </p:spPr>
        <p:txBody>
          <a:bodyPr wrap="square" rtlCol="0">
            <a:spAutoFit/>
          </a:bodyPr>
          <a:lstStyle/>
          <a:p>
            <a:pPr algn="ctr"/>
            <a:r>
              <a:rPr lang="en-GB" sz="2400" b="1" dirty="0" smtClean="0">
                <a:solidFill>
                  <a:srgbClr val="003200"/>
                </a:solidFill>
                <a:latin typeface="Century Gothic" pitchFamily="34" charset="0"/>
              </a:rPr>
              <a:t>Human</a:t>
            </a:r>
            <a:endParaRPr lang="en-GB" sz="2400" b="1" dirty="0">
              <a:solidFill>
                <a:srgbClr val="003200"/>
              </a:solidFill>
              <a:latin typeface="Century Gothic" pitchFamily="34" charset="0"/>
            </a:endParaRPr>
          </a:p>
        </p:txBody>
      </p:sp>
      <p:sp>
        <p:nvSpPr>
          <p:cNvPr id="25" name="TextBox 24"/>
          <p:cNvSpPr txBox="1"/>
          <p:nvPr/>
        </p:nvSpPr>
        <p:spPr>
          <a:xfrm>
            <a:off x="6228184" y="5229200"/>
            <a:ext cx="936104" cy="461665"/>
          </a:xfrm>
          <a:prstGeom prst="rect">
            <a:avLst/>
          </a:prstGeom>
          <a:noFill/>
          <a:ln>
            <a:noFill/>
          </a:ln>
          <a:effectLst>
            <a:softEdge rad="63500"/>
          </a:effectLst>
        </p:spPr>
        <p:txBody>
          <a:bodyPr wrap="square" rtlCol="0">
            <a:spAutoFit/>
          </a:bodyPr>
          <a:lstStyle/>
          <a:p>
            <a:pPr algn="ctr"/>
            <a:r>
              <a:rPr lang="en-GB" sz="2400" b="1" dirty="0" smtClean="0">
                <a:solidFill>
                  <a:srgbClr val="003200"/>
                </a:solidFill>
                <a:latin typeface="Century Gothic" pitchFamily="34" charset="0"/>
              </a:rPr>
              <a:t>Frog</a:t>
            </a:r>
            <a:endParaRPr lang="en-GB" sz="2400" b="1" dirty="0">
              <a:solidFill>
                <a:srgbClr val="003200"/>
              </a:solidFill>
              <a:latin typeface="Century Gothic" pitchFamily="34" charset="0"/>
            </a:endParaRPr>
          </a:p>
        </p:txBody>
      </p:sp>
      <p:sp>
        <p:nvSpPr>
          <p:cNvPr id="26" name="TextBox 25"/>
          <p:cNvSpPr txBox="1"/>
          <p:nvPr/>
        </p:nvSpPr>
        <p:spPr>
          <a:xfrm>
            <a:off x="7308304" y="3327375"/>
            <a:ext cx="1763688" cy="461665"/>
          </a:xfrm>
          <a:prstGeom prst="rect">
            <a:avLst/>
          </a:prstGeom>
          <a:noFill/>
          <a:ln>
            <a:noFill/>
          </a:ln>
          <a:effectLst>
            <a:softEdge rad="63500"/>
          </a:effectLst>
        </p:spPr>
        <p:txBody>
          <a:bodyPr wrap="square" rtlCol="0">
            <a:spAutoFit/>
          </a:bodyPr>
          <a:lstStyle/>
          <a:p>
            <a:pPr algn="ctr"/>
            <a:r>
              <a:rPr lang="en-GB" sz="2400" b="1" dirty="0" smtClean="0">
                <a:solidFill>
                  <a:srgbClr val="003200"/>
                </a:solidFill>
                <a:latin typeface="Century Gothic" pitchFamily="34" charset="0"/>
              </a:rPr>
              <a:t>Crocodile</a:t>
            </a:r>
            <a:endParaRPr lang="en-GB" sz="2400" b="1" dirty="0">
              <a:solidFill>
                <a:srgbClr val="003200"/>
              </a:solidFill>
              <a:latin typeface="Century Gothic" pitchFamily="34" charset="0"/>
            </a:endParaRPr>
          </a:p>
        </p:txBody>
      </p:sp>
      <p:sp>
        <p:nvSpPr>
          <p:cNvPr id="27" name="TextBox 26"/>
          <p:cNvSpPr txBox="1"/>
          <p:nvPr/>
        </p:nvSpPr>
        <p:spPr>
          <a:xfrm>
            <a:off x="827584" y="1152128"/>
            <a:ext cx="1296144" cy="461665"/>
          </a:xfrm>
          <a:prstGeom prst="rect">
            <a:avLst/>
          </a:prstGeom>
          <a:noFill/>
          <a:ln>
            <a:noFill/>
          </a:ln>
          <a:effectLst>
            <a:softEdge rad="63500"/>
          </a:effectLst>
        </p:spPr>
        <p:txBody>
          <a:bodyPr wrap="square" rtlCol="0">
            <a:spAutoFit/>
          </a:bodyPr>
          <a:lstStyle/>
          <a:p>
            <a:pPr algn="ctr"/>
            <a:r>
              <a:rPr lang="en-GB" sz="2400" b="1" dirty="0" smtClean="0">
                <a:solidFill>
                  <a:srgbClr val="003200"/>
                </a:solidFill>
                <a:latin typeface="Century Gothic" pitchFamily="34" charset="0"/>
              </a:rPr>
              <a:t>Eagle</a:t>
            </a:r>
            <a:endParaRPr lang="en-GB" sz="2400" b="1" dirty="0">
              <a:solidFill>
                <a:srgbClr val="003200"/>
              </a:solidFill>
              <a:latin typeface="Century Gothic" pitchFamily="34" charset="0"/>
            </a:endParaRPr>
          </a:p>
        </p:txBody>
      </p:sp>
      <p:sp>
        <p:nvSpPr>
          <p:cNvPr id="28" name="TextBox 27"/>
          <p:cNvSpPr txBox="1"/>
          <p:nvPr/>
        </p:nvSpPr>
        <p:spPr>
          <a:xfrm>
            <a:off x="7668344" y="5301208"/>
            <a:ext cx="1260648" cy="461665"/>
          </a:xfrm>
          <a:prstGeom prst="rect">
            <a:avLst/>
          </a:prstGeom>
          <a:noFill/>
          <a:ln>
            <a:noFill/>
          </a:ln>
        </p:spPr>
        <p:txBody>
          <a:bodyPr wrap="square" rtlCol="0">
            <a:spAutoFit/>
          </a:bodyPr>
          <a:lstStyle/>
          <a:p>
            <a:pPr algn="ctr"/>
            <a:r>
              <a:rPr lang="en-GB" sz="2400" b="1" dirty="0" smtClean="0">
                <a:solidFill>
                  <a:srgbClr val="003200"/>
                </a:solidFill>
                <a:latin typeface="Century Gothic" pitchFamily="34" charset="0"/>
              </a:rPr>
              <a:t>Catfish</a:t>
            </a:r>
            <a:endParaRPr lang="en-GB" sz="2400" b="1" dirty="0">
              <a:solidFill>
                <a:srgbClr val="003200"/>
              </a:solidFill>
              <a:latin typeface="Century Gothic" pitchFamily="34" charset="0"/>
            </a:endParaRPr>
          </a:p>
        </p:txBody>
      </p:sp>
      <p:grpSp>
        <p:nvGrpSpPr>
          <p:cNvPr id="2" name="Group 9"/>
          <p:cNvGrpSpPr/>
          <p:nvPr/>
        </p:nvGrpSpPr>
        <p:grpSpPr>
          <a:xfrm>
            <a:off x="7813154" y="0"/>
            <a:ext cx="1296144" cy="641606"/>
            <a:chOff x="7813154" y="0"/>
            <a:chExt cx="1296144" cy="641606"/>
          </a:xfrm>
        </p:grpSpPr>
        <p:sp>
          <p:nvSpPr>
            <p:cNvPr id="69" name="TextBox 68"/>
            <p:cNvSpPr txBox="1"/>
            <p:nvPr/>
          </p:nvSpPr>
          <p:spPr>
            <a:xfrm>
              <a:off x="7813154" y="0"/>
              <a:ext cx="792088" cy="338554"/>
            </a:xfrm>
            <a:prstGeom prst="rect">
              <a:avLst/>
            </a:prstGeom>
            <a:noFill/>
          </p:spPr>
          <p:txBody>
            <a:bodyPr wrap="square" rtlCol="0">
              <a:spAutoFit/>
            </a:bodyPr>
            <a:lstStyle/>
            <a:p>
              <a:pPr algn="r"/>
              <a:r>
                <a:rPr lang="en-GB" sz="1600" b="1" dirty="0" smtClean="0">
                  <a:latin typeface="Century Gothic" pitchFamily="34" charset="0"/>
                </a:rPr>
                <a:t>SS2a</a:t>
              </a:r>
              <a:endParaRPr lang="en-GB" sz="1600" b="1" dirty="0">
                <a:latin typeface="Century Gothic" pitchFamily="34" charset="0"/>
              </a:endParaRPr>
            </a:p>
          </p:txBody>
        </p:sp>
        <p:pic>
          <p:nvPicPr>
            <p:cNvPr id="70" name="Picture 69" descr="Student sheets.png"/>
            <p:cNvPicPr>
              <a:picLocks noChangeAspect="1"/>
            </p:cNvPicPr>
            <p:nvPr/>
          </p:nvPicPr>
          <p:blipFill>
            <a:blip r:embed="rId5" cstate="print"/>
            <a:stretch>
              <a:fillRect/>
            </a:stretch>
          </p:blipFill>
          <p:spPr>
            <a:xfrm>
              <a:off x="8598815" y="44624"/>
              <a:ext cx="510483" cy="596982"/>
            </a:xfrm>
            <a:prstGeom prst="rect">
              <a:avLst/>
            </a:prstGeom>
          </p:spPr>
        </p:pic>
      </p:grpSp>
      <p:sp>
        <p:nvSpPr>
          <p:cNvPr id="71" name="TextBox 70"/>
          <p:cNvSpPr txBox="1"/>
          <p:nvPr/>
        </p:nvSpPr>
        <p:spPr>
          <a:xfrm>
            <a:off x="4283968" y="116632"/>
            <a:ext cx="1800200" cy="887422"/>
          </a:xfrm>
          <a:prstGeom prst="rect">
            <a:avLst/>
          </a:prstGeom>
          <a:noFill/>
        </p:spPr>
        <p:txBody>
          <a:bodyPr wrap="square" rtlCol="0">
            <a:spAutoFit/>
          </a:bodyPr>
          <a:lstStyle/>
          <a:p>
            <a:pPr algn="ctr">
              <a:lnSpc>
                <a:spcPts val="3100"/>
              </a:lnSpc>
            </a:pPr>
            <a:r>
              <a:rPr lang="en-GB" sz="3200" b="1" dirty="0" smtClean="0">
                <a:solidFill>
                  <a:schemeClr val="tx1">
                    <a:lumMod val="95000"/>
                    <a:lumOff val="5000"/>
                  </a:schemeClr>
                </a:solidFill>
                <a:latin typeface="Century Gothic" pitchFamily="34" charset="0"/>
                <a:ea typeface="+mj-ea"/>
                <a:cs typeface="+mj-cs"/>
              </a:rPr>
              <a:t>Food </a:t>
            </a:r>
            <a:br>
              <a:rPr lang="en-GB" sz="3200" b="1" dirty="0" smtClean="0">
                <a:solidFill>
                  <a:schemeClr val="tx1">
                    <a:lumMod val="95000"/>
                    <a:lumOff val="5000"/>
                  </a:schemeClr>
                </a:solidFill>
                <a:latin typeface="Century Gothic" pitchFamily="34" charset="0"/>
                <a:ea typeface="+mj-ea"/>
                <a:cs typeface="+mj-cs"/>
              </a:rPr>
            </a:br>
            <a:r>
              <a:rPr lang="en-GB" sz="3200" b="1" dirty="0" smtClean="0">
                <a:solidFill>
                  <a:schemeClr val="tx1">
                    <a:lumMod val="95000"/>
                    <a:lumOff val="5000"/>
                  </a:schemeClr>
                </a:solidFill>
                <a:latin typeface="Century Gothic" pitchFamily="34" charset="0"/>
                <a:ea typeface="+mj-ea"/>
                <a:cs typeface="+mj-cs"/>
              </a:rPr>
              <a:t>web</a:t>
            </a:r>
            <a:endParaRPr lang="en-GB" sz="3200" b="1" dirty="0">
              <a:solidFill>
                <a:schemeClr val="tx1">
                  <a:lumMod val="95000"/>
                  <a:lumOff val="5000"/>
                </a:schemeClr>
              </a:solidFill>
              <a:latin typeface="Century Gothic" pitchFamily="34" charset="0"/>
              <a:ea typeface="+mj-ea"/>
              <a:cs typeface="+mj-cs"/>
            </a:endParaRPr>
          </a:p>
        </p:txBody>
      </p:sp>
      <p:sp>
        <p:nvSpPr>
          <p:cNvPr id="29" name="TextBox 28"/>
          <p:cNvSpPr txBox="1"/>
          <p:nvPr/>
        </p:nvSpPr>
        <p:spPr>
          <a:xfrm>
            <a:off x="35496" y="0"/>
            <a:ext cx="3024336" cy="677108"/>
          </a:xfrm>
          <a:prstGeom prst="rect">
            <a:avLst/>
          </a:prstGeom>
          <a:noFill/>
          <a:effectLst>
            <a:softEdge rad="63500"/>
          </a:effectLst>
        </p:spPr>
        <p:txBody>
          <a:bodyPr wrap="square" rtlCol="0">
            <a:spAutoFit/>
          </a:bodyPr>
          <a:lstStyle/>
          <a:p>
            <a:r>
              <a:rPr lang="en-GB" b="1" dirty="0" smtClean="0">
                <a:solidFill>
                  <a:srgbClr val="003200"/>
                </a:solidFill>
              </a:rPr>
              <a:t>Use the clues to add arrows and complete </a:t>
            </a:r>
            <a:r>
              <a:rPr lang="en-GB" sz="2000" b="1" dirty="0" smtClean="0">
                <a:solidFill>
                  <a:srgbClr val="003200"/>
                </a:solidFill>
              </a:rPr>
              <a:t>the</a:t>
            </a:r>
            <a:r>
              <a:rPr lang="en-GB" b="1" dirty="0" smtClean="0">
                <a:solidFill>
                  <a:srgbClr val="003200"/>
                </a:solidFill>
              </a:rPr>
              <a:t> food web.</a:t>
            </a:r>
            <a:endParaRPr lang="en-GB" b="1" dirty="0">
              <a:solidFill>
                <a:srgbClr val="003200"/>
              </a:solidFill>
            </a:endParaRPr>
          </a:p>
        </p:txBody>
      </p:sp>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4" cstate="print"/>
          <a:srcRect/>
          <a:stretch>
            <a:fillRect/>
          </a:stretch>
        </p:blipFill>
        <p:spPr bwMode="auto">
          <a:xfrm>
            <a:off x="0" y="0"/>
            <a:ext cx="9259133" cy="6525344"/>
          </a:xfrm>
          <a:prstGeom prst="rect">
            <a:avLst/>
          </a:prstGeom>
          <a:noFill/>
          <a:ln w="9525">
            <a:noFill/>
            <a:miter lim="800000"/>
            <a:headEnd/>
            <a:tailEnd/>
          </a:ln>
        </p:spPr>
      </p:pic>
      <p:sp>
        <p:nvSpPr>
          <p:cNvPr id="16" name="TextBox 15"/>
          <p:cNvSpPr txBox="1"/>
          <p:nvPr/>
        </p:nvSpPr>
        <p:spPr>
          <a:xfrm>
            <a:off x="1691680" y="4509120"/>
            <a:ext cx="1368152" cy="461665"/>
          </a:xfrm>
          <a:prstGeom prst="rect">
            <a:avLst/>
          </a:prstGeom>
          <a:solidFill>
            <a:schemeClr val="tx1">
              <a:lumMod val="65000"/>
              <a:lumOff val="35000"/>
              <a:alpha val="83000"/>
            </a:schemeClr>
          </a:solidFill>
          <a:ln>
            <a:noFill/>
          </a:ln>
          <a:effectLst>
            <a:softEdge rad="63500"/>
          </a:effectLst>
        </p:spPr>
        <p:txBody>
          <a:bodyPr wrap="square" rtlCol="0">
            <a:spAutoFit/>
          </a:bodyPr>
          <a:lstStyle/>
          <a:p>
            <a:pPr algn="ctr"/>
            <a:r>
              <a:rPr lang="en-GB" sz="2400" b="1" dirty="0" smtClean="0">
                <a:solidFill>
                  <a:schemeClr val="bg1"/>
                </a:solidFill>
                <a:latin typeface="Century Gothic" pitchFamily="34" charset="0"/>
              </a:rPr>
              <a:t>Orchid</a:t>
            </a:r>
            <a:endParaRPr lang="en-GB" sz="2400" b="1" dirty="0">
              <a:solidFill>
                <a:schemeClr val="bg1"/>
              </a:solidFill>
              <a:latin typeface="Century Gothic" pitchFamily="34" charset="0"/>
            </a:endParaRPr>
          </a:p>
        </p:txBody>
      </p:sp>
      <p:sp>
        <p:nvSpPr>
          <p:cNvPr id="17" name="TextBox 16"/>
          <p:cNvSpPr txBox="1"/>
          <p:nvPr/>
        </p:nvSpPr>
        <p:spPr>
          <a:xfrm>
            <a:off x="539552" y="5373216"/>
            <a:ext cx="864096" cy="461665"/>
          </a:xfrm>
          <a:prstGeom prst="rect">
            <a:avLst/>
          </a:prstGeom>
          <a:solidFill>
            <a:srgbClr val="006800">
              <a:alpha val="80000"/>
            </a:srgbClr>
          </a:solidFill>
          <a:ln>
            <a:noFill/>
          </a:ln>
          <a:effectLst>
            <a:softEdge rad="63500"/>
          </a:effectLst>
        </p:spPr>
        <p:txBody>
          <a:bodyPr wrap="square" rtlCol="0">
            <a:spAutoFit/>
          </a:bodyPr>
          <a:lstStyle/>
          <a:p>
            <a:pPr algn="ctr"/>
            <a:r>
              <a:rPr lang="en-GB" sz="2400" b="1" dirty="0" smtClean="0">
                <a:solidFill>
                  <a:schemeClr val="bg1"/>
                </a:solidFill>
                <a:latin typeface="Century Gothic" pitchFamily="34" charset="0"/>
              </a:rPr>
              <a:t>Tree</a:t>
            </a:r>
            <a:endParaRPr lang="en-GB" sz="2400" b="1" dirty="0">
              <a:solidFill>
                <a:schemeClr val="bg1"/>
              </a:solidFill>
              <a:latin typeface="Century Gothic" pitchFamily="34" charset="0"/>
            </a:endParaRPr>
          </a:p>
        </p:txBody>
      </p:sp>
      <p:sp>
        <p:nvSpPr>
          <p:cNvPr id="18" name="TextBox 17"/>
          <p:cNvSpPr txBox="1"/>
          <p:nvPr/>
        </p:nvSpPr>
        <p:spPr>
          <a:xfrm>
            <a:off x="4427984" y="6021288"/>
            <a:ext cx="1152128" cy="461665"/>
          </a:xfrm>
          <a:prstGeom prst="rect">
            <a:avLst/>
          </a:prstGeom>
          <a:solidFill>
            <a:schemeClr val="tx1">
              <a:lumMod val="65000"/>
              <a:lumOff val="35000"/>
            </a:schemeClr>
          </a:solidFill>
          <a:ln>
            <a:solidFill>
              <a:schemeClr val="tx1"/>
            </a:solidFill>
          </a:ln>
          <a:effectLst>
            <a:softEdge rad="63500"/>
          </a:effectLst>
        </p:spPr>
        <p:txBody>
          <a:bodyPr wrap="square" rtlCol="0">
            <a:spAutoFit/>
          </a:bodyPr>
          <a:lstStyle/>
          <a:p>
            <a:r>
              <a:rPr lang="en-GB" sz="2400" b="1" dirty="0" smtClean="0">
                <a:solidFill>
                  <a:schemeClr val="bg1"/>
                </a:solidFill>
                <a:latin typeface="Century Gothic" pitchFamily="34" charset="0"/>
              </a:rPr>
              <a:t>Algae</a:t>
            </a:r>
            <a:endParaRPr lang="en-GB" sz="2400" b="1" dirty="0">
              <a:solidFill>
                <a:schemeClr val="bg1"/>
              </a:solidFill>
              <a:latin typeface="Century Gothic" pitchFamily="34" charset="0"/>
            </a:endParaRPr>
          </a:p>
        </p:txBody>
      </p:sp>
      <p:sp>
        <p:nvSpPr>
          <p:cNvPr id="19" name="TextBox 18"/>
          <p:cNvSpPr txBox="1"/>
          <p:nvPr/>
        </p:nvSpPr>
        <p:spPr>
          <a:xfrm>
            <a:off x="6516216" y="6021288"/>
            <a:ext cx="2627784" cy="461665"/>
          </a:xfrm>
          <a:prstGeom prst="rect">
            <a:avLst/>
          </a:prstGeom>
          <a:noFill/>
          <a:ln>
            <a:noFill/>
          </a:ln>
          <a:effectLst>
            <a:softEdge rad="63500"/>
          </a:effectLst>
        </p:spPr>
        <p:txBody>
          <a:bodyPr wrap="square" rtlCol="0">
            <a:spAutoFit/>
          </a:bodyPr>
          <a:lstStyle/>
          <a:p>
            <a:pPr algn="ctr"/>
            <a:r>
              <a:rPr lang="en-GB" sz="2400" b="1" dirty="0" smtClean="0">
                <a:solidFill>
                  <a:schemeClr val="bg1"/>
                </a:solidFill>
                <a:latin typeface="Century Gothic" pitchFamily="34" charset="0"/>
              </a:rPr>
              <a:t>Mosquito larvae</a:t>
            </a:r>
            <a:endParaRPr lang="en-GB" sz="2400" b="1" dirty="0">
              <a:solidFill>
                <a:schemeClr val="bg1"/>
              </a:solidFill>
              <a:latin typeface="Century Gothic" pitchFamily="34" charset="0"/>
            </a:endParaRPr>
          </a:p>
        </p:txBody>
      </p:sp>
      <p:sp>
        <p:nvSpPr>
          <p:cNvPr id="20" name="TextBox 19"/>
          <p:cNvSpPr txBox="1"/>
          <p:nvPr/>
        </p:nvSpPr>
        <p:spPr>
          <a:xfrm>
            <a:off x="323528" y="2967335"/>
            <a:ext cx="1008112" cy="461665"/>
          </a:xfrm>
          <a:prstGeom prst="rect">
            <a:avLst/>
          </a:prstGeom>
          <a:solidFill>
            <a:schemeClr val="bg2">
              <a:lumMod val="25000"/>
              <a:alpha val="78000"/>
            </a:schemeClr>
          </a:solidFill>
          <a:ln>
            <a:noFill/>
          </a:ln>
          <a:effectLst>
            <a:softEdge rad="63500"/>
          </a:effectLst>
        </p:spPr>
        <p:txBody>
          <a:bodyPr wrap="square" rtlCol="0">
            <a:spAutoFit/>
          </a:bodyPr>
          <a:lstStyle/>
          <a:p>
            <a:pPr algn="ctr"/>
            <a:r>
              <a:rPr lang="en-GB" sz="2400" b="1" dirty="0" smtClean="0">
                <a:solidFill>
                  <a:schemeClr val="bg1"/>
                </a:solidFill>
                <a:latin typeface="Century Gothic" pitchFamily="34" charset="0"/>
              </a:rPr>
              <a:t>Sloth</a:t>
            </a:r>
            <a:endParaRPr lang="en-GB" sz="2400" b="1" dirty="0">
              <a:solidFill>
                <a:schemeClr val="bg1"/>
              </a:solidFill>
              <a:latin typeface="Century Gothic" pitchFamily="34" charset="0"/>
            </a:endParaRPr>
          </a:p>
        </p:txBody>
      </p:sp>
      <p:sp>
        <p:nvSpPr>
          <p:cNvPr id="21" name="TextBox 20"/>
          <p:cNvSpPr txBox="1"/>
          <p:nvPr/>
        </p:nvSpPr>
        <p:spPr>
          <a:xfrm>
            <a:off x="4932040" y="1239143"/>
            <a:ext cx="720080" cy="461665"/>
          </a:xfrm>
          <a:prstGeom prst="rect">
            <a:avLst/>
          </a:prstGeom>
          <a:solidFill>
            <a:srgbClr val="BDE092"/>
          </a:solidFill>
          <a:ln>
            <a:noFill/>
          </a:ln>
          <a:effectLst>
            <a:softEdge rad="63500"/>
          </a:effectLst>
        </p:spPr>
        <p:txBody>
          <a:bodyPr wrap="square" rtlCol="0">
            <a:spAutoFit/>
          </a:bodyPr>
          <a:lstStyle/>
          <a:p>
            <a:pPr algn="ctr"/>
            <a:r>
              <a:rPr lang="en-GB" sz="2400" b="1" dirty="0" smtClean="0">
                <a:latin typeface="Century Gothic" pitchFamily="34" charset="0"/>
              </a:rPr>
              <a:t>Bat</a:t>
            </a:r>
            <a:endParaRPr lang="en-GB" sz="2400" b="1" dirty="0">
              <a:latin typeface="Century Gothic" pitchFamily="34" charset="0"/>
            </a:endParaRPr>
          </a:p>
        </p:txBody>
      </p:sp>
      <p:sp>
        <p:nvSpPr>
          <p:cNvPr id="22" name="TextBox 21"/>
          <p:cNvSpPr txBox="1"/>
          <p:nvPr/>
        </p:nvSpPr>
        <p:spPr>
          <a:xfrm>
            <a:off x="1763688" y="1772816"/>
            <a:ext cx="1440160" cy="1015663"/>
          </a:xfrm>
          <a:prstGeom prst="rect">
            <a:avLst/>
          </a:prstGeom>
          <a:solidFill>
            <a:srgbClr val="006800">
              <a:alpha val="78000"/>
            </a:srgbClr>
          </a:solidFill>
          <a:ln>
            <a:noFill/>
          </a:ln>
          <a:effectLst>
            <a:softEdge rad="63500"/>
          </a:effectLst>
        </p:spPr>
        <p:txBody>
          <a:bodyPr wrap="square" rtlCol="0">
            <a:spAutoFit/>
          </a:bodyPr>
          <a:lstStyle/>
          <a:p>
            <a:pPr algn="ctr"/>
            <a:r>
              <a:rPr lang="en-GB" sz="2000" b="1" dirty="0" smtClean="0">
                <a:solidFill>
                  <a:schemeClr val="bg1"/>
                </a:solidFill>
                <a:latin typeface="Century Gothic" pitchFamily="34" charset="0"/>
              </a:rPr>
              <a:t>Adult mosquito (male)</a:t>
            </a:r>
            <a:endParaRPr lang="en-GB" sz="2000" b="1" dirty="0">
              <a:solidFill>
                <a:schemeClr val="bg1"/>
              </a:solidFill>
              <a:latin typeface="Century Gothic" pitchFamily="34" charset="0"/>
            </a:endParaRPr>
          </a:p>
        </p:txBody>
      </p:sp>
      <p:sp>
        <p:nvSpPr>
          <p:cNvPr id="23" name="TextBox 22"/>
          <p:cNvSpPr txBox="1"/>
          <p:nvPr/>
        </p:nvSpPr>
        <p:spPr>
          <a:xfrm>
            <a:off x="4067944" y="1988840"/>
            <a:ext cx="1368152" cy="1015663"/>
          </a:xfrm>
          <a:prstGeom prst="rect">
            <a:avLst/>
          </a:prstGeom>
          <a:solidFill>
            <a:srgbClr val="00AC00">
              <a:alpha val="74000"/>
            </a:srgbClr>
          </a:solidFill>
          <a:ln>
            <a:noFill/>
          </a:ln>
          <a:effectLst>
            <a:softEdge rad="63500"/>
          </a:effectLst>
        </p:spPr>
        <p:txBody>
          <a:bodyPr wrap="square" rtlCol="0">
            <a:spAutoFit/>
          </a:bodyPr>
          <a:lstStyle/>
          <a:p>
            <a:pPr algn="ctr"/>
            <a:r>
              <a:rPr lang="en-GB" sz="2000" b="1" dirty="0" smtClean="0">
                <a:solidFill>
                  <a:schemeClr val="bg1"/>
                </a:solidFill>
                <a:latin typeface="Century Gothic" pitchFamily="34" charset="0"/>
              </a:rPr>
              <a:t>Adult mosquito (female)</a:t>
            </a:r>
            <a:endParaRPr lang="en-GB" sz="2000" b="1" dirty="0">
              <a:solidFill>
                <a:schemeClr val="bg1"/>
              </a:solidFill>
              <a:latin typeface="Century Gothic" pitchFamily="34" charset="0"/>
            </a:endParaRPr>
          </a:p>
        </p:txBody>
      </p:sp>
      <p:sp>
        <p:nvSpPr>
          <p:cNvPr id="24" name="TextBox 23"/>
          <p:cNvSpPr txBox="1"/>
          <p:nvPr/>
        </p:nvSpPr>
        <p:spPr>
          <a:xfrm>
            <a:off x="5868144" y="2996952"/>
            <a:ext cx="1440160" cy="461665"/>
          </a:xfrm>
          <a:prstGeom prst="rect">
            <a:avLst/>
          </a:prstGeom>
          <a:solidFill>
            <a:srgbClr val="006800">
              <a:alpha val="61000"/>
            </a:srgbClr>
          </a:solidFill>
          <a:ln>
            <a:noFill/>
          </a:ln>
          <a:effectLst>
            <a:softEdge rad="63500"/>
          </a:effectLst>
        </p:spPr>
        <p:txBody>
          <a:bodyPr wrap="square" rtlCol="0">
            <a:spAutoFit/>
          </a:bodyPr>
          <a:lstStyle/>
          <a:p>
            <a:pPr algn="ctr"/>
            <a:r>
              <a:rPr lang="en-GB" sz="2400" b="1" dirty="0" smtClean="0">
                <a:solidFill>
                  <a:schemeClr val="bg1"/>
                </a:solidFill>
                <a:latin typeface="Century Gothic" pitchFamily="34" charset="0"/>
              </a:rPr>
              <a:t>Human</a:t>
            </a:r>
            <a:endParaRPr lang="en-GB" sz="2400" b="1" dirty="0">
              <a:solidFill>
                <a:schemeClr val="bg1"/>
              </a:solidFill>
              <a:latin typeface="Century Gothic" pitchFamily="34" charset="0"/>
            </a:endParaRPr>
          </a:p>
        </p:txBody>
      </p:sp>
      <p:sp>
        <p:nvSpPr>
          <p:cNvPr id="25" name="TextBox 24"/>
          <p:cNvSpPr txBox="1"/>
          <p:nvPr/>
        </p:nvSpPr>
        <p:spPr>
          <a:xfrm>
            <a:off x="6228184" y="5229200"/>
            <a:ext cx="936104" cy="461665"/>
          </a:xfrm>
          <a:prstGeom prst="rect">
            <a:avLst/>
          </a:prstGeom>
          <a:solidFill>
            <a:schemeClr val="tx2">
              <a:lumMod val="60000"/>
              <a:lumOff val="40000"/>
              <a:alpha val="51000"/>
            </a:schemeClr>
          </a:solidFill>
          <a:ln>
            <a:noFill/>
          </a:ln>
          <a:effectLst>
            <a:softEdge rad="63500"/>
          </a:effectLst>
        </p:spPr>
        <p:txBody>
          <a:bodyPr wrap="square" rtlCol="0">
            <a:spAutoFit/>
          </a:bodyPr>
          <a:lstStyle/>
          <a:p>
            <a:pPr algn="ctr"/>
            <a:r>
              <a:rPr lang="en-GB" sz="2400" b="1" dirty="0" smtClean="0">
                <a:solidFill>
                  <a:schemeClr val="bg1"/>
                </a:solidFill>
                <a:latin typeface="Century Gothic" pitchFamily="34" charset="0"/>
              </a:rPr>
              <a:t>Frog</a:t>
            </a:r>
            <a:endParaRPr lang="en-GB" sz="2400" b="1" dirty="0">
              <a:solidFill>
                <a:schemeClr val="bg1"/>
              </a:solidFill>
              <a:latin typeface="Century Gothic" pitchFamily="34" charset="0"/>
            </a:endParaRPr>
          </a:p>
        </p:txBody>
      </p:sp>
      <p:sp>
        <p:nvSpPr>
          <p:cNvPr id="26" name="TextBox 25"/>
          <p:cNvSpPr txBox="1"/>
          <p:nvPr/>
        </p:nvSpPr>
        <p:spPr>
          <a:xfrm>
            <a:off x="7308304" y="3327375"/>
            <a:ext cx="1763688" cy="461665"/>
          </a:xfrm>
          <a:prstGeom prst="rect">
            <a:avLst/>
          </a:prstGeom>
          <a:solidFill>
            <a:srgbClr val="006800">
              <a:alpha val="62000"/>
            </a:srgbClr>
          </a:solidFill>
          <a:ln>
            <a:noFill/>
          </a:ln>
          <a:effectLst>
            <a:softEdge rad="63500"/>
          </a:effectLst>
        </p:spPr>
        <p:txBody>
          <a:bodyPr wrap="square" rtlCol="0">
            <a:spAutoFit/>
          </a:bodyPr>
          <a:lstStyle/>
          <a:p>
            <a:pPr algn="ctr"/>
            <a:r>
              <a:rPr lang="en-GB" sz="2400" b="1" dirty="0" smtClean="0">
                <a:solidFill>
                  <a:schemeClr val="bg1"/>
                </a:solidFill>
                <a:latin typeface="Century Gothic" pitchFamily="34" charset="0"/>
              </a:rPr>
              <a:t>Crocodile</a:t>
            </a:r>
            <a:endParaRPr lang="en-GB" sz="2400" b="1" dirty="0">
              <a:solidFill>
                <a:schemeClr val="bg1"/>
              </a:solidFill>
              <a:latin typeface="Century Gothic" pitchFamily="34" charset="0"/>
            </a:endParaRPr>
          </a:p>
        </p:txBody>
      </p:sp>
      <p:sp>
        <p:nvSpPr>
          <p:cNvPr id="27" name="TextBox 26"/>
          <p:cNvSpPr txBox="1"/>
          <p:nvPr/>
        </p:nvSpPr>
        <p:spPr>
          <a:xfrm>
            <a:off x="827584" y="1196752"/>
            <a:ext cx="1296144" cy="461665"/>
          </a:xfrm>
          <a:prstGeom prst="rect">
            <a:avLst/>
          </a:prstGeom>
          <a:solidFill>
            <a:srgbClr val="006800">
              <a:alpha val="83000"/>
            </a:srgbClr>
          </a:solidFill>
          <a:ln>
            <a:noFill/>
          </a:ln>
          <a:effectLst>
            <a:softEdge rad="63500"/>
          </a:effectLst>
        </p:spPr>
        <p:txBody>
          <a:bodyPr wrap="square" rtlCol="0">
            <a:spAutoFit/>
          </a:bodyPr>
          <a:lstStyle/>
          <a:p>
            <a:pPr algn="ctr"/>
            <a:r>
              <a:rPr lang="en-GB" sz="2400" b="1" dirty="0" smtClean="0">
                <a:solidFill>
                  <a:schemeClr val="bg1"/>
                </a:solidFill>
                <a:latin typeface="Century Gothic" pitchFamily="34" charset="0"/>
              </a:rPr>
              <a:t>Eagle</a:t>
            </a:r>
            <a:endParaRPr lang="en-GB" sz="2400" b="1" dirty="0">
              <a:solidFill>
                <a:schemeClr val="bg1"/>
              </a:solidFill>
              <a:latin typeface="Century Gothic" pitchFamily="34" charset="0"/>
            </a:endParaRPr>
          </a:p>
        </p:txBody>
      </p:sp>
      <p:sp>
        <p:nvSpPr>
          <p:cNvPr id="28" name="TextBox 27"/>
          <p:cNvSpPr txBox="1"/>
          <p:nvPr/>
        </p:nvSpPr>
        <p:spPr>
          <a:xfrm>
            <a:off x="7668344" y="5301208"/>
            <a:ext cx="1260648" cy="461665"/>
          </a:xfrm>
          <a:prstGeom prst="rect">
            <a:avLst/>
          </a:prstGeom>
          <a:noFill/>
          <a:ln>
            <a:noFill/>
          </a:ln>
        </p:spPr>
        <p:txBody>
          <a:bodyPr wrap="square" rtlCol="0">
            <a:spAutoFit/>
          </a:bodyPr>
          <a:lstStyle/>
          <a:p>
            <a:pPr algn="ctr"/>
            <a:r>
              <a:rPr lang="en-GB" sz="2400" b="1" dirty="0" smtClean="0">
                <a:solidFill>
                  <a:schemeClr val="bg1"/>
                </a:solidFill>
                <a:latin typeface="Century Gothic" pitchFamily="34" charset="0"/>
              </a:rPr>
              <a:t>Catfish</a:t>
            </a:r>
            <a:endParaRPr lang="en-GB" sz="2400" b="1" dirty="0">
              <a:solidFill>
                <a:schemeClr val="bg1"/>
              </a:solidFill>
              <a:latin typeface="Century Gothic" pitchFamily="34" charset="0"/>
            </a:endParaRPr>
          </a:p>
        </p:txBody>
      </p:sp>
      <p:grpSp>
        <p:nvGrpSpPr>
          <p:cNvPr id="2" name="Group 9"/>
          <p:cNvGrpSpPr/>
          <p:nvPr/>
        </p:nvGrpSpPr>
        <p:grpSpPr>
          <a:xfrm>
            <a:off x="7956376" y="0"/>
            <a:ext cx="1152922" cy="641606"/>
            <a:chOff x="7956376" y="0"/>
            <a:chExt cx="1152922" cy="641606"/>
          </a:xfrm>
        </p:grpSpPr>
        <p:sp>
          <p:nvSpPr>
            <p:cNvPr id="69" name="TextBox 68"/>
            <p:cNvSpPr txBox="1"/>
            <p:nvPr/>
          </p:nvSpPr>
          <p:spPr>
            <a:xfrm>
              <a:off x="7956376" y="0"/>
              <a:ext cx="648866" cy="338554"/>
            </a:xfrm>
            <a:prstGeom prst="rect">
              <a:avLst/>
            </a:prstGeom>
            <a:solidFill>
              <a:srgbClr val="006800"/>
            </a:solidFill>
            <a:effectLst>
              <a:softEdge rad="63500"/>
            </a:effectLst>
          </p:spPr>
          <p:txBody>
            <a:bodyPr wrap="square" rtlCol="0">
              <a:spAutoFit/>
            </a:bodyPr>
            <a:lstStyle/>
            <a:p>
              <a:pPr algn="r"/>
              <a:r>
                <a:rPr lang="en-GB" sz="1600" b="1" dirty="0" smtClean="0">
                  <a:solidFill>
                    <a:schemeClr val="bg1"/>
                  </a:solidFill>
                  <a:latin typeface="Century Gothic" pitchFamily="34" charset="0"/>
                </a:rPr>
                <a:t>SS2a</a:t>
              </a:r>
              <a:endParaRPr lang="en-GB" sz="1600" b="1" dirty="0">
                <a:solidFill>
                  <a:schemeClr val="bg1"/>
                </a:solidFill>
                <a:latin typeface="Century Gothic" pitchFamily="34" charset="0"/>
              </a:endParaRPr>
            </a:p>
          </p:txBody>
        </p:sp>
        <p:pic>
          <p:nvPicPr>
            <p:cNvPr id="70" name="Picture 69" descr="Student sheets.png"/>
            <p:cNvPicPr>
              <a:picLocks noChangeAspect="1"/>
            </p:cNvPicPr>
            <p:nvPr/>
          </p:nvPicPr>
          <p:blipFill>
            <a:blip r:embed="rId5" cstate="print"/>
            <a:stretch>
              <a:fillRect/>
            </a:stretch>
          </p:blipFill>
          <p:spPr>
            <a:xfrm>
              <a:off x="8598815" y="44624"/>
              <a:ext cx="510483" cy="596982"/>
            </a:xfrm>
            <a:prstGeom prst="rect">
              <a:avLst/>
            </a:prstGeom>
          </p:spPr>
        </p:pic>
      </p:grpSp>
      <p:sp>
        <p:nvSpPr>
          <p:cNvPr id="71" name="TextBox 70"/>
          <p:cNvSpPr txBox="1"/>
          <p:nvPr/>
        </p:nvSpPr>
        <p:spPr>
          <a:xfrm>
            <a:off x="4283968" y="116632"/>
            <a:ext cx="1800200" cy="887422"/>
          </a:xfrm>
          <a:prstGeom prst="rect">
            <a:avLst/>
          </a:prstGeom>
          <a:noFill/>
        </p:spPr>
        <p:txBody>
          <a:bodyPr wrap="square" rtlCol="0">
            <a:spAutoFit/>
          </a:bodyPr>
          <a:lstStyle/>
          <a:p>
            <a:pPr algn="ctr">
              <a:lnSpc>
                <a:spcPts val="3100"/>
              </a:lnSpc>
            </a:pPr>
            <a:r>
              <a:rPr lang="en-GB" sz="3200" b="1" dirty="0" smtClean="0">
                <a:solidFill>
                  <a:schemeClr val="tx1">
                    <a:lumMod val="95000"/>
                    <a:lumOff val="5000"/>
                  </a:schemeClr>
                </a:solidFill>
                <a:latin typeface="Century Gothic" pitchFamily="34" charset="0"/>
                <a:ea typeface="+mj-ea"/>
                <a:cs typeface="+mj-cs"/>
              </a:rPr>
              <a:t>Food </a:t>
            </a:r>
            <a:br>
              <a:rPr lang="en-GB" sz="3200" b="1" dirty="0" smtClean="0">
                <a:solidFill>
                  <a:schemeClr val="tx1">
                    <a:lumMod val="95000"/>
                    <a:lumOff val="5000"/>
                  </a:schemeClr>
                </a:solidFill>
                <a:latin typeface="Century Gothic" pitchFamily="34" charset="0"/>
                <a:ea typeface="+mj-ea"/>
                <a:cs typeface="+mj-cs"/>
              </a:rPr>
            </a:br>
            <a:r>
              <a:rPr lang="en-GB" sz="3200" b="1" dirty="0" smtClean="0">
                <a:solidFill>
                  <a:schemeClr val="tx1">
                    <a:lumMod val="95000"/>
                    <a:lumOff val="5000"/>
                  </a:schemeClr>
                </a:solidFill>
                <a:latin typeface="Century Gothic" pitchFamily="34" charset="0"/>
                <a:ea typeface="+mj-ea"/>
                <a:cs typeface="+mj-cs"/>
              </a:rPr>
              <a:t>web</a:t>
            </a:r>
            <a:endParaRPr lang="en-GB" sz="3200" b="1" dirty="0">
              <a:solidFill>
                <a:schemeClr val="tx1">
                  <a:lumMod val="95000"/>
                  <a:lumOff val="5000"/>
                </a:schemeClr>
              </a:solidFill>
              <a:latin typeface="Century Gothic" pitchFamily="34" charset="0"/>
              <a:ea typeface="+mj-ea"/>
              <a:cs typeface="+mj-cs"/>
            </a:endParaRPr>
          </a:p>
        </p:txBody>
      </p:sp>
      <p:sp>
        <p:nvSpPr>
          <p:cNvPr id="29" name="TextBox 28"/>
          <p:cNvSpPr txBox="1"/>
          <p:nvPr/>
        </p:nvSpPr>
        <p:spPr>
          <a:xfrm>
            <a:off x="35496" y="44624"/>
            <a:ext cx="3024336" cy="677108"/>
          </a:xfrm>
          <a:prstGeom prst="rect">
            <a:avLst/>
          </a:prstGeom>
          <a:solidFill>
            <a:srgbClr val="006800"/>
          </a:solidFill>
          <a:effectLst>
            <a:softEdge rad="63500"/>
          </a:effectLst>
        </p:spPr>
        <p:txBody>
          <a:bodyPr wrap="square" rtlCol="0">
            <a:spAutoFit/>
          </a:bodyPr>
          <a:lstStyle/>
          <a:p>
            <a:r>
              <a:rPr lang="en-GB" b="1" dirty="0" smtClean="0">
                <a:solidFill>
                  <a:schemeClr val="bg1"/>
                </a:solidFill>
              </a:rPr>
              <a:t>Use the clues to add arrows and complete </a:t>
            </a:r>
            <a:r>
              <a:rPr lang="en-GB" sz="2000" b="1" dirty="0" smtClean="0">
                <a:solidFill>
                  <a:schemeClr val="bg1"/>
                </a:solidFill>
              </a:rPr>
              <a:t>the</a:t>
            </a:r>
            <a:r>
              <a:rPr lang="en-GB" b="1" dirty="0" smtClean="0">
                <a:solidFill>
                  <a:schemeClr val="bg1"/>
                </a:solidFill>
              </a:rPr>
              <a:t> food web.</a:t>
            </a:r>
            <a:endParaRPr lang="en-GB" b="1" dirty="0">
              <a:solidFill>
                <a:schemeClr val="bg1"/>
              </a:solidFill>
            </a:endParaRPr>
          </a:p>
        </p:txBody>
      </p:sp>
      <p:cxnSp>
        <p:nvCxnSpPr>
          <p:cNvPr id="30" name="Straight Arrow Connector 29"/>
          <p:cNvCxnSpPr>
            <a:stCxn id="16" idx="0"/>
            <a:endCxn id="22" idx="2"/>
          </p:cNvCxnSpPr>
          <p:nvPr/>
        </p:nvCxnSpPr>
        <p:spPr>
          <a:xfrm flipV="1">
            <a:off x="2375756" y="2788479"/>
            <a:ext cx="108012" cy="1720641"/>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endCxn id="20" idx="2"/>
          </p:cNvCxnSpPr>
          <p:nvPr/>
        </p:nvCxnSpPr>
        <p:spPr>
          <a:xfrm flipH="1" flipV="1">
            <a:off x="827584" y="3429000"/>
            <a:ext cx="36004" cy="1872208"/>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flipV="1">
            <a:off x="5364088" y="2492897"/>
            <a:ext cx="576064" cy="504055"/>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V="1">
            <a:off x="1259632" y="2708921"/>
            <a:ext cx="2880320" cy="504055"/>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1835696" y="1222013"/>
            <a:ext cx="3024336" cy="144016"/>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899592" y="1607314"/>
            <a:ext cx="432048" cy="131763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5436096" y="6237312"/>
            <a:ext cx="1152128" cy="20905"/>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25" idx="0"/>
          </p:cNvCxnSpPr>
          <p:nvPr/>
        </p:nvCxnSpPr>
        <p:spPr>
          <a:xfrm flipV="1">
            <a:off x="6696236" y="3717032"/>
            <a:ext cx="1332148" cy="1512168"/>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flipV="1">
            <a:off x="8388424" y="3717032"/>
            <a:ext cx="54260" cy="1584176"/>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V="1">
            <a:off x="8172400" y="5733256"/>
            <a:ext cx="216024" cy="36004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endCxn id="24" idx="2"/>
          </p:cNvCxnSpPr>
          <p:nvPr/>
        </p:nvCxnSpPr>
        <p:spPr>
          <a:xfrm flipH="1" flipV="1">
            <a:off x="6588224" y="3458617"/>
            <a:ext cx="1854460" cy="1842591"/>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endCxn id="21" idx="1"/>
          </p:cNvCxnSpPr>
          <p:nvPr/>
        </p:nvCxnSpPr>
        <p:spPr>
          <a:xfrm flipV="1">
            <a:off x="2915816" y="1469976"/>
            <a:ext cx="2016224" cy="590872"/>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23" idx="2"/>
          </p:cNvCxnSpPr>
          <p:nvPr/>
        </p:nvCxnSpPr>
        <p:spPr>
          <a:xfrm>
            <a:off x="4752020" y="3004503"/>
            <a:ext cx="1764196" cy="2152689"/>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2987824" y="2492896"/>
            <a:ext cx="3240360" cy="2999075"/>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flipV="1">
            <a:off x="7092280" y="5661248"/>
            <a:ext cx="1080120" cy="432048"/>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V="1">
            <a:off x="1475656" y="3429000"/>
            <a:ext cx="4680520" cy="2160241"/>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stCxn id="23" idx="0"/>
          </p:cNvCxnSpPr>
          <p:nvPr/>
        </p:nvCxnSpPr>
        <p:spPr>
          <a:xfrm flipV="1">
            <a:off x="4752020" y="1622376"/>
            <a:ext cx="332420" cy="366464"/>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0" name="Picture 8"/>
          <p:cNvPicPr>
            <a:picLocks noChangeAspect="1" noChangeArrowheads="1"/>
          </p:cNvPicPr>
          <p:nvPr/>
        </p:nvPicPr>
        <p:blipFill>
          <a:blip r:embed="rId4" cstate="print"/>
          <a:srcRect/>
          <a:stretch>
            <a:fillRect/>
          </a:stretch>
        </p:blipFill>
        <p:spPr bwMode="auto">
          <a:xfrm>
            <a:off x="6228184" y="4581128"/>
            <a:ext cx="2592288" cy="1728192"/>
          </a:xfrm>
          <a:prstGeom prst="rect">
            <a:avLst/>
          </a:prstGeom>
          <a:noFill/>
          <a:ln w="9525">
            <a:noFill/>
            <a:miter lim="800000"/>
            <a:headEnd/>
            <a:tailEnd/>
          </a:ln>
        </p:spPr>
      </p:pic>
      <p:pic>
        <p:nvPicPr>
          <p:cNvPr id="3078" name="Picture 6"/>
          <p:cNvPicPr>
            <a:picLocks noChangeAspect="1" noChangeArrowheads="1"/>
          </p:cNvPicPr>
          <p:nvPr/>
        </p:nvPicPr>
        <p:blipFill>
          <a:blip r:embed="rId5" cstate="print"/>
          <a:srcRect/>
          <a:stretch>
            <a:fillRect/>
          </a:stretch>
        </p:blipFill>
        <p:spPr bwMode="auto">
          <a:xfrm>
            <a:off x="6234446" y="2780928"/>
            <a:ext cx="2442010" cy="936104"/>
          </a:xfrm>
          <a:prstGeom prst="rect">
            <a:avLst/>
          </a:prstGeom>
          <a:noFill/>
          <a:ln w="9525">
            <a:noFill/>
            <a:miter lim="800000"/>
            <a:headEnd/>
            <a:tailEnd/>
          </a:ln>
        </p:spPr>
      </p:pic>
      <p:pic>
        <p:nvPicPr>
          <p:cNvPr id="115" name="Picture 114" descr="orchid.png"/>
          <p:cNvPicPr>
            <a:picLocks noChangeAspect="1"/>
          </p:cNvPicPr>
          <p:nvPr/>
        </p:nvPicPr>
        <p:blipFill>
          <a:blip r:embed="rId6" cstate="print"/>
          <a:stretch>
            <a:fillRect/>
          </a:stretch>
        </p:blipFill>
        <p:spPr>
          <a:xfrm flipH="1">
            <a:off x="6444207" y="980728"/>
            <a:ext cx="2304256" cy="1728192"/>
          </a:xfrm>
          <a:prstGeom prst="rect">
            <a:avLst/>
          </a:prstGeom>
        </p:spPr>
      </p:pic>
      <p:pic>
        <p:nvPicPr>
          <p:cNvPr id="114" name="Picture 113" descr="trees.png"/>
          <p:cNvPicPr>
            <a:picLocks noChangeAspect="1"/>
          </p:cNvPicPr>
          <p:nvPr/>
        </p:nvPicPr>
        <p:blipFill>
          <a:blip r:embed="rId7" cstate="print"/>
          <a:stretch>
            <a:fillRect/>
          </a:stretch>
        </p:blipFill>
        <p:spPr>
          <a:xfrm>
            <a:off x="2383852" y="980728"/>
            <a:ext cx="2260155" cy="1802310"/>
          </a:xfrm>
          <a:prstGeom prst="rect">
            <a:avLst/>
          </a:prstGeom>
        </p:spPr>
      </p:pic>
      <p:pic>
        <p:nvPicPr>
          <p:cNvPr id="3074" name="Picture 2"/>
          <p:cNvPicPr>
            <a:picLocks noChangeAspect="1" noChangeArrowheads="1"/>
          </p:cNvPicPr>
          <p:nvPr/>
        </p:nvPicPr>
        <p:blipFill>
          <a:blip r:embed="rId8" cstate="print"/>
          <a:srcRect l="6427"/>
          <a:stretch>
            <a:fillRect/>
          </a:stretch>
        </p:blipFill>
        <p:spPr bwMode="auto">
          <a:xfrm>
            <a:off x="2699792" y="2780928"/>
            <a:ext cx="1800200" cy="1728192"/>
          </a:xfrm>
          <a:prstGeom prst="rect">
            <a:avLst/>
          </a:prstGeom>
          <a:noFill/>
          <a:ln w="9525">
            <a:noFill/>
            <a:miter lim="800000"/>
            <a:headEnd/>
            <a:tailEnd/>
          </a:ln>
        </p:spPr>
      </p:pic>
      <p:grpSp>
        <p:nvGrpSpPr>
          <p:cNvPr id="2" name="Group 9"/>
          <p:cNvGrpSpPr/>
          <p:nvPr/>
        </p:nvGrpSpPr>
        <p:grpSpPr>
          <a:xfrm>
            <a:off x="7813154" y="0"/>
            <a:ext cx="1296144" cy="641606"/>
            <a:chOff x="7813154" y="0"/>
            <a:chExt cx="1296144" cy="641606"/>
          </a:xfrm>
        </p:grpSpPr>
        <p:sp>
          <p:nvSpPr>
            <p:cNvPr id="69" name="TextBox 68"/>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SS3a</a:t>
              </a:r>
              <a:endParaRPr lang="en-GB" sz="1600" dirty="0">
                <a:latin typeface="Century Gothic" pitchFamily="34" charset="0"/>
              </a:endParaRPr>
            </a:p>
          </p:txBody>
        </p:sp>
        <p:pic>
          <p:nvPicPr>
            <p:cNvPr id="70" name="Picture 69" descr="Student sheets.png"/>
            <p:cNvPicPr>
              <a:picLocks noChangeAspect="1"/>
            </p:cNvPicPr>
            <p:nvPr/>
          </p:nvPicPr>
          <p:blipFill>
            <a:blip r:embed="rId9" cstate="print"/>
            <a:stretch>
              <a:fillRect/>
            </a:stretch>
          </p:blipFill>
          <p:spPr>
            <a:xfrm>
              <a:off x="8598815" y="44624"/>
              <a:ext cx="510483" cy="596982"/>
            </a:xfrm>
            <a:prstGeom prst="rect">
              <a:avLst/>
            </a:prstGeom>
          </p:spPr>
        </p:pic>
      </p:grpSp>
      <p:sp>
        <p:nvSpPr>
          <p:cNvPr id="71" name="TextBox 70"/>
          <p:cNvSpPr txBox="1"/>
          <p:nvPr/>
        </p:nvSpPr>
        <p:spPr>
          <a:xfrm>
            <a:off x="2123728" y="116632"/>
            <a:ext cx="5400600" cy="646331"/>
          </a:xfrm>
          <a:prstGeom prst="rect">
            <a:avLst/>
          </a:prstGeom>
          <a:noFill/>
        </p:spPr>
        <p:txBody>
          <a:bodyPr wrap="square" rtlCol="0">
            <a:spAutoFit/>
          </a:bodyPr>
          <a:lstStyle/>
          <a:p>
            <a:pPr algn="ctr"/>
            <a:r>
              <a:rPr lang="en-GB" sz="3200" dirty="0" smtClean="0">
                <a:solidFill>
                  <a:schemeClr val="accent6">
                    <a:lumMod val="75000"/>
                  </a:schemeClr>
                </a:solidFill>
                <a:latin typeface="Century Gothic" pitchFamily="34" charset="0"/>
                <a:ea typeface="+mj-ea"/>
                <a:cs typeface="+mj-cs"/>
              </a:rPr>
              <a:t>Food web game cards </a:t>
            </a:r>
            <a:r>
              <a:rPr lang="en-GB" sz="3600" b="1" dirty="0" smtClean="0">
                <a:solidFill>
                  <a:schemeClr val="accent6">
                    <a:lumMod val="75000"/>
                  </a:schemeClr>
                </a:solidFill>
                <a:latin typeface="Century Gothic" pitchFamily="34" charset="0"/>
                <a:ea typeface="+mj-ea"/>
                <a:cs typeface="+mj-cs"/>
              </a:rPr>
              <a:t>a</a:t>
            </a:r>
            <a:endParaRPr lang="en-GB" sz="3600" b="1" dirty="0">
              <a:solidFill>
                <a:schemeClr val="accent6">
                  <a:lumMod val="75000"/>
                </a:schemeClr>
              </a:solidFill>
              <a:latin typeface="Century Gothic" pitchFamily="34" charset="0"/>
              <a:ea typeface="+mj-ea"/>
              <a:cs typeface="+mj-cs"/>
            </a:endParaRPr>
          </a:p>
        </p:txBody>
      </p:sp>
      <p:sp>
        <p:nvSpPr>
          <p:cNvPr id="10" name="TextBox 9"/>
          <p:cNvSpPr txBox="1"/>
          <p:nvPr/>
        </p:nvSpPr>
        <p:spPr>
          <a:xfrm>
            <a:off x="683568" y="2204864"/>
            <a:ext cx="2520280" cy="400110"/>
          </a:xfrm>
          <a:prstGeom prst="rect">
            <a:avLst/>
          </a:prstGeom>
          <a:noFill/>
        </p:spPr>
        <p:txBody>
          <a:bodyPr wrap="square" rtlCol="0">
            <a:spAutoFit/>
          </a:bodyPr>
          <a:lstStyle/>
          <a:p>
            <a:r>
              <a:rPr lang="en-GB" sz="1600" b="1" dirty="0" smtClean="0">
                <a:solidFill>
                  <a:schemeClr val="accent6">
                    <a:lumMod val="75000"/>
                  </a:schemeClr>
                </a:solidFill>
                <a:latin typeface="Century Gothic" pitchFamily="34" charset="0"/>
              </a:rPr>
              <a:t>Level 1: </a:t>
            </a:r>
            <a:r>
              <a:rPr lang="en-GB" sz="2000" dirty="0" smtClean="0">
                <a:solidFill>
                  <a:schemeClr val="accent6">
                    <a:lumMod val="75000"/>
                  </a:schemeClr>
                </a:solidFill>
                <a:latin typeface="Century Gothic" pitchFamily="34" charset="0"/>
              </a:rPr>
              <a:t>Producer</a:t>
            </a:r>
            <a:endParaRPr lang="en-GB" sz="2000" dirty="0">
              <a:solidFill>
                <a:schemeClr val="accent6">
                  <a:lumMod val="75000"/>
                </a:schemeClr>
              </a:solidFill>
              <a:latin typeface="Century Gothic" pitchFamily="34" charset="0"/>
            </a:endParaRPr>
          </a:p>
        </p:txBody>
      </p:sp>
      <p:sp>
        <p:nvSpPr>
          <p:cNvPr id="26" name="TextBox 25"/>
          <p:cNvSpPr txBox="1"/>
          <p:nvPr/>
        </p:nvSpPr>
        <p:spPr>
          <a:xfrm>
            <a:off x="683568" y="1052736"/>
            <a:ext cx="720080" cy="338554"/>
          </a:xfrm>
          <a:prstGeom prst="rect">
            <a:avLst/>
          </a:prstGeom>
          <a:noFill/>
        </p:spPr>
        <p:txBody>
          <a:bodyPr wrap="square" rtlCol="0">
            <a:spAutoFit/>
          </a:bodyPr>
          <a:lstStyle/>
          <a:p>
            <a:r>
              <a:rPr lang="en-GB" sz="1600" b="1" dirty="0" smtClean="0">
                <a:latin typeface="Century Gothic" pitchFamily="34" charset="0"/>
              </a:rPr>
              <a:t>Tree</a:t>
            </a:r>
            <a:endParaRPr lang="en-GB" sz="1600" b="1" dirty="0">
              <a:latin typeface="Century Gothic" pitchFamily="34" charset="0"/>
            </a:endParaRPr>
          </a:p>
        </p:txBody>
      </p:sp>
      <p:sp>
        <p:nvSpPr>
          <p:cNvPr id="31" name="TextBox 30"/>
          <p:cNvSpPr txBox="1"/>
          <p:nvPr/>
        </p:nvSpPr>
        <p:spPr>
          <a:xfrm>
            <a:off x="4716016" y="2204864"/>
            <a:ext cx="2520280" cy="400110"/>
          </a:xfrm>
          <a:prstGeom prst="rect">
            <a:avLst/>
          </a:prstGeom>
          <a:noFill/>
        </p:spPr>
        <p:txBody>
          <a:bodyPr wrap="square" rtlCol="0">
            <a:spAutoFit/>
          </a:bodyPr>
          <a:lstStyle/>
          <a:p>
            <a:r>
              <a:rPr lang="en-GB" sz="1600" b="1" dirty="0" smtClean="0">
                <a:solidFill>
                  <a:schemeClr val="accent6">
                    <a:lumMod val="75000"/>
                  </a:schemeClr>
                </a:solidFill>
                <a:latin typeface="Century Gothic" pitchFamily="34" charset="0"/>
              </a:rPr>
              <a:t>Level 1: </a:t>
            </a:r>
            <a:r>
              <a:rPr lang="en-GB" sz="2000" dirty="0" smtClean="0">
                <a:solidFill>
                  <a:schemeClr val="accent6">
                    <a:lumMod val="75000"/>
                  </a:schemeClr>
                </a:solidFill>
                <a:latin typeface="Century Gothic" pitchFamily="34" charset="0"/>
              </a:rPr>
              <a:t>Producer</a:t>
            </a:r>
            <a:endParaRPr lang="en-GB" sz="2000" dirty="0">
              <a:solidFill>
                <a:schemeClr val="accent6">
                  <a:lumMod val="75000"/>
                </a:schemeClr>
              </a:solidFill>
              <a:latin typeface="Century Gothic" pitchFamily="34" charset="0"/>
            </a:endParaRPr>
          </a:p>
        </p:txBody>
      </p:sp>
      <p:sp>
        <p:nvSpPr>
          <p:cNvPr id="34" name="TextBox 33"/>
          <p:cNvSpPr txBox="1"/>
          <p:nvPr/>
        </p:nvSpPr>
        <p:spPr>
          <a:xfrm>
            <a:off x="4716016" y="1052736"/>
            <a:ext cx="864096" cy="338554"/>
          </a:xfrm>
          <a:prstGeom prst="rect">
            <a:avLst/>
          </a:prstGeom>
          <a:noFill/>
        </p:spPr>
        <p:txBody>
          <a:bodyPr wrap="square" rtlCol="0">
            <a:spAutoFit/>
          </a:bodyPr>
          <a:lstStyle/>
          <a:p>
            <a:r>
              <a:rPr lang="en-GB" sz="1600" b="1" dirty="0" smtClean="0">
                <a:latin typeface="Century Gothic" pitchFamily="34" charset="0"/>
              </a:rPr>
              <a:t>Orchid</a:t>
            </a:r>
            <a:endParaRPr lang="en-GB" sz="1600" b="1" dirty="0">
              <a:latin typeface="Century Gothic" pitchFamily="34" charset="0"/>
            </a:endParaRPr>
          </a:p>
        </p:txBody>
      </p:sp>
      <p:sp>
        <p:nvSpPr>
          <p:cNvPr id="39" name="TextBox 38"/>
          <p:cNvSpPr txBox="1"/>
          <p:nvPr/>
        </p:nvSpPr>
        <p:spPr>
          <a:xfrm>
            <a:off x="611560" y="4077072"/>
            <a:ext cx="2520280" cy="400110"/>
          </a:xfrm>
          <a:prstGeom prst="rect">
            <a:avLst/>
          </a:prstGeom>
          <a:noFill/>
        </p:spPr>
        <p:txBody>
          <a:bodyPr wrap="square" rtlCol="0">
            <a:spAutoFit/>
          </a:bodyPr>
          <a:lstStyle/>
          <a:p>
            <a:r>
              <a:rPr lang="en-GB" sz="1600" b="1" dirty="0" smtClean="0">
                <a:solidFill>
                  <a:schemeClr val="accent6">
                    <a:lumMod val="75000"/>
                  </a:schemeClr>
                </a:solidFill>
                <a:latin typeface="Century Gothic" pitchFamily="34" charset="0"/>
              </a:rPr>
              <a:t>Level 1</a:t>
            </a:r>
            <a:r>
              <a:rPr lang="en-GB" sz="1600" dirty="0" smtClean="0">
                <a:solidFill>
                  <a:schemeClr val="accent6">
                    <a:lumMod val="75000"/>
                  </a:schemeClr>
                </a:solidFill>
                <a:latin typeface="Century Gothic" pitchFamily="34" charset="0"/>
              </a:rPr>
              <a:t>: </a:t>
            </a:r>
            <a:r>
              <a:rPr lang="en-GB" sz="2000" dirty="0" smtClean="0">
                <a:solidFill>
                  <a:schemeClr val="accent6">
                    <a:lumMod val="75000"/>
                  </a:schemeClr>
                </a:solidFill>
                <a:latin typeface="Century Gothic" pitchFamily="34" charset="0"/>
              </a:rPr>
              <a:t>Producer</a:t>
            </a:r>
            <a:endParaRPr lang="en-GB" sz="2000" dirty="0">
              <a:solidFill>
                <a:schemeClr val="accent6">
                  <a:lumMod val="75000"/>
                </a:schemeClr>
              </a:solidFill>
              <a:latin typeface="Century Gothic" pitchFamily="34" charset="0"/>
            </a:endParaRPr>
          </a:p>
        </p:txBody>
      </p:sp>
      <p:sp>
        <p:nvSpPr>
          <p:cNvPr id="42" name="TextBox 41"/>
          <p:cNvSpPr txBox="1"/>
          <p:nvPr/>
        </p:nvSpPr>
        <p:spPr>
          <a:xfrm>
            <a:off x="683568" y="2811706"/>
            <a:ext cx="864096" cy="338554"/>
          </a:xfrm>
          <a:prstGeom prst="rect">
            <a:avLst/>
          </a:prstGeom>
          <a:noFill/>
        </p:spPr>
        <p:txBody>
          <a:bodyPr wrap="square" rtlCol="0">
            <a:spAutoFit/>
          </a:bodyPr>
          <a:lstStyle/>
          <a:p>
            <a:r>
              <a:rPr lang="en-GB" sz="1600" b="1" dirty="0" smtClean="0">
                <a:latin typeface="Century Gothic" pitchFamily="34" charset="0"/>
              </a:rPr>
              <a:t>Algae</a:t>
            </a:r>
            <a:endParaRPr lang="en-GB" sz="1600" b="1" dirty="0">
              <a:latin typeface="Century Gothic" pitchFamily="34" charset="0"/>
            </a:endParaRPr>
          </a:p>
        </p:txBody>
      </p:sp>
      <p:sp>
        <p:nvSpPr>
          <p:cNvPr id="47" name="TextBox 46"/>
          <p:cNvSpPr txBox="1"/>
          <p:nvPr/>
        </p:nvSpPr>
        <p:spPr>
          <a:xfrm>
            <a:off x="4716016" y="4077072"/>
            <a:ext cx="3888432" cy="400110"/>
          </a:xfrm>
          <a:prstGeom prst="rect">
            <a:avLst/>
          </a:prstGeom>
          <a:noFill/>
        </p:spPr>
        <p:txBody>
          <a:bodyPr wrap="square" rtlCol="0">
            <a:spAutoFit/>
          </a:bodyPr>
          <a:lstStyle/>
          <a:p>
            <a:r>
              <a:rPr lang="en-GB" sz="1600" b="1" dirty="0" smtClean="0">
                <a:solidFill>
                  <a:schemeClr val="accent6">
                    <a:lumMod val="75000"/>
                  </a:schemeClr>
                </a:solidFill>
                <a:latin typeface="Century Gothic" pitchFamily="34" charset="0"/>
              </a:rPr>
              <a:t>Level 2: </a:t>
            </a:r>
            <a:r>
              <a:rPr lang="en-GB" sz="2000" dirty="0" smtClean="0">
                <a:solidFill>
                  <a:schemeClr val="accent6">
                    <a:lumMod val="75000"/>
                  </a:schemeClr>
                </a:solidFill>
                <a:latin typeface="Century Gothic" pitchFamily="34" charset="0"/>
              </a:rPr>
              <a:t>Primary consumer</a:t>
            </a:r>
            <a:endParaRPr lang="en-GB" sz="2000" dirty="0">
              <a:solidFill>
                <a:schemeClr val="accent6">
                  <a:lumMod val="75000"/>
                </a:schemeClr>
              </a:solidFill>
              <a:latin typeface="Century Gothic" pitchFamily="34" charset="0"/>
            </a:endParaRPr>
          </a:p>
        </p:txBody>
      </p:sp>
      <p:sp>
        <p:nvSpPr>
          <p:cNvPr id="50" name="TextBox 49"/>
          <p:cNvSpPr txBox="1"/>
          <p:nvPr/>
        </p:nvSpPr>
        <p:spPr>
          <a:xfrm>
            <a:off x="4716016" y="2852936"/>
            <a:ext cx="1728192" cy="338554"/>
          </a:xfrm>
          <a:prstGeom prst="rect">
            <a:avLst/>
          </a:prstGeom>
          <a:noFill/>
        </p:spPr>
        <p:txBody>
          <a:bodyPr wrap="square" rtlCol="0">
            <a:spAutoFit/>
          </a:bodyPr>
          <a:lstStyle/>
          <a:p>
            <a:r>
              <a:rPr lang="en-GB" sz="1600" b="1" dirty="0" smtClean="0">
                <a:latin typeface="Century Gothic" pitchFamily="34" charset="0"/>
              </a:rPr>
              <a:t>Mosquito larva</a:t>
            </a:r>
            <a:endParaRPr lang="en-GB" sz="1600" b="1" dirty="0">
              <a:latin typeface="Century Gothic" pitchFamily="34" charset="0"/>
            </a:endParaRPr>
          </a:p>
        </p:txBody>
      </p:sp>
      <p:sp>
        <p:nvSpPr>
          <p:cNvPr id="55" name="TextBox 54"/>
          <p:cNvSpPr txBox="1"/>
          <p:nvPr/>
        </p:nvSpPr>
        <p:spPr>
          <a:xfrm>
            <a:off x="611560" y="5877272"/>
            <a:ext cx="3888432" cy="400110"/>
          </a:xfrm>
          <a:prstGeom prst="rect">
            <a:avLst/>
          </a:prstGeom>
          <a:noFill/>
        </p:spPr>
        <p:txBody>
          <a:bodyPr wrap="square" rtlCol="0">
            <a:spAutoFit/>
          </a:bodyPr>
          <a:lstStyle/>
          <a:p>
            <a:r>
              <a:rPr lang="en-GB" sz="1600" b="1" dirty="0" smtClean="0">
                <a:solidFill>
                  <a:schemeClr val="accent6">
                    <a:lumMod val="75000"/>
                  </a:schemeClr>
                </a:solidFill>
                <a:latin typeface="Century Gothic" pitchFamily="34" charset="0"/>
              </a:rPr>
              <a:t>Level 2: </a:t>
            </a:r>
            <a:r>
              <a:rPr lang="en-GB" sz="2000" dirty="0" smtClean="0">
                <a:solidFill>
                  <a:schemeClr val="accent6">
                    <a:lumMod val="75000"/>
                  </a:schemeClr>
                </a:solidFill>
                <a:latin typeface="Century Gothic" pitchFamily="34" charset="0"/>
              </a:rPr>
              <a:t>Primary consumer</a:t>
            </a:r>
            <a:endParaRPr lang="en-GB" sz="2000" dirty="0">
              <a:solidFill>
                <a:schemeClr val="accent6">
                  <a:lumMod val="75000"/>
                </a:schemeClr>
              </a:solidFill>
              <a:latin typeface="Century Gothic" pitchFamily="34" charset="0"/>
            </a:endParaRPr>
          </a:p>
        </p:txBody>
      </p:sp>
      <p:sp>
        <p:nvSpPr>
          <p:cNvPr id="58" name="TextBox 57"/>
          <p:cNvSpPr txBox="1"/>
          <p:nvPr/>
        </p:nvSpPr>
        <p:spPr>
          <a:xfrm>
            <a:off x="683568" y="4611906"/>
            <a:ext cx="1728192" cy="338554"/>
          </a:xfrm>
          <a:prstGeom prst="rect">
            <a:avLst/>
          </a:prstGeom>
          <a:noFill/>
        </p:spPr>
        <p:txBody>
          <a:bodyPr wrap="square" rtlCol="0">
            <a:spAutoFit/>
          </a:bodyPr>
          <a:lstStyle/>
          <a:p>
            <a:r>
              <a:rPr lang="en-GB" sz="1600" b="1" dirty="0" smtClean="0">
                <a:latin typeface="Century Gothic" pitchFamily="34" charset="0"/>
              </a:rPr>
              <a:t>Male mosquito</a:t>
            </a:r>
            <a:endParaRPr lang="en-GB" sz="1600" b="1" dirty="0">
              <a:latin typeface="Century Gothic" pitchFamily="34" charset="0"/>
            </a:endParaRPr>
          </a:p>
        </p:txBody>
      </p:sp>
      <p:sp>
        <p:nvSpPr>
          <p:cNvPr id="63" name="TextBox 62"/>
          <p:cNvSpPr txBox="1"/>
          <p:nvPr/>
        </p:nvSpPr>
        <p:spPr>
          <a:xfrm>
            <a:off x="4716016" y="5877272"/>
            <a:ext cx="3888432" cy="400110"/>
          </a:xfrm>
          <a:prstGeom prst="rect">
            <a:avLst/>
          </a:prstGeom>
          <a:noFill/>
        </p:spPr>
        <p:txBody>
          <a:bodyPr wrap="square" rtlCol="0">
            <a:spAutoFit/>
          </a:bodyPr>
          <a:lstStyle/>
          <a:p>
            <a:r>
              <a:rPr lang="en-GB" sz="1600" b="1" dirty="0" smtClean="0">
                <a:solidFill>
                  <a:schemeClr val="accent6">
                    <a:lumMod val="75000"/>
                  </a:schemeClr>
                </a:solidFill>
                <a:latin typeface="Century Gothic" pitchFamily="34" charset="0"/>
              </a:rPr>
              <a:t>Level 2: </a:t>
            </a:r>
            <a:r>
              <a:rPr lang="en-GB" sz="2000" dirty="0" smtClean="0">
                <a:solidFill>
                  <a:schemeClr val="accent6">
                    <a:lumMod val="75000"/>
                  </a:schemeClr>
                </a:solidFill>
                <a:latin typeface="Century Gothic" pitchFamily="34" charset="0"/>
              </a:rPr>
              <a:t>Primary consumer</a:t>
            </a:r>
            <a:endParaRPr lang="en-GB" sz="2000" dirty="0">
              <a:solidFill>
                <a:schemeClr val="accent6">
                  <a:lumMod val="75000"/>
                </a:schemeClr>
              </a:solidFill>
              <a:latin typeface="Century Gothic" pitchFamily="34" charset="0"/>
            </a:endParaRPr>
          </a:p>
        </p:txBody>
      </p:sp>
      <p:sp>
        <p:nvSpPr>
          <p:cNvPr id="66" name="TextBox 65"/>
          <p:cNvSpPr txBox="1"/>
          <p:nvPr/>
        </p:nvSpPr>
        <p:spPr>
          <a:xfrm>
            <a:off x="4716016" y="4653136"/>
            <a:ext cx="792088" cy="338554"/>
          </a:xfrm>
          <a:prstGeom prst="rect">
            <a:avLst/>
          </a:prstGeom>
          <a:noFill/>
        </p:spPr>
        <p:txBody>
          <a:bodyPr wrap="square" rtlCol="0">
            <a:spAutoFit/>
          </a:bodyPr>
          <a:lstStyle/>
          <a:p>
            <a:r>
              <a:rPr lang="en-GB" sz="1600" b="1" dirty="0" smtClean="0">
                <a:latin typeface="Century Gothic" pitchFamily="34" charset="0"/>
              </a:rPr>
              <a:t>Sloth</a:t>
            </a:r>
            <a:endParaRPr lang="en-GB" sz="1600" b="1" dirty="0">
              <a:latin typeface="Century Gothic" pitchFamily="34" charset="0"/>
            </a:endParaRPr>
          </a:p>
        </p:txBody>
      </p:sp>
      <p:sp>
        <p:nvSpPr>
          <p:cNvPr id="51" name="Rounded Rectangle 50"/>
          <p:cNvSpPr/>
          <p:nvPr/>
        </p:nvSpPr>
        <p:spPr>
          <a:xfrm>
            <a:off x="539552" y="980728"/>
            <a:ext cx="4032448" cy="1728192"/>
          </a:xfrm>
          <a:prstGeom prst="roundRect">
            <a:avLst>
              <a:gd name="adj" fmla="val 12809"/>
            </a:avLst>
          </a:prstGeom>
          <a:noFill/>
          <a:ln w="635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1" name="Group 60"/>
          <p:cNvGrpSpPr/>
          <p:nvPr/>
        </p:nvGrpSpPr>
        <p:grpSpPr>
          <a:xfrm>
            <a:off x="683568" y="1556792"/>
            <a:ext cx="3780360" cy="540000"/>
            <a:chOff x="539552" y="1484784"/>
            <a:chExt cx="3780360" cy="540000"/>
          </a:xfrm>
        </p:grpSpPr>
        <p:sp>
          <p:nvSpPr>
            <p:cNvPr id="24" name="Oval 23"/>
            <p:cNvSpPr/>
            <p:nvPr/>
          </p:nvSpPr>
          <p:spPr>
            <a:xfrm>
              <a:off x="539552"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2" name="Oval 51"/>
            <p:cNvSpPr/>
            <p:nvPr/>
          </p:nvSpPr>
          <p:spPr>
            <a:xfrm>
              <a:off x="1187624"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3" name="Oval 52"/>
            <p:cNvSpPr/>
            <p:nvPr/>
          </p:nvSpPr>
          <p:spPr>
            <a:xfrm>
              <a:off x="1835696"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4" name="Oval 53"/>
            <p:cNvSpPr/>
            <p:nvPr/>
          </p:nvSpPr>
          <p:spPr>
            <a:xfrm>
              <a:off x="2483768"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9" name="Oval 58"/>
            <p:cNvSpPr/>
            <p:nvPr/>
          </p:nvSpPr>
          <p:spPr>
            <a:xfrm>
              <a:off x="3131840"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0" name="Oval 59"/>
            <p:cNvSpPr/>
            <p:nvPr/>
          </p:nvSpPr>
          <p:spPr>
            <a:xfrm>
              <a:off x="3779912"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62" name="Rounded Rectangle 61"/>
          <p:cNvSpPr/>
          <p:nvPr/>
        </p:nvSpPr>
        <p:spPr>
          <a:xfrm>
            <a:off x="539552" y="2780928"/>
            <a:ext cx="4032448" cy="1728192"/>
          </a:xfrm>
          <a:prstGeom prst="roundRect">
            <a:avLst>
              <a:gd name="adj" fmla="val 12809"/>
            </a:avLst>
          </a:prstGeom>
          <a:noFill/>
          <a:ln w="635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7" name="Group 66"/>
          <p:cNvGrpSpPr/>
          <p:nvPr/>
        </p:nvGrpSpPr>
        <p:grpSpPr>
          <a:xfrm>
            <a:off x="683568" y="3429000"/>
            <a:ext cx="3780360" cy="540000"/>
            <a:chOff x="539552" y="1484784"/>
            <a:chExt cx="3780360" cy="540000"/>
          </a:xfrm>
        </p:grpSpPr>
        <p:sp>
          <p:nvSpPr>
            <p:cNvPr id="68" name="Oval 67"/>
            <p:cNvSpPr/>
            <p:nvPr/>
          </p:nvSpPr>
          <p:spPr>
            <a:xfrm>
              <a:off x="539552"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Oval 71"/>
            <p:cNvSpPr/>
            <p:nvPr/>
          </p:nvSpPr>
          <p:spPr>
            <a:xfrm>
              <a:off x="1187624"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Oval 72"/>
            <p:cNvSpPr/>
            <p:nvPr/>
          </p:nvSpPr>
          <p:spPr>
            <a:xfrm>
              <a:off x="1835696"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Oval 73"/>
            <p:cNvSpPr/>
            <p:nvPr/>
          </p:nvSpPr>
          <p:spPr>
            <a:xfrm>
              <a:off x="2483768"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5" name="Oval 74"/>
            <p:cNvSpPr/>
            <p:nvPr/>
          </p:nvSpPr>
          <p:spPr>
            <a:xfrm>
              <a:off x="3131840"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6" name="Oval 75"/>
            <p:cNvSpPr/>
            <p:nvPr/>
          </p:nvSpPr>
          <p:spPr>
            <a:xfrm>
              <a:off x="3779912"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77" name="Rounded Rectangle 76"/>
          <p:cNvSpPr/>
          <p:nvPr/>
        </p:nvSpPr>
        <p:spPr>
          <a:xfrm>
            <a:off x="539552" y="4581128"/>
            <a:ext cx="4032448" cy="1728192"/>
          </a:xfrm>
          <a:prstGeom prst="roundRect">
            <a:avLst>
              <a:gd name="adj" fmla="val 12809"/>
            </a:avLst>
          </a:prstGeom>
          <a:noFill/>
          <a:ln w="635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6" name="Group 85"/>
          <p:cNvGrpSpPr/>
          <p:nvPr/>
        </p:nvGrpSpPr>
        <p:grpSpPr>
          <a:xfrm>
            <a:off x="683568" y="5193256"/>
            <a:ext cx="1188072" cy="540000"/>
            <a:chOff x="539552" y="1484784"/>
            <a:chExt cx="1188072" cy="540000"/>
          </a:xfrm>
        </p:grpSpPr>
        <p:sp>
          <p:nvSpPr>
            <p:cNvPr id="87" name="Oval 86"/>
            <p:cNvSpPr/>
            <p:nvPr/>
          </p:nvSpPr>
          <p:spPr>
            <a:xfrm>
              <a:off x="539552"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Oval 87"/>
            <p:cNvSpPr/>
            <p:nvPr/>
          </p:nvSpPr>
          <p:spPr>
            <a:xfrm>
              <a:off x="1187624"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93" name="Rounded Rectangle 92"/>
          <p:cNvSpPr/>
          <p:nvPr/>
        </p:nvSpPr>
        <p:spPr>
          <a:xfrm>
            <a:off x="4644008" y="980728"/>
            <a:ext cx="4032448" cy="1728192"/>
          </a:xfrm>
          <a:prstGeom prst="roundRect">
            <a:avLst>
              <a:gd name="adj" fmla="val 12809"/>
            </a:avLst>
          </a:prstGeom>
          <a:noFill/>
          <a:ln w="635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4" name="Group 93"/>
          <p:cNvGrpSpPr/>
          <p:nvPr/>
        </p:nvGrpSpPr>
        <p:grpSpPr>
          <a:xfrm>
            <a:off x="4788024" y="1556792"/>
            <a:ext cx="3780360" cy="540000"/>
            <a:chOff x="539552" y="1484784"/>
            <a:chExt cx="3780360" cy="540000"/>
          </a:xfrm>
        </p:grpSpPr>
        <p:sp>
          <p:nvSpPr>
            <p:cNvPr id="95" name="Oval 94"/>
            <p:cNvSpPr/>
            <p:nvPr/>
          </p:nvSpPr>
          <p:spPr>
            <a:xfrm>
              <a:off x="539552"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6" name="Oval 95"/>
            <p:cNvSpPr/>
            <p:nvPr/>
          </p:nvSpPr>
          <p:spPr>
            <a:xfrm>
              <a:off x="1187624"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7" name="Oval 96"/>
            <p:cNvSpPr/>
            <p:nvPr/>
          </p:nvSpPr>
          <p:spPr>
            <a:xfrm>
              <a:off x="1835696"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8" name="Oval 97"/>
            <p:cNvSpPr/>
            <p:nvPr/>
          </p:nvSpPr>
          <p:spPr>
            <a:xfrm>
              <a:off x="2483768"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9" name="Oval 98"/>
            <p:cNvSpPr/>
            <p:nvPr/>
          </p:nvSpPr>
          <p:spPr>
            <a:xfrm>
              <a:off x="3131840"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0" name="Oval 99"/>
            <p:cNvSpPr/>
            <p:nvPr/>
          </p:nvSpPr>
          <p:spPr>
            <a:xfrm>
              <a:off x="3779912"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01" name="Rounded Rectangle 100"/>
          <p:cNvSpPr/>
          <p:nvPr/>
        </p:nvSpPr>
        <p:spPr>
          <a:xfrm>
            <a:off x="4644008" y="2780928"/>
            <a:ext cx="4032448" cy="1728192"/>
          </a:xfrm>
          <a:prstGeom prst="roundRect">
            <a:avLst>
              <a:gd name="adj" fmla="val 12809"/>
            </a:avLst>
          </a:prstGeom>
          <a:noFill/>
          <a:ln w="635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2" name="Group 101"/>
          <p:cNvGrpSpPr/>
          <p:nvPr/>
        </p:nvGrpSpPr>
        <p:grpSpPr>
          <a:xfrm>
            <a:off x="4788024" y="3429000"/>
            <a:ext cx="1188072" cy="540000"/>
            <a:chOff x="539552" y="1484784"/>
            <a:chExt cx="1188072" cy="540000"/>
          </a:xfrm>
        </p:grpSpPr>
        <p:sp>
          <p:nvSpPr>
            <p:cNvPr id="103" name="Oval 102"/>
            <p:cNvSpPr/>
            <p:nvPr/>
          </p:nvSpPr>
          <p:spPr>
            <a:xfrm>
              <a:off x="539552"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Oval 103"/>
            <p:cNvSpPr/>
            <p:nvPr/>
          </p:nvSpPr>
          <p:spPr>
            <a:xfrm>
              <a:off x="1187624"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9" name="Rounded Rectangle 108"/>
          <p:cNvSpPr/>
          <p:nvPr/>
        </p:nvSpPr>
        <p:spPr>
          <a:xfrm>
            <a:off x="4644008" y="4581128"/>
            <a:ext cx="4032448" cy="1728192"/>
          </a:xfrm>
          <a:prstGeom prst="roundRect">
            <a:avLst>
              <a:gd name="adj" fmla="val 12809"/>
            </a:avLst>
          </a:prstGeom>
          <a:noFill/>
          <a:ln w="635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0" name="Group 109"/>
          <p:cNvGrpSpPr/>
          <p:nvPr/>
        </p:nvGrpSpPr>
        <p:grpSpPr>
          <a:xfrm>
            <a:off x="4788024" y="5193256"/>
            <a:ext cx="1188072" cy="540000"/>
            <a:chOff x="539552" y="1484784"/>
            <a:chExt cx="1188072" cy="540000"/>
          </a:xfrm>
        </p:grpSpPr>
        <p:sp>
          <p:nvSpPr>
            <p:cNvPr id="111" name="Oval 110"/>
            <p:cNvSpPr/>
            <p:nvPr/>
          </p:nvSpPr>
          <p:spPr>
            <a:xfrm>
              <a:off x="539552"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Oval 111"/>
            <p:cNvSpPr/>
            <p:nvPr/>
          </p:nvSpPr>
          <p:spPr>
            <a:xfrm>
              <a:off x="1187624"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13" name="Picture 112" descr="mossie.png"/>
          <p:cNvPicPr>
            <a:picLocks noChangeAspect="1"/>
          </p:cNvPicPr>
          <p:nvPr/>
        </p:nvPicPr>
        <p:blipFill>
          <a:blip r:embed="rId10" cstate="print"/>
          <a:stretch>
            <a:fillRect/>
          </a:stretch>
        </p:blipFill>
        <p:spPr>
          <a:xfrm rot="21150415" flipH="1">
            <a:off x="2627783" y="4581128"/>
            <a:ext cx="1841139" cy="1513458"/>
          </a:xfrm>
          <a:prstGeom prst="rect">
            <a:avLst/>
          </a:prstGeom>
        </p:spPr>
      </p:pic>
    </p:spTree>
    <p:custDataLst>
      <p:tags r:id="rId1"/>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31" name="Picture 11"/>
          <p:cNvPicPr>
            <a:picLocks noChangeAspect="1" noChangeArrowheads="1"/>
          </p:cNvPicPr>
          <p:nvPr/>
        </p:nvPicPr>
        <p:blipFill>
          <a:blip r:embed="rId4" cstate="print"/>
          <a:srcRect/>
          <a:stretch>
            <a:fillRect/>
          </a:stretch>
        </p:blipFill>
        <p:spPr bwMode="auto">
          <a:xfrm>
            <a:off x="2051720" y="1052736"/>
            <a:ext cx="2527176" cy="959391"/>
          </a:xfrm>
          <a:prstGeom prst="rect">
            <a:avLst/>
          </a:prstGeom>
          <a:noFill/>
          <a:ln w="9525">
            <a:noFill/>
            <a:miter lim="800000"/>
            <a:headEnd/>
            <a:tailEnd/>
          </a:ln>
        </p:spPr>
      </p:pic>
      <p:pic>
        <p:nvPicPr>
          <p:cNvPr id="5130" name="Picture 10"/>
          <p:cNvPicPr>
            <a:picLocks noChangeAspect="1" noChangeArrowheads="1"/>
          </p:cNvPicPr>
          <p:nvPr/>
        </p:nvPicPr>
        <p:blipFill>
          <a:blip r:embed="rId5" cstate="print"/>
          <a:srcRect t="4800"/>
          <a:stretch>
            <a:fillRect/>
          </a:stretch>
        </p:blipFill>
        <p:spPr bwMode="auto">
          <a:xfrm>
            <a:off x="3211562" y="4581128"/>
            <a:ext cx="1144414" cy="1428310"/>
          </a:xfrm>
          <a:prstGeom prst="rect">
            <a:avLst/>
          </a:prstGeom>
          <a:noFill/>
          <a:ln w="9525">
            <a:noFill/>
            <a:miter lim="800000"/>
            <a:headEnd/>
            <a:tailEnd/>
          </a:ln>
        </p:spPr>
      </p:pic>
      <p:pic>
        <p:nvPicPr>
          <p:cNvPr id="5129" name="Picture 9"/>
          <p:cNvPicPr>
            <a:picLocks noChangeAspect="1" noChangeArrowheads="1"/>
          </p:cNvPicPr>
          <p:nvPr/>
        </p:nvPicPr>
        <p:blipFill>
          <a:blip r:embed="rId6" cstate="print"/>
          <a:srcRect/>
          <a:stretch>
            <a:fillRect/>
          </a:stretch>
        </p:blipFill>
        <p:spPr bwMode="auto">
          <a:xfrm flipH="1">
            <a:off x="1835696" y="2780928"/>
            <a:ext cx="2743200" cy="1492250"/>
          </a:xfrm>
          <a:prstGeom prst="rect">
            <a:avLst/>
          </a:prstGeom>
          <a:noFill/>
          <a:ln w="9525">
            <a:noFill/>
            <a:miter lim="800000"/>
            <a:headEnd/>
            <a:tailEnd/>
          </a:ln>
        </p:spPr>
      </p:pic>
      <p:pic>
        <p:nvPicPr>
          <p:cNvPr id="5128" name="Picture 8"/>
          <p:cNvPicPr>
            <a:picLocks noChangeAspect="1" noChangeArrowheads="1"/>
          </p:cNvPicPr>
          <p:nvPr/>
        </p:nvPicPr>
        <p:blipFill>
          <a:blip r:embed="rId7" cstate="print"/>
          <a:srcRect r="8910" b="5164"/>
          <a:stretch>
            <a:fillRect/>
          </a:stretch>
        </p:blipFill>
        <p:spPr bwMode="auto">
          <a:xfrm>
            <a:off x="6300192" y="2852936"/>
            <a:ext cx="2376264" cy="1656184"/>
          </a:xfrm>
          <a:prstGeom prst="rect">
            <a:avLst/>
          </a:prstGeom>
          <a:noFill/>
          <a:ln w="9525">
            <a:noFill/>
            <a:miter lim="800000"/>
            <a:headEnd/>
            <a:tailEnd/>
          </a:ln>
        </p:spPr>
      </p:pic>
      <p:pic>
        <p:nvPicPr>
          <p:cNvPr id="5123" name="Picture 3"/>
          <p:cNvPicPr>
            <a:picLocks noChangeAspect="1" noChangeArrowheads="1"/>
          </p:cNvPicPr>
          <p:nvPr/>
        </p:nvPicPr>
        <p:blipFill>
          <a:blip r:embed="rId8" cstate="print"/>
          <a:srcRect/>
          <a:stretch>
            <a:fillRect/>
          </a:stretch>
        </p:blipFill>
        <p:spPr bwMode="auto">
          <a:xfrm>
            <a:off x="6660232" y="980728"/>
            <a:ext cx="2016224" cy="1047316"/>
          </a:xfrm>
          <a:prstGeom prst="rect">
            <a:avLst/>
          </a:prstGeom>
          <a:noFill/>
          <a:ln w="9525">
            <a:noFill/>
            <a:miter lim="800000"/>
            <a:headEnd/>
            <a:tailEnd/>
          </a:ln>
        </p:spPr>
      </p:pic>
      <p:pic>
        <p:nvPicPr>
          <p:cNvPr id="5122" name="Picture 2"/>
          <p:cNvPicPr>
            <a:picLocks noChangeAspect="1" noChangeArrowheads="1"/>
          </p:cNvPicPr>
          <p:nvPr/>
        </p:nvPicPr>
        <p:blipFill>
          <a:blip r:embed="rId9" cstate="print"/>
          <a:srcRect/>
          <a:stretch>
            <a:fillRect/>
          </a:stretch>
        </p:blipFill>
        <p:spPr bwMode="auto">
          <a:xfrm>
            <a:off x="7236296" y="4653136"/>
            <a:ext cx="1411842" cy="1308895"/>
          </a:xfrm>
          <a:prstGeom prst="rect">
            <a:avLst/>
          </a:prstGeom>
          <a:noFill/>
          <a:ln w="9525">
            <a:noFill/>
            <a:miter lim="800000"/>
            <a:headEnd/>
            <a:tailEnd/>
          </a:ln>
        </p:spPr>
      </p:pic>
      <p:sp>
        <p:nvSpPr>
          <p:cNvPr id="128" name="TextBox 127"/>
          <p:cNvSpPr txBox="1"/>
          <p:nvPr/>
        </p:nvSpPr>
        <p:spPr>
          <a:xfrm>
            <a:off x="683568" y="1052736"/>
            <a:ext cx="720080" cy="338554"/>
          </a:xfrm>
          <a:prstGeom prst="rect">
            <a:avLst/>
          </a:prstGeom>
          <a:noFill/>
        </p:spPr>
        <p:txBody>
          <a:bodyPr wrap="square" rtlCol="0">
            <a:spAutoFit/>
          </a:bodyPr>
          <a:lstStyle/>
          <a:p>
            <a:r>
              <a:rPr lang="en-GB" sz="1600" b="1" dirty="0" smtClean="0">
                <a:latin typeface="Century Gothic" pitchFamily="34" charset="0"/>
              </a:rPr>
              <a:t>Bat</a:t>
            </a:r>
            <a:endParaRPr lang="en-GB" sz="1600" b="1" dirty="0">
              <a:latin typeface="Century Gothic" pitchFamily="34" charset="0"/>
            </a:endParaRPr>
          </a:p>
        </p:txBody>
      </p:sp>
      <p:sp>
        <p:nvSpPr>
          <p:cNvPr id="130" name="TextBox 129"/>
          <p:cNvSpPr txBox="1"/>
          <p:nvPr/>
        </p:nvSpPr>
        <p:spPr>
          <a:xfrm>
            <a:off x="4716016" y="1052736"/>
            <a:ext cx="864096" cy="338554"/>
          </a:xfrm>
          <a:prstGeom prst="rect">
            <a:avLst/>
          </a:prstGeom>
          <a:noFill/>
        </p:spPr>
        <p:txBody>
          <a:bodyPr wrap="square" rtlCol="0">
            <a:spAutoFit/>
          </a:bodyPr>
          <a:lstStyle/>
          <a:p>
            <a:r>
              <a:rPr lang="en-GB" sz="1600" b="1" dirty="0" smtClean="0">
                <a:latin typeface="Century Gothic" pitchFamily="34" charset="0"/>
              </a:rPr>
              <a:t>Frog</a:t>
            </a:r>
            <a:endParaRPr lang="en-GB" sz="1600" b="1" dirty="0">
              <a:latin typeface="Century Gothic" pitchFamily="34" charset="0"/>
            </a:endParaRPr>
          </a:p>
        </p:txBody>
      </p:sp>
      <p:sp>
        <p:nvSpPr>
          <p:cNvPr id="131" name="TextBox 130"/>
          <p:cNvSpPr txBox="1"/>
          <p:nvPr/>
        </p:nvSpPr>
        <p:spPr>
          <a:xfrm>
            <a:off x="611560" y="4077072"/>
            <a:ext cx="3888432" cy="400110"/>
          </a:xfrm>
          <a:prstGeom prst="rect">
            <a:avLst/>
          </a:prstGeom>
          <a:noFill/>
        </p:spPr>
        <p:txBody>
          <a:bodyPr wrap="square" rtlCol="0">
            <a:spAutoFit/>
          </a:bodyPr>
          <a:lstStyle/>
          <a:p>
            <a:r>
              <a:rPr lang="en-GB" sz="1600" b="1" dirty="0" smtClean="0">
                <a:solidFill>
                  <a:schemeClr val="accent6">
                    <a:lumMod val="75000"/>
                  </a:schemeClr>
                </a:solidFill>
                <a:latin typeface="Century Gothic" pitchFamily="34" charset="0"/>
              </a:rPr>
              <a:t>Level 3</a:t>
            </a:r>
            <a:r>
              <a:rPr lang="en-GB" sz="1600" dirty="0" smtClean="0">
                <a:solidFill>
                  <a:schemeClr val="accent6">
                    <a:lumMod val="75000"/>
                  </a:schemeClr>
                </a:solidFill>
                <a:latin typeface="Century Gothic" pitchFamily="34" charset="0"/>
              </a:rPr>
              <a:t>: </a:t>
            </a:r>
            <a:r>
              <a:rPr lang="en-GB" sz="2000" dirty="0" smtClean="0">
                <a:solidFill>
                  <a:schemeClr val="accent6">
                    <a:lumMod val="75000"/>
                  </a:schemeClr>
                </a:solidFill>
                <a:latin typeface="Century Gothic" pitchFamily="34" charset="0"/>
              </a:rPr>
              <a:t>Secondary consumer</a:t>
            </a:r>
            <a:endParaRPr lang="en-GB" sz="2000" dirty="0">
              <a:solidFill>
                <a:schemeClr val="accent6">
                  <a:lumMod val="75000"/>
                </a:schemeClr>
              </a:solidFill>
              <a:latin typeface="Century Gothic" pitchFamily="34" charset="0"/>
            </a:endParaRPr>
          </a:p>
        </p:txBody>
      </p:sp>
      <p:sp>
        <p:nvSpPr>
          <p:cNvPr id="132" name="TextBox 131"/>
          <p:cNvSpPr txBox="1"/>
          <p:nvPr/>
        </p:nvSpPr>
        <p:spPr>
          <a:xfrm>
            <a:off x="683568" y="2811706"/>
            <a:ext cx="864096" cy="338554"/>
          </a:xfrm>
          <a:prstGeom prst="rect">
            <a:avLst/>
          </a:prstGeom>
          <a:noFill/>
        </p:spPr>
        <p:txBody>
          <a:bodyPr wrap="square" rtlCol="0">
            <a:spAutoFit/>
          </a:bodyPr>
          <a:lstStyle/>
          <a:p>
            <a:r>
              <a:rPr lang="en-GB" sz="1600" b="1" dirty="0" smtClean="0">
                <a:latin typeface="Century Gothic" pitchFamily="34" charset="0"/>
              </a:rPr>
              <a:t>Catfish</a:t>
            </a:r>
            <a:endParaRPr lang="en-GB" sz="1600" b="1" dirty="0">
              <a:latin typeface="Century Gothic" pitchFamily="34" charset="0"/>
            </a:endParaRPr>
          </a:p>
        </p:txBody>
      </p:sp>
      <p:sp>
        <p:nvSpPr>
          <p:cNvPr id="134" name="TextBox 133"/>
          <p:cNvSpPr txBox="1"/>
          <p:nvPr/>
        </p:nvSpPr>
        <p:spPr>
          <a:xfrm>
            <a:off x="4716016" y="2852936"/>
            <a:ext cx="2016224" cy="338554"/>
          </a:xfrm>
          <a:prstGeom prst="rect">
            <a:avLst/>
          </a:prstGeom>
          <a:noFill/>
        </p:spPr>
        <p:txBody>
          <a:bodyPr wrap="square" rtlCol="0">
            <a:spAutoFit/>
          </a:bodyPr>
          <a:lstStyle/>
          <a:p>
            <a:r>
              <a:rPr lang="en-GB" sz="1600" b="1" dirty="0" smtClean="0">
                <a:latin typeface="Century Gothic" pitchFamily="34" charset="0"/>
              </a:rPr>
              <a:t>Female mosquito</a:t>
            </a:r>
            <a:endParaRPr lang="en-GB" sz="1600" b="1" dirty="0">
              <a:latin typeface="Century Gothic" pitchFamily="34" charset="0"/>
            </a:endParaRPr>
          </a:p>
        </p:txBody>
      </p:sp>
      <p:sp>
        <p:nvSpPr>
          <p:cNvPr id="135" name="TextBox 134"/>
          <p:cNvSpPr txBox="1"/>
          <p:nvPr/>
        </p:nvSpPr>
        <p:spPr>
          <a:xfrm>
            <a:off x="611560" y="5877272"/>
            <a:ext cx="3888432" cy="400110"/>
          </a:xfrm>
          <a:prstGeom prst="rect">
            <a:avLst/>
          </a:prstGeom>
          <a:noFill/>
        </p:spPr>
        <p:txBody>
          <a:bodyPr wrap="square" rtlCol="0">
            <a:spAutoFit/>
          </a:bodyPr>
          <a:lstStyle/>
          <a:p>
            <a:r>
              <a:rPr lang="en-GB" sz="1600" b="1" dirty="0" smtClean="0">
                <a:solidFill>
                  <a:schemeClr val="accent6">
                    <a:lumMod val="75000"/>
                  </a:schemeClr>
                </a:solidFill>
                <a:latin typeface="Century Gothic" pitchFamily="34" charset="0"/>
              </a:rPr>
              <a:t>Level 2: </a:t>
            </a:r>
            <a:r>
              <a:rPr lang="en-GB" sz="2000" dirty="0" smtClean="0">
                <a:solidFill>
                  <a:schemeClr val="accent6">
                    <a:lumMod val="75000"/>
                  </a:schemeClr>
                </a:solidFill>
                <a:latin typeface="Century Gothic" pitchFamily="34" charset="0"/>
              </a:rPr>
              <a:t>Secondary consumer</a:t>
            </a:r>
            <a:endParaRPr lang="en-GB" sz="2000" dirty="0">
              <a:solidFill>
                <a:schemeClr val="accent6">
                  <a:lumMod val="75000"/>
                </a:schemeClr>
              </a:solidFill>
              <a:latin typeface="Century Gothic" pitchFamily="34" charset="0"/>
            </a:endParaRPr>
          </a:p>
        </p:txBody>
      </p:sp>
      <p:sp>
        <p:nvSpPr>
          <p:cNvPr id="136" name="TextBox 135"/>
          <p:cNvSpPr txBox="1"/>
          <p:nvPr/>
        </p:nvSpPr>
        <p:spPr>
          <a:xfrm>
            <a:off x="683568" y="4611906"/>
            <a:ext cx="1728192" cy="338554"/>
          </a:xfrm>
          <a:prstGeom prst="rect">
            <a:avLst/>
          </a:prstGeom>
          <a:noFill/>
        </p:spPr>
        <p:txBody>
          <a:bodyPr wrap="square" rtlCol="0">
            <a:spAutoFit/>
          </a:bodyPr>
          <a:lstStyle/>
          <a:p>
            <a:r>
              <a:rPr lang="en-GB" sz="1600" b="1" dirty="0" smtClean="0">
                <a:latin typeface="Century Gothic" pitchFamily="34" charset="0"/>
              </a:rPr>
              <a:t>Bat</a:t>
            </a:r>
            <a:endParaRPr lang="en-GB" sz="1600" b="1" dirty="0">
              <a:latin typeface="Century Gothic" pitchFamily="34" charset="0"/>
            </a:endParaRPr>
          </a:p>
        </p:txBody>
      </p:sp>
      <p:sp>
        <p:nvSpPr>
          <p:cNvPr id="137" name="TextBox 136"/>
          <p:cNvSpPr txBox="1"/>
          <p:nvPr/>
        </p:nvSpPr>
        <p:spPr>
          <a:xfrm>
            <a:off x="4716016" y="5877272"/>
            <a:ext cx="3888432" cy="400110"/>
          </a:xfrm>
          <a:prstGeom prst="rect">
            <a:avLst/>
          </a:prstGeom>
          <a:noFill/>
        </p:spPr>
        <p:txBody>
          <a:bodyPr wrap="square" rtlCol="0">
            <a:spAutoFit/>
          </a:bodyPr>
          <a:lstStyle/>
          <a:p>
            <a:r>
              <a:rPr lang="en-GB" sz="1600" b="1" dirty="0" smtClean="0">
                <a:solidFill>
                  <a:schemeClr val="accent6">
                    <a:lumMod val="75000"/>
                  </a:schemeClr>
                </a:solidFill>
                <a:latin typeface="Century Gothic" pitchFamily="34" charset="0"/>
              </a:rPr>
              <a:t>Level 3: </a:t>
            </a:r>
            <a:r>
              <a:rPr lang="en-GB" sz="2000" dirty="0" smtClean="0">
                <a:solidFill>
                  <a:schemeClr val="accent6">
                    <a:lumMod val="75000"/>
                  </a:schemeClr>
                </a:solidFill>
                <a:latin typeface="Century Gothic" pitchFamily="34" charset="0"/>
              </a:rPr>
              <a:t>Secondary consumer</a:t>
            </a:r>
            <a:endParaRPr lang="en-GB" sz="2000" dirty="0">
              <a:solidFill>
                <a:schemeClr val="accent6">
                  <a:lumMod val="75000"/>
                </a:schemeClr>
              </a:solidFill>
              <a:latin typeface="Century Gothic" pitchFamily="34" charset="0"/>
            </a:endParaRPr>
          </a:p>
        </p:txBody>
      </p:sp>
      <p:sp>
        <p:nvSpPr>
          <p:cNvPr id="138" name="TextBox 137"/>
          <p:cNvSpPr txBox="1"/>
          <p:nvPr/>
        </p:nvSpPr>
        <p:spPr>
          <a:xfrm>
            <a:off x="4716016" y="4653136"/>
            <a:ext cx="792088" cy="338554"/>
          </a:xfrm>
          <a:prstGeom prst="rect">
            <a:avLst/>
          </a:prstGeom>
          <a:noFill/>
        </p:spPr>
        <p:txBody>
          <a:bodyPr wrap="square" rtlCol="0">
            <a:spAutoFit/>
          </a:bodyPr>
          <a:lstStyle/>
          <a:p>
            <a:r>
              <a:rPr lang="en-GB" sz="1600" b="1" dirty="0" smtClean="0">
                <a:latin typeface="Century Gothic" pitchFamily="34" charset="0"/>
              </a:rPr>
              <a:t>Frog</a:t>
            </a:r>
            <a:endParaRPr lang="en-GB" sz="1600" b="1" dirty="0">
              <a:latin typeface="Century Gothic" pitchFamily="34" charset="0"/>
            </a:endParaRPr>
          </a:p>
        </p:txBody>
      </p:sp>
      <p:grpSp>
        <p:nvGrpSpPr>
          <p:cNvPr id="96" name="Group 95"/>
          <p:cNvGrpSpPr/>
          <p:nvPr/>
        </p:nvGrpSpPr>
        <p:grpSpPr>
          <a:xfrm>
            <a:off x="4788024" y="3426718"/>
            <a:ext cx="2484216" cy="540000"/>
            <a:chOff x="539552" y="1484784"/>
            <a:chExt cx="2484216" cy="540000"/>
          </a:xfrm>
        </p:grpSpPr>
        <p:sp>
          <p:nvSpPr>
            <p:cNvPr id="97" name="Oval 96"/>
            <p:cNvSpPr/>
            <p:nvPr/>
          </p:nvSpPr>
          <p:spPr>
            <a:xfrm>
              <a:off x="539552"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8" name="Oval 97"/>
            <p:cNvSpPr/>
            <p:nvPr/>
          </p:nvSpPr>
          <p:spPr>
            <a:xfrm>
              <a:off x="1187624"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9" name="Oval 98"/>
            <p:cNvSpPr/>
            <p:nvPr/>
          </p:nvSpPr>
          <p:spPr>
            <a:xfrm>
              <a:off x="1835696"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0" name="Oval 99"/>
            <p:cNvSpPr/>
            <p:nvPr/>
          </p:nvSpPr>
          <p:spPr>
            <a:xfrm>
              <a:off x="2483768"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3" name="Rounded Rectangle 42"/>
          <p:cNvSpPr/>
          <p:nvPr/>
        </p:nvSpPr>
        <p:spPr>
          <a:xfrm>
            <a:off x="539552" y="980728"/>
            <a:ext cx="4032448" cy="1728192"/>
          </a:xfrm>
          <a:prstGeom prst="roundRect">
            <a:avLst>
              <a:gd name="adj" fmla="val 12809"/>
            </a:avLst>
          </a:prstGeom>
          <a:noFill/>
          <a:ln w="635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4" name="Group 43"/>
          <p:cNvGrpSpPr/>
          <p:nvPr/>
        </p:nvGrpSpPr>
        <p:grpSpPr>
          <a:xfrm>
            <a:off x="683568" y="1556792"/>
            <a:ext cx="2484216" cy="540000"/>
            <a:chOff x="539552" y="1484784"/>
            <a:chExt cx="2484216" cy="540000"/>
          </a:xfrm>
        </p:grpSpPr>
        <p:sp>
          <p:nvSpPr>
            <p:cNvPr id="45" name="Oval 44"/>
            <p:cNvSpPr/>
            <p:nvPr/>
          </p:nvSpPr>
          <p:spPr>
            <a:xfrm>
              <a:off x="539552"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6" name="Oval 45"/>
            <p:cNvSpPr/>
            <p:nvPr/>
          </p:nvSpPr>
          <p:spPr>
            <a:xfrm>
              <a:off x="1187624"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7" name="Oval 46"/>
            <p:cNvSpPr/>
            <p:nvPr/>
          </p:nvSpPr>
          <p:spPr>
            <a:xfrm>
              <a:off x="1835696"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8" name="Oval 47"/>
            <p:cNvSpPr/>
            <p:nvPr/>
          </p:nvSpPr>
          <p:spPr>
            <a:xfrm>
              <a:off x="2483768"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55" name="Rounded Rectangle 54"/>
          <p:cNvSpPr/>
          <p:nvPr/>
        </p:nvSpPr>
        <p:spPr>
          <a:xfrm>
            <a:off x="539552" y="2780928"/>
            <a:ext cx="4032448" cy="1728192"/>
          </a:xfrm>
          <a:prstGeom prst="roundRect">
            <a:avLst>
              <a:gd name="adj" fmla="val 12809"/>
            </a:avLst>
          </a:prstGeom>
          <a:noFill/>
          <a:ln w="635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6" name="Group 55"/>
          <p:cNvGrpSpPr/>
          <p:nvPr/>
        </p:nvGrpSpPr>
        <p:grpSpPr>
          <a:xfrm>
            <a:off x="683568" y="3429000"/>
            <a:ext cx="2484216" cy="540000"/>
            <a:chOff x="539552" y="1484784"/>
            <a:chExt cx="2484216" cy="540000"/>
          </a:xfrm>
        </p:grpSpPr>
        <p:sp>
          <p:nvSpPr>
            <p:cNvPr id="57" name="Oval 56"/>
            <p:cNvSpPr/>
            <p:nvPr/>
          </p:nvSpPr>
          <p:spPr>
            <a:xfrm>
              <a:off x="539552"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Oval 57"/>
            <p:cNvSpPr/>
            <p:nvPr/>
          </p:nvSpPr>
          <p:spPr>
            <a:xfrm>
              <a:off x="1187624"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Oval 62"/>
            <p:cNvSpPr/>
            <p:nvPr/>
          </p:nvSpPr>
          <p:spPr>
            <a:xfrm>
              <a:off x="1835696"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Oval 63"/>
            <p:cNvSpPr/>
            <p:nvPr/>
          </p:nvSpPr>
          <p:spPr>
            <a:xfrm>
              <a:off x="2483768"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74" name="Rounded Rectangle 73"/>
          <p:cNvSpPr/>
          <p:nvPr/>
        </p:nvSpPr>
        <p:spPr>
          <a:xfrm>
            <a:off x="539552" y="4581128"/>
            <a:ext cx="4032448" cy="1728192"/>
          </a:xfrm>
          <a:prstGeom prst="roundRect">
            <a:avLst>
              <a:gd name="adj" fmla="val 12809"/>
            </a:avLst>
          </a:prstGeom>
          <a:noFill/>
          <a:ln w="635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Rounded Rectangle 94"/>
          <p:cNvSpPr/>
          <p:nvPr/>
        </p:nvSpPr>
        <p:spPr>
          <a:xfrm>
            <a:off x="4644008" y="980728"/>
            <a:ext cx="4032448" cy="1728192"/>
          </a:xfrm>
          <a:prstGeom prst="roundRect">
            <a:avLst>
              <a:gd name="adj" fmla="val 12809"/>
            </a:avLst>
          </a:prstGeom>
          <a:noFill/>
          <a:ln w="635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Rounded Rectangle 102"/>
          <p:cNvSpPr/>
          <p:nvPr/>
        </p:nvSpPr>
        <p:spPr>
          <a:xfrm>
            <a:off x="4644008" y="2780928"/>
            <a:ext cx="4032448" cy="1728192"/>
          </a:xfrm>
          <a:prstGeom prst="roundRect">
            <a:avLst>
              <a:gd name="adj" fmla="val 12809"/>
            </a:avLst>
          </a:prstGeom>
          <a:noFill/>
          <a:ln w="635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7" name="Rounded Rectangle 106"/>
          <p:cNvSpPr/>
          <p:nvPr/>
        </p:nvSpPr>
        <p:spPr>
          <a:xfrm>
            <a:off x="4644008" y="4581128"/>
            <a:ext cx="4032448" cy="1728192"/>
          </a:xfrm>
          <a:prstGeom prst="roundRect">
            <a:avLst>
              <a:gd name="adj" fmla="val 12809"/>
            </a:avLst>
          </a:prstGeom>
          <a:noFill/>
          <a:ln w="635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9"/>
          <p:cNvGrpSpPr/>
          <p:nvPr/>
        </p:nvGrpSpPr>
        <p:grpSpPr>
          <a:xfrm>
            <a:off x="7813154" y="0"/>
            <a:ext cx="1296144" cy="641606"/>
            <a:chOff x="7813154" y="0"/>
            <a:chExt cx="1296144" cy="641606"/>
          </a:xfrm>
        </p:grpSpPr>
        <p:sp>
          <p:nvSpPr>
            <p:cNvPr id="69" name="TextBox 68"/>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SS3b</a:t>
              </a:r>
              <a:endParaRPr lang="en-GB" sz="1600" dirty="0">
                <a:latin typeface="Century Gothic" pitchFamily="34" charset="0"/>
              </a:endParaRPr>
            </a:p>
          </p:txBody>
        </p:sp>
        <p:pic>
          <p:nvPicPr>
            <p:cNvPr id="70" name="Picture 69" descr="Student sheets.png"/>
            <p:cNvPicPr>
              <a:picLocks noChangeAspect="1"/>
            </p:cNvPicPr>
            <p:nvPr/>
          </p:nvPicPr>
          <p:blipFill>
            <a:blip r:embed="rId10" cstate="print"/>
            <a:stretch>
              <a:fillRect/>
            </a:stretch>
          </p:blipFill>
          <p:spPr>
            <a:xfrm>
              <a:off x="8598815" y="44624"/>
              <a:ext cx="510483" cy="596982"/>
            </a:xfrm>
            <a:prstGeom prst="rect">
              <a:avLst/>
            </a:prstGeom>
          </p:spPr>
        </p:pic>
      </p:grpSp>
      <p:sp>
        <p:nvSpPr>
          <p:cNvPr id="111" name="TextBox 110"/>
          <p:cNvSpPr txBox="1"/>
          <p:nvPr/>
        </p:nvSpPr>
        <p:spPr>
          <a:xfrm>
            <a:off x="2123728" y="116632"/>
            <a:ext cx="5400600" cy="646331"/>
          </a:xfrm>
          <a:prstGeom prst="rect">
            <a:avLst/>
          </a:prstGeom>
          <a:noFill/>
        </p:spPr>
        <p:txBody>
          <a:bodyPr wrap="square" rtlCol="0">
            <a:spAutoFit/>
          </a:bodyPr>
          <a:lstStyle/>
          <a:p>
            <a:pPr algn="ctr"/>
            <a:r>
              <a:rPr lang="en-GB" sz="3200" dirty="0" smtClean="0">
                <a:solidFill>
                  <a:schemeClr val="accent6">
                    <a:lumMod val="75000"/>
                  </a:schemeClr>
                </a:solidFill>
                <a:latin typeface="Century Gothic" pitchFamily="34" charset="0"/>
                <a:ea typeface="+mj-ea"/>
                <a:cs typeface="+mj-cs"/>
              </a:rPr>
              <a:t>Food web game cards </a:t>
            </a:r>
            <a:r>
              <a:rPr lang="en-GB" sz="3600" b="1" dirty="0" smtClean="0">
                <a:solidFill>
                  <a:schemeClr val="accent6">
                    <a:lumMod val="75000"/>
                  </a:schemeClr>
                </a:solidFill>
                <a:latin typeface="Century Gothic" pitchFamily="34" charset="0"/>
                <a:ea typeface="+mj-ea"/>
                <a:cs typeface="+mj-cs"/>
              </a:rPr>
              <a:t>b</a:t>
            </a:r>
            <a:endParaRPr lang="en-GB" sz="3600" b="1" dirty="0">
              <a:solidFill>
                <a:schemeClr val="accent6">
                  <a:lumMod val="75000"/>
                </a:schemeClr>
              </a:solidFill>
              <a:latin typeface="Century Gothic" pitchFamily="34" charset="0"/>
              <a:ea typeface="+mj-ea"/>
              <a:cs typeface="+mj-cs"/>
            </a:endParaRPr>
          </a:p>
        </p:txBody>
      </p:sp>
      <p:grpSp>
        <p:nvGrpSpPr>
          <p:cNvPr id="112" name="Group 111"/>
          <p:cNvGrpSpPr/>
          <p:nvPr/>
        </p:nvGrpSpPr>
        <p:grpSpPr>
          <a:xfrm>
            <a:off x="4788024" y="5157192"/>
            <a:ext cx="2484216" cy="540000"/>
            <a:chOff x="539552" y="1484784"/>
            <a:chExt cx="2484216" cy="540000"/>
          </a:xfrm>
        </p:grpSpPr>
        <p:sp>
          <p:nvSpPr>
            <p:cNvPr id="113" name="Oval 112"/>
            <p:cNvSpPr/>
            <p:nvPr/>
          </p:nvSpPr>
          <p:spPr>
            <a:xfrm>
              <a:off x="539552"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4" name="Oval 113"/>
            <p:cNvSpPr/>
            <p:nvPr/>
          </p:nvSpPr>
          <p:spPr>
            <a:xfrm>
              <a:off x="1187624"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5" name="Oval 114"/>
            <p:cNvSpPr/>
            <p:nvPr/>
          </p:nvSpPr>
          <p:spPr>
            <a:xfrm>
              <a:off x="1835696"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6" name="Oval 115"/>
            <p:cNvSpPr/>
            <p:nvPr/>
          </p:nvSpPr>
          <p:spPr>
            <a:xfrm>
              <a:off x="2483768"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17" name="Group 116"/>
          <p:cNvGrpSpPr/>
          <p:nvPr/>
        </p:nvGrpSpPr>
        <p:grpSpPr>
          <a:xfrm>
            <a:off x="683568" y="5159474"/>
            <a:ext cx="2484216" cy="540000"/>
            <a:chOff x="539552" y="1484784"/>
            <a:chExt cx="2484216" cy="540000"/>
          </a:xfrm>
        </p:grpSpPr>
        <p:sp>
          <p:nvSpPr>
            <p:cNvPr id="118" name="Oval 117"/>
            <p:cNvSpPr/>
            <p:nvPr/>
          </p:nvSpPr>
          <p:spPr>
            <a:xfrm>
              <a:off x="539552"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9" name="Oval 118"/>
            <p:cNvSpPr/>
            <p:nvPr/>
          </p:nvSpPr>
          <p:spPr>
            <a:xfrm>
              <a:off x="1187624"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0" name="Oval 119"/>
            <p:cNvSpPr/>
            <p:nvPr/>
          </p:nvSpPr>
          <p:spPr>
            <a:xfrm>
              <a:off x="1835696"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1" name="Oval 120"/>
            <p:cNvSpPr/>
            <p:nvPr/>
          </p:nvSpPr>
          <p:spPr>
            <a:xfrm>
              <a:off x="2483768"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22" name="Group 121"/>
          <p:cNvGrpSpPr/>
          <p:nvPr/>
        </p:nvGrpSpPr>
        <p:grpSpPr>
          <a:xfrm>
            <a:off x="4860032" y="1556792"/>
            <a:ext cx="2484216" cy="540000"/>
            <a:chOff x="539552" y="1484784"/>
            <a:chExt cx="2484216" cy="540000"/>
          </a:xfrm>
        </p:grpSpPr>
        <p:sp>
          <p:nvSpPr>
            <p:cNvPr id="123" name="Oval 122"/>
            <p:cNvSpPr/>
            <p:nvPr/>
          </p:nvSpPr>
          <p:spPr>
            <a:xfrm>
              <a:off x="539552"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4" name="Oval 123"/>
            <p:cNvSpPr/>
            <p:nvPr/>
          </p:nvSpPr>
          <p:spPr>
            <a:xfrm>
              <a:off x="1187624"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5" name="Oval 124"/>
            <p:cNvSpPr/>
            <p:nvPr/>
          </p:nvSpPr>
          <p:spPr>
            <a:xfrm>
              <a:off x="1835696"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6" name="Oval 125"/>
            <p:cNvSpPr/>
            <p:nvPr/>
          </p:nvSpPr>
          <p:spPr>
            <a:xfrm>
              <a:off x="2483768"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29" name="TextBox 128"/>
          <p:cNvSpPr txBox="1"/>
          <p:nvPr/>
        </p:nvSpPr>
        <p:spPr>
          <a:xfrm>
            <a:off x="4716016" y="2236802"/>
            <a:ext cx="3744416" cy="400110"/>
          </a:xfrm>
          <a:prstGeom prst="rect">
            <a:avLst/>
          </a:prstGeom>
          <a:noFill/>
        </p:spPr>
        <p:txBody>
          <a:bodyPr wrap="square" rtlCol="0">
            <a:spAutoFit/>
          </a:bodyPr>
          <a:lstStyle/>
          <a:p>
            <a:r>
              <a:rPr lang="en-GB" sz="1600" b="1" dirty="0" smtClean="0">
                <a:solidFill>
                  <a:schemeClr val="accent6">
                    <a:lumMod val="75000"/>
                  </a:schemeClr>
                </a:solidFill>
                <a:latin typeface="Century Gothic" pitchFamily="34" charset="0"/>
              </a:rPr>
              <a:t>Level 3: </a:t>
            </a:r>
            <a:r>
              <a:rPr lang="en-GB" sz="2000" dirty="0" smtClean="0">
                <a:solidFill>
                  <a:schemeClr val="accent6">
                    <a:lumMod val="75000"/>
                  </a:schemeClr>
                </a:solidFill>
                <a:latin typeface="Century Gothic" pitchFamily="34" charset="0"/>
              </a:rPr>
              <a:t>Secondary consumer</a:t>
            </a:r>
            <a:endParaRPr lang="en-GB" sz="2000" dirty="0">
              <a:solidFill>
                <a:schemeClr val="accent6">
                  <a:lumMod val="75000"/>
                </a:schemeClr>
              </a:solidFill>
              <a:latin typeface="Century Gothic" pitchFamily="34" charset="0"/>
            </a:endParaRPr>
          </a:p>
        </p:txBody>
      </p:sp>
      <p:sp>
        <p:nvSpPr>
          <p:cNvPr id="139" name="TextBox 138"/>
          <p:cNvSpPr txBox="1"/>
          <p:nvPr/>
        </p:nvSpPr>
        <p:spPr>
          <a:xfrm>
            <a:off x="683568" y="2236802"/>
            <a:ext cx="3744416" cy="400110"/>
          </a:xfrm>
          <a:prstGeom prst="rect">
            <a:avLst/>
          </a:prstGeom>
          <a:noFill/>
        </p:spPr>
        <p:txBody>
          <a:bodyPr wrap="square" rtlCol="0">
            <a:spAutoFit/>
          </a:bodyPr>
          <a:lstStyle/>
          <a:p>
            <a:r>
              <a:rPr lang="en-GB" sz="1600" b="1" dirty="0" smtClean="0">
                <a:solidFill>
                  <a:schemeClr val="accent6">
                    <a:lumMod val="75000"/>
                  </a:schemeClr>
                </a:solidFill>
                <a:latin typeface="Century Gothic" pitchFamily="34" charset="0"/>
              </a:rPr>
              <a:t>Level 3: </a:t>
            </a:r>
            <a:r>
              <a:rPr lang="en-GB" sz="2000" dirty="0" smtClean="0">
                <a:solidFill>
                  <a:schemeClr val="accent6">
                    <a:lumMod val="75000"/>
                  </a:schemeClr>
                </a:solidFill>
                <a:latin typeface="Century Gothic" pitchFamily="34" charset="0"/>
              </a:rPr>
              <a:t>Secondary consumer</a:t>
            </a:r>
            <a:endParaRPr lang="en-GB" sz="2000" dirty="0">
              <a:solidFill>
                <a:schemeClr val="accent6">
                  <a:lumMod val="75000"/>
                </a:schemeClr>
              </a:solidFill>
              <a:latin typeface="Century Gothic" pitchFamily="34" charset="0"/>
            </a:endParaRPr>
          </a:p>
        </p:txBody>
      </p:sp>
    </p:spTree>
    <p:custDataLst>
      <p:tags r:id="rId1"/>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4" cstate="print"/>
          <a:srcRect/>
          <a:stretch>
            <a:fillRect/>
          </a:stretch>
        </p:blipFill>
        <p:spPr bwMode="auto">
          <a:xfrm>
            <a:off x="3560388" y="3356993"/>
            <a:ext cx="1011612" cy="1224135"/>
          </a:xfrm>
          <a:prstGeom prst="rect">
            <a:avLst/>
          </a:prstGeom>
          <a:noFill/>
          <a:ln w="9525">
            <a:noFill/>
            <a:miter lim="800000"/>
            <a:headEnd/>
            <a:tailEnd/>
          </a:ln>
        </p:spPr>
      </p:pic>
      <p:pic>
        <p:nvPicPr>
          <p:cNvPr id="6146" name="Picture 2"/>
          <p:cNvPicPr>
            <a:picLocks noChangeAspect="1" noChangeArrowheads="1"/>
          </p:cNvPicPr>
          <p:nvPr/>
        </p:nvPicPr>
        <p:blipFill>
          <a:blip r:embed="rId5" cstate="print"/>
          <a:srcRect r="20230"/>
          <a:stretch>
            <a:fillRect/>
          </a:stretch>
        </p:blipFill>
        <p:spPr bwMode="auto">
          <a:xfrm>
            <a:off x="6832848" y="3068960"/>
            <a:ext cx="1843608" cy="1193025"/>
          </a:xfrm>
          <a:prstGeom prst="rect">
            <a:avLst/>
          </a:prstGeom>
          <a:noFill/>
          <a:ln w="9525">
            <a:noFill/>
            <a:miter lim="800000"/>
            <a:headEnd/>
            <a:tailEnd/>
          </a:ln>
        </p:spPr>
      </p:pic>
      <p:pic>
        <p:nvPicPr>
          <p:cNvPr id="159" name="Picture 9"/>
          <p:cNvPicPr>
            <a:picLocks noChangeAspect="1" noChangeArrowheads="1"/>
          </p:cNvPicPr>
          <p:nvPr/>
        </p:nvPicPr>
        <p:blipFill>
          <a:blip r:embed="rId6" cstate="print"/>
          <a:srcRect/>
          <a:stretch>
            <a:fillRect/>
          </a:stretch>
        </p:blipFill>
        <p:spPr bwMode="auto">
          <a:xfrm flipH="1">
            <a:off x="2063824" y="980728"/>
            <a:ext cx="2515071" cy="1368152"/>
          </a:xfrm>
          <a:prstGeom prst="rect">
            <a:avLst/>
          </a:prstGeom>
          <a:noFill/>
          <a:ln w="9525">
            <a:noFill/>
            <a:miter lim="800000"/>
            <a:headEnd/>
            <a:tailEnd/>
          </a:ln>
        </p:spPr>
      </p:pic>
      <p:pic>
        <p:nvPicPr>
          <p:cNvPr id="158" name="Picture 8"/>
          <p:cNvPicPr>
            <a:picLocks noChangeAspect="1" noChangeArrowheads="1"/>
          </p:cNvPicPr>
          <p:nvPr/>
        </p:nvPicPr>
        <p:blipFill>
          <a:blip r:embed="rId7" cstate="print"/>
          <a:srcRect r="8910" b="5164"/>
          <a:stretch>
            <a:fillRect/>
          </a:stretch>
        </p:blipFill>
        <p:spPr bwMode="auto">
          <a:xfrm>
            <a:off x="6300192" y="1052736"/>
            <a:ext cx="2376264" cy="1656184"/>
          </a:xfrm>
          <a:prstGeom prst="rect">
            <a:avLst/>
          </a:prstGeom>
          <a:noFill/>
          <a:ln w="9525">
            <a:noFill/>
            <a:miter lim="800000"/>
            <a:headEnd/>
            <a:tailEnd/>
          </a:ln>
        </p:spPr>
      </p:pic>
      <p:pic>
        <p:nvPicPr>
          <p:cNvPr id="157" name="Picture 4"/>
          <p:cNvPicPr>
            <a:picLocks noChangeAspect="1" noChangeArrowheads="1"/>
          </p:cNvPicPr>
          <p:nvPr/>
        </p:nvPicPr>
        <p:blipFill>
          <a:blip r:embed="rId8" cstate="print"/>
          <a:srcRect/>
          <a:stretch>
            <a:fillRect/>
          </a:stretch>
        </p:blipFill>
        <p:spPr bwMode="auto">
          <a:xfrm flipH="1">
            <a:off x="671948" y="5157192"/>
            <a:ext cx="3958150" cy="864096"/>
          </a:xfrm>
          <a:prstGeom prst="rect">
            <a:avLst/>
          </a:prstGeom>
          <a:noFill/>
          <a:ln w="9525">
            <a:noFill/>
            <a:miter lim="800000"/>
            <a:headEnd/>
            <a:tailEnd/>
          </a:ln>
        </p:spPr>
      </p:pic>
      <p:sp>
        <p:nvSpPr>
          <p:cNvPr id="53" name="TextBox 52"/>
          <p:cNvSpPr txBox="1"/>
          <p:nvPr/>
        </p:nvSpPr>
        <p:spPr>
          <a:xfrm>
            <a:off x="611560" y="1052736"/>
            <a:ext cx="936104" cy="338554"/>
          </a:xfrm>
          <a:prstGeom prst="rect">
            <a:avLst/>
          </a:prstGeom>
          <a:noFill/>
        </p:spPr>
        <p:txBody>
          <a:bodyPr wrap="square" rtlCol="0">
            <a:spAutoFit/>
          </a:bodyPr>
          <a:lstStyle/>
          <a:p>
            <a:r>
              <a:rPr lang="en-GB" sz="1600" b="1" dirty="0" smtClean="0">
                <a:latin typeface="Century Gothic" pitchFamily="34" charset="0"/>
              </a:rPr>
              <a:t>Catfish</a:t>
            </a:r>
            <a:endParaRPr lang="en-GB" sz="1600" b="1" dirty="0">
              <a:latin typeface="Century Gothic" pitchFamily="34" charset="0"/>
            </a:endParaRPr>
          </a:p>
        </p:txBody>
      </p:sp>
      <p:sp>
        <p:nvSpPr>
          <p:cNvPr id="54" name="TextBox 53"/>
          <p:cNvSpPr txBox="1"/>
          <p:nvPr/>
        </p:nvSpPr>
        <p:spPr>
          <a:xfrm>
            <a:off x="4716016" y="1052736"/>
            <a:ext cx="2088232" cy="338554"/>
          </a:xfrm>
          <a:prstGeom prst="rect">
            <a:avLst/>
          </a:prstGeom>
          <a:noFill/>
        </p:spPr>
        <p:txBody>
          <a:bodyPr wrap="square" rtlCol="0">
            <a:spAutoFit/>
          </a:bodyPr>
          <a:lstStyle/>
          <a:p>
            <a:r>
              <a:rPr lang="en-GB" sz="1600" b="1" dirty="0" smtClean="0">
                <a:latin typeface="Century Gothic" pitchFamily="34" charset="0"/>
              </a:rPr>
              <a:t>Female mosquito</a:t>
            </a:r>
            <a:endParaRPr lang="en-GB" sz="1600" b="1" dirty="0">
              <a:latin typeface="Century Gothic" pitchFamily="34" charset="0"/>
            </a:endParaRPr>
          </a:p>
        </p:txBody>
      </p:sp>
      <p:sp>
        <p:nvSpPr>
          <p:cNvPr id="59" name="TextBox 58"/>
          <p:cNvSpPr txBox="1"/>
          <p:nvPr/>
        </p:nvSpPr>
        <p:spPr>
          <a:xfrm>
            <a:off x="611560" y="4077072"/>
            <a:ext cx="3888432" cy="400110"/>
          </a:xfrm>
          <a:prstGeom prst="rect">
            <a:avLst/>
          </a:prstGeom>
          <a:noFill/>
        </p:spPr>
        <p:txBody>
          <a:bodyPr wrap="square" rtlCol="0">
            <a:spAutoFit/>
          </a:bodyPr>
          <a:lstStyle/>
          <a:p>
            <a:r>
              <a:rPr lang="en-GB" sz="1600" b="1" dirty="0" smtClean="0">
                <a:solidFill>
                  <a:schemeClr val="accent6">
                    <a:lumMod val="75000"/>
                  </a:schemeClr>
                </a:solidFill>
                <a:latin typeface="Century Gothic" pitchFamily="34" charset="0"/>
              </a:rPr>
              <a:t>Level 4</a:t>
            </a:r>
            <a:r>
              <a:rPr lang="en-GB" sz="1600" dirty="0" smtClean="0">
                <a:solidFill>
                  <a:schemeClr val="accent6">
                    <a:lumMod val="75000"/>
                  </a:schemeClr>
                </a:solidFill>
                <a:latin typeface="Century Gothic" pitchFamily="34" charset="0"/>
              </a:rPr>
              <a:t>: </a:t>
            </a:r>
            <a:r>
              <a:rPr lang="en-GB" sz="2000" dirty="0" smtClean="0">
                <a:solidFill>
                  <a:schemeClr val="accent6">
                    <a:lumMod val="75000"/>
                  </a:schemeClr>
                </a:solidFill>
                <a:latin typeface="Century Gothic" pitchFamily="34" charset="0"/>
              </a:rPr>
              <a:t>Tertiary consumer</a:t>
            </a:r>
            <a:endParaRPr lang="en-GB" sz="2000" dirty="0">
              <a:solidFill>
                <a:schemeClr val="accent6">
                  <a:lumMod val="75000"/>
                </a:schemeClr>
              </a:solidFill>
              <a:latin typeface="Century Gothic" pitchFamily="34" charset="0"/>
            </a:endParaRPr>
          </a:p>
        </p:txBody>
      </p:sp>
      <p:sp>
        <p:nvSpPr>
          <p:cNvPr id="60" name="TextBox 59"/>
          <p:cNvSpPr txBox="1"/>
          <p:nvPr/>
        </p:nvSpPr>
        <p:spPr>
          <a:xfrm>
            <a:off x="611560" y="2811706"/>
            <a:ext cx="936104" cy="338554"/>
          </a:xfrm>
          <a:prstGeom prst="rect">
            <a:avLst/>
          </a:prstGeom>
          <a:noFill/>
        </p:spPr>
        <p:txBody>
          <a:bodyPr wrap="square" rtlCol="0">
            <a:spAutoFit/>
          </a:bodyPr>
          <a:lstStyle/>
          <a:p>
            <a:r>
              <a:rPr lang="en-GB" sz="1600" b="1" dirty="0" smtClean="0">
                <a:latin typeface="Century Gothic" pitchFamily="34" charset="0"/>
              </a:rPr>
              <a:t>Human</a:t>
            </a:r>
            <a:endParaRPr lang="en-GB" sz="1600" b="1" dirty="0">
              <a:latin typeface="Century Gothic" pitchFamily="34" charset="0"/>
            </a:endParaRPr>
          </a:p>
        </p:txBody>
      </p:sp>
      <p:sp>
        <p:nvSpPr>
          <p:cNvPr id="61" name="TextBox 60"/>
          <p:cNvSpPr txBox="1"/>
          <p:nvPr/>
        </p:nvSpPr>
        <p:spPr>
          <a:xfrm>
            <a:off x="4716016" y="2852936"/>
            <a:ext cx="2016224" cy="338554"/>
          </a:xfrm>
          <a:prstGeom prst="rect">
            <a:avLst/>
          </a:prstGeom>
          <a:noFill/>
        </p:spPr>
        <p:txBody>
          <a:bodyPr wrap="square" rtlCol="0">
            <a:spAutoFit/>
          </a:bodyPr>
          <a:lstStyle/>
          <a:p>
            <a:r>
              <a:rPr lang="en-GB" sz="1600" b="1" dirty="0" smtClean="0">
                <a:latin typeface="Century Gothic" pitchFamily="34" charset="0"/>
              </a:rPr>
              <a:t>Eagle</a:t>
            </a:r>
            <a:endParaRPr lang="en-GB" sz="1600" b="1" dirty="0">
              <a:latin typeface="Century Gothic" pitchFamily="34" charset="0"/>
            </a:endParaRPr>
          </a:p>
        </p:txBody>
      </p:sp>
      <p:sp>
        <p:nvSpPr>
          <p:cNvPr id="67" name="TextBox 66"/>
          <p:cNvSpPr txBox="1"/>
          <p:nvPr/>
        </p:nvSpPr>
        <p:spPr>
          <a:xfrm>
            <a:off x="611560" y="4611906"/>
            <a:ext cx="1728192" cy="338554"/>
          </a:xfrm>
          <a:prstGeom prst="rect">
            <a:avLst/>
          </a:prstGeom>
          <a:noFill/>
        </p:spPr>
        <p:txBody>
          <a:bodyPr wrap="square" rtlCol="0">
            <a:spAutoFit/>
          </a:bodyPr>
          <a:lstStyle/>
          <a:p>
            <a:r>
              <a:rPr lang="en-GB" sz="1600" b="1" dirty="0" smtClean="0">
                <a:latin typeface="Century Gothic" pitchFamily="34" charset="0"/>
              </a:rPr>
              <a:t>Crocodile</a:t>
            </a:r>
            <a:endParaRPr lang="en-GB" sz="1600" b="1" dirty="0">
              <a:latin typeface="Century Gothic" pitchFamily="34" charset="0"/>
            </a:endParaRPr>
          </a:p>
        </p:txBody>
      </p:sp>
      <p:grpSp>
        <p:nvGrpSpPr>
          <p:cNvPr id="73" name="Group 72"/>
          <p:cNvGrpSpPr/>
          <p:nvPr/>
        </p:nvGrpSpPr>
        <p:grpSpPr>
          <a:xfrm>
            <a:off x="4788024" y="3570734"/>
            <a:ext cx="2484216" cy="540000"/>
            <a:chOff x="539552" y="1484784"/>
            <a:chExt cx="2484216" cy="540000"/>
          </a:xfrm>
        </p:grpSpPr>
        <p:sp>
          <p:nvSpPr>
            <p:cNvPr id="74" name="Oval 73"/>
            <p:cNvSpPr/>
            <p:nvPr/>
          </p:nvSpPr>
          <p:spPr>
            <a:xfrm>
              <a:off x="539552"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5" name="Oval 74"/>
            <p:cNvSpPr/>
            <p:nvPr/>
          </p:nvSpPr>
          <p:spPr>
            <a:xfrm>
              <a:off x="1187624"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6" name="Oval 75"/>
            <p:cNvSpPr/>
            <p:nvPr/>
          </p:nvSpPr>
          <p:spPr>
            <a:xfrm>
              <a:off x="1835696"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7" name="Oval 76"/>
            <p:cNvSpPr/>
            <p:nvPr/>
          </p:nvSpPr>
          <p:spPr>
            <a:xfrm>
              <a:off x="2483768"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78" name="Rounded Rectangle 77"/>
          <p:cNvSpPr/>
          <p:nvPr/>
        </p:nvSpPr>
        <p:spPr>
          <a:xfrm>
            <a:off x="539552" y="980728"/>
            <a:ext cx="4032448" cy="1728192"/>
          </a:xfrm>
          <a:prstGeom prst="roundRect">
            <a:avLst>
              <a:gd name="adj" fmla="val 12809"/>
            </a:avLst>
          </a:prstGeom>
          <a:noFill/>
          <a:ln w="635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9" name="Group 78"/>
          <p:cNvGrpSpPr/>
          <p:nvPr/>
        </p:nvGrpSpPr>
        <p:grpSpPr>
          <a:xfrm>
            <a:off x="683568" y="1556792"/>
            <a:ext cx="2484216" cy="540000"/>
            <a:chOff x="539552" y="1484784"/>
            <a:chExt cx="2484216" cy="540000"/>
          </a:xfrm>
        </p:grpSpPr>
        <p:sp>
          <p:nvSpPr>
            <p:cNvPr id="80" name="Oval 79"/>
            <p:cNvSpPr/>
            <p:nvPr/>
          </p:nvSpPr>
          <p:spPr>
            <a:xfrm>
              <a:off x="539552"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5" name="Oval 104"/>
            <p:cNvSpPr/>
            <p:nvPr/>
          </p:nvSpPr>
          <p:spPr>
            <a:xfrm>
              <a:off x="1187624"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6" name="Oval 105"/>
            <p:cNvSpPr/>
            <p:nvPr/>
          </p:nvSpPr>
          <p:spPr>
            <a:xfrm>
              <a:off x="1835696"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7" name="Oval 106"/>
            <p:cNvSpPr/>
            <p:nvPr/>
          </p:nvSpPr>
          <p:spPr>
            <a:xfrm>
              <a:off x="2483768"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08" name="Rounded Rectangle 107"/>
          <p:cNvSpPr/>
          <p:nvPr/>
        </p:nvSpPr>
        <p:spPr>
          <a:xfrm>
            <a:off x="539552" y="2780928"/>
            <a:ext cx="4032448" cy="1728192"/>
          </a:xfrm>
          <a:prstGeom prst="roundRect">
            <a:avLst>
              <a:gd name="adj" fmla="val 12809"/>
            </a:avLst>
          </a:prstGeom>
          <a:noFill/>
          <a:ln w="635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9" name="Group 108"/>
          <p:cNvGrpSpPr/>
          <p:nvPr/>
        </p:nvGrpSpPr>
        <p:grpSpPr>
          <a:xfrm>
            <a:off x="683568" y="3573016"/>
            <a:ext cx="2484216" cy="540000"/>
            <a:chOff x="539552" y="1484784"/>
            <a:chExt cx="2484216" cy="540000"/>
          </a:xfrm>
        </p:grpSpPr>
        <p:sp>
          <p:nvSpPr>
            <p:cNvPr id="110" name="Oval 109"/>
            <p:cNvSpPr/>
            <p:nvPr/>
          </p:nvSpPr>
          <p:spPr>
            <a:xfrm>
              <a:off x="539552"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Oval 110"/>
            <p:cNvSpPr/>
            <p:nvPr/>
          </p:nvSpPr>
          <p:spPr>
            <a:xfrm>
              <a:off x="1187624"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Oval 111"/>
            <p:cNvSpPr/>
            <p:nvPr/>
          </p:nvSpPr>
          <p:spPr>
            <a:xfrm>
              <a:off x="1835696"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Oval 112"/>
            <p:cNvSpPr/>
            <p:nvPr/>
          </p:nvSpPr>
          <p:spPr>
            <a:xfrm>
              <a:off x="2483768"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14" name="Rounded Rectangle 113"/>
          <p:cNvSpPr/>
          <p:nvPr/>
        </p:nvSpPr>
        <p:spPr>
          <a:xfrm>
            <a:off x="539552" y="4581128"/>
            <a:ext cx="4032448" cy="1728192"/>
          </a:xfrm>
          <a:prstGeom prst="roundRect">
            <a:avLst>
              <a:gd name="adj" fmla="val 12809"/>
            </a:avLst>
          </a:prstGeom>
          <a:noFill/>
          <a:ln w="635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5" name="Rounded Rectangle 114"/>
          <p:cNvSpPr/>
          <p:nvPr/>
        </p:nvSpPr>
        <p:spPr>
          <a:xfrm>
            <a:off x="4644008" y="980728"/>
            <a:ext cx="4032448" cy="1728192"/>
          </a:xfrm>
          <a:prstGeom prst="roundRect">
            <a:avLst>
              <a:gd name="adj" fmla="val 12809"/>
            </a:avLst>
          </a:prstGeom>
          <a:noFill/>
          <a:ln w="635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6" name="Rounded Rectangle 115"/>
          <p:cNvSpPr/>
          <p:nvPr/>
        </p:nvSpPr>
        <p:spPr>
          <a:xfrm>
            <a:off x="4644008" y="2780928"/>
            <a:ext cx="4032448" cy="1728192"/>
          </a:xfrm>
          <a:prstGeom prst="roundRect">
            <a:avLst>
              <a:gd name="adj" fmla="val 12809"/>
            </a:avLst>
          </a:prstGeom>
          <a:noFill/>
          <a:ln w="635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8" name="Group 127"/>
          <p:cNvGrpSpPr/>
          <p:nvPr/>
        </p:nvGrpSpPr>
        <p:grpSpPr>
          <a:xfrm>
            <a:off x="4860032" y="1556792"/>
            <a:ext cx="2484216" cy="540000"/>
            <a:chOff x="539552" y="1484784"/>
            <a:chExt cx="2484216" cy="540000"/>
          </a:xfrm>
        </p:grpSpPr>
        <p:sp>
          <p:nvSpPr>
            <p:cNvPr id="129" name="Oval 128"/>
            <p:cNvSpPr/>
            <p:nvPr/>
          </p:nvSpPr>
          <p:spPr>
            <a:xfrm>
              <a:off x="539552"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0" name="Oval 129"/>
            <p:cNvSpPr/>
            <p:nvPr/>
          </p:nvSpPr>
          <p:spPr>
            <a:xfrm>
              <a:off x="1187624"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1" name="Oval 130"/>
            <p:cNvSpPr/>
            <p:nvPr/>
          </p:nvSpPr>
          <p:spPr>
            <a:xfrm>
              <a:off x="1835696"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2" name="Oval 131"/>
            <p:cNvSpPr/>
            <p:nvPr/>
          </p:nvSpPr>
          <p:spPr>
            <a:xfrm>
              <a:off x="2483768"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34" name="TextBox 133"/>
          <p:cNvSpPr txBox="1"/>
          <p:nvPr/>
        </p:nvSpPr>
        <p:spPr>
          <a:xfrm>
            <a:off x="683568" y="2236802"/>
            <a:ext cx="3744416" cy="400110"/>
          </a:xfrm>
          <a:prstGeom prst="rect">
            <a:avLst/>
          </a:prstGeom>
          <a:noFill/>
        </p:spPr>
        <p:txBody>
          <a:bodyPr wrap="square" rtlCol="0">
            <a:spAutoFit/>
          </a:bodyPr>
          <a:lstStyle/>
          <a:p>
            <a:r>
              <a:rPr lang="en-GB" sz="1600" b="1" dirty="0" smtClean="0">
                <a:solidFill>
                  <a:schemeClr val="accent6">
                    <a:lumMod val="75000"/>
                  </a:schemeClr>
                </a:solidFill>
                <a:latin typeface="Century Gothic" pitchFamily="34" charset="0"/>
              </a:rPr>
              <a:t>Level 3: </a:t>
            </a:r>
            <a:r>
              <a:rPr lang="en-GB" sz="2000" dirty="0" smtClean="0">
                <a:solidFill>
                  <a:schemeClr val="accent6">
                    <a:lumMod val="75000"/>
                  </a:schemeClr>
                </a:solidFill>
                <a:latin typeface="Century Gothic" pitchFamily="34" charset="0"/>
              </a:rPr>
              <a:t>Secondary consumer</a:t>
            </a:r>
            <a:endParaRPr lang="en-GB" sz="2000" dirty="0">
              <a:solidFill>
                <a:schemeClr val="accent6">
                  <a:lumMod val="75000"/>
                </a:schemeClr>
              </a:solidFill>
              <a:latin typeface="Century Gothic" pitchFamily="34" charset="0"/>
            </a:endParaRPr>
          </a:p>
        </p:txBody>
      </p:sp>
      <p:grpSp>
        <p:nvGrpSpPr>
          <p:cNvPr id="2" name="Group 9"/>
          <p:cNvGrpSpPr/>
          <p:nvPr/>
        </p:nvGrpSpPr>
        <p:grpSpPr>
          <a:xfrm>
            <a:off x="7813154" y="0"/>
            <a:ext cx="1296144" cy="641606"/>
            <a:chOff x="7813154" y="0"/>
            <a:chExt cx="1296144" cy="641606"/>
          </a:xfrm>
        </p:grpSpPr>
        <p:sp>
          <p:nvSpPr>
            <p:cNvPr id="69" name="TextBox 68"/>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SS3c</a:t>
              </a:r>
              <a:endParaRPr lang="en-GB" sz="1600" dirty="0">
                <a:latin typeface="Century Gothic" pitchFamily="34" charset="0"/>
              </a:endParaRPr>
            </a:p>
          </p:txBody>
        </p:sp>
        <p:pic>
          <p:nvPicPr>
            <p:cNvPr id="70" name="Picture 69" descr="Student sheets.png"/>
            <p:cNvPicPr>
              <a:picLocks noChangeAspect="1"/>
            </p:cNvPicPr>
            <p:nvPr/>
          </p:nvPicPr>
          <p:blipFill>
            <a:blip r:embed="rId9" cstate="print"/>
            <a:stretch>
              <a:fillRect/>
            </a:stretch>
          </p:blipFill>
          <p:spPr>
            <a:xfrm>
              <a:off x="8598815" y="44624"/>
              <a:ext cx="510483" cy="596982"/>
            </a:xfrm>
            <a:prstGeom prst="rect">
              <a:avLst/>
            </a:prstGeom>
          </p:spPr>
        </p:pic>
      </p:grpSp>
      <p:sp>
        <p:nvSpPr>
          <p:cNvPr id="52" name="TextBox 51"/>
          <p:cNvSpPr txBox="1"/>
          <p:nvPr/>
        </p:nvSpPr>
        <p:spPr>
          <a:xfrm>
            <a:off x="2123728" y="116632"/>
            <a:ext cx="5400600" cy="646331"/>
          </a:xfrm>
          <a:prstGeom prst="rect">
            <a:avLst/>
          </a:prstGeom>
          <a:noFill/>
        </p:spPr>
        <p:txBody>
          <a:bodyPr wrap="square" rtlCol="0">
            <a:spAutoFit/>
          </a:bodyPr>
          <a:lstStyle/>
          <a:p>
            <a:pPr algn="ctr"/>
            <a:r>
              <a:rPr lang="en-GB" sz="3200" dirty="0" smtClean="0">
                <a:solidFill>
                  <a:schemeClr val="accent6">
                    <a:lumMod val="75000"/>
                  </a:schemeClr>
                </a:solidFill>
                <a:latin typeface="Century Gothic" pitchFamily="34" charset="0"/>
                <a:ea typeface="+mj-ea"/>
                <a:cs typeface="+mj-cs"/>
              </a:rPr>
              <a:t>Food web game cards </a:t>
            </a:r>
            <a:r>
              <a:rPr lang="en-GB" sz="3600" b="1" dirty="0" smtClean="0">
                <a:solidFill>
                  <a:schemeClr val="accent6">
                    <a:lumMod val="75000"/>
                  </a:schemeClr>
                </a:solidFill>
                <a:latin typeface="Century Gothic" pitchFamily="34" charset="0"/>
                <a:ea typeface="+mj-ea"/>
                <a:cs typeface="+mj-cs"/>
              </a:rPr>
              <a:t>c</a:t>
            </a:r>
            <a:endParaRPr lang="en-GB" sz="3600" b="1" dirty="0">
              <a:solidFill>
                <a:schemeClr val="accent6">
                  <a:lumMod val="75000"/>
                </a:schemeClr>
              </a:solidFill>
              <a:latin typeface="Century Gothic" pitchFamily="34" charset="0"/>
              <a:ea typeface="+mj-ea"/>
              <a:cs typeface="+mj-cs"/>
            </a:endParaRPr>
          </a:p>
        </p:txBody>
      </p:sp>
      <p:sp>
        <p:nvSpPr>
          <p:cNvPr id="135" name="TextBox 134"/>
          <p:cNvSpPr txBox="1"/>
          <p:nvPr/>
        </p:nvSpPr>
        <p:spPr>
          <a:xfrm>
            <a:off x="4716016" y="4077072"/>
            <a:ext cx="3888432" cy="400110"/>
          </a:xfrm>
          <a:prstGeom prst="rect">
            <a:avLst/>
          </a:prstGeom>
          <a:noFill/>
        </p:spPr>
        <p:txBody>
          <a:bodyPr wrap="square" rtlCol="0">
            <a:spAutoFit/>
          </a:bodyPr>
          <a:lstStyle/>
          <a:p>
            <a:r>
              <a:rPr lang="en-GB" sz="1600" b="1" dirty="0" smtClean="0">
                <a:solidFill>
                  <a:schemeClr val="accent6">
                    <a:lumMod val="75000"/>
                  </a:schemeClr>
                </a:solidFill>
                <a:latin typeface="Century Gothic" pitchFamily="34" charset="0"/>
              </a:rPr>
              <a:t>Level 4</a:t>
            </a:r>
            <a:r>
              <a:rPr lang="en-GB" sz="1600" dirty="0" smtClean="0">
                <a:solidFill>
                  <a:schemeClr val="accent6">
                    <a:lumMod val="75000"/>
                  </a:schemeClr>
                </a:solidFill>
                <a:latin typeface="Century Gothic" pitchFamily="34" charset="0"/>
              </a:rPr>
              <a:t>: </a:t>
            </a:r>
            <a:r>
              <a:rPr lang="en-GB" sz="2000" dirty="0" smtClean="0">
                <a:solidFill>
                  <a:schemeClr val="accent6">
                    <a:lumMod val="75000"/>
                  </a:schemeClr>
                </a:solidFill>
                <a:latin typeface="Century Gothic" pitchFamily="34" charset="0"/>
              </a:rPr>
              <a:t>Tertiary consumer</a:t>
            </a:r>
            <a:endParaRPr lang="en-GB" sz="2000" dirty="0">
              <a:solidFill>
                <a:schemeClr val="accent6">
                  <a:lumMod val="75000"/>
                </a:schemeClr>
              </a:solidFill>
              <a:latin typeface="Century Gothic" pitchFamily="34" charset="0"/>
            </a:endParaRPr>
          </a:p>
        </p:txBody>
      </p:sp>
      <p:sp>
        <p:nvSpPr>
          <p:cNvPr id="136" name="TextBox 135"/>
          <p:cNvSpPr txBox="1"/>
          <p:nvPr/>
        </p:nvSpPr>
        <p:spPr>
          <a:xfrm>
            <a:off x="611560" y="5909210"/>
            <a:ext cx="3888432" cy="400110"/>
          </a:xfrm>
          <a:prstGeom prst="rect">
            <a:avLst/>
          </a:prstGeom>
          <a:noFill/>
        </p:spPr>
        <p:txBody>
          <a:bodyPr wrap="square" rtlCol="0">
            <a:spAutoFit/>
          </a:bodyPr>
          <a:lstStyle/>
          <a:p>
            <a:r>
              <a:rPr lang="en-GB" sz="1600" b="1" dirty="0" smtClean="0">
                <a:solidFill>
                  <a:schemeClr val="accent6">
                    <a:lumMod val="75000"/>
                  </a:schemeClr>
                </a:solidFill>
                <a:latin typeface="Century Gothic" pitchFamily="34" charset="0"/>
              </a:rPr>
              <a:t>Level 4</a:t>
            </a:r>
            <a:r>
              <a:rPr lang="en-GB" sz="1600" dirty="0" smtClean="0">
                <a:solidFill>
                  <a:schemeClr val="accent6">
                    <a:lumMod val="75000"/>
                  </a:schemeClr>
                </a:solidFill>
                <a:latin typeface="Century Gothic" pitchFamily="34" charset="0"/>
              </a:rPr>
              <a:t>: </a:t>
            </a:r>
            <a:r>
              <a:rPr lang="en-GB" sz="2000" dirty="0" smtClean="0">
                <a:solidFill>
                  <a:schemeClr val="accent6">
                    <a:lumMod val="75000"/>
                  </a:schemeClr>
                </a:solidFill>
                <a:latin typeface="Century Gothic" pitchFamily="34" charset="0"/>
              </a:rPr>
              <a:t>Tertiary consumer</a:t>
            </a:r>
            <a:endParaRPr lang="en-GB" sz="2000" dirty="0">
              <a:solidFill>
                <a:schemeClr val="accent6">
                  <a:lumMod val="75000"/>
                </a:schemeClr>
              </a:solidFill>
              <a:latin typeface="Century Gothic" pitchFamily="34" charset="0"/>
            </a:endParaRPr>
          </a:p>
        </p:txBody>
      </p:sp>
      <p:grpSp>
        <p:nvGrpSpPr>
          <p:cNvPr id="137" name="Group 136"/>
          <p:cNvGrpSpPr/>
          <p:nvPr/>
        </p:nvGrpSpPr>
        <p:grpSpPr>
          <a:xfrm>
            <a:off x="5832200" y="2924944"/>
            <a:ext cx="2484216" cy="540000"/>
            <a:chOff x="539552" y="1484784"/>
            <a:chExt cx="2484216" cy="540000"/>
          </a:xfrm>
        </p:grpSpPr>
        <p:sp>
          <p:nvSpPr>
            <p:cNvPr id="138" name="Oval 137"/>
            <p:cNvSpPr/>
            <p:nvPr/>
          </p:nvSpPr>
          <p:spPr>
            <a:xfrm>
              <a:off x="539552"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9" name="Oval 138"/>
            <p:cNvSpPr/>
            <p:nvPr/>
          </p:nvSpPr>
          <p:spPr>
            <a:xfrm>
              <a:off x="1187624"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0" name="Oval 139"/>
            <p:cNvSpPr/>
            <p:nvPr/>
          </p:nvSpPr>
          <p:spPr>
            <a:xfrm>
              <a:off x="1835696"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1" name="Oval 140"/>
            <p:cNvSpPr/>
            <p:nvPr/>
          </p:nvSpPr>
          <p:spPr>
            <a:xfrm>
              <a:off x="2483768"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42" name="Group 141"/>
          <p:cNvGrpSpPr/>
          <p:nvPr/>
        </p:nvGrpSpPr>
        <p:grpSpPr>
          <a:xfrm>
            <a:off x="1727744" y="2927226"/>
            <a:ext cx="2484216" cy="540000"/>
            <a:chOff x="539552" y="1484784"/>
            <a:chExt cx="2484216" cy="540000"/>
          </a:xfrm>
        </p:grpSpPr>
        <p:sp>
          <p:nvSpPr>
            <p:cNvPr id="143" name="Oval 142"/>
            <p:cNvSpPr/>
            <p:nvPr/>
          </p:nvSpPr>
          <p:spPr>
            <a:xfrm>
              <a:off x="539552"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4" name="Oval 143"/>
            <p:cNvSpPr/>
            <p:nvPr/>
          </p:nvSpPr>
          <p:spPr>
            <a:xfrm>
              <a:off x="1187624"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5" name="Oval 144"/>
            <p:cNvSpPr/>
            <p:nvPr/>
          </p:nvSpPr>
          <p:spPr>
            <a:xfrm>
              <a:off x="1835696"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6" name="Oval 145"/>
            <p:cNvSpPr/>
            <p:nvPr/>
          </p:nvSpPr>
          <p:spPr>
            <a:xfrm>
              <a:off x="2483768"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47" name="Group 146"/>
          <p:cNvGrpSpPr/>
          <p:nvPr/>
        </p:nvGrpSpPr>
        <p:grpSpPr>
          <a:xfrm>
            <a:off x="683568" y="5337272"/>
            <a:ext cx="2484216" cy="540000"/>
            <a:chOff x="539552" y="1484784"/>
            <a:chExt cx="2484216" cy="540000"/>
          </a:xfrm>
        </p:grpSpPr>
        <p:sp>
          <p:nvSpPr>
            <p:cNvPr id="148" name="Oval 147"/>
            <p:cNvSpPr/>
            <p:nvPr/>
          </p:nvSpPr>
          <p:spPr>
            <a:xfrm>
              <a:off x="539552"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9" name="Oval 148"/>
            <p:cNvSpPr/>
            <p:nvPr/>
          </p:nvSpPr>
          <p:spPr>
            <a:xfrm>
              <a:off x="1187624"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0" name="Oval 149"/>
            <p:cNvSpPr/>
            <p:nvPr/>
          </p:nvSpPr>
          <p:spPr>
            <a:xfrm>
              <a:off x="1835696"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1" name="Oval 150"/>
            <p:cNvSpPr/>
            <p:nvPr/>
          </p:nvSpPr>
          <p:spPr>
            <a:xfrm>
              <a:off x="2483768"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52" name="Group 151"/>
          <p:cNvGrpSpPr/>
          <p:nvPr/>
        </p:nvGrpSpPr>
        <p:grpSpPr>
          <a:xfrm>
            <a:off x="1727744" y="4691482"/>
            <a:ext cx="2484216" cy="540000"/>
            <a:chOff x="539552" y="1484784"/>
            <a:chExt cx="2484216" cy="540000"/>
          </a:xfrm>
        </p:grpSpPr>
        <p:sp>
          <p:nvSpPr>
            <p:cNvPr id="153" name="Oval 152"/>
            <p:cNvSpPr/>
            <p:nvPr/>
          </p:nvSpPr>
          <p:spPr>
            <a:xfrm>
              <a:off x="539552"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4" name="Oval 153"/>
            <p:cNvSpPr/>
            <p:nvPr/>
          </p:nvSpPr>
          <p:spPr>
            <a:xfrm>
              <a:off x="1187624"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5" name="Oval 154"/>
            <p:cNvSpPr/>
            <p:nvPr/>
          </p:nvSpPr>
          <p:spPr>
            <a:xfrm>
              <a:off x="1835696"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6" name="Oval 155"/>
            <p:cNvSpPr/>
            <p:nvPr/>
          </p:nvSpPr>
          <p:spPr>
            <a:xfrm>
              <a:off x="2483768" y="1484784"/>
              <a:ext cx="540000" cy="540000"/>
            </a:xfrm>
            <a:prstGeom prst="ellipse">
              <a:avLst/>
            </a:prstGeom>
            <a:solidFill>
              <a:schemeClr val="bg1"/>
            </a:solidFill>
            <a:ln w="3175">
              <a:noFill/>
            </a:ln>
            <a:effectLst>
              <a:outerShdw blurRad="44450" dist="27940" dir="5400000" algn="ctr">
                <a:srgbClr val="000000">
                  <a:alpha val="32000"/>
                </a:srgbClr>
              </a:outerShdw>
            </a:effectLst>
            <a:scene3d>
              <a:camera prst="orthographicFront">
                <a:rot lat="0" lon="0" rev="0"/>
              </a:camera>
              <a:lightRig rig="soft" dir="t"/>
            </a:scene3d>
            <a:sp3d prstMaterial="dkEdge">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4" cstate="print">
            <a:extLst>
              <a:ext uri="{BEBA8EAE-BF5A-486C-A8C5-ECC9F3942E4B}">
                <a14:imgProps xmlns:a14="http://schemas.microsoft.com/office/drawing/2010/main" xmlns="">
                  <a14:imgLayer r:embed="rId5">
                    <a14:imgEffect>
                      <a14:backgroundRemoval t="2473" b="100000" l="0" r="100000"/>
                    </a14:imgEffect>
                  </a14:imgLayer>
                </a14:imgProps>
              </a:ext>
              <a:ext uri="{28A0092B-C50C-407E-A947-70E740481C1C}">
                <a14:useLocalDpi xmlns:a14="http://schemas.microsoft.com/office/drawing/2010/main" xmlns="" val="0"/>
              </a:ext>
            </a:extLst>
          </a:blip>
          <a:srcRect b="23171"/>
          <a:stretch>
            <a:fillRect/>
          </a:stretch>
        </p:blipFill>
        <p:spPr>
          <a:xfrm>
            <a:off x="-2096" y="2209404"/>
            <a:ext cx="9146096" cy="4675980"/>
          </a:xfrm>
          <a:prstGeom prst="rect">
            <a:avLst/>
          </a:prstGeom>
          <a:ln>
            <a:noFill/>
          </a:ln>
          <a:effectLst>
            <a:outerShdw blurRad="292100" dist="139700" dir="2700000" algn="tl" rotWithShape="0">
              <a:srgbClr val="333333">
                <a:alpha val="65000"/>
              </a:srgbClr>
            </a:outerShdw>
          </a:effectLst>
        </p:spPr>
      </p:pic>
      <p:pic>
        <p:nvPicPr>
          <p:cNvPr id="8" name="Picture 7" descr="engagelogo.png"/>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203531" y="404664"/>
            <a:ext cx="2823295" cy="1132828"/>
          </a:xfrm>
          <a:prstGeom prst="rect">
            <a:avLst/>
          </a:prstGeom>
        </p:spPr>
      </p:pic>
      <p:sp>
        <p:nvSpPr>
          <p:cNvPr id="10" name="TextBox 9"/>
          <p:cNvSpPr txBox="1"/>
          <p:nvPr/>
        </p:nvSpPr>
        <p:spPr>
          <a:xfrm>
            <a:off x="1331973" y="1700811"/>
            <a:ext cx="6946645" cy="584775"/>
          </a:xfrm>
          <a:prstGeom prst="rect">
            <a:avLst/>
          </a:prstGeom>
          <a:noFill/>
        </p:spPr>
        <p:txBody>
          <a:bodyPr wrap="square" rtlCol="0">
            <a:spAutoFit/>
          </a:bodyPr>
          <a:lstStyle/>
          <a:p>
            <a:r>
              <a:rPr lang="en-GB" sz="3200" dirty="0">
                <a:solidFill>
                  <a:srgbClr val="639729"/>
                </a:solidFill>
                <a:latin typeface="Century Gothic" pitchFamily="34" charset="0"/>
              </a:rPr>
              <a:t>G</a:t>
            </a:r>
            <a:r>
              <a:rPr lang="en-GB" sz="3200" dirty="0" smtClean="0">
                <a:solidFill>
                  <a:srgbClr val="639729"/>
                </a:solidFill>
                <a:latin typeface="Century Gothic" pitchFamily="34" charset="0"/>
              </a:rPr>
              <a:t>et students talking and thinking </a:t>
            </a:r>
            <a:endParaRPr lang="pt-BR" sz="3200" dirty="0">
              <a:solidFill>
                <a:srgbClr val="639729"/>
              </a:solidFill>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1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engagelogo.pn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899941" y="396248"/>
            <a:ext cx="5135866" cy="2060374"/>
          </a:xfrm>
          <a:prstGeom prst="rect">
            <a:avLst/>
          </a:prstGeom>
        </p:spPr>
      </p:pic>
      <p:sp>
        <p:nvSpPr>
          <p:cNvPr id="10" name="Rectangle 9"/>
          <p:cNvSpPr/>
          <p:nvPr/>
        </p:nvSpPr>
        <p:spPr>
          <a:xfrm>
            <a:off x="1835744" y="2508741"/>
            <a:ext cx="5544082" cy="292388"/>
          </a:xfrm>
          <a:prstGeom prst="rect">
            <a:avLst/>
          </a:prstGeom>
        </p:spPr>
        <p:txBody>
          <a:bodyPr wrap="square">
            <a:spAutoFit/>
          </a:bodyPr>
          <a:lstStyle/>
          <a:p>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Equipping the Next Generation for Active Engagement</a:t>
            </a:r>
            <a:r>
              <a:rPr lang="en-GB" sz="1300" b="1" kern="1200" spc="-15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 </a:t>
            </a:r>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in Science</a:t>
            </a:r>
            <a:endParaRPr lang="en-GB" sz="1300" b="1" kern="1200" dirty="0">
              <a:solidFill>
                <a:schemeClr val="bg1">
                  <a:lumMod val="50000"/>
                </a:schemeClr>
              </a:solidFill>
              <a:latin typeface="Century Gothic" pitchFamily="34" charset="0"/>
              <a:ea typeface="Ebrima" panose="02000000000000000000" pitchFamily="2" charset="0"/>
              <a:cs typeface="Mangal" panose="02040503050203030202" pitchFamily="18" charset="0"/>
            </a:endParaRPr>
          </a:p>
        </p:txBody>
      </p:sp>
      <p:pic>
        <p:nvPicPr>
          <p:cNvPr id="6"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579938" y="5157192"/>
            <a:ext cx="1872785" cy="4032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 name="Picture 6"/>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52270" y="4437112"/>
            <a:ext cx="1285875" cy="4953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7"/>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212022" y="4365104"/>
            <a:ext cx="912456" cy="43963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2" name="Picture 8"/>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2340140" y="4437112"/>
            <a:ext cx="1181328" cy="50269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3" name="Picture 9"/>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7811797" y="5157192"/>
            <a:ext cx="611742" cy="41896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4" name="Picture 10"/>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612248" y="3717032"/>
            <a:ext cx="601988" cy="25658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5" name="Picture 14"/>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396262" y="5229203"/>
            <a:ext cx="1407851" cy="31346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6" name="Picture 15"/>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5507942" y="4149083"/>
            <a:ext cx="1824038" cy="5810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7" name="Picture 11"/>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4428010" y="3501011"/>
            <a:ext cx="495823" cy="43115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8" name="TextBox 17"/>
          <p:cNvSpPr txBox="1"/>
          <p:nvPr/>
        </p:nvSpPr>
        <p:spPr>
          <a:xfrm>
            <a:off x="7667808" y="4437112"/>
            <a:ext cx="1216616" cy="369332"/>
          </a:xfrm>
          <a:prstGeom prst="rect">
            <a:avLst/>
          </a:prstGeom>
          <a:noFill/>
        </p:spPr>
        <p:txBody>
          <a:bodyPr wrap="square" rtlCol="0">
            <a:spAutoFit/>
          </a:bodyPr>
          <a:lstStyle/>
          <a:p>
            <a:r>
              <a:rPr lang="en-GB" dirty="0" smtClean="0"/>
              <a:t>TRACES</a:t>
            </a:r>
            <a:endParaRPr lang="pt-BR" dirty="0"/>
          </a:p>
        </p:txBody>
      </p:sp>
      <p:pic>
        <p:nvPicPr>
          <p:cNvPr id="19" name="Picture 16"/>
          <p:cNvPicPr>
            <a:picLocks noChangeAspect="1" noChangeArrowheads="1"/>
          </p:cNvPicPr>
          <p:nvPr/>
        </p:nvPicPr>
        <p:blipFill rotWithShape="1">
          <a:blip r:embed="rId14" cstate="print">
            <a:extLst>
              <a:ext uri="{28A0092B-C50C-407E-A947-70E740481C1C}">
                <a14:useLocalDpi xmlns:a14="http://schemas.microsoft.com/office/drawing/2010/main" xmlns="" val="0"/>
              </a:ext>
            </a:extLst>
          </a:blip>
          <a:srcRect l="12568" r="40409"/>
          <a:stretch/>
        </p:blipFill>
        <p:spPr bwMode="auto">
          <a:xfrm>
            <a:off x="4068033" y="5157192"/>
            <a:ext cx="1104065" cy="37566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 name="Picture 17"/>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5579937" y="3501011"/>
            <a:ext cx="855663" cy="379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1" name="Picture 20"/>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2340140" y="5301211"/>
            <a:ext cx="1221254" cy="2812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2" name="Picture 22"/>
          <p:cNvPicPr>
            <a:picLocks noChangeAspect="1" noChangeArrowheads="1"/>
          </p:cNvPicPr>
          <p:nvPr/>
        </p:nvPicPr>
        <p:blipFill>
          <a:blip r:embed="rId17" cstate="print">
            <a:extLst>
              <a:ext uri="{28A0092B-C50C-407E-A947-70E740481C1C}">
                <a14:useLocalDpi xmlns:a14="http://schemas.microsoft.com/office/drawing/2010/main" xmlns="" val="0"/>
              </a:ext>
            </a:extLst>
          </a:blip>
          <a:srcRect/>
          <a:stretch>
            <a:fillRect/>
          </a:stretch>
        </p:blipFill>
        <p:spPr bwMode="auto">
          <a:xfrm>
            <a:off x="7811799" y="3573016"/>
            <a:ext cx="410310" cy="47040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3" name="Picture 23"/>
          <p:cNvPicPr>
            <a:picLocks noChangeAspect="1" noChangeArrowheads="1"/>
          </p:cNvPicPr>
          <p:nvPr/>
        </p:nvPicPr>
        <p:blipFill>
          <a:blip r:embed="rId18" cstate="print">
            <a:extLst>
              <a:ext uri="{28A0092B-C50C-407E-A947-70E740481C1C}">
                <a14:useLocalDpi xmlns:a14="http://schemas.microsoft.com/office/drawing/2010/main" xmlns="" val="0"/>
              </a:ext>
            </a:extLst>
          </a:blip>
          <a:srcRect/>
          <a:stretch>
            <a:fillRect/>
          </a:stretch>
        </p:blipFill>
        <p:spPr bwMode="auto">
          <a:xfrm>
            <a:off x="2268144" y="3501011"/>
            <a:ext cx="878253" cy="6080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4" name="Rectangle 23"/>
          <p:cNvSpPr/>
          <p:nvPr/>
        </p:nvSpPr>
        <p:spPr>
          <a:xfrm>
            <a:off x="180275" y="3212976"/>
            <a:ext cx="8783451" cy="2664296"/>
          </a:xfrm>
          <a:prstGeom prst="rect">
            <a:avLst/>
          </a:prstGeom>
          <a:noFill/>
          <a:ln w="6350">
            <a:solidFill>
              <a:srgbClr val="0091C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ebol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59448</TotalTime>
  <Words>637</Words>
  <Application>Microsoft Office PowerPoint</Application>
  <PresentationFormat>On-screen Show (4:3)</PresentationFormat>
  <Paragraphs>177</Paragraphs>
  <Slides>14</Slides>
  <Notes>13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Arial</vt:lpstr>
      <vt:lpstr>Calibri</vt:lpstr>
      <vt:lpstr>Century Gothic</vt:lpstr>
      <vt:lpstr>Ebrima</vt:lpstr>
      <vt:lpstr>Mangal</vt:lpstr>
      <vt:lpstr>ＭＳ Ｐゴシック</vt:lpstr>
      <vt:lpstr>Lato Regular</vt:lpstr>
      <vt:lpstr>Wingdings</vt:lpstr>
      <vt:lpstr>LilyUPC</vt:lpstr>
      <vt:lpstr>Office Theme</vt:lpstr>
      <vt:lpstr>Slide 1</vt:lpstr>
      <vt:lpstr>Slide 2</vt:lpstr>
      <vt:lpstr>Slide 3</vt:lpstr>
      <vt:lpstr>Slide 4</vt:lpstr>
      <vt:lpstr>Slide 5</vt:lpstr>
      <vt:lpstr>Student sheets</vt:lpstr>
      <vt:lpstr>Slide 7</vt:lpstr>
      <vt:lpstr>Slide 8</vt:lpstr>
      <vt:lpstr>Slide 9</vt:lpstr>
      <vt:lpstr>Slide 10</vt:lpstr>
      <vt:lpstr>Slide 11</vt:lpstr>
      <vt:lpstr>Slide 12</vt:lpstr>
      <vt:lpstr>Slide 13</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Gemma Young</dc:creator>
  <cp:lastModifiedBy>Gemma Young</cp:lastModifiedBy>
  <cp:revision>916</cp:revision>
  <dcterms:created xsi:type="dcterms:W3CDTF">2014-09-15T10:50:25Z</dcterms:created>
  <dcterms:modified xsi:type="dcterms:W3CDTF">2016-10-01T10:36:50Z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926A4257-4A38-4A28-A204-42692B1F4461</vt:lpwstr>
  </property>
  <property fmtid="{D5CDD505-2E9C-101B-9397-08002B2CF9AE}" pid="3" name="ArticulatePath">
    <vt:lpwstr>Ebola presentation</vt:lpwstr>
  </property>
</Properties>
</file>