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handoutMasterIdLst>
    <p:handoutMasterId r:id="rId14"/>
  </p:handoutMasterIdLst>
  <p:sldIdLst>
    <p:sldId id="404" r:id="rId2"/>
    <p:sldId id="394" r:id="rId3"/>
    <p:sldId id="395" r:id="rId4"/>
    <p:sldId id="408" r:id="rId5"/>
    <p:sldId id="411" r:id="rId6"/>
    <p:sldId id="412" r:id="rId7"/>
    <p:sldId id="414" r:id="rId8"/>
    <p:sldId id="409" r:id="rId9"/>
    <p:sldId id="410" r:id="rId10"/>
    <p:sldId id="405" r:id="rId11"/>
    <p:sldId id="278" r:id="rId12"/>
  </p:sldIdLst>
  <p:sldSz cx="9144000" cy="6858000" type="screen4x3"/>
  <p:notesSz cx="6864350" cy="9998075"/>
  <p:embeddedFontLst>
    <p:embeddedFont>
      <p:font typeface="Calibri" pitchFamily="34" charset="0"/>
      <p:regular r:id="rId15"/>
      <p:bold r:id="rId16"/>
      <p:italic r:id="rId17"/>
      <p:boldItalic r:id="rId18"/>
    </p:embeddedFont>
    <p:embeddedFont>
      <p:font typeface="Century Gothic" pitchFamily="34" charset="0"/>
      <p:regular r:id="rId19"/>
      <p:bold r:id="rId20"/>
      <p:italic r:id="rId21"/>
      <p:boldItalic r:id="rId22"/>
    </p:embeddedFont>
    <p:embeddedFont>
      <p:font typeface="Ebrima" pitchFamily="2" charset="0"/>
      <p:regular r:id="rId23"/>
      <p:bold r:id="rId24"/>
    </p:embeddedFont>
    <p:embeddedFont>
      <p:font typeface="Mangal" pitchFamily="18" charset="0"/>
      <p:regular r:id="rId25"/>
      <p:bold r:id="rId26"/>
    </p:embeddedFont>
    <p:embeddedFont>
      <p:font typeface="ＭＳ Ｐゴシック" pitchFamily="34" charset="-128"/>
      <p:regular r:id="rId27"/>
    </p:embeddedFont>
    <p:embeddedFont>
      <p:font typeface="LilyUPC" pitchFamily="34" charset="-34"/>
      <p:regular r:id="rId28"/>
      <p:bold r:id="rId29"/>
      <p:italic r:id="rId30"/>
      <p:boldItalic r:id="rId31"/>
    </p:embeddedFont>
  </p:embeddedFontLst>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75" clrIdx="0">
    <p:extLst/>
  </p:cmAuthor>
  <p:cmAuthor id="2" name="Gemma Young" initials="GY" lastIdx="79" clrIdx="1"/>
  <p:cmAuthor id="3" name="Linda" initials="L" lastIdx="3" clrIdx="2"/>
  <p:cmAuthor id="4" name="Philippa Gardom Hulme" initials="PGH"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00"/>
    <a:srgbClr val="DF9613"/>
    <a:srgbClr val="EB9F15"/>
    <a:srgbClr val="FF9900"/>
    <a:srgbClr val="B33D96"/>
    <a:srgbClr val="008000"/>
    <a:srgbClr val="F8E59E"/>
    <a:srgbClr val="FF9675"/>
    <a:srgbClr val="FFD347"/>
    <a:srgbClr val="FEE7B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4" autoAdjust="0"/>
    <p:restoredTop sz="89744" autoAdjust="0"/>
  </p:normalViewPr>
  <p:slideViewPr>
    <p:cSldViewPr>
      <p:cViewPr>
        <p:scale>
          <a:sx n="50" d="100"/>
          <a:sy n="50" d="100"/>
        </p:scale>
        <p:origin x="-204"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7788" y="0"/>
            <a:ext cx="2974975" cy="500063"/>
          </a:xfrm>
          <a:prstGeom prst="rect">
            <a:avLst/>
          </a:prstGeom>
        </p:spPr>
        <p:txBody>
          <a:bodyPr vert="horz" lIns="91440" tIns="45720" rIns="91440" bIns="45720" rtlCol="0"/>
          <a:lstStyle>
            <a:lvl1pPr algn="r">
              <a:defRPr sz="1200"/>
            </a:lvl1pPr>
          </a:lstStyle>
          <a:p>
            <a:fld id="{E3F7B760-2193-4023-9C6B-EFA9050BEF78}" type="datetimeFigureOut">
              <a:rPr lang="en-GB" smtClean="0"/>
              <a:pPr/>
              <a:t>01/10/2016</a:t>
            </a:fld>
            <a:endParaRPr lang="en-GB" dirty="0"/>
          </a:p>
        </p:txBody>
      </p:sp>
      <p:sp>
        <p:nvSpPr>
          <p:cNvPr id="4" name="Footer Placeholder 3"/>
          <p:cNvSpPr>
            <a:spLocks noGrp="1"/>
          </p:cNvSpPr>
          <p:nvPr>
            <p:ph type="ftr" sz="quarter" idx="2"/>
          </p:nvPr>
        </p:nvSpPr>
        <p:spPr>
          <a:xfrm>
            <a:off x="0" y="9496425"/>
            <a:ext cx="2974975" cy="50006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7788" y="9496425"/>
            <a:ext cx="2974975" cy="500063"/>
          </a:xfrm>
          <a:prstGeom prst="rect">
            <a:avLst/>
          </a:prstGeom>
        </p:spPr>
        <p:txBody>
          <a:bodyPr vert="horz" lIns="91440" tIns="45720" rIns="91440" bIns="45720" rtlCol="0" anchor="b"/>
          <a:lstStyle>
            <a:lvl1pPr algn="r">
              <a:defRPr sz="1200"/>
            </a:lvl1pPr>
          </a:lstStyle>
          <a:p>
            <a:fld id="{4E6A7321-8033-4E23-B93B-250166221464}" type="slidenum">
              <a:rPr lang="en-GB" smtClean="0"/>
              <a:pPr/>
              <a:t>‹#›</a:t>
            </a:fld>
            <a:endParaRPr lang="en-GB" dirty="0"/>
          </a:p>
        </p:txBody>
      </p:sp>
    </p:spTree>
    <p:extLst>
      <p:ext uri="{BB962C8B-B14F-4D97-AF65-F5344CB8AC3E}">
        <p14:creationId xmlns:p14="http://schemas.microsoft.com/office/powerpoint/2010/main" xmlns="" val="41595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904"/>
          </a:xfrm>
          <a:prstGeom prst="rect">
            <a:avLst/>
          </a:prstGeom>
        </p:spPr>
        <p:txBody>
          <a:bodyPr vert="horz" lIns="96350" tIns="48175" rIns="96350" bIns="48175" rtlCol="0"/>
          <a:lstStyle>
            <a:lvl1pPr algn="l">
              <a:defRPr sz="1300"/>
            </a:lvl1pPr>
          </a:lstStyle>
          <a:p>
            <a:endParaRPr lang="en-GB" dirty="0"/>
          </a:p>
        </p:txBody>
      </p:sp>
      <p:sp>
        <p:nvSpPr>
          <p:cNvPr id="3" name="Date Placeholder 2"/>
          <p:cNvSpPr>
            <a:spLocks noGrp="1"/>
          </p:cNvSpPr>
          <p:nvPr>
            <p:ph type="dt" idx="1"/>
          </p:nvPr>
        </p:nvSpPr>
        <p:spPr>
          <a:xfrm>
            <a:off x="3888210" y="0"/>
            <a:ext cx="2974552" cy="499904"/>
          </a:xfrm>
          <a:prstGeom prst="rect">
            <a:avLst/>
          </a:prstGeom>
        </p:spPr>
        <p:txBody>
          <a:bodyPr vert="horz" lIns="96350" tIns="48175" rIns="96350" bIns="48175" rtlCol="0"/>
          <a:lstStyle>
            <a:lvl1pPr algn="r">
              <a:defRPr sz="1300"/>
            </a:lvl1pPr>
          </a:lstStyle>
          <a:p>
            <a:fld id="{5699DE8D-534E-4523-A397-7A0410357DF6}" type="datetimeFigureOut">
              <a:rPr lang="en-GB" smtClean="0"/>
              <a:pPr/>
              <a:t>01/10/2016</a:t>
            </a:fld>
            <a:endParaRPr lang="en-GB"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50" tIns="48175" rIns="96350" bIns="48175" rtlCol="0" anchor="ctr"/>
          <a:lstStyle/>
          <a:p>
            <a:endParaRPr lang="en-GB" dirty="0"/>
          </a:p>
        </p:txBody>
      </p:sp>
      <p:sp>
        <p:nvSpPr>
          <p:cNvPr id="5" name="Notes Placeholder 4"/>
          <p:cNvSpPr>
            <a:spLocks noGrp="1"/>
          </p:cNvSpPr>
          <p:nvPr>
            <p:ph type="body" sz="quarter" idx="3"/>
          </p:nvPr>
        </p:nvSpPr>
        <p:spPr>
          <a:xfrm>
            <a:off x="686435" y="4749086"/>
            <a:ext cx="5491480" cy="4499134"/>
          </a:xfrm>
          <a:prstGeom prst="rect">
            <a:avLst/>
          </a:prstGeom>
        </p:spPr>
        <p:txBody>
          <a:bodyPr vert="horz" lIns="96350" tIns="48175" rIns="96350" bIns="481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6436"/>
            <a:ext cx="2974552" cy="499904"/>
          </a:xfrm>
          <a:prstGeom prst="rect">
            <a:avLst/>
          </a:prstGeom>
        </p:spPr>
        <p:txBody>
          <a:bodyPr vert="horz" lIns="96350" tIns="48175" rIns="96350" bIns="4817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6436"/>
            <a:ext cx="2974552" cy="499904"/>
          </a:xfrm>
          <a:prstGeom prst="rect">
            <a:avLst/>
          </a:prstGeom>
        </p:spPr>
        <p:txBody>
          <a:bodyPr vert="horz" lIns="96350" tIns="48175" rIns="96350" bIns="48175" rtlCol="0" anchor="b"/>
          <a:lstStyle>
            <a:lvl1pPr algn="r">
              <a:defRPr sz="1300"/>
            </a:lvl1pPr>
          </a:lstStyle>
          <a:p>
            <a:fld id="{040C4CB4-6439-4B9C-81E7-42EE3FE83DA2}" type="slidenum">
              <a:rPr lang="en-GB" smtClean="0"/>
              <a:pPr/>
              <a:t>‹#›</a:t>
            </a:fld>
            <a:endParaRPr lang="en-GB" dirty="0"/>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smtClean="0">
                <a:solidFill>
                  <a:schemeClr val="tx1"/>
                </a:solidFill>
                <a:latin typeface="+mn-lt"/>
                <a:ea typeface="+mn-ea"/>
                <a:cs typeface="+mn-cs"/>
              </a:rPr>
              <a:t>Guide </a:t>
            </a:r>
            <a:r>
              <a:rPr lang="en-GB" sz="1200" kern="1200" dirty="0" smtClean="0">
                <a:solidFill>
                  <a:schemeClr val="tx1"/>
                </a:solidFill>
                <a:latin typeface="+mn-lt"/>
                <a:ea typeface="+mn-ea"/>
                <a:cs typeface="+mn-cs"/>
              </a:rPr>
              <a:t>students through how to decide the audience they will be writing for and form of communication to use.</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This would best be completed as small group discussions which feed into a class discussion. </a:t>
            </a:r>
          </a:p>
        </p:txBody>
      </p:sp>
      <p:sp>
        <p:nvSpPr>
          <p:cNvPr id="4" name="Slide Number Placeholder 3"/>
          <p:cNvSpPr>
            <a:spLocks noGrp="1"/>
          </p:cNvSpPr>
          <p:nvPr>
            <p:ph type="sldNum" sz="quarter" idx="10"/>
          </p:nvPr>
        </p:nvSpPr>
        <p:spPr/>
        <p:txBody>
          <a:bodyPr/>
          <a:lstStyle/>
          <a:p>
            <a:fld id="{040C4CB4-6439-4B9C-81E7-42EE3FE83DA2}" type="slidenum">
              <a:rPr lang="en-GB" smtClean="0"/>
              <a:pPr/>
              <a:t>2</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To plan their communication, students can use the information they have gathered on the KWHL grid to write down ideas on post-it notes. Each idea should support their opinion and be supported by evidence. Students can use SS1 to organise their ideas. They place all their ideas around the outside, and then move the ones that are best supported by evidence into the middle. These are the ideas that they should choose to use in their communication. Students can be supported further in organising their opinion by using the Justify opinions thinking guide (SS2) and in writing their communication using the Communicate ideas thinking guide (SS3).</a:t>
            </a:r>
          </a:p>
          <a:p>
            <a:r>
              <a:rPr lang="en-GB" sz="1200" kern="1200" dirty="0" smtClean="0">
                <a:solidFill>
                  <a:schemeClr val="tx1"/>
                </a:solidFill>
                <a:latin typeface="+mn-lt"/>
                <a:ea typeface="+mn-ea"/>
                <a:cs typeface="+mn-cs"/>
              </a:rPr>
              <a:t>The communication should include an </a:t>
            </a:r>
            <a:r>
              <a:rPr lang="en-GB" sz="1200" kern="1200" dirty="0" err="1" smtClean="0">
                <a:solidFill>
                  <a:schemeClr val="tx1"/>
                </a:solidFill>
                <a:latin typeface="+mn-lt"/>
                <a:ea typeface="+mn-ea"/>
                <a:cs typeface="+mn-cs"/>
              </a:rPr>
              <a:t>infographic</a:t>
            </a:r>
            <a:r>
              <a:rPr lang="en-GB" sz="1200" kern="1200" dirty="0" smtClean="0">
                <a:solidFill>
                  <a:schemeClr val="tx1"/>
                </a:solidFill>
                <a:latin typeface="+mn-lt"/>
                <a:ea typeface="+mn-ea"/>
                <a:cs typeface="+mn-cs"/>
              </a:rPr>
              <a:t> to explain more about GM mosquitoes (SS4). You may wish to share some examples of other </a:t>
            </a:r>
            <a:r>
              <a:rPr lang="en-GB" sz="1200" kern="1200" dirty="0" err="1" smtClean="0">
                <a:solidFill>
                  <a:schemeClr val="tx1"/>
                </a:solidFill>
                <a:latin typeface="+mn-lt"/>
                <a:ea typeface="+mn-ea"/>
                <a:cs typeface="+mn-cs"/>
              </a:rPr>
              <a:t>infographics</a:t>
            </a:r>
            <a:r>
              <a:rPr lang="en-GB" sz="1200" kern="1200" dirty="0" smtClean="0">
                <a:solidFill>
                  <a:schemeClr val="tx1"/>
                </a:solidFill>
                <a:latin typeface="+mn-lt"/>
                <a:ea typeface="+mn-ea"/>
                <a:cs typeface="+mn-cs"/>
              </a:rPr>
              <a:t> from the internet to help students design their own.</a:t>
            </a:r>
          </a:p>
          <a:p>
            <a:r>
              <a:rPr lang="en-GB" sz="1200" kern="1200" dirty="0" smtClean="0">
                <a:solidFill>
                  <a:schemeClr val="tx1"/>
                </a:solidFill>
                <a:latin typeface="+mn-lt"/>
                <a:ea typeface="+mn-ea"/>
                <a:cs typeface="+mn-cs"/>
              </a:rPr>
              <a:t>Invite students to present their communication to the rest of the class. </a:t>
            </a:r>
          </a:p>
          <a:p>
            <a:r>
              <a:rPr lang="en-GB" sz="1200" kern="1200" dirty="0" smtClean="0">
                <a:solidFill>
                  <a:schemeClr val="tx1"/>
                </a:solidFill>
                <a:latin typeface="+mn-lt"/>
                <a:ea typeface="+mn-ea"/>
                <a:cs typeface="+mn-cs"/>
              </a:rPr>
              <a:t>Now that students have been presented with opinions of different viewpoints, you can then ask students to make a decision about what they think and vote whether they think mosquitoes should be exterminated.</a:t>
            </a:r>
          </a:p>
          <a:p>
            <a:r>
              <a:rPr lang="en-GB" sz="1200" kern="1200" smtClean="0">
                <a:solidFill>
                  <a:schemeClr val="tx1"/>
                </a:solidFill>
                <a:latin typeface="+mn-lt"/>
                <a:ea typeface="+mn-ea"/>
                <a:cs typeface="+mn-cs"/>
              </a:rPr>
              <a:t>You can share their decision and compare it with other classes by completing the poll on the Exterminate page on the Engage website.</a:t>
            </a:r>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dirty="0"/>
          </a:p>
        </p:txBody>
      </p:sp>
    </p:spTree>
    <p:extLst>
      <p:ext uri="{BB962C8B-B14F-4D97-AF65-F5344CB8AC3E}">
        <p14:creationId xmlns:p14="http://schemas.microsoft.com/office/powerpoint/2010/main" xmlns="" val="452393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6</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8</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GB" b="1" dirty="0"/>
          </a:p>
        </p:txBody>
      </p:sp>
      <p:sp>
        <p:nvSpPr>
          <p:cNvPr id="4" name="Slide Number Placeholder 3"/>
          <p:cNvSpPr>
            <a:spLocks noGrp="1"/>
          </p:cNvSpPr>
          <p:nvPr>
            <p:ph type="sldNum" sz="quarter" idx="10"/>
          </p:nvPr>
        </p:nvSpPr>
        <p:spPr/>
        <p:txBody>
          <a:bodyPr/>
          <a:lstStyle/>
          <a:p>
            <a:fld id="{CA1C17E5-ECCE-4B62-A532-A5F7DEEED2FD}" type="slidenum">
              <a:rPr lang="en-GB" smtClean="0"/>
              <a:pPr/>
              <a:t>9</a:t>
            </a:fld>
            <a:endParaRPr lang="en-GB" dirty="0"/>
          </a:p>
        </p:txBody>
      </p:sp>
    </p:spTree>
    <p:extLst>
      <p:ext uri="{BB962C8B-B14F-4D97-AF65-F5344CB8AC3E}">
        <p14:creationId xmlns:p14="http://schemas.microsoft.com/office/powerpoint/2010/main" xmlns="" val="147553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10</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11</a:t>
            </a:fld>
            <a:endParaRPr lang="en-GB" dirty="0"/>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dirty="0"/>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ounded Rectangle 5"/>
          <p:cNvSpPr/>
          <p:nvPr userDrawn="1"/>
        </p:nvSpPr>
        <p:spPr>
          <a:xfrm rot="16200000">
            <a:off x="9147942" y="5904502"/>
            <a:ext cx="306387" cy="1079313"/>
          </a:xfrm>
          <a:prstGeom prst="round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322713"/>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01/10/2016</a:t>
            </a:fld>
            <a:endParaRPr lang="en-GB" dirty="0"/>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ags" Target="../tags/tag1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1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6.xml"/><Relationship Id="rId7" Type="http://schemas.openxmlformats.org/officeDocument/2006/relationships/image" Target="../media/image18.png"/><Relationship Id="rId2" Type="http://schemas.openxmlformats.org/officeDocument/2006/relationships/slideLayout" Target="../slideLayouts/slideLayout16.xml"/><Relationship Id="rId1" Type="http://schemas.openxmlformats.org/officeDocument/2006/relationships/tags" Target="../tags/tag1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notesSlide" Target="../notesSlides/notesSlide8.xml"/><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slideLayout" Target="../slideLayouts/slideLayout7.xml"/><Relationship Id="rId16" Type="http://schemas.openxmlformats.org/officeDocument/2006/relationships/image" Target="../media/image35.emf"/><Relationship Id="rId1" Type="http://schemas.openxmlformats.org/officeDocument/2006/relationships/tags" Target="../tags/tag20.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emf"/><Relationship Id="rId10" Type="http://schemas.openxmlformats.org/officeDocument/2006/relationships/image" Target="../media/image29.jpeg"/><Relationship Id="rId4" Type="http://schemas.openxmlformats.org/officeDocument/2006/relationships/image" Target="../media/image5.png"/><Relationship Id="rId9" Type="http://schemas.openxmlformats.org/officeDocument/2006/relationships/image" Target="../media/image28.jpeg"/><Relationship Id="rId1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642862"/>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1477328"/>
          </a:xfrm>
          <a:prstGeom prst="rect">
            <a:avLst/>
          </a:prstGeom>
          <a:noFill/>
        </p:spPr>
        <p:txBody>
          <a:bodyPr wrap="square" rtlCol="0">
            <a:spAutoFit/>
          </a:bodyPr>
          <a:lstStyle/>
          <a:p>
            <a:pPr algn="ctr"/>
            <a:r>
              <a:rPr lang="en-GB" sz="5400" dirty="0" smtClean="0">
                <a:solidFill>
                  <a:schemeClr val="bg1"/>
                </a:solidFill>
                <a:latin typeface="Century Gothic" pitchFamily="34" charset="0"/>
              </a:rPr>
              <a:t>Exterminate</a:t>
            </a:r>
          </a:p>
          <a:p>
            <a:pPr algn="ctr"/>
            <a:r>
              <a:rPr lang="en-GB" sz="3600" dirty="0" smtClean="0">
                <a:solidFill>
                  <a:schemeClr val="bg1"/>
                </a:solidFill>
                <a:latin typeface="Century Gothic" pitchFamily="34" charset="0"/>
              </a:rPr>
              <a:t>Communication</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mossie.png"/>
          <p:cNvPicPr>
            <a:picLocks noChangeAspect="1"/>
          </p:cNvPicPr>
          <p:nvPr/>
        </p:nvPicPr>
        <p:blipFill>
          <a:blip r:embed="rId4" cstate="print"/>
          <a:stretch>
            <a:fillRect/>
          </a:stretch>
        </p:blipFill>
        <p:spPr>
          <a:xfrm flipH="1">
            <a:off x="6948264" y="-99392"/>
            <a:ext cx="2331848" cy="1916832"/>
          </a:xfrm>
          <a:prstGeom prst="rect">
            <a:avLst/>
          </a:prstGeom>
        </p:spPr>
      </p:pic>
      <p:grpSp>
        <p:nvGrpSpPr>
          <p:cNvPr id="20" name="Group 19"/>
          <p:cNvGrpSpPr/>
          <p:nvPr/>
        </p:nvGrpSpPr>
        <p:grpSpPr>
          <a:xfrm>
            <a:off x="6444208" y="4725145"/>
            <a:ext cx="1944216" cy="1872207"/>
            <a:chOff x="6876256" y="3933056"/>
            <a:chExt cx="2742857" cy="2603175"/>
          </a:xfrm>
        </p:grpSpPr>
        <p:pic>
          <p:nvPicPr>
            <p:cNvPr id="22" name="Picture 21" descr="video phone.png"/>
            <p:cNvPicPr>
              <a:picLocks noChangeAspect="1"/>
            </p:cNvPicPr>
            <p:nvPr/>
          </p:nvPicPr>
          <p:blipFill>
            <a:blip r:embed="rId5" cstate="print"/>
            <a:stretch>
              <a:fillRect/>
            </a:stretch>
          </p:blipFill>
          <p:spPr>
            <a:xfrm>
              <a:off x="6876256" y="3933056"/>
              <a:ext cx="2742857" cy="2603175"/>
            </a:xfrm>
            <a:prstGeom prst="rect">
              <a:avLst/>
            </a:prstGeom>
            <a:ln>
              <a:noFill/>
            </a:ln>
            <a:effectLst>
              <a:outerShdw blurRad="292100" dist="139700" dir="2700000" algn="tl" rotWithShape="0">
                <a:srgbClr val="333333">
                  <a:alpha val="65000"/>
                </a:srgbClr>
              </a:outerShdw>
            </a:effectLst>
          </p:spPr>
        </p:pic>
        <p:grpSp>
          <p:nvGrpSpPr>
            <p:cNvPr id="24" name="Group 56"/>
            <p:cNvGrpSpPr/>
            <p:nvPr/>
          </p:nvGrpSpPr>
          <p:grpSpPr>
            <a:xfrm>
              <a:off x="7309725" y="4266971"/>
              <a:ext cx="906186" cy="1370004"/>
              <a:chOff x="7309725" y="4266971"/>
              <a:chExt cx="906186" cy="1370004"/>
            </a:xfrm>
          </p:grpSpPr>
          <p:sp>
            <p:nvSpPr>
              <p:cNvPr id="27" name="Rectangle 26"/>
              <p:cNvSpPr/>
              <p:nvPr/>
            </p:nvSpPr>
            <p:spPr>
              <a:xfrm>
                <a:off x="7309725" y="4266971"/>
                <a:ext cx="906186" cy="1370004"/>
              </a:xfrm>
              <a:prstGeom prst="rect">
                <a:avLst/>
              </a:prstGeom>
              <a:solidFill>
                <a:srgbClr val="84C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7583753" y="4700929"/>
                <a:ext cx="372623" cy="372623"/>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28"/>
              <p:cNvSpPr/>
              <p:nvPr/>
            </p:nvSpPr>
            <p:spPr>
              <a:xfrm rot="5400000">
                <a:off x="7689491" y="4800376"/>
                <a:ext cx="216024" cy="1737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30" name="Rectangle 29"/>
          <p:cNvSpPr/>
          <p:nvPr/>
        </p:nvSpPr>
        <p:spPr>
          <a:xfrm>
            <a:off x="6444208" y="6597352"/>
            <a:ext cx="223224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p:cNvGrpSpPr/>
          <p:nvPr/>
        </p:nvGrpSpPr>
        <p:grpSpPr>
          <a:xfrm>
            <a:off x="2123728" y="215428"/>
            <a:ext cx="4896544" cy="1110824"/>
            <a:chOff x="2123728" y="215428"/>
            <a:chExt cx="4896544" cy="1110824"/>
          </a:xfrm>
        </p:grpSpPr>
        <p:sp>
          <p:nvSpPr>
            <p:cNvPr id="12" name="Rounded Rectangle 11"/>
            <p:cNvSpPr/>
            <p:nvPr/>
          </p:nvSpPr>
          <p:spPr>
            <a:xfrm>
              <a:off x="2123728" y="246132"/>
              <a:ext cx="4896544" cy="1080120"/>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2195736" y="215428"/>
              <a:ext cx="4824536" cy="1077218"/>
            </a:xfrm>
            <a:prstGeom prst="rect">
              <a:avLst/>
            </a:prstGeom>
            <a:noFill/>
          </p:spPr>
          <p:txBody>
            <a:bodyPr wrap="square" rtlCol="0">
              <a:spAutoFit/>
            </a:bodyPr>
            <a:lstStyle/>
            <a:p>
              <a:r>
                <a:rPr lang="en-GB" sz="3200" dirty="0" smtClean="0">
                  <a:solidFill>
                    <a:schemeClr val="bg1"/>
                  </a:solidFill>
                  <a:latin typeface="Century Gothic" pitchFamily="34" charset="0"/>
                </a:rPr>
                <a:t>Should we exterminate mosquitoes?</a:t>
              </a:r>
              <a:endParaRPr lang="en-GB" sz="3200" dirty="0">
                <a:solidFill>
                  <a:schemeClr val="bg1"/>
                </a:solidFill>
                <a:latin typeface="Century Gothic" pitchFamily="34" charset="0"/>
              </a:endParaRPr>
            </a:p>
          </p:txBody>
        </p:sp>
      </p:grpSp>
      <p:sp>
        <p:nvSpPr>
          <p:cNvPr id="14" name="TextBox 13"/>
          <p:cNvSpPr txBox="1"/>
          <p:nvPr/>
        </p:nvSpPr>
        <p:spPr>
          <a:xfrm>
            <a:off x="251520" y="1512168"/>
            <a:ext cx="8820472" cy="601062"/>
          </a:xfrm>
          <a:prstGeom prst="rect">
            <a:avLst/>
          </a:prstGeom>
          <a:noFill/>
        </p:spPr>
        <p:txBody>
          <a:bodyPr wrap="square" rtlCol="0">
            <a:spAutoFit/>
          </a:bodyPr>
          <a:lstStyle/>
          <a:p>
            <a:pPr>
              <a:lnSpc>
                <a:spcPct val="114000"/>
              </a:lnSpc>
            </a:pPr>
            <a:r>
              <a:rPr lang="en-GB" sz="2900" dirty="0" smtClean="0">
                <a:latin typeface="Century Gothic" pitchFamily="34" charset="0"/>
              </a:rPr>
              <a:t>Communicate your opinion to an audience.</a:t>
            </a:r>
          </a:p>
        </p:txBody>
      </p:sp>
      <p:sp>
        <p:nvSpPr>
          <p:cNvPr id="16" name="Rectangle 15"/>
          <p:cNvSpPr/>
          <p:nvPr/>
        </p:nvSpPr>
        <p:spPr>
          <a:xfrm>
            <a:off x="395536" y="2920895"/>
            <a:ext cx="6048672" cy="3614323"/>
          </a:xfrm>
          <a:prstGeom prst="rect">
            <a:avLst/>
          </a:prstGeom>
        </p:spPr>
        <p:txBody>
          <a:bodyPr wrap="square">
            <a:spAutoFit/>
          </a:bodyPr>
          <a:lstStyle/>
          <a:p>
            <a:pPr marL="266700" indent="-266700">
              <a:lnSpc>
                <a:spcPct val="114000"/>
              </a:lnSpc>
              <a:buClr>
                <a:srgbClr val="B33D96"/>
              </a:buClr>
              <a:buSzPct val="80000"/>
              <a:buFont typeface="Wingdings" pitchFamily="2" charset="2"/>
              <a:buChar char="l"/>
            </a:pPr>
            <a:r>
              <a:rPr lang="en-GB" sz="2400" b="1" dirty="0" smtClean="0">
                <a:solidFill>
                  <a:srgbClr val="B33D96"/>
                </a:solidFill>
                <a:latin typeface="Century Gothic" pitchFamily="34" charset="0"/>
              </a:rPr>
              <a:t>Audience </a:t>
            </a:r>
          </a:p>
          <a:p>
            <a:pPr marL="266700" indent="-266700">
              <a:lnSpc>
                <a:spcPct val="114000"/>
              </a:lnSpc>
            </a:pPr>
            <a:r>
              <a:rPr lang="en-GB" sz="2400" dirty="0" smtClean="0">
                <a:latin typeface="Century Gothic" pitchFamily="34" charset="0"/>
              </a:rPr>
              <a:t>	Is it adults or children? </a:t>
            </a:r>
            <a:br>
              <a:rPr lang="en-GB" sz="2400" dirty="0" smtClean="0">
                <a:latin typeface="Century Gothic" pitchFamily="34" charset="0"/>
              </a:rPr>
            </a:br>
            <a:r>
              <a:rPr lang="en-GB" sz="2400" dirty="0" smtClean="0">
                <a:latin typeface="Century Gothic" pitchFamily="34" charset="0"/>
              </a:rPr>
              <a:t>Do they live in the UK </a:t>
            </a:r>
            <a:br>
              <a:rPr lang="en-GB" sz="2400" dirty="0" smtClean="0">
                <a:latin typeface="Century Gothic" pitchFamily="34" charset="0"/>
              </a:rPr>
            </a:br>
            <a:r>
              <a:rPr lang="en-GB" sz="2400" dirty="0" smtClean="0">
                <a:latin typeface="Century Gothic" pitchFamily="34" charset="0"/>
              </a:rPr>
              <a:t>or a country which has </a:t>
            </a:r>
            <a:br>
              <a:rPr lang="en-GB" sz="2400" dirty="0" smtClean="0">
                <a:latin typeface="Century Gothic" pitchFamily="34" charset="0"/>
              </a:rPr>
            </a:br>
            <a:r>
              <a:rPr lang="en-GB" sz="2400" dirty="0" smtClean="0">
                <a:latin typeface="Century Gothic" pitchFamily="34" charset="0"/>
              </a:rPr>
              <a:t>diseases spread by mosquitoes?</a:t>
            </a:r>
          </a:p>
          <a:p>
            <a:pPr marL="266700" indent="-266700">
              <a:lnSpc>
                <a:spcPct val="114000"/>
              </a:lnSpc>
              <a:spcBef>
                <a:spcPts val="1200"/>
              </a:spcBef>
              <a:buClr>
                <a:srgbClr val="B33D96"/>
              </a:buClr>
              <a:buSzPct val="80000"/>
              <a:buFont typeface="Wingdings" pitchFamily="2" charset="2"/>
              <a:buChar char="l"/>
            </a:pPr>
            <a:r>
              <a:rPr lang="en-GB" sz="2400" b="1" dirty="0" smtClean="0">
                <a:solidFill>
                  <a:srgbClr val="B33D96"/>
                </a:solidFill>
                <a:latin typeface="Century Gothic" pitchFamily="34" charset="0"/>
              </a:rPr>
              <a:t>Form of communication</a:t>
            </a:r>
          </a:p>
          <a:p>
            <a:pPr marL="266700" indent="-266700">
              <a:lnSpc>
                <a:spcPct val="114000"/>
              </a:lnSpc>
            </a:pPr>
            <a:r>
              <a:rPr lang="en-GB" sz="2400" dirty="0" smtClean="0">
                <a:latin typeface="Century Gothic" pitchFamily="34" charset="0"/>
              </a:rPr>
              <a:t>	What would be best? A </a:t>
            </a:r>
            <a:r>
              <a:rPr lang="en-GB" sz="2400" dirty="0" err="1" smtClean="0">
                <a:latin typeface="Century Gothic" pitchFamily="34" charset="0"/>
              </a:rPr>
              <a:t>vlog</a:t>
            </a:r>
            <a:r>
              <a:rPr lang="en-GB" sz="2400" dirty="0" smtClean="0">
                <a:latin typeface="Century Gothic" pitchFamily="34" charset="0"/>
              </a:rPr>
              <a:t>, speech, newspaper article or something else?</a:t>
            </a:r>
          </a:p>
        </p:txBody>
      </p:sp>
      <p:grpSp>
        <p:nvGrpSpPr>
          <p:cNvPr id="35" name="Group 34"/>
          <p:cNvGrpSpPr/>
          <p:nvPr/>
        </p:nvGrpSpPr>
        <p:grpSpPr>
          <a:xfrm>
            <a:off x="539552" y="2348880"/>
            <a:ext cx="4766126" cy="500839"/>
            <a:chOff x="539552" y="2348880"/>
            <a:chExt cx="4766126" cy="500839"/>
          </a:xfrm>
        </p:grpSpPr>
        <p:pic>
          <p:nvPicPr>
            <p:cNvPr id="15" name="Picture 14" descr="discuss.png"/>
            <p:cNvPicPr>
              <a:picLocks noChangeAspect="1"/>
            </p:cNvPicPr>
            <p:nvPr/>
          </p:nvPicPr>
          <p:blipFill>
            <a:blip r:embed="rId6" cstate="print"/>
            <a:stretch>
              <a:fillRect/>
            </a:stretch>
          </p:blipFill>
          <p:spPr>
            <a:xfrm>
              <a:off x="539552" y="2348880"/>
              <a:ext cx="806189" cy="500839"/>
            </a:xfrm>
            <a:prstGeom prst="rect">
              <a:avLst/>
            </a:prstGeom>
            <a:effectLst>
              <a:outerShdw blurRad="50800" dist="38100" dir="2700000" algn="tl" rotWithShape="0">
                <a:prstClr val="black">
                  <a:alpha val="40000"/>
                </a:prstClr>
              </a:outerShdw>
            </a:effectLst>
          </p:spPr>
        </p:pic>
        <p:sp>
          <p:nvSpPr>
            <p:cNvPr id="17" name="Rectangle 16"/>
            <p:cNvSpPr/>
            <p:nvPr/>
          </p:nvSpPr>
          <p:spPr>
            <a:xfrm>
              <a:off x="1403648" y="2348880"/>
              <a:ext cx="3902030" cy="476412"/>
            </a:xfrm>
            <a:prstGeom prst="rect">
              <a:avLst/>
            </a:prstGeom>
          </p:spPr>
          <p:txBody>
            <a:bodyPr wrap="none">
              <a:spAutoFit/>
            </a:bodyPr>
            <a:lstStyle/>
            <a:p>
              <a:pPr>
                <a:lnSpc>
                  <a:spcPct val="114000"/>
                </a:lnSpc>
              </a:pPr>
              <a:r>
                <a:rPr lang="en-GB" sz="2400" dirty="0" smtClean="0">
                  <a:latin typeface="Century Gothic" pitchFamily="34" charset="0"/>
                </a:rPr>
                <a:t>Discuss and decide your:</a:t>
              </a:r>
            </a:p>
          </p:txBody>
        </p:sp>
      </p:grpSp>
      <p:sp>
        <p:nvSpPr>
          <p:cNvPr id="19" name="Rectangle 18"/>
          <p:cNvSpPr/>
          <p:nvPr/>
        </p:nvSpPr>
        <p:spPr>
          <a:xfrm>
            <a:off x="405880" y="2195711"/>
            <a:ext cx="8280920" cy="4392488"/>
          </a:xfrm>
          <a:prstGeom prst="rect">
            <a:avLst/>
          </a:prstGeom>
          <a:no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multcultural group.png"/>
          <p:cNvPicPr>
            <a:picLocks noChangeAspect="1"/>
          </p:cNvPicPr>
          <p:nvPr/>
        </p:nvPicPr>
        <p:blipFill>
          <a:blip r:embed="rId7" cstate="print"/>
          <a:stretch>
            <a:fillRect/>
          </a:stretch>
        </p:blipFill>
        <p:spPr>
          <a:xfrm>
            <a:off x="4886020" y="2348881"/>
            <a:ext cx="3646420" cy="216024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0"/>
                                        <p:tgtEl>
                                          <p:spTgt spid="3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2000"/>
                                        <p:tgtEl>
                                          <p:spTgt spid="16">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6">
                                            <p:txEl>
                                              <p:pRg st="1" end="1"/>
                                            </p:txEl>
                                          </p:spTgt>
                                        </p:tgtEl>
                                        <p:attrNameLst>
                                          <p:attrName>style.visibility</p:attrName>
                                        </p:attrNameLst>
                                      </p:cBhvr>
                                      <p:to>
                                        <p:strVal val="visible"/>
                                      </p:to>
                                    </p:set>
                                    <p:animEffect transition="in" filter="fade">
                                      <p:cBhvr>
                                        <p:cTn id="15" dur="2000"/>
                                        <p:tgtEl>
                                          <p:spTgt spid="16">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2000"/>
                                        <p:tgtEl>
                                          <p:spTgt spid="21"/>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fade">
                                      <p:cBhvr>
                                        <p:cTn id="22" dur="2000"/>
                                        <p:tgtEl>
                                          <p:spTgt spid="16">
                                            <p:txEl>
                                              <p:pRg st="2" end="2"/>
                                            </p:txEl>
                                          </p:spTgt>
                                        </p:tgtEl>
                                      </p:cBhvr>
                                    </p:animEffect>
                                  </p:childTnLst>
                                </p:cTn>
                              </p:par>
                            </p:childTnLst>
                          </p:cTn>
                        </p:par>
                        <p:par>
                          <p:cTn id="23" fill="hold">
                            <p:stCondLst>
                              <p:cond delay="8000"/>
                            </p:stCondLst>
                            <p:childTnLst>
                              <p:par>
                                <p:cTn id="24" presetID="10" presetClass="entr" presetSubtype="0" fill="hold" grpId="0" nodeType="afterEffect">
                                  <p:stCondLst>
                                    <p:cond delay="0"/>
                                  </p:stCondLst>
                                  <p:childTnLst>
                                    <p:set>
                                      <p:cBhvr>
                                        <p:cTn id="25" dur="1" fill="hold">
                                          <p:stCondLst>
                                            <p:cond delay="0"/>
                                          </p:stCondLst>
                                        </p:cTn>
                                        <p:tgtEl>
                                          <p:spTgt spid="16">
                                            <p:txEl>
                                              <p:pRg st="3" end="3"/>
                                            </p:txEl>
                                          </p:spTgt>
                                        </p:tgtEl>
                                        <p:attrNameLst>
                                          <p:attrName>style.visibility</p:attrName>
                                        </p:attrNameLst>
                                      </p:cBhvr>
                                      <p:to>
                                        <p:strVal val="visible"/>
                                      </p:to>
                                    </p:set>
                                    <p:animEffect transition="in" filter="fade">
                                      <p:cBhvr>
                                        <p:cTn id="26" dur="2000"/>
                                        <p:tgtEl>
                                          <p:spTgt spid="16">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humb9.shutterstock.com/display_pic_with_logo/1245685/388678996/stock-photo-close-up-mosquitoes-isolated-on-white-background-388678996.jpg"/>
          <p:cNvPicPr>
            <a:picLocks noChangeAspect="1" noChangeArrowheads="1"/>
          </p:cNvPicPr>
          <p:nvPr/>
        </p:nvPicPr>
        <p:blipFill>
          <a:blip r:embed="rId4" cstate="print"/>
          <a:srcRect t="12970" r="6854" b="59053"/>
          <a:stretch>
            <a:fillRect/>
          </a:stretch>
        </p:blipFill>
        <p:spPr bwMode="auto">
          <a:xfrm>
            <a:off x="2627784" y="5481590"/>
            <a:ext cx="6444208" cy="1376410"/>
          </a:xfrm>
          <a:prstGeom prst="rect">
            <a:avLst/>
          </a:prstGeom>
          <a:noFill/>
        </p:spPr>
      </p:pic>
      <p:sp>
        <p:nvSpPr>
          <p:cNvPr id="25" name="Text Box 13"/>
          <p:cNvSpPr txBox="1">
            <a:spLocks noChangeArrowheads="1"/>
          </p:cNvSpPr>
          <p:nvPr/>
        </p:nvSpPr>
        <p:spPr bwMode="auto">
          <a:xfrm>
            <a:off x="8761478" y="6322713"/>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sp>
        <p:nvSpPr>
          <p:cNvPr id="20" name="Rectangle 19"/>
          <p:cNvSpPr/>
          <p:nvPr/>
        </p:nvSpPr>
        <p:spPr>
          <a:xfrm>
            <a:off x="1115616" y="1523125"/>
            <a:ext cx="7344816" cy="3845155"/>
          </a:xfrm>
          <a:prstGeom prst="rect">
            <a:avLst/>
          </a:prstGeom>
        </p:spPr>
        <p:txBody>
          <a:bodyPr wrap="square">
            <a:spAutoFit/>
          </a:bodyPr>
          <a:lstStyle/>
          <a:p>
            <a:pPr>
              <a:lnSpc>
                <a:spcPct val="114000"/>
              </a:lnSpc>
            </a:pPr>
            <a:r>
              <a:rPr lang="en-GB" sz="2400" b="1" dirty="0" smtClean="0">
                <a:solidFill>
                  <a:schemeClr val="accent6">
                    <a:lumMod val="75000"/>
                  </a:schemeClr>
                </a:solidFill>
                <a:latin typeface="Century Gothic" pitchFamily="34" charset="0"/>
              </a:rPr>
              <a:t>A scientific explanation</a:t>
            </a:r>
          </a:p>
          <a:p>
            <a:pPr>
              <a:lnSpc>
                <a:spcPct val="114000"/>
              </a:lnSpc>
            </a:pPr>
            <a:r>
              <a:rPr lang="en-GB" sz="2400" dirty="0" smtClean="0">
                <a:latin typeface="Century Gothic" pitchFamily="34" charset="0"/>
              </a:rPr>
              <a:t>Design an </a:t>
            </a:r>
            <a:r>
              <a:rPr lang="en-GB" sz="2400" dirty="0" err="1" smtClean="0">
                <a:latin typeface="Century Gothic" pitchFamily="34" charset="0"/>
              </a:rPr>
              <a:t>infographic</a:t>
            </a:r>
            <a:r>
              <a:rPr lang="en-GB" sz="2400" dirty="0" smtClean="0">
                <a:latin typeface="Century Gothic" pitchFamily="34" charset="0"/>
              </a:rPr>
              <a:t> to explain how GM mosquitoes could exterminate dangerous ones.</a:t>
            </a:r>
          </a:p>
          <a:p>
            <a:pPr>
              <a:lnSpc>
                <a:spcPct val="114000"/>
              </a:lnSpc>
              <a:spcBef>
                <a:spcPts val="1200"/>
              </a:spcBef>
            </a:pPr>
            <a:r>
              <a:rPr lang="en-GB" sz="2400" b="1" dirty="0" smtClean="0">
                <a:solidFill>
                  <a:schemeClr val="accent6">
                    <a:lumMod val="75000"/>
                  </a:schemeClr>
                </a:solidFill>
                <a:latin typeface="Century Gothic" pitchFamily="34" charset="0"/>
              </a:rPr>
              <a:t>Opinion and evidence</a:t>
            </a:r>
          </a:p>
          <a:p>
            <a:pPr>
              <a:lnSpc>
                <a:spcPct val="114000"/>
              </a:lnSpc>
              <a:spcBef>
                <a:spcPts val="600"/>
              </a:spcBef>
            </a:pPr>
            <a:r>
              <a:rPr lang="en-GB" sz="2400" dirty="0" smtClean="0">
                <a:latin typeface="Century Gothic" pitchFamily="34" charset="0"/>
              </a:rPr>
              <a:t>State what your opinion is. Support this using ideas based on the evidence you collected.</a:t>
            </a:r>
          </a:p>
          <a:p>
            <a:pPr>
              <a:lnSpc>
                <a:spcPct val="114000"/>
              </a:lnSpc>
              <a:spcBef>
                <a:spcPts val="1200"/>
              </a:spcBef>
            </a:pPr>
            <a:r>
              <a:rPr lang="en-GB" sz="2400" dirty="0" smtClean="0">
                <a:latin typeface="Century Gothic" pitchFamily="34" charset="0"/>
              </a:rPr>
              <a:t>Use the </a:t>
            </a:r>
            <a:r>
              <a:rPr lang="en-GB" sz="2400" b="1" dirty="0" smtClean="0">
                <a:latin typeface="Century Gothic" pitchFamily="34" charset="0"/>
              </a:rPr>
              <a:t>Communicate ideas thinking guide </a:t>
            </a:r>
            <a:br>
              <a:rPr lang="en-GB" sz="2400" b="1" dirty="0" smtClean="0">
                <a:latin typeface="Century Gothic" pitchFamily="34" charset="0"/>
              </a:rPr>
            </a:br>
            <a:r>
              <a:rPr lang="en-GB" sz="2400" dirty="0" smtClean="0">
                <a:latin typeface="Century Gothic" pitchFamily="34" charset="0"/>
              </a:rPr>
              <a:t>to help you plan.</a:t>
            </a:r>
          </a:p>
        </p:txBody>
      </p:sp>
      <p:pic>
        <p:nvPicPr>
          <p:cNvPr id="12" name="Picture 11" descr="Student sheets.png"/>
          <p:cNvPicPr>
            <a:picLocks noChangeAspect="1"/>
          </p:cNvPicPr>
          <p:nvPr/>
        </p:nvPicPr>
        <p:blipFill>
          <a:blip r:embed="rId5" cstate="print"/>
          <a:stretch>
            <a:fillRect/>
          </a:stretch>
        </p:blipFill>
        <p:spPr>
          <a:xfrm>
            <a:off x="8598815" y="44624"/>
            <a:ext cx="510483" cy="596982"/>
          </a:xfrm>
          <a:prstGeom prst="rect">
            <a:avLst/>
          </a:prstGeom>
        </p:spPr>
      </p:pic>
      <p:sp>
        <p:nvSpPr>
          <p:cNvPr id="19" name="TextBox 18"/>
          <p:cNvSpPr txBox="1"/>
          <p:nvPr/>
        </p:nvSpPr>
        <p:spPr>
          <a:xfrm>
            <a:off x="7884368" y="-27384"/>
            <a:ext cx="792088" cy="369332"/>
          </a:xfrm>
          <a:prstGeom prst="rect">
            <a:avLst/>
          </a:prstGeom>
          <a:noFill/>
        </p:spPr>
        <p:txBody>
          <a:bodyPr wrap="square" rtlCol="0">
            <a:spAutoFit/>
          </a:bodyPr>
          <a:lstStyle/>
          <a:p>
            <a:r>
              <a:rPr lang="en-GB" dirty="0" smtClean="0">
                <a:latin typeface="Century Gothic" pitchFamily="34" charset="0"/>
              </a:rPr>
              <a:t>SS1-4</a:t>
            </a:r>
            <a:endParaRPr lang="en-GB" dirty="0">
              <a:latin typeface="Century Gothic" pitchFamily="34" charset="0"/>
            </a:endParaRPr>
          </a:p>
        </p:txBody>
      </p:sp>
      <p:pic>
        <p:nvPicPr>
          <p:cNvPr id="9" name="Picture 8" descr="mossie.png"/>
          <p:cNvPicPr>
            <a:picLocks noChangeAspect="1"/>
          </p:cNvPicPr>
          <p:nvPr/>
        </p:nvPicPr>
        <p:blipFill>
          <a:blip r:embed="rId6" cstate="print"/>
          <a:srcRect b="22540"/>
          <a:stretch>
            <a:fillRect/>
          </a:stretch>
        </p:blipFill>
        <p:spPr>
          <a:xfrm>
            <a:off x="-180528" y="5373216"/>
            <a:ext cx="2331848" cy="1484784"/>
          </a:xfrm>
          <a:prstGeom prst="rect">
            <a:avLst/>
          </a:prstGeom>
        </p:spPr>
      </p:pic>
      <p:sp>
        <p:nvSpPr>
          <p:cNvPr id="10" name="Rounded Rectangle 9"/>
          <p:cNvSpPr/>
          <p:nvPr/>
        </p:nvSpPr>
        <p:spPr>
          <a:xfrm rot="16200000">
            <a:off x="9135734" y="5904502"/>
            <a:ext cx="306387" cy="1079313"/>
          </a:xfrm>
          <a:prstGeom prst="round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dirty="0">
              <a:solidFill>
                <a:schemeClr val="lt1"/>
              </a:solidFill>
              <a:latin typeface="+mn-lt"/>
              <a:ea typeface="+mn-ea"/>
              <a:cs typeface="+mn-cs"/>
            </a:endParaRPr>
          </a:p>
        </p:txBody>
      </p:sp>
      <p:sp>
        <p:nvSpPr>
          <p:cNvPr id="11" name="Text Box 13"/>
          <p:cNvSpPr txBox="1">
            <a:spLocks noChangeArrowheads="1"/>
          </p:cNvSpPr>
          <p:nvPr/>
        </p:nvSpPr>
        <p:spPr bwMode="auto">
          <a:xfrm>
            <a:off x="8749270" y="6322713"/>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grpSp>
        <p:nvGrpSpPr>
          <p:cNvPr id="14" name="Group 13"/>
          <p:cNvGrpSpPr/>
          <p:nvPr/>
        </p:nvGrpSpPr>
        <p:grpSpPr>
          <a:xfrm>
            <a:off x="1110138" y="944380"/>
            <a:ext cx="7062262" cy="540404"/>
            <a:chOff x="1110138" y="944380"/>
            <a:chExt cx="7062262" cy="540404"/>
          </a:xfrm>
        </p:grpSpPr>
        <p:sp>
          <p:nvSpPr>
            <p:cNvPr id="24" name="Rectangle 23"/>
            <p:cNvSpPr/>
            <p:nvPr/>
          </p:nvSpPr>
          <p:spPr>
            <a:xfrm>
              <a:off x="1110138" y="944380"/>
              <a:ext cx="6558206" cy="540404"/>
            </a:xfrm>
            <a:prstGeom prst="rect">
              <a:avLst/>
            </a:prstGeom>
          </p:spPr>
          <p:txBody>
            <a:bodyPr wrap="none">
              <a:spAutoFit/>
            </a:bodyPr>
            <a:lstStyle/>
            <a:p>
              <a:pPr>
                <a:lnSpc>
                  <a:spcPct val="114000"/>
                </a:lnSpc>
              </a:pPr>
              <a:r>
                <a:rPr lang="en-GB" sz="2800" dirty="0" smtClean="0">
                  <a:latin typeface="Century Gothic" pitchFamily="34" charset="0"/>
                </a:rPr>
                <a:t>Your communication should include:</a:t>
              </a:r>
            </a:p>
          </p:txBody>
        </p:sp>
        <p:cxnSp>
          <p:nvCxnSpPr>
            <p:cNvPr id="13" name="Straight Connector 12"/>
            <p:cNvCxnSpPr/>
            <p:nvPr/>
          </p:nvCxnSpPr>
          <p:spPr>
            <a:xfrm>
              <a:off x="1187624" y="1484784"/>
              <a:ext cx="6984776" cy="0"/>
            </a:xfrm>
            <a:prstGeom prst="line">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2000"/>
                                        <p:tgtEl>
                                          <p:spTgt spid="20">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0">
                                            <p:txEl>
                                              <p:pRg st="1" end="1"/>
                                            </p:txEl>
                                          </p:spTgt>
                                        </p:tgtEl>
                                        <p:attrNameLst>
                                          <p:attrName>style.visibility</p:attrName>
                                        </p:attrNameLst>
                                      </p:cBhvr>
                                      <p:to>
                                        <p:strVal val="visible"/>
                                      </p:to>
                                    </p:set>
                                    <p:animEffect transition="in" filter="fade">
                                      <p:cBhvr>
                                        <p:cTn id="15" dur="2000"/>
                                        <p:tgtEl>
                                          <p:spTgt spid="20">
                                            <p:txEl>
                                              <p:pRg st="1" end="1"/>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animEffect transition="in" filter="fade">
                                      <p:cBhvr>
                                        <p:cTn id="19" dur="2000"/>
                                        <p:tgtEl>
                                          <p:spTgt spid="20">
                                            <p:txEl>
                                              <p:pRg st="2" end="2"/>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20">
                                            <p:txEl>
                                              <p:pRg st="3" end="3"/>
                                            </p:txEl>
                                          </p:spTgt>
                                        </p:tgtEl>
                                        <p:attrNameLst>
                                          <p:attrName>style.visibility</p:attrName>
                                        </p:attrNameLst>
                                      </p:cBhvr>
                                      <p:to>
                                        <p:strVal val="visible"/>
                                      </p:to>
                                    </p:set>
                                    <p:animEffect transition="in" filter="fade">
                                      <p:cBhvr>
                                        <p:cTn id="23" dur="2000"/>
                                        <p:tgtEl>
                                          <p:spTgt spid="20">
                                            <p:txEl>
                                              <p:pRg st="3" end="3"/>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20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15212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124744"/>
            <a:ext cx="7487532" cy="1200329"/>
          </a:xfrm>
          <a:prstGeom prst="rect">
            <a:avLst/>
          </a:prstGeom>
          <a:noFill/>
        </p:spPr>
        <p:txBody>
          <a:bodyPr wrap="square" rtlCol="0">
            <a:spAutoFit/>
          </a:bodyPr>
          <a:lstStyle/>
          <a:p>
            <a:pPr algn="ctr"/>
            <a:r>
              <a:rPr lang="en-GB" sz="3600" dirty="0" smtClean="0">
                <a:solidFill>
                  <a:schemeClr val="bg1"/>
                </a:solidFill>
                <a:latin typeface="Century Gothic" pitchFamily="34" charset="0"/>
              </a:rPr>
              <a:t>Exterminate </a:t>
            </a:r>
          </a:p>
          <a:p>
            <a:pPr algn="ctr"/>
            <a:r>
              <a:rPr lang="en-GB" sz="3600" dirty="0" smtClean="0">
                <a:solidFill>
                  <a:schemeClr val="bg1"/>
                </a:solidFill>
                <a:latin typeface="Century Gothic" pitchFamily="34" charset="0"/>
              </a:rPr>
              <a:t>Communication</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chemeClr val="accent6">
                    <a:lumMod val="75000"/>
                  </a:schemeClr>
                </a:solidFill>
                <a:latin typeface="Century Gothic" pitchFamily="34" charset="0"/>
              </a:rPr>
              <a:t>Student sheets</a:t>
            </a:r>
            <a:endParaRPr lang="en-US" sz="4000" dirty="0">
              <a:solidFill>
                <a:schemeClr val="accent6">
                  <a:lumMod val="75000"/>
                </a:schemeClr>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xmlns="" val="2217273036"/>
              </p:ext>
            </p:extLst>
          </p:nvPr>
        </p:nvGraphicFramePr>
        <p:xfrm>
          <a:off x="683568" y="2466300"/>
          <a:ext cx="7848871" cy="3741466"/>
        </p:xfrm>
        <a:graphic>
          <a:graphicData uri="http://schemas.openxmlformats.org/drawingml/2006/table">
            <a:tbl>
              <a:tblPr/>
              <a:tblGrid>
                <a:gridCol w="1638776"/>
                <a:gridCol w="3018797"/>
                <a:gridCol w="3191298"/>
              </a:tblGrid>
              <a:tr h="5674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Sheet no.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6350" cap="flat" cmpd="sng" algn="ctr">
                      <a:solidFill>
                        <a:schemeClr val="accent6">
                          <a:lumMod val="75000"/>
                        </a:schemeClr>
                      </a:solidFill>
                      <a:prstDash val="solid"/>
                      <a:round/>
                      <a:headEnd type="none" w="med" len="med"/>
                      <a:tailEnd type="none" w="med" len="med"/>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Title </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chemeClr val="accent6">
                              <a:lumMod val="75000"/>
                            </a:schemeClr>
                          </a:solidFill>
                          <a:latin typeface="Century Gothic" panose="020B0502020202020204" pitchFamily="34" charset="0"/>
                        </a:rPr>
                        <a:t>Notes</a:t>
                      </a:r>
                      <a:endParaRPr kumimoji="0" lang="en-GB" sz="1600" b="0" i="0" u="none" strike="noStrike" cap="none" normalizeH="0" baseline="0" dirty="0" smtClean="0">
                        <a:ln>
                          <a:noFill/>
                        </a:ln>
                        <a:solidFill>
                          <a:schemeClr val="accent6">
                            <a:lumMod val="75000"/>
                          </a:schemeClr>
                        </a:solidFill>
                        <a:effectLst/>
                        <a:latin typeface="Century Gothic" panose="020B0502020202020204" pitchFamily="34" charset="0"/>
                        <a:ea typeface="ＭＳ Ｐゴシック" charset="-128"/>
                        <a:cs typeface="Arial" charset="0"/>
                      </a:endParaRPr>
                    </a:p>
                  </a:txBody>
                  <a:tcPr marL="126000" marR="126000" marT="72000" marB="50400" horzOverflow="overflow">
                    <a:lnL w="6350" cap="flat" cmpd="sng" algn="ctr">
                      <a:solidFill>
                        <a:schemeClr val="accent6">
                          <a:lumMod val="75000"/>
                        </a:schemeClr>
                      </a:solidFill>
                      <a:prstDash val="solid"/>
                      <a:round/>
                      <a:headEnd type="none" w="med" len="med"/>
                      <a:tailEnd type="none" w="med" len="med"/>
                    </a:lnL>
                    <a:lnR>
                      <a:noFill/>
                    </a:lnR>
                    <a:lnT>
                      <a:noFill/>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669303">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Ideas frame</a:t>
                      </a: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Reusable, one per student</a:t>
                      </a:r>
                    </a:p>
                  </a:txBody>
                  <a:tcPr horzOverflow="overflow">
                    <a:lnL w="6350" cap="flat" cmpd="sng" algn="ctr">
                      <a:solidFill>
                        <a:schemeClr val="accent6">
                          <a:lumMod val="75000"/>
                        </a:schemeClr>
                      </a:solidFill>
                      <a:prstDash val="solid"/>
                      <a:round/>
                      <a:headEnd type="none" w="med" len="med"/>
                      <a:tailEnd type="none" w="med" len="med"/>
                    </a:lnL>
                    <a:lnR>
                      <a:noFill/>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669303">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Justify opinions thinking guide</a:t>
                      </a: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6350" cap="flat" cmpd="sng" algn="ctr">
                      <a:solidFill>
                        <a:schemeClr val="accent6">
                          <a:lumMod val="75000"/>
                        </a:schemeClr>
                      </a:solidFill>
                      <a:prstDash val="solid"/>
                      <a:round/>
                      <a:headEnd type="none" w="med" len="med"/>
                      <a:tailEnd type="none" w="med" len="med"/>
                    </a:lnL>
                    <a:lnR>
                      <a:noFill/>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669303">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Communicate ideas thinking guide</a:t>
                      </a: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6350" cap="flat" cmpd="sng" algn="ctr">
                      <a:solidFill>
                        <a:schemeClr val="accent6">
                          <a:lumMod val="75000"/>
                        </a:schemeClr>
                      </a:solidFill>
                      <a:prstDash val="solid"/>
                      <a:round/>
                      <a:headEnd type="none" w="med" len="med"/>
                      <a:tailEnd type="none" w="med" len="med"/>
                    </a:lnL>
                    <a:lnR>
                      <a:noFill/>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583060">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SS4a</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GM mosquitoes </a:t>
                      </a:r>
                      <a:r>
                        <a:rPr kumimoji="0" lang="en-GB" sz="1400" b="0" i="0" u="none" strike="noStrike" cap="none" normalizeH="0" baseline="0" dirty="0" err="1" smtClean="0">
                          <a:ln>
                            <a:noFill/>
                          </a:ln>
                          <a:solidFill>
                            <a:schemeClr val="tx1"/>
                          </a:solidFill>
                          <a:effectLst/>
                          <a:latin typeface="Century Gothic" pitchFamily="34" charset="0"/>
                          <a:cs typeface="Arial" charset="0"/>
                        </a:rPr>
                        <a:t>infographic</a:t>
                      </a:r>
                      <a:endParaRPr kumimoji="0" lang="en-GB" sz="1400" b="0" i="0" u="none" strike="noStrike" cap="none" normalizeH="0" baseline="0" dirty="0" smtClean="0">
                        <a:ln>
                          <a:noFill/>
                        </a:ln>
                        <a:solidFill>
                          <a:schemeClr val="tx1"/>
                        </a:solidFill>
                        <a:effectLst/>
                        <a:latin typeface="Century Gothic" pitchFamily="34" charset="0"/>
                        <a:cs typeface="Arial" charset="0"/>
                      </a:endParaRP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6350" cap="flat" cmpd="sng" algn="ctr">
                      <a:solidFill>
                        <a:schemeClr val="accent6">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a:noFill/>
                    </a:lnTlToBr>
                    <a:lnBlToTr>
                      <a:noFill/>
                    </a:lnBlToTr>
                    <a:noFill/>
                  </a:tcPr>
                </a:tc>
              </a:tr>
              <a:tr h="583060">
                <a:tc>
                  <a:txBody>
                    <a:bodyPr/>
                    <a:lstStyle/>
                    <a:p>
                      <a:pPr marL="360363"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SS4b</a:t>
                      </a:r>
                    </a:p>
                  </a:txBody>
                  <a:tcPr horzOverflow="overflow">
                    <a:lnL>
                      <a:noFill/>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GB" sz="1400" b="0" i="0" u="none" strike="noStrike" cap="none" normalizeH="0" baseline="0" dirty="0" err="1" smtClean="0">
                          <a:ln>
                            <a:noFill/>
                          </a:ln>
                          <a:solidFill>
                            <a:schemeClr val="tx1"/>
                          </a:solidFill>
                          <a:effectLst/>
                          <a:latin typeface="Century Gothic" pitchFamily="34" charset="0"/>
                          <a:cs typeface="Arial" charset="0"/>
                        </a:rPr>
                        <a:t>Infographic</a:t>
                      </a:r>
                      <a:r>
                        <a:rPr kumimoji="0" lang="en-GB" sz="1400" b="0" i="0" u="none" strike="noStrike" cap="none" normalizeH="0" baseline="0" dirty="0" smtClean="0">
                          <a:ln>
                            <a:noFill/>
                          </a:ln>
                          <a:solidFill>
                            <a:schemeClr val="tx1"/>
                          </a:solidFill>
                          <a:effectLst/>
                          <a:latin typeface="Century Gothic" pitchFamily="34" charset="0"/>
                          <a:cs typeface="Arial" charset="0"/>
                        </a:rPr>
                        <a:t> images</a:t>
                      </a:r>
                    </a:p>
                  </a:txBody>
                  <a:tcPr horzOverflow="overflow">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6350" cap="flat" cmpd="sng" algn="ctr">
                      <a:solidFill>
                        <a:schemeClr val="accent6">
                          <a:lumMod val="75000"/>
                        </a:schemeClr>
                      </a:solidFill>
                      <a:prstDash val="solid"/>
                      <a:round/>
                      <a:headEnd type="none" w="med" len="med"/>
                      <a:tailEnd type="none" w="med" len="med"/>
                    </a:lnL>
                    <a:lnR>
                      <a:noFill/>
                    </a:lnR>
                    <a:lnT w="6350" cap="flat" cmpd="sng" algn="ctr">
                      <a:solidFill>
                        <a:schemeClr val="accent6">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7" name="Action Button: Custom 6">
            <a:hlinkClick r:id="" action="ppaction://noaction"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7813154" y="0"/>
            <a:ext cx="1296144" cy="641606"/>
            <a:chOff x="7813154" y="0"/>
            <a:chExt cx="1296144" cy="641606"/>
          </a:xfrm>
        </p:grpSpPr>
        <p:sp>
          <p:nvSpPr>
            <p:cNvPr id="4" name="TextBox 3"/>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5" name="Picture 4" descr="Student sheets.png"/>
            <p:cNvPicPr>
              <a:picLocks noChangeAspect="1"/>
            </p:cNvPicPr>
            <p:nvPr/>
          </p:nvPicPr>
          <p:blipFill>
            <a:blip r:embed="rId2" cstate="print"/>
            <a:stretch>
              <a:fillRect/>
            </a:stretch>
          </p:blipFill>
          <p:spPr>
            <a:xfrm>
              <a:off x="8598815" y="44624"/>
              <a:ext cx="510483" cy="596982"/>
            </a:xfrm>
            <a:prstGeom prst="rect">
              <a:avLst/>
            </a:prstGeom>
          </p:spPr>
        </p:pic>
      </p:grpSp>
      <p:sp>
        <p:nvSpPr>
          <p:cNvPr id="7" name="Rectangle 6"/>
          <p:cNvSpPr/>
          <p:nvPr/>
        </p:nvSpPr>
        <p:spPr>
          <a:xfrm>
            <a:off x="0" y="0"/>
            <a:ext cx="1547664"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12" name="TextBox 11"/>
          <p:cNvSpPr txBox="1"/>
          <p:nvPr/>
        </p:nvSpPr>
        <p:spPr>
          <a:xfrm rot="20752627">
            <a:off x="66667" y="2489420"/>
            <a:ext cx="1800200" cy="584775"/>
          </a:xfrm>
          <a:prstGeom prst="rect">
            <a:avLst/>
          </a:prstGeom>
          <a:noFill/>
        </p:spPr>
        <p:txBody>
          <a:bodyPr wrap="square" rtlCol="0">
            <a:spAutoFit/>
          </a:bodyPr>
          <a:lstStyle/>
          <a:p>
            <a:r>
              <a:rPr lang="en-GB" sz="3200" b="1" dirty="0" smtClean="0">
                <a:solidFill>
                  <a:schemeClr val="accent3">
                    <a:lumMod val="60000"/>
                    <a:lumOff val="40000"/>
                  </a:schemeClr>
                </a:solidFill>
                <a:latin typeface="Century Gothic" pitchFamily="34" charset="0"/>
              </a:rPr>
              <a:t>ideas</a:t>
            </a:r>
            <a:endParaRPr lang="en-GB" sz="3200" b="1" dirty="0">
              <a:solidFill>
                <a:schemeClr val="accent3">
                  <a:lumMod val="60000"/>
                  <a:lumOff val="40000"/>
                </a:schemeClr>
              </a:solidFill>
              <a:latin typeface="Century Gothic" pitchFamily="34" charset="0"/>
            </a:endParaRPr>
          </a:p>
        </p:txBody>
      </p:sp>
      <p:sp>
        <p:nvSpPr>
          <p:cNvPr id="13" name="TextBox 12"/>
          <p:cNvSpPr txBox="1"/>
          <p:nvPr/>
        </p:nvSpPr>
        <p:spPr>
          <a:xfrm rot="20752627">
            <a:off x="390194" y="951795"/>
            <a:ext cx="1800200" cy="523220"/>
          </a:xfrm>
          <a:prstGeom prst="rect">
            <a:avLst/>
          </a:prstGeom>
          <a:noFill/>
        </p:spPr>
        <p:txBody>
          <a:bodyPr wrap="square" rtlCol="0">
            <a:spAutoFit/>
          </a:bodyPr>
          <a:lstStyle/>
          <a:p>
            <a:r>
              <a:rPr lang="en-GB" sz="2800" b="1" dirty="0" smtClean="0">
                <a:solidFill>
                  <a:schemeClr val="accent3">
                    <a:lumMod val="60000"/>
                    <a:lumOff val="40000"/>
                  </a:schemeClr>
                </a:solidFill>
                <a:latin typeface="Century Gothic" pitchFamily="34" charset="0"/>
              </a:rPr>
              <a:t>ideas</a:t>
            </a:r>
            <a:endParaRPr lang="en-GB" sz="2800" b="1" dirty="0">
              <a:solidFill>
                <a:schemeClr val="accent3">
                  <a:lumMod val="60000"/>
                  <a:lumOff val="40000"/>
                </a:schemeClr>
              </a:solidFill>
              <a:latin typeface="Century Gothic" pitchFamily="34" charset="0"/>
            </a:endParaRPr>
          </a:p>
        </p:txBody>
      </p:sp>
      <p:sp>
        <p:nvSpPr>
          <p:cNvPr id="15" name="TextBox 14"/>
          <p:cNvSpPr txBox="1"/>
          <p:nvPr/>
        </p:nvSpPr>
        <p:spPr>
          <a:xfrm rot="20752627">
            <a:off x="7807019" y="4017362"/>
            <a:ext cx="1800200" cy="584775"/>
          </a:xfrm>
          <a:prstGeom prst="rect">
            <a:avLst/>
          </a:prstGeom>
          <a:noFill/>
        </p:spPr>
        <p:txBody>
          <a:bodyPr wrap="square" rtlCol="0">
            <a:spAutoFit/>
          </a:bodyPr>
          <a:lstStyle/>
          <a:p>
            <a:r>
              <a:rPr lang="en-GB" sz="3200" b="1" dirty="0" smtClean="0">
                <a:solidFill>
                  <a:schemeClr val="accent3">
                    <a:lumMod val="60000"/>
                    <a:lumOff val="40000"/>
                  </a:schemeClr>
                </a:solidFill>
                <a:latin typeface="Century Gothic" pitchFamily="34" charset="0"/>
              </a:rPr>
              <a:t>ideas</a:t>
            </a:r>
            <a:endParaRPr lang="en-GB" sz="3200" b="1" dirty="0">
              <a:solidFill>
                <a:schemeClr val="accent3">
                  <a:lumMod val="60000"/>
                  <a:lumOff val="40000"/>
                </a:schemeClr>
              </a:solidFill>
              <a:latin typeface="Century Gothic" pitchFamily="34" charset="0"/>
            </a:endParaRPr>
          </a:p>
        </p:txBody>
      </p:sp>
      <p:sp>
        <p:nvSpPr>
          <p:cNvPr id="17" name="TextBox 16"/>
          <p:cNvSpPr txBox="1"/>
          <p:nvPr/>
        </p:nvSpPr>
        <p:spPr>
          <a:xfrm rot="20752627">
            <a:off x="7277133" y="5509206"/>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18" name="TextBox 17"/>
          <p:cNvSpPr txBox="1"/>
          <p:nvPr/>
        </p:nvSpPr>
        <p:spPr>
          <a:xfrm rot="17764821">
            <a:off x="-158840" y="3517809"/>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19" name="TextBox 18"/>
          <p:cNvSpPr txBox="1"/>
          <p:nvPr/>
        </p:nvSpPr>
        <p:spPr>
          <a:xfrm rot="20752627">
            <a:off x="246179" y="5365190"/>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21" name="TextBox 20"/>
          <p:cNvSpPr txBox="1"/>
          <p:nvPr/>
        </p:nvSpPr>
        <p:spPr>
          <a:xfrm rot="20752627">
            <a:off x="2550435" y="252623"/>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27" name="TextBox 26"/>
          <p:cNvSpPr txBox="1"/>
          <p:nvPr/>
        </p:nvSpPr>
        <p:spPr>
          <a:xfrm rot="839038">
            <a:off x="3990220" y="828687"/>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28" name="TextBox 27"/>
          <p:cNvSpPr txBox="1"/>
          <p:nvPr/>
        </p:nvSpPr>
        <p:spPr>
          <a:xfrm rot="3764431">
            <a:off x="7306479" y="1285040"/>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sp>
        <p:nvSpPr>
          <p:cNvPr id="29" name="TextBox 28"/>
          <p:cNvSpPr txBox="1"/>
          <p:nvPr/>
        </p:nvSpPr>
        <p:spPr>
          <a:xfrm rot="839038">
            <a:off x="3990221" y="5365191"/>
            <a:ext cx="1800200" cy="769441"/>
          </a:xfrm>
          <a:prstGeom prst="rect">
            <a:avLst/>
          </a:prstGeom>
          <a:noFill/>
        </p:spPr>
        <p:txBody>
          <a:bodyPr wrap="square" rtlCol="0">
            <a:spAutoFit/>
          </a:bodyPr>
          <a:lstStyle/>
          <a:p>
            <a:r>
              <a:rPr lang="en-GB" sz="4400" b="1" dirty="0" smtClean="0">
                <a:solidFill>
                  <a:schemeClr val="accent3">
                    <a:lumMod val="60000"/>
                    <a:lumOff val="40000"/>
                  </a:schemeClr>
                </a:solidFill>
                <a:latin typeface="Century Gothic" pitchFamily="34" charset="0"/>
              </a:rPr>
              <a:t>ideas</a:t>
            </a:r>
            <a:endParaRPr lang="en-GB" sz="4400" b="1" dirty="0">
              <a:solidFill>
                <a:schemeClr val="accent3">
                  <a:lumMod val="60000"/>
                  <a:lumOff val="40000"/>
                </a:schemeClr>
              </a:solidFill>
              <a:latin typeface="Century Gothic" pitchFamily="34" charset="0"/>
            </a:endParaRPr>
          </a:p>
        </p:txBody>
      </p:sp>
      <p:grpSp>
        <p:nvGrpSpPr>
          <p:cNvPr id="3" name="Group 30"/>
          <p:cNvGrpSpPr/>
          <p:nvPr/>
        </p:nvGrpSpPr>
        <p:grpSpPr>
          <a:xfrm>
            <a:off x="1547664" y="692696"/>
            <a:ext cx="6264696" cy="5184576"/>
            <a:chOff x="1619672" y="-2201771"/>
            <a:chExt cx="6264696" cy="5184576"/>
          </a:xfrm>
        </p:grpSpPr>
        <p:sp>
          <p:nvSpPr>
            <p:cNvPr id="32" name="Rounded Rectangle 31"/>
            <p:cNvSpPr/>
            <p:nvPr/>
          </p:nvSpPr>
          <p:spPr>
            <a:xfrm>
              <a:off x="1619672" y="-2201771"/>
              <a:ext cx="6264696" cy="5184576"/>
            </a:xfrm>
            <a:prstGeom prst="roundRect">
              <a:avLst>
                <a:gd name="adj" fmla="val 4610"/>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1691680" y="-1985747"/>
              <a:ext cx="6192688" cy="523220"/>
            </a:xfrm>
            <a:prstGeom prst="rect">
              <a:avLst/>
            </a:prstGeom>
            <a:noFill/>
          </p:spPr>
          <p:txBody>
            <a:bodyPr wrap="square" rtlCol="0">
              <a:spAutoFit/>
            </a:bodyPr>
            <a:lstStyle/>
            <a:p>
              <a:r>
                <a:rPr lang="en-GB" sz="2800" b="1" dirty="0" smtClean="0">
                  <a:solidFill>
                    <a:schemeClr val="bg1"/>
                  </a:solidFill>
                  <a:latin typeface="Century Gothic" pitchFamily="34" charset="0"/>
                </a:rPr>
                <a:t>Ideas based on stronger evidence</a:t>
              </a:r>
            </a:p>
          </p:txBody>
        </p:sp>
      </p:grpSp>
      <p:sp>
        <p:nvSpPr>
          <p:cNvPr id="24" name="TextBox 23"/>
          <p:cNvSpPr txBox="1"/>
          <p:nvPr/>
        </p:nvSpPr>
        <p:spPr>
          <a:xfrm>
            <a:off x="1691680" y="5157192"/>
            <a:ext cx="6192688" cy="523220"/>
          </a:xfrm>
          <a:prstGeom prst="rect">
            <a:avLst/>
          </a:prstGeom>
          <a:noFill/>
        </p:spPr>
        <p:txBody>
          <a:bodyPr wrap="square" rtlCol="0">
            <a:spAutoFit/>
          </a:bodyPr>
          <a:lstStyle/>
          <a:p>
            <a:r>
              <a:rPr lang="en-GB" sz="2800" b="1" dirty="0" smtClean="0">
                <a:solidFill>
                  <a:schemeClr val="bg1"/>
                </a:solidFill>
                <a:latin typeface="Century Gothic" pitchFamily="34" charset="0"/>
              </a:rPr>
              <a:t>Ideas based on stronger evidence</a:t>
            </a:r>
          </a:p>
        </p:txBody>
      </p:sp>
      <p:grpSp>
        <p:nvGrpSpPr>
          <p:cNvPr id="6" name="Group 33"/>
          <p:cNvGrpSpPr/>
          <p:nvPr/>
        </p:nvGrpSpPr>
        <p:grpSpPr>
          <a:xfrm>
            <a:off x="2555776" y="2060848"/>
            <a:ext cx="4176464" cy="2592288"/>
            <a:chOff x="2627784" y="2420888"/>
            <a:chExt cx="4176464" cy="2016224"/>
          </a:xfrm>
        </p:grpSpPr>
        <p:sp>
          <p:nvSpPr>
            <p:cNvPr id="22" name="Rounded Rectangle 21"/>
            <p:cNvSpPr/>
            <p:nvPr/>
          </p:nvSpPr>
          <p:spPr>
            <a:xfrm>
              <a:off x="2627784" y="2420888"/>
              <a:ext cx="4176464" cy="2016224"/>
            </a:xfrm>
            <a:prstGeom prst="roundRect">
              <a:avLst/>
            </a:prstGeom>
            <a:solidFill>
              <a:srgbClr val="0068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2699792" y="2921169"/>
              <a:ext cx="4032448" cy="1015663"/>
            </a:xfrm>
            <a:prstGeom prst="rect">
              <a:avLst/>
            </a:prstGeom>
            <a:noFill/>
          </p:spPr>
          <p:txBody>
            <a:bodyPr wrap="square" rtlCol="0">
              <a:spAutoFit/>
            </a:bodyPr>
            <a:lstStyle/>
            <a:p>
              <a:pPr algn="ctr"/>
              <a:r>
                <a:rPr lang="en-GB" sz="6000" b="1" dirty="0" smtClean="0">
                  <a:solidFill>
                    <a:schemeClr val="bg1"/>
                  </a:solidFill>
                  <a:latin typeface="Century Gothic" pitchFamily="34" charset="0"/>
                </a:rPr>
                <a:t>Top ideas</a:t>
              </a:r>
            </a:p>
          </p:txBody>
        </p:sp>
      </p:grpSp>
      <p:sp>
        <p:nvSpPr>
          <p:cNvPr id="25" name="TextBox 24"/>
          <p:cNvSpPr txBox="1"/>
          <p:nvPr/>
        </p:nvSpPr>
        <p:spPr>
          <a:xfrm rot="21291059">
            <a:off x="2843808" y="5877272"/>
            <a:ext cx="1800200" cy="523220"/>
          </a:xfrm>
          <a:prstGeom prst="rect">
            <a:avLst/>
          </a:prstGeom>
          <a:noFill/>
        </p:spPr>
        <p:txBody>
          <a:bodyPr wrap="square" rtlCol="0">
            <a:spAutoFit/>
          </a:bodyPr>
          <a:lstStyle/>
          <a:p>
            <a:r>
              <a:rPr lang="en-GB" sz="2800" b="1" dirty="0" smtClean="0">
                <a:solidFill>
                  <a:schemeClr val="accent3">
                    <a:lumMod val="60000"/>
                    <a:lumOff val="40000"/>
                  </a:schemeClr>
                </a:solidFill>
                <a:latin typeface="Century Gothic" pitchFamily="34" charset="0"/>
              </a:rPr>
              <a:t>ideas</a:t>
            </a:r>
            <a:endParaRPr lang="en-GB" sz="2800" b="1" dirty="0">
              <a:solidFill>
                <a:schemeClr val="accent3">
                  <a:lumMod val="60000"/>
                  <a:lumOff val="40000"/>
                </a:schemeClr>
              </a:solidFill>
              <a:latin typeface="Century Gothic" pitchFamily="34" charset="0"/>
            </a:endParaRPr>
          </a:p>
        </p:txBody>
      </p:sp>
      <p:sp>
        <p:nvSpPr>
          <p:cNvPr id="26" name="TextBox 25"/>
          <p:cNvSpPr txBox="1"/>
          <p:nvPr/>
        </p:nvSpPr>
        <p:spPr>
          <a:xfrm rot="436671">
            <a:off x="5832763" y="273274"/>
            <a:ext cx="1800200" cy="400110"/>
          </a:xfrm>
          <a:prstGeom prst="rect">
            <a:avLst/>
          </a:prstGeom>
          <a:noFill/>
        </p:spPr>
        <p:txBody>
          <a:bodyPr wrap="square" rtlCol="0">
            <a:spAutoFit/>
          </a:bodyPr>
          <a:lstStyle/>
          <a:p>
            <a:r>
              <a:rPr lang="en-GB" sz="2000" b="1" dirty="0" smtClean="0">
                <a:solidFill>
                  <a:schemeClr val="accent3">
                    <a:lumMod val="60000"/>
                    <a:lumOff val="40000"/>
                  </a:schemeClr>
                </a:solidFill>
                <a:latin typeface="Century Gothic" pitchFamily="34" charset="0"/>
              </a:rPr>
              <a:t>ideas</a:t>
            </a:r>
            <a:endParaRPr lang="en-GB" sz="2000" b="1" dirty="0">
              <a:solidFill>
                <a:schemeClr val="accent3">
                  <a:lumMod val="60000"/>
                  <a:lumOff val="40000"/>
                </a:schemeClr>
              </a:solidFill>
              <a:latin typeface="Century Gothic" pitchFamily="34" charset="0"/>
            </a:endParaRPr>
          </a:p>
        </p:txBody>
      </p:sp>
      <p:sp>
        <p:nvSpPr>
          <p:cNvPr id="30" name="TextBox 29"/>
          <p:cNvSpPr txBox="1"/>
          <p:nvPr/>
        </p:nvSpPr>
        <p:spPr>
          <a:xfrm rot="436671">
            <a:off x="5814227" y="6061694"/>
            <a:ext cx="1800200" cy="400110"/>
          </a:xfrm>
          <a:prstGeom prst="rect">
            <a:avLst/>
          </a:prstGeom>
          <a:noFill/>
        </p:spPr>
        <p:txBody>
          <a:bodyPr wrap="square" rtlCol="0">
            <a:spAutoFit/>
          </a:bodyPr>
          <a:lstStyle/>
          <a:p>
            <a:r>
              <a:rPr lang="en-GB" sz="2000" b="1" dirty="0" smtClean="0">
                <a:solidFill>
                  <a:schemeClr val="accent3">
                    <a:lumMod val="60000"/>
                    <a:lumOff val="40000"/>
                  </a:schemeClr>
                </a:solidFill>
                <a:latin typeface="Century Gothic" pitchFamily="34" charset="0"/>
              </a:rPr>
              <a:t>ideas</a:t>
            </a:r>
            <a:endParaRPr lang="en-GB" sz="2000" b="1" dirty="0">
              <a:solidFill>
                <a:schemeClr val="accent3">
                  <a:lumMod val="60000"/>
                  <a:lumOff val="40000"/>
                </a:schemeClr>
              </a:solidFill>
              <a:latin typeface="Century Gothic" pitchFamily="34" charset="0"/>
            </a:endParaRPr>
          </a:p>
        </p:txBody>
      </p:sp>
      <p:sp>
        <p:nvSpPr>
          <p:cNvPr id="35" name="TextBox 34"/>
          <p:cNvSpPr txBox="1"/>
          <p:nvPr/>
        </p:nvSpPr>
        <p:spPr>
          <a:xfrm rot="436671">
            <a:off x="7974468" y="2965350"/>
            <a:ext cx="1800200" cy="400110"/>
          </a:xfrm>
          <a:prstGeom prst="rect">
            <a:avLst/>
          </a:prstGeom>
          <a:noFill/>
        </p:spPr>
        <p:txBody>
          <a:bodyPr wrap="square" rtlCol="0">
            <a:spAutoFit/>
          </a:bodyPr>
          <a:lstStyle/>
          <a:p>
            <a:r>
              <a:rPr lang="en-GB" sz="2000" b="1" dirty="0" smtClean="0">
                <a:solidFill>
                  <a:schemeClr val="accent3">
                    <a:lumMod val="60000"/>
                    <a:lumOff val="40000"/>
                  </a:schemeClr>
                </a:solidFill>
                <a:latin typeface="Century Gothic" pitchFamily="34" charset="0"/>
              </a:rPr>
              <a:t>ideas</a:t>
            </a:r>
            <a:endParaRPr lang="en-GB" sz="2000" b="1" dirty="0">
              <a:solidFill>
                <a:schemeClr val="accent3">
                  <a:lumMod val="60000"/>
                  <a:lumOff val="40000"/>
                </a:schemeClr>
              </a:solidFill>
              <a:latin typeface="Century Gothic" pitchFamily="34" charset="0"/>
            </a:endParaRPr>
          </a:p>
        </p:txBody>
      </p:sp>
      <p:sp>
        <p:nvSpPr>
          <p:cNvPr id="36" name="TextBox 35"/>
          <p:cNvSpPr txBox="1"/>
          <p:nvPr/>
        </p:nvSpPr>
        <p:spPr>
          <a:xfrm rot="436671">
            <a:off x="557645" y="2029246"/>
            <a:ext cx="1800200" cy="400110"/>
          </a:xfrm>
          <a:prstGeom prst="rect">
            <a:avLst/>
          </a:prstGeom>
          <a:noFill/>
        </p:spPr>
        <p:txBody>
          <a:bodyPr wrap="square" rtlCol="0">
            <a:spAutoFit/>
          </a:bodyPr>
          <a:lstStyle/>
          <a:p>
            <a:r>
              <a:rPr lang="en-GB" sz="2000" b="1" dirty="0" smtClean="0">
                <a:solidFill>
                  <a:schemeClr val="accent3">
                    <a:lumMod val="60000"/>
                    <a:lumOff val="40000"/>
                  </a:schemeClr>
                </a:solidFill>
                <a:latin typeface="Century Gothic" pitchFamily="34" charset="0"/>
              </a:rPr>
              <a:t>ideas</a:t>
            </a:r>
            <a:endParaRPr lang="en-GB" sz="2000" b="1" dirty="0">
              <a:solidFill>
                <a:schemeClr val="accent3">
                  <a:lumMod val="60000"/>
                  <a:lumOff val="40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ounded Rectangle 69"/>
          <p:cNvSpPr/>
          <p:nvPr/>
        </p:nvSpPr>
        <p:spPr>
          <a:xfrm>
            <a:off x="323528" y="4365104"/>
            <a:ext cx="4176464" cy="2016224"/>
          </a:xfrm>
          <a:prstGeom prst="roundRect">
            <a:avLst>
              <a:gd name="adj" fmla="val 8636"/>
            </a:avLst>
          </a:prstGeom>
          <a:solidFill>
            <a:schemeClr val="accent6">
              <a:lumMod val="20000"/>
              <a:lumOff val="80000"/>
            </a:schemeClr>
          </a:solidFill>
          <a:ln w="6350">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p:cNvSpPr txBox="1"/>
          <p:nvPr/>
        </p:nvSpPr>
        <p:spPr>
          <a:xfrm>
            <a:off x="323528" y="4365104"/>
            <a:ext cx="1368152" cy="600164"/>
          </a:xfrm>
          <a:prstGeom prst="rect">
            <a:avLst/>
          </a:prstGeom>
          <a:noFill/>
        </p:spPr>
        <p:txBody>
          <a:bodyPr wrap="square" rtlCol="0">
            <a:spAutoFit/>
          </a:bodyPr>
          <a:lstStyle/>
          <a:p>
            <a:r>
              <a:rPr lang="en-GB" sz="1400" b="1" dirty="0" smtClean="0">
                <a:latin typeface="Century Gothic" pitchFamily="34" charset="0"/>
              </a:rPr>
              <a:t>Another idea:</a:t>
            </a:r>
          </a:p>
          <a:p>
            <a:pPr>
              <a:spcBef>
                <a:spcPts val="600"/>
              </a:spcBef>
            </a:pPr>
            <a:r>
              <a:rPr lang="en-GB" sz="1400" dirty="0" smtClean="0">
                <a:latin typeface="Century Gothic" pitchFamily="34" charset="0"/>
              </a:rPr>
              <a:t>Evidence:</a:t>
            </a:r>
            <a:endParaRPr lang="en-GB" sz="1400" dirty="0">
              <a:latin typeface="Century Gothic" pitchFamily="34" charset="0"/>
            </a:endParaRPr>
          </a:p>
        </p:txBody>
      </p:sp>
      <p:sp>
        <p:nvSpPr>
          <p:cNvPr id="24" name="Rounded Rectangle 23"/>
          <p:cNvSpPr/>
          <p:nvPr/>
        </p:nvSpPr>
        <p:spPr>
          <a:xfrm>
            <a:off x="4644008" y="4365104"/>
            <a:ext cx="4176464" cy="2016224"/>
          </a:xfrm>
          <a:prstGeom prst="roundRect">
            <a:avLst>
              <a:gd name="adj" fmla="val 8636"/>
            </a:avLst>
          </a:prstGeom>
          <a:solidFill>
            <a:schemeClr val="accent6">
              <a:lumMod val="20000"/>
              <a:lumOff val="80000"/>
            </a:schemeClr>
          </a:solidFill>
          <a:ln w="6350">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4644008" y="4365104"/>
            <a:ext cx="3168352" cy="600164"/>
          </a:xfrm>
          <a:prstGeom prst="rect">
            <a:avLst/>
          </a:prstGeom>
          <a:noFill/>
        </p:spPr>
        <p:txBody>
          <a:bodyPr wrap="square" rtlCol="0">
            <a:spAutoFit/>
          </a:bodyPr>
          <a:lstStyle/>
          <a:p>
            <a:r>
              <a:rPr lang="en-GB" sz="1400" b="1" dirty="0" smtClean="0">
                <a:latin typeface="Century Gothic" pitchFamily="34" charset="0"/>
              </a:rPr>
              <a:t>Another idea:</a:t>
            </a:r>
          </a:p>
          <a:p>
            <a:pPr>
              <a:spcBef>
                <a:spcPts val="600"/>
              </a:spcBef>
            </a:pPr>
            <a:r>
              <a:rPr lang="en-GB" sz="1400" dirty="0" smtClean="0">
                <a:latin typeface="Century Gothic" pitchFamily="34" charset="0"/>
              </a:rPr>
              <a:t>Evidence:</a:t>
            </a:r>
            <a:endParaRPr lang="en-GB" sz="1400" dirty="0">
              <a:latin typeface="Century Gothic" pitchFamily="34" charset="0"/>
            </a:endParaRPr>
          </a:p>
        </p:txBody>
      </p:sp>
      <p:sp>
        <p:nvSpPr>
          <p:cNvPr id="23" name="Rounded Rectangle 22"/>
          <p:cNvSpPr/>
          <p:nvPr/>
        </p:nvSpPr>
        <p:spPr>
          <a:xfrm>
            <a:off x="4644008" y="1484784"/>
            <a:ext cx="4176464" cy="864096"/>
          </a:xfrm>
          <a:prstGeom prst="roundRect">
            <a:avLst/>
          </a:prstGeom>
          <a:solidFill>
            <a:schemeClr val="accent3">
              <a:lumMod val="60000"/>
              <a:lumOff val="40000"/>
            </a:schemeClr>
          </a:solidFill>
          <a:ln w="6350">
            <a:solidFill>
              <a:srgbClr val="0068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9"/>
          <p:cNvGrpSpPr/>
          <p:nvPr/>
        </p:nvGrpSpPr>
        <p:grpSpPr>
          <a:xfrm>
            <a:off x="7813154" y="0"/>
            <a:ext cx="1296144" cy="641606"/>
            <a:chOff x="7813154" y="0"/>
            <a:chExt cx="1296144" cy="641606"/>
          </a:xfrm>
        </p:grpSpPr>
        <p:sp>
          <p:nvSpPr>
            <p:cNvPr id="21" name="TextBox 20"/>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22" name="Picture 21"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34" name="TextBox 33"/>
          <p:cNvSpPr txBox="1"/>
          <p:nvPr/>
        </p:nvSpPr>
        <p:spPr>
          <a:xfrm>
            <a:off x="2123728" y="262389"/>
            <a:ext cx="4896544" cy="646331"/>
          </a:xfrm>
          <a:prstGeom prst="rect">
            <a:avLst/>
          </a:prstGeom>
          <a:noFill/>
        </p:spPr>
        <p:txBody>
          <a:bodyPr wrap="square" rtlCol="0">
            <a:spAutoFit/>
          </a:bodyPr>
          <a:lstStyle/>
          <a:p>
            <a:pPr algn="ctr"/>
            <a:r>
              <a:rPr lang="en-GB" sz="3600" dirty="0" smtClean="0">
                <a:solidFill>
                  <a:schemeClr val="accent6">
                    <a:lumMod val="75000"/>
                  </a:schemeClr>
                </a:solidFill>
                <a:latin typeface="Century Gothic" pitchFamily="34" charset="0"/>
              </a:rPr>
              <a:t>Justify opinions</a:t>
            </a:r>
            <a:endParaRPr lang="en-GB" sz="3600" dirty="0">
              <a:solidFill>
                <a:schemeClr val="accent6">
                  <a:lumMod val="75000"/>
                </a:schemeClr>
              </a:solidFill>
              <a:latin typeface="Century Gothic" pitchFamily="34" charset="0"/>
            </a:endParaRPr>
          </a:p>
        </p:txBody>
      </p:sp>
      <p:sp>
        <p:nvSpPr>
          <p:cNvPr id="33" name="Rounded Rectangle 32"/>
          <p:cNvSpPr/>
          <p:nvPr/>
        </p:nvSpPr>
        <p:spPr>
          <a:xfrm>
            <a:off x="323528" y="908720"/>
            <a:ext cx="8496944" cy="432048"/>
          </a:xfrm>
          <a:prstGeom prst="roundRect">
            <a:avLst/>
          </a:prstGeom>
          <a:solidFill>
            <a:schemeClr val="bg2">
              <a:lumMod val="90000"/>
            </a:schemeClr>
          </a:solidFill>
          <a:ln w="6350">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p:cNvSpPr txBox="1"/>
          <p:nvPr/>
        </p:nvSpPr>
        <p:spPr>
          <a:xfrm>
            <a:off x="323528" y="980728"/>
            <a:ext cx="2088232" cy="307777"/>
          </a:xfrm>
          <a:prstGeom prst="rect">
            <a:avLst/>
          </a:prstGeom>
          <a:noFill/>
        </p:spPr>
        <p:txBody>
          <a:bodyPr wrap="square" rtlCol="0">
            <a:spAutoFit/>
          </a:bodyPr>
          <a:lstStyle/>
          <a:p>
            <a:r>
              <a:rPr lang="en-GB" sz="1400" dirty="0" smtClean="0">
                <a:latin typeface="Century Gothic" pitchFamily="34" charset="0"/>
              </a:rPr>
              <a:t>The dilemma/issue is:</a:t>
            </a:r>
          </a:p>
        </p:txBody>
      </p:sp>
      <p:sp>
        <p:nvSpPr>
          <p:cNvPr id="58" name="Rounded Rectangle 57"/>
          <p:cNvSpPr/>
          <p:nvPr/>
        </p:nvSpPr>
        <p:spPr>
          <a:xfrm>
            <a:off x="323528" y="1484784"/>
            <a:ext cx="4176464" cy="864096"/>
          </a:xfrm>
          <a:prstGeom prst="roundRect">
            <a:avLst/>
          </a:prstGeom>
          <a:solidFill>
            <a:schemeClr val="accent6">
              <a:lumMod val="60000"/>
              <a:lumOff val="40000"/>
            </a:schemeClr>
          </a:solidFill>
          <a:ln w="63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323528" y="1484784"/>
            <a:ext cx="1368152" cy="307777"/>
          </a:xfrm>
          <a:prstGeom prst="rect">
            <a:avLst/>
          </a:prstGeom>
          <a:noFill/>
        </p:spPr>
        <p:txBody>
          <a:bodyPr wrap="square" rtlCol="0">
            <a:spAutoFit/>
          </a:bodyPr>
          <a:lstStyle/>
          <a:p>
            <a:r>
              <a:rPr lang="en-GB" sz="1400" dirty="0" smtClean="0">
                <a:latin typeface="Century Gothic" pitchFamily="34" charset="0"/>
              </a:rPr>
              <a:t>My opinion is:</a:t>
            </a:r>
            <a:endParaRPr lang="en-GB" sz="1400" dirty="0">
              <a:latin typeface="Century Gothic" pitchFamily="34" charset="0"/>
            </a:endParaRPr>
          </a:p>
        </p:txBody>
      </p:sp>
      <p:sp>
        <p:nvSpPr>
          <p:cNvPr id="61" name="TextBox 60"/>
          <p:cNvSpPr txBox="1"/>
          <p:nvPr/>
        </p:nvSpPr>
        <p:spPr>
          <a:xfrm>
            <a:off x="4644008" y="1484784"/>
            <a:ext cx="1800200" cy="307777"/>
          </a:xfrm>
          <a:prstGeom prst="rect">
            <a:avLst/>
          </a:prstGeom>
          <a:noFill/>
        </p:spPr>
        <p:txBody>
          <a:bodyPr wrap="square" rtlCol="0">
            <a:spAutoFit/>
          </a:bodyPr>
          <a:lstStyle/>
          <a:p>
            <a:r>
              <a:rPr lang="en-GB" sz="1400" dirty="0" smtClean="0">
                <a:latin typeface="Century Gothic" pitchFamily="34" charset="0"/>
              </a:rPr>
              <a:t>Another opinion is:</a:t>
            </a:r>
            <a:endParaRPr lang="en-GB" sz="1400" dirty="0">
              <a:latin typeface="Century Gothic" pitchFamily="34" charset="0"/>
            </a:endParaRPr>
          </a:p>
        </p:txBody>
      </p:sp>
      <p:sp>
        <p:nvSpPr>
          <p:cNvPr id="74" name="Rounded Rectangle 73"/>
          <p:cNvSpPr/>
          <p:nvPr/>
        </p:nvSpPr>
        <p:spPr>
          <a:xfrm>
            <a:off x="4644008" y="2492896"/>
            <a:ext cx="4176464" cy="1728192"/>
          </a:xfrm>
          <a:prstGeom prst="roundRect">
            <a:avLst>
              <a:gd name="adj" fmla="val 9392"/>
            </a:avLst>
          </a:prstGeom>
          <a:solidFill>
            <a:schemeClr val="accent3">
              <a:lumMod val="40000"/>
              <a:lumOff val="60000"/>
            </a:schemeClr>
          </a:solidFill>
          <a:ln w="6350">
            <a:solidFill>
              <a:schemeClr val="accent3">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extBox 74"/>
          <p:cNvSpPr txBox="1"/>
          <p:nvPr/>
        </p:nvSpPr>
        <p:spPr>
          <a:xfrm>
            <a:off x="4716016" y="2484185"/>
            <a:ext cx="2880320" cy="584775"/>
          </a:xfrm>
          <a:prstGeom prst="rect">
            <a:avLst/>
          </a:prstGeom>
          <a:noFill/>
        </p:spPr>
        <p:txBody>
          <a:bodyPr wrap="square" rtlCol="0">
            <a:spAutoFit/>
          </a:bodyPr>
          <a:lstStyle/>
          <a:p>
            <a:r>
              <a:rPr lang="en-GB" sz="1400" dirty="0" smtClean="0">
                <a:latin typeface="Century Gothic" pitchFamily="34" charset="0"/>
              </a:rPr>
              <a:t>This evidence does </a:t>
            </a:r>
            <a:r>
              <a:rPr lang="en-GB" b="1" dirty="0" smtClean="0">
                <a:solidFill>
                  <a:srgbClr val="006800"/>
                </a:solidFill>
                <a:latin typeface="Century Gothic" pitchFamily="34" charset="0"/>
              </a:rPr>
              <a:t>not</a:t>
            </a:r>
            <a:r>
              <a:rPr lang="en-GB" sz="1400" dirty="0" smtClean="0">
                <a:latin typeface="Century Gothic" pitchFamily="34" charset="0"/>
              </a:rPr>
              <a:t> support this opinion because...</a:t>
            </a:r>
            <a:endParaRPr lang="en-GB" sz="1400" dirty="0">
              <a:latin typeface="Century Gothic" pitchFamily="34" charset="0"/>
            </a:endParaRPr>
          </a:p>
        </p:txBody>
      </p:sp>
      <p:sp>
        <p:nvSpPr>
          <p:cNvPr id="76" name="Right Arrow 75"/>
          <p:cNvSpPr/>
          <p:nvPr/>
        </p:nvSpPr>
        <p:spPr>
          <a:xfrm>
            <a:off x="4355976" y="3212976"/>
            <a:ext cx="432048" cy="360040"/>
          </a:xfrm>
          <a:prstGeom prst="rightArrow">
            <a:avLst/>
          </a:prstGeom>
          <a:solidFill>
            <a:srgbClr val="0068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ight Arrow 76"/>
          <p:cNvSpPr/>
          <p:nvPr/>
        </p:nvSpPr>
        <p:spPr>
          <a:xfrm rot="5400000">
            <a:off x="1907704" y="4149080"/>
            <a:ext cx="360040" cy="360040"/>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ight Arrow 25"/>
          <p:cNvSpPr/>
          <p:nvPr/>
        </p:nvSpPr>
        <p:spPr>
          <a:xfrm rot="2702605">
            <a:off x="4232526" y="4091583"/>
            <a:ext cx="597335" cy="360040"/>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ounded Rectangle 61"/>
          <p:cNvSpPr/>
          <p:nvPr/>
        </p:nvSpPr>
        <p:spPr>
          <a:xfrm>
            <a:off x="323528" y="2492896"/>
            <a:ext cx="4176464" cy="1728192"/>
          </a:xfrm>
          <a:prstGeom prst="roundRect">
            <a:avLst>
              <a:gd name="adj" fmla="val 11155"/>
            </a:avLst>
          </a:prstGeom>
          <a:solidFill>
            <a:schemeClr val="accent6">
              <a:lumMod val="40000"/>
              <a:lumOff val="60000"/>
            </a:schemeClr>
          </a:solidFill>
          <a:ln w="63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TextBox 62"/>
          <p:cNvSpPr txBox="1"/>
          <p:nvPr/>
        </p:nvSpPr>
        <p:spPr>
          <a:xfrm>
            <a:off x="323528" y="2492896"/>
            <a:ext cx="3775058" cy="738664"/>
          </a:xfrm>
          <a:prstGeom prst="rect">
            <a:avLst/>
          </a:prstGeom>
          <a:noFill/>
        </p:spPr>
        <p:txBody>
          <a:bodyPr wrap="square" rtlCol="0">
            <a:spAutoFit/>
          </a:bodyPr>
          <a:lstStyle/>
          <a:p>
            <a:r>
              <a:rPr lang="en-GB" sz="1400" b="1" dirty="0" smtClean="0">
                <a:latin typeface="Century Gothic" pitchFamily="34" charset="0"/>
              </a:rPr>
              <a:t>Main idea:</a:t>
            </a:r>
          </a:p>
          <a:p>
            <a:endParaRPr lang="en-GB" sz="1400" dirty="0" smtClean="0">
              <a:latin typeface="Century Gothic" pitchFamily="34" charset="0"/>
            </a:endParaRPr>
          </a:p>
          <a:p>
            <a:r>
              <a:rPr lang="en-GB" sz="1400" dirty="0" smtClean="0">
                <a:latin typeface="Century Gothic" pitchFamily="34" charset="0"/>
              </a:rPr>
              <a:t>Evidence to support this:</a:t>
            </a:r>
            <a:endParaRPr lang="en-GB" sz="1400"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7864" y="807095"/>
            <a:ext cx="5796136" cy="461665"/>
          </a:xfrm>
          <a:prstGeom prst="rect">
            <a:avLst/>
          </a:prstGeom>
          <a:noFill/>
        </p:spPr>
        <p:txBody>
          <a:bodyPr wrap="square" rtlCol="0">
            <a:spAutoFit/>
          </a:bodyPr>
          <a:lstStyle/>
          <a:p>
            <a:r>
              <a:rPr lang="en-GB" sz="2400" dirty="0" smtClean="0">
                <a:solidFill>
                  <a:schemeClr val="accent6"/>
                </a:solidFill>
                <a:latin typeface="Century Gothic" pitchFamily="34" charset="0"/>
                <a:ea typeface="+mj-ea"/>
                <a:cs typeface="+mj-cs"/>
              </a:rPr>
              <a:t>Planning your communication</a:t>
            </a:r>
            <a:endParaRPr lang="en-GB" sz="2400" dirty="0">
              <a:solidFill>
                <a:schemeClr val="accent6"/>
              </a:solidFill>
              <a:latin typeface="Century Gothic" pitchFamily="34" charset="0"/>
              <a:ea typeface="+mj-ea"/>
              <a:cs typeface="+mj-cs"/>
            </a:endParaRPr>
          </a:p>
        </p:txBody>
      </p:sp>
      <p:sp>
        <p:nvSpPr>
          <p:cNvPr id="3" name="TextBox 2"/>
          <p:cNvSpPr txBox="1"/>
          <p:nvPr/>
        </p:nvSpPr>
        <p:spPr>
          <a:xfrm>
            <a:off x="3347864" y="1196752"/>
            <a:ext cx="5796136" cy="523220"/>
          </a:xfrm>
          <a:prstGeom prst="rect">
            <a:avLst/>
          </a:prstGeom>
          <a:noFill/>
        </p:spPr>
        <p:txBody>
          <a:bodyPr wrap="square" rtlCol="0">
            <a:spAutoFit/>
          </a:bodyPr>
          <a:lstStyle/>
          <a:p>
            <a:r>
              <a:rPr lang="en-GB" sz="1400" dirty="0" smtClean="0">
                <a:latin typeface="Century Gothic" pitchFamily="34" charset="0"/>
                <a:ea typeface="+mj-ea"/>
                <a:cs typeface="+mj-cs"/>
              </a:rPr>
              <a:t>Use the boxes to plan an outline</a:t>
            </a:r>
            <a:r>
              <a:rPr lang="en-GB" sz="1400" smtClean="0">
                <a:latin typeface="Century Gothic" pitchFamily="34" charset="0"/>
                <a:ea typeface="+mj-ea"/>
                <a:cs typeface="+mj-cs"/>
              </a:rPr>
              <a:t>. </a:t>
            </a:r>
            <a:br>
              <a:rPr lang="en-GB" sz="1400" smtClean="0">
                <a:latin typeface="Century Gothic" pitchFamily="34" charset="0"/>
                <a:ea typeface="+mj-ea"/>
                <a:cs typeface="+mj-cs"/>
              </a:rPr>
            </a:br>
            <a:r>
              <a:rPr lang="en-GB" sz="1400" smtClean="0">
                <a:latin typeface="Century Gothic" pitchFamily="34" charset="0"/>
                <a:ea typeface="+mj-ea"/>
                <a:cs typeface="+mj-cs"/>
              </a:rPr>
              <a:t>Place </a:t>
            </a:r>
            <a:r>
              <a:rPr lang="en-GB" sz="1400" dirty="0" smtClean="0">
                <a:latin typeface="Century Gothic" pitchFamily="34" charset="0"/>
                <a:ea typeface="+mj-ea"/>
                <a:cs typeface="+mj-cs"/>
              </a:rPr>
              <a:t>one paragraph or scene in each box.</a:t>
            </a:r>
            <a:endParaRPr lang="en-GB" sz="1400" dirty="0">
              <a:latin typeface="Century Gothic" pitchFamily="34" charset="0"/>
              <a:ea typeface="+mj-ea"/>
              <a:cs typeface="+mj-cs"/>
            </a:endParaRPr>
          </a:p>
        </p:txBody>
      </p:sp>
      <p:sp>
        <p:nvSpPr>
          <p:cNvPr id="4" name="TextBox 3"/>
          <p:cNvSpPr txBox="1"/>
          <p:nvPr/>
        </p:nvSpPr>
        <p:spPr>
          <a:xfrm>
            <a:off x="251520" y="900009"/>
            <a:ext cx="2880320" cy="707886"/>
          </a:xfrm>
          <a:prstGeom prst="rect">
            <a:avLst/>
          </a:prstGeom>
          <a:noFill/>
        </p:spPr>
        <p:txBody>
          <a:bodyPr wrap="square" rtlCol="0">
            <a:spAutoFit/>
          </a:bodyPr>
          <a:lstStyle/>
          <a:p>
            <a:r>
              <a:rPr lang="en-GB" sz="2000" dirty="0" smtClean="0">
                <a:solidFill>
                  <a:schemeClr val="accent6"/>
                </a:solidFill>
                <a:latin typeface="Century Gothic" pitchFamily="34" charset="0"/>
              </a:rPr>
              <a:t>Checklist for effective communication</a:t>
            </a:r>
            <a:endParaRPr lang="en-GB" sz="2000" dirty="0">
              <a:solidFill>
                <a:schemeClr val="accent6"/>
              </a:solidFill>
              <a:latin typeface="Century Gothic" pitchFamily="34" charset="0"/>
            </a:endParaRPr>
          </a:p>
        </p:txBody>
      </p:sp>
      <p:sp>
        <p:nvSpPr>
          <p:cNvPr id="5" name="TextBox 4"/>
          <p:cNvSpPr txBox="1"/>
          <p:nvPr/>
        </p:nvSpPr>
        <p:spPr>
          <a:xfrm>
            <a:off x="251520" y="1700808"/>
            <a:ext cx="2880320" cy="984885"/>
          </a:xfrm>
          <a:prstGeom prst="rect">
            <a:avLst/>
          </a:prstGeom>
          <a:noFill/>
          <a:ln w="3175">
            <a:noFill/>
          </a:ln>
        </p:spPr>
        <p:txBody>
          <a:bodyPr wrap="square" rtlCol="0">
            <a:spAutoFit/>
          </a:bodyPr>
          <a:lstStyle/>
          <a:p>
            <a:pPr>
              <a:spcBef>
                <a:spcPts val="600"/>
              </a:spcBef>
            </a:pPr>
            <a:r>
              <a:rPr lang="en-GB" sz="1200" b="1" dirty="0" smtClean="0">
                <a:latin typeface="Century Gothic" pitchFamily="34" charset="0"/>
              </a:rPr>
              <a:t>Have you made it </a:t>
            </a:r>
            <a:r>
              <a:rPr lang="en-GB" sz="1200" b="1" dirty="0" smtClean="0">
                <a:solidFill>
                  <a:srgbClr val="FF9900"/>
                </a:solidFill>
                <a:latin typeface="Century Gothic" pitchFamily="34" charset="0"/>
              </a:rPr>
              <a:t>clear?</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Does the style fit your </a:t>
            </a:r>
            <a:br>
              <a:rPr lang="en-GB" sz="1200" dirty="0" smtClean="0">
                <a:latin typeface="Century Gothic" pitchFamily="34" charset="0"/>
              </a:rPr>
            </a:br>
            <a:r>
              <a:rPr lang="en-GB" sz="1200" dirty="0" smtClean="0">
                <a:latin typeface="Century Gothic" pitchFamily="34" charset="0"/>
              </a:rPr>
              <a:t>purpose and audience?</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Is it easy to understand?</a:t>
            </a:r>
            <a:endParaRPr lang="en-GB" sz="1200" dirty="0">
              <a:latin typeface="Century Gothic" pitchFamily="34" charset="0"/>
            </a:endParaRPr>
          </a:p>
        </p:txBody>
      </p:sp>
      <p:sp>
        <p:nvSpPr>
          <p:cNvPr id="6" name="Rectangle 5"/>
          <p:cNvSpPr/>
          <p:nvPr/>
        </p:nvSpPr>
        <p:spPr>
          <a:xfrm>
            <a:off x="251520" y="5134833"/>
            <a:ext cx="2952328" cy="1246495"/>
          </a:xfrm>
          <a:prstGeom prst="rect">
            <a:avLst/>
          </a:prstGeom>
          <a:ln w="3175">
            <a:noFill/>
          </a:ln>
        </p:spPr>
        <p:txBody>
          <a:bodyPr wrap="square">
            <a:spAutoFit/>
          </a:bodyPr>
          <a:lstStyle/>
          <a:p>
            <a:pPr marL="342900" indent="-342900">
              <a:spcBef>
                <a:spcPts val="600"/>
              </a:spcBef>
            </a:pPr>
            <a:r>
              <a:rPr lang="en-GB" sz="1200" b="1" dirty="0" smtClean="0">
                <a:latin typeface="Century Gothic" pitchFamily="34" charset="0"/>
              </a:rPr>
              <a:t>Have you made it </a:t>
            </a:r>
            <a:r>
              <a:rPr lang="en-GB" sz="1200" b="1" dirty="0" smtClean="0">
                <a:solidFill>
                  <a:srgbClr val="FF9900"/>
                </a:solidFill>
                <a:latin typeface="Century Gothic" pitchFamily="34" charset="0"/>
              </a:rPr>
              <a:t>coherent?</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Does each scene or paragraph make one main point?</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Are they in a logical order?</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Are they linked together?</a:t>
            </a:r>
          </a:p>
        </p:txBody>
      </p:sp>
      <p:sp>
        <p:nvSpPr>
          <p:cNvPr id="7" name="Rectangle 6"/>
          <p:cNvSpPr/>
          <p:nvPr/>
        </p:nvSpPr>
        <p:spPr>
          <a:xfrm>
            <a:off x="251520" y="3870047"/>
            <a:ext cx="3024336" cy="1169551"/>
          </a:xfrm>
          <a:prstGeom prst="rect">
            <a:avLst/>
          </a:prstGeom>
          <a:ln w="3175">
            <a:noFill/>
          </a:ln>
        </p:spPr>
        <p:txBody>
          <a:bodyPr wrap="square">
            <a:spAutoFit/>
          </a:bodyPr>
          <a:lstStyle/>
          <a:p>
            <a:pPr marL="342900" indent="-342900"/>
            <a:r>
              <a:rPr lang="en-GB" sz="1200" b="1" dirty="0" smtClean="0">
                <a:latin typeface="Century Gothic" pitchFamily="34" charset="0"/>
              </a:rPr>
              <a:t>Have you made it </a:t>
            </a:r>
            <a:r>
              <a:rPr lang="en-GB" sz="1200" b="1" dirty="0" smtClean="0">
                <a:solidFill>
                  <a:srgbClr val="FF9900"/>
                </a:solidFill>
                <a:latin typeface="Century Gothic" pitchFamily="34" charset="0"/>
              </a:rPr>
              <a:t>correct?</a:t>
            </a:r>
          </a:p>
          <a:p>
            <a:pPr marL="174625" indent="-174625">
              <a:spcBef>
                <a:spcPts val="600"/>
              </a:spcBef>
              <a:buClr>
                <a:srgbClr val="28A046"/>
              </a:buClr>
              <a:buSzPct val="140000"/>
              <a:buFont typeface="Century Gothic" pitchFamily="34" charset="0"/>
              <a:buChar char="■"/>
            </a:pPr>
            <a:r>
              <a:rPr lang="en-GB" sz="1200" dirty="0" smtClean="0">
                <a:latin typeface="Century Gothic" pitchFamily="34" charset="0"/>
              </a:rPr>
              <a:t>Have you included </a:t>
            </a:r>
            <a:br>
              <a:rPr lang="en-GB" sz="1200" dirty="0" smtClean="0">
                <a:latin typeface="Century Gothic" pitchFamily="34" charset="0"/>
              </a:rPr>
            </a:br>
            <a:r>
              <a:rPr lang="en-GB" sz="1200" dirty="0" smtClean="0">
                <a:latin typeface="Century Gothic" pitchFamily="34" charset="0"/>
              </a:rPr>
              <a:t>scientific explanations?</a:t>
            </a:r>
          </a:p>
          <a:p>
            <a:pPr marL="174625" indent="-174625">
              <a:spcBef>
                <a:spcPts val="600"/>
              </a:spcBef>
              <a:buClr>
                <a:srgbClr val="28A046"/>
              </a:buClr>
              <a:buSzPct val="140000"/>
              <a:buFont typeface="Century Gothic" pitchFamily="34" charset="0"/>
              <a:buChar char="■"/>
            </a:pPr>
            <a:r>
              <a:rPr lang="en-GB" sz="1200" dirty="0" smtClean="0">
                <a:latin typeface="Century Gothic" pitchFamily="34" charset="0"/>
              </a:rPr>
              <a:t>Have you used and explained the  science words?</a:t>
            </a:r>
          </a:p>
        </p:txBody>
      </p:sp>
      <p:sp>
        <p:nvSpPr>
          <p:cNvPr id="8" name="Rectangle 7"/>
          <p:cNvSpPr/>
          <p:nvPr/>
        </p:nvSpPr>
        <p:spPr>
          <a:xfrm>
            <a:off x="251520" y="2893586"/>
            <a:ext cx="2628800" cy="800219"/>
          </a:xfrm>
          <a:prstGeom prst="rect">
            <a:avLst/>
          </a:prstGeom>
          <a:ln w="3175">
            <a:noFill/>
          </a:ln>
        </p:spPr>
        <p:txBody>
          <a:bodyPr wrap="square">
            <a:spAutoFit/>
          </a:bodyPr>
          <a:lstStyle/>
          <a:p>
            <a:pPr marL="180975" indent="-180975">
              <a:spcBef>
                <a:spcPts val="600"/>
              </a:spcBef>
              <a:buClr>
                <a:srgbClr val="346CDC"/>
              </a:buClr>
              <a:buSzPct val="140000"/>
            </a:pPr>
            <a:r>
              <a:rPr lang="en-GB" sz="1200" b="1" dirty="0" smtClean="0">
                <a:latin typeface="Century Gothic" pitchFamily="34" charset="0"/>
              </a:rPr>
              <a:t>Have you made it </a:t>
            </a:r>
            <a:r>
              <a:rPr lang="en-GB" sz="1200" b="1" dirty="0" smtClean="0">
                <a:solidFill>
                  <a:srgbClr val="FF9900"/>
                </a:solidFill>
                <a:latin typeface="Century Gothic" pitchFamily="34" charset="0"/>
              </a:rPr>
              <a:t>concrete?</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Does it include examples?</a:t>
            </a:r>
          </a:p>
          <a:p>
            <a:pPr marL="180975" indent="-180975">
              <a:spcBef>
                <a:spcPts val="600"/>
              </a:spcBef>
              <a:buClr>
                <a:srgbClr val="28A046"/>
              </a:buClr>
              <a:buSzPct val="140000"/>
              <a:buFont typeface="Century Gothic" pitchFamily="34" charset="0"/>
              <a:buChar char="■"/>
            </a:pPr>
            <a:r>
              <a:rPr lang="en-GB" sz="1200" dirty="0" smtClean="0">
                <a:latin typeface="Century Gothic" pitchFamily="34" charset="0"/>
              </a:rPr>
              <a:t>Have you used vivid words?</a:t>
            </a:r>
          </a:p>
        </p:txBody>
      </p:sp>
      <p:cxnSp>
        <p:nvCxnSpPr>
          <p:cNvPr id="9" name="Straight Connector 8"/>
          <p:cNvCxnSpPr/>
          <p:nvPr/>
        </p:nvCxnSpPr>
        <p:spPr>
          <a:xfrm>
            <a:off x="3203848" y="908720"/>
            <a:ext cx="0" cy="5544616"/>
          </a:xfrm>
          <a:prstGeom prst="line">
            <a:avLst/>
          </a:prstGeom>
          <a:ln w="6350">
            <a:solidFill>
              <a:srgbClr val="28A046"/>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95736" y="190381"/>
            <a:ext cx="4968552" cy="646331"/>
          </a:xfrm>
          <a:prstGeom prst="rect">
            <a:avLst/>
          </a:prstGeom>
          <a:noFill/>
        </p:spPr>
        <p:txBody>
          <a:bodyPr wrap="square" rtlCol="0">
            <a:spAutoFit/>
          </a:bodyPr>
          <a:lstStyle/>
          <a:p>
            <a:pPr algn="ctr"/>
            <a:r>
              <a:rPr lang="en-GB" sz="3600" dirty="0" smtClean="0">
                <a:latin typeface="Century Gothic" pitchFamily="34" charset="0"/>
              </a:rPr>
              <a:t>Communicate ideas</a:t>
            </a:r>
            <a:endParaRPr lang="en-GB" sz="3600" dirty="0">
              <a:latin typeface="Century Gothic" pitchFamily="34" charset="0"/>
            </a:endParaRPr>
          </a:p>
        </p:txBody>
      </p:sp>
      <p:grpSp>
        <p:nvGrpSpPr>
          <p:cNvPr id="11" name="Group 9"/>
          <p:cNvGrpSpPr/>
          <p:nvPr/>
        </p:nvGrpSpPr>
        <p:grpSpPr>
          <a:xfrm>
            <a:off x="7813154" y="0"/>
            <a:ext cx="1296144" cy="641606"/>
            <a:chOff x="7813154" y="0"/>
            <a:chExt cx="1296144" cy="641606"/>
          </a:xfrm>
        </p:grpSpPr>
        <p:sp>
          <p:nvSpPr>
            <p:cNvPr id="12" name="TextBox 1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13" name="Picture 12" descr="Student sheets.png"/>
            <p:cNvPicPr>
              <a:picLocks noChangeAspect="1"/>
            </p:cNvPicPr>
            <p:nvPr/>
          </p:nvPicPr>
          <p:blipFill>
            <a:blip r:embed="rId2" cstate="print"/>
            <a:stretch>
              <a:fillRect/>
            </a:stretch>
          </p:blipFill>
          <p:spPr>
            <a:xfrm>
              <a:off x="8598815" y="44624"/>
              <a:ext cx="510483" cy="596982"/>
            </a:xfrm>
            <a:prstGeom prst="rect">
              <a:avLst/>
            </a:prstGeom>
          </p:spPr>
        </p:pic>
      </p:grpSp>
      <p:grpSp>
        <p:nvGrpSpPr>
          <p:cNvPr id="14" name="Group 26"/>
          <p:cNvGrpSpPr/>
          <p:nvPr/>
        </p:nvGrpSpPr>
        <p:grpSpPr>
          <a:xfrm>
            <a:off x="6253105" y="1700808"/>
            <a:ext cx="2783391" cy="1487869"/>
            <a:chOff x="6253105" y="1700808"/>
            <a:chExt cx="2783391" cy="1487869"/>
          </a:xfrm>
        </p:grpSpPr>
        <p:sp>
          <p:nvSpPr>
            <p:cNvPr id="15" name="TextBox 14"/>
            <p:cNvSpPr txBox="1"/>
            <p:nvPr/>
          </p:nvSpPr>
          <p:spPr>
            <a:xfrm>
              <a:off x="6253105" y="1700809"/>
              <a:ext cx="263111" cy="307777"/>
            </a:xfrm>
            <a:prstGeom prst="rect">
              <a:avLst/>
            </a:prstGeom>
            <a:noFill/>
            <a:ln w="6350">
              <a:noFill/>
            </a:ln>
            <a:effectLst>
              <a:outerShdw blurRad="50800" dist="25400" dir="2700000" sx="98000" sy="98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2</a:t>
              </a:r>
              <a:endParaRPr lang="en-GB" sz="1400" b="1" dirty="0">
                <a:solidFill>
                  <a:srgbClr val="28A046"/>
                </a:solidFill>
                <a:latin typeface="Century Gothic" pitchFamily="34" charset="0"/>
              </a:endParaRPr>
            </a:p>
          </p:txBody>
        </p:sp>
        <p:sp>
          <p:nvSpPr>
            <p:cNvPr id="16" name="Rectangle 15"/>
            <p:cNvSpPr/>
            <p:nvPr/>
          </p:nvSpPr>
          <p:spPr>
            <a:xfrm>
              <a:off x="625426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 name="Group 25"/>
          <p:cNvGrpSpPr/>
          <p:nvPr/>
        </p:nvGrpSpPr>
        <p:grpSpPr>
          <a:xfrm>
            <a:off x="3373942" y="1700808"/>
            <a:ext cx="2782234" cy="1487869"/>
            <a:chOff x="3373942" y="1700808"/>
            <a:chExt cx="2782234" cy="1487869"/>
          </a:xfrm>
        </p:grpSpPr>
        <p:sp>
          <p:nvSpPr>
            <p:cNvPr id="18" name="TextBox 17"/>
            <p:cNvSpPr txBox="1"/>
            <p:nvPr/>
          </p:nvSpPr>
          <p:spPr>
            <a:xfrm>
              <a:off x="3390189" y="1700809"/>
              <a:ext cx="317715" cy="30777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1</a:t>
              </a:r>
              <a:endParaRPr lang="en-GB" sz="1400" b="1" dirty="0">
                <a:solidFill>
                  <a:srgbClr val="28A046"/>
                </a:solidFill>
                <a:latin typeface="Century Gothic" pitchFamily="34" charset="0"/>
              </a:endParaRPr>
            </a:p>
          </p:txBody>
        </p:sp>
        <p:sp>
          <p:nvSpPr>
            <p:cNvPr id="19" name="Rectangle 18"/>
            <p:cNvSpPr/>
            <p:nvPr/>
          </p:nvSpPr>
          <p:spPr>
            <a:xfrm>
              <a:off x="337394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27"/>
          <p:cNvGrpSpPr/>
          <p:nvPr/>
        </p:nvGrpSpPr>
        <p:grpSpPr>
          <a:xfrm>
            <a:off x="6253105" y="3309283"/>
            <a:ext cx="2783391" cy="1487869"/>
            <a:chOff x="6253105" y="1700808"/>
            <a:chExt cx="2783391" cy="1487869"/>
          </a:xfrm>
        </p:grpSpPr>
        <p:sp>
          <p:nvSpPr>
            <p:cNvPr id="21" name="TextBox 20"/>
            <p:cNvSpPr txBox="1"/>
            <p:nvPr/>
          </p:nvSpPr>
          <p:spPr>
            <a:xfrm>
              <a:off x="6253105" y="1700809"/>
              <a:ext cx="263111" cy="307777"/>
            </a:xfrm>
            <a:prstGeom prst="rect">
              <a:avLst/>
            </a:prstGeom>
            <a:noFill/>
            <a:ln w="6350">
              <a:noFill/>
            </a:ln>
            <a:effectLst>
              <a:outerShdw blurRad="50800" dist="25400" dir="2700000" sx="98000" sy="98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4</a:t>
              </a:r>
              <a:endParaRPr lang="en-GB" sz="1400" b="1" dirty="0">
                <a:solidFill>
                  <a:srgbClr val="28A046"/>
                </a:solidFill>
                <a:latin typeface="Century Gothic" pitchFamily="34" charset="0"/>
              </a:endParaRPr>
            </a:p>
          </p:txBody>
        </p:sp>
        <p:sp>
          <p:nvSpPr>
            <p:cNvPr id="22" name="Rectangle 21"/>
            <p:cNvSpPr/>
            <p:nvPr/>
          </p:nvSpPr>
          <p:spPr>
            <a:xfrm>
              <a:off x="625426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30"/>
          <p:cNvGrpSpPr/>
          <p:nvPr/>
        </p:nvGrpSpPr>
        <p:grpSpPr>
          <a:xfrm>
            <a:off x="3373942" y="3309283"/>
            <a:ext cx="2782234" cy="1487869"/>
            <a:chOff x="3373942" y="1700808"/>
            <a:chExt cx="2782234" cy="1487869"/>
          </a:xfrm>
        </p:grpSpPr>
        <p:sp>
          <p:nvSpPr>
            <p:cNvPr id="24" name="TextBox 23"/>
            <p:cNvSpPr txBox="1"/>
            <p:nvPr/>
          </p:nvSpPr>
          <p:spPr>
            <a:xfrm>
              <a:off x="3390189" y="1700809"/>
              <a:ext cx="317715" cy="30777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3</a:t>
              </a:r>
              <a:endParaRPr lang="en-GB" sz="1400" b="1" dirty="0">
                <a:solidFill>
                  <a:srgbClr val="28A046"/>
                </a:solidFill>
                <a:latin typeface="Century Gothic" pitchFamily="34" charset="0"/>
              </a:endParaRPr>
            </a:p>
          </p:txBody>
        </p:sp>
        <p:sp>
          <p:nvSpPr>
            <p:cNvPr id="25" name="Rectangle 24"/>
            <p:cNvSpPr/>
            <p:nvPr/>
          </p:nvSpPr>
          <p:spPr>
            <a:xfrm>
              <a:off x="337394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33"/>
          <p:cNvGrpSpPr/>
          <p:nvPr/>
        </p:nvGrpSpPr>
        <p:grpSpPr>
          <a:xfrm>
            <a:off x="6253105" y="4941168"/>
            <a:ext cx="2783391" cy="1487869"/>
            <a:chOff x="6253105" y="1700808"/>
            <a:chExt cx="2783391" cy="1487869"/>
          </a:xfrm>
        </p:grpSpPr>
        <p:sp>
          <p:nvSpPr>
            <p:cNvPr id="27" name="TextBox 26"/>
            <p:cNvSpPr txBox="1"/>
            <p:nvPr/>
          </p:nvSpPr>
          <p:spPr>
            <a:xfrm>
              <a:off x="6253105" y="1700809"/>
              <a:ext cx="263111" cy="307777"/>
            </a:xfrm>
            <a:prstGeom prst="rect">
              <a:avLst/>
            </a:prstGeom>
            <a:noFill/>
            <a:ln w="6350">
              <a:noFill/>
            </a:ln>
            <a:effectLst>
              <a:outerShdw blurRad="50800" dist="25400" dir="2700000" sx="98000" sy="98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6</a:t>
              </a:r>
              <a:endParaRPr lang="en-GB" sz="1400" b="1" dirty="0">
                <a:solidFill>
                  <a:srgbClr val="28A046"/>
                </a:solidFill>
                <a:latin typeface="Century Gothic" pitchFamily="34" charset="0"/>
              </a:endParaRPr>
            </a:p>
          </p:txBody>
        </p:sp>
        <p:sp>
          <p:nvSpPr>
            <p:cNvPr id="28" name="Rectangle 27"/>
            <p:cNvSpPr/>
            <p:nvPr/>
          </p:nvSpPr>
          <p:spPr>
            <a:xfrm>
              <a:off x="625426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36"/>
          <p:cNvGrpSpPr/>
          <p:nvPr/>
        </p:nvGrpSpPr>
        <p:grpSpPr>
          <a:xfrm>
            <a:off x="3373942" y="4941168"/>
            <a:ext cx="2782234" cy="1487869"/>
            <a:chOff x="3373942" y="1700808"/>
            <a:chExt cx="2782234" cy="1487869"/>
          </a:xfrm>
        </p:grpSpPr>
        <p:sp>
          <p:nvSpPr>
            <p:cNvPr id="30" name="TextBox 29"/>
            <p:cNvSpPr txBox="1"/>
            <p:nvPr/>
          </p:nvSpPr>
          <p:spPr>
            <a:xfrm>
              <a:off x="3390189" y="1700809"/>
              <a:ext cx="317715" cy="307777"/>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400" b="1" dirty="0" smtClean="0">
                  <a:solidFill>
                    <a:srgbClr val="28A046"/>
                  </a:solidFill>
                  <a:latin typeface="Century Gothic" pitchFamily="34" charset="0"/>
                </a:rPr>
                <a:t>5</a:t>
              </a:r>
              <a:endParaRPr lang="en-GB" sz="1400" b="1" dirty="0">
                <a:solidFill>
                  <a:srgbClr val="28A046"/>
                </a:solidFill>
                <a:latin typeface="Century Gothic" pitchFamily="34" charset="0"/>
              </a:endParaRPr>
            </a:p>
          </p:txBody>
        </p:sp>
        <p:sp>
          <p:nvSpPr>
            <p:cNvPr id="31" name="Rectangle 30"/>
            <p:cNvSpPr/>
            <p:nvPr/>
          </p:nvSpPr>
          <p:spPr>
            <a:xfrm>
              <a:off x="3373942" y="1700808"/>
              <a:ext cx="2782234" cy="1487869"/>
            </a:xfrm>
            <a:prstGeom prst="rect">
              <a:avLst/>
            </a:prstGeom>
            <a:noFill/>
            <a:ln w="6350">
              <a:solidFill>
                <a:srgbClr val="28A046"/>
              </a:solidFill>
            </a:ln>
            <a:effectLst>
              <a:outerShdw blurRad="50800" dist="381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Box 70"/>
          <p:cNvSpPr txBox="1"/>
          <p:nvPr/>
        </p:nvSpPr>
        <p:spPr>
          <a:xfrm>
            <a:off x="1835696" y="251937"/>
            <a:ext cx="6048672" cy="584775"/>
          </a:xfrm>
          <a:prstGeom prst="rect">
            <a:avLst/>
          </a:prstGeom>
          <a:noFill/>
        </p:spPr>
        <p:txBody>
          <a:bodyPr wrap="square" rtlCol="0">
            <a:spAutoFit/>
          </a:bodyPr>
          <a:lstStyle/>
          <a:p>
            <a:pPr algn="ctr"/>
            <a:r>
              <a:rPr lang="en-GB" sz="3200" dirty="0" smtClean="0">
                <a:solidFill>
                  <a:schemeClr val="accent6">
                    <a:lumMod val="75000"/>
                  </a:schemeClr>
                </a:solidFill>
                <a:latin typeface="Century Gothic" pitchFamily="34" charset="0"/>
                <a:ea typeface="+mj-ea"/>
                <a:cs typeface="+mj-cs"/>
              </a:rPr>
              <a:t>GM mosquitoes </a:t>
            </a:r>
            <a:r>
              <a:rPr lang="en-GB" sz="3200" dirty="0" err="1" smtClean="0">
                <a:solidFill>
                  <a:schemeClr val="accent6">
                    <a:lumMod val="75000"/>
                  </a:schemeClr>
                </a:solidFill>
                <a:latin typeface="Century Gothic" pitchFamily="34" charset="0"/>
                <a:ea typeface="+mj-ea"/>
                <a:cs typeface="+mj-cs"/>
              </a:rPr>
              <a:t>infographic</a:t>
            </a:r>
            <a:endParaRPr lang="en-GB" sz="3200" dirty="0">
              <a:solidFill>
                <a:schemeClr val="accent6">
                  <a:lumMod val="75000"/>
                </a:schemeClr>
              </a:solidFill>
              <a:latin typeface="Century Gothic" pitchFamily="34" charset="0"/>
              <a:ea typeface="+mj-ea"/>
              <a:cs typeface="+mj-cs"/>
            </a:endParaRPr>
          </a:p>
        </p:txBody>
      </p:sp>
      <p:grpSp>
        <p:nvGrpSpPr>
          <p:cNvPr id="27" name="Group 26"/>
          <p:cNvGrpSpPr/>
          <p:nvPr/>
        </p:nvGrpSpPr>
        <p:grpSpPr>
          <a:xfrm>
            <a:off x="3131840" y="2348880"/>
            <a:ext cx="2880000" cy="2880000"/>
            <a:chOff x="3275856" y="2473732"/>
            <a:chExt cx="2880000" cy="2880000"/>
          </a:xfrm>
        </p:grpSpPr>
        <p:sp>
          <p:nvSpPr>
            <p:cNvPr id="30" name="Oval 29"/>
            <p:cNvSpPr/>
            <p:nvPr/>
          </p:nvSpPr>
          <p:spPr>
            <a:xfrm>
              <a:off x="3275856" y="2473732"/>
              <a:ext cx="2880000" cy="2880000"/>
            </a:xfrm>
            <a:prstGeom prst="ellipse">
              <a:avLst/>
            </a:prstGeom>
            <a:solidFill>
              <a:schemeClr val="bg1"/>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4175796" y="3544400"/>
              <a:ext cx="1080120" cy="738664"/>
            </a:xfrm>
            <a:prstGeom prst="rect">
              <a:avLst/>
            </a:prstGeom>
            <a:noFill/>
          </p:spPr>
          <p:txBody>
            <a:bodyPr wrap="square" rtlCol="0">
              <a:spAutoFit/>
            </a:bodyPr>
            <a:lstStyle/>
            <a:p>
              <a:pPr algn="ctr"/>
              <a:r>
                <a:rPr lang="en-GB" sz="1400" dirty="0" smtClean="0">
                  <a:latin typeface="Century Gothic" pitchFamily="34" charset="0"/>
                </a:rPr>
                <a:t>The life cycle of a mosquito</a:t>
              </a:r>
              <a:endParaRPr lang="en-GB" sz="1400" dirty="0">
                <a:latin typeface="Century Gothic" pitchFamily="34" charset="0"/>
              </a:endParaRPr>
            </a:p>
          </p:txBody>
        </p:sp>
      </p:grpSp>
      <p:grpSp>
        <p:nvGrpSpPr>
          <p:cNvPr id="13" name="Group 9"/>
          <p:cNvGrpSpPr/>
          <p:nvPr/>
        </p:nvGrpSpPr>
        <p:grpSpPr>
          <a:xfrm>
            <a:off x="7813154" y="0"/>
            <a:ext cx="1296144" cy="641606"/>
            <a:chOff x="7813154" y="0"/>
            <a:chExt cx="1296144" cy="641606"/>
          </a:xfrm>
        </p:grpSpPr>
        <p:sp>
          <p:nvSpPr>
            <p:cNvPr id="14" name="TextBox 13"/>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a:t>
              </a:r>
              <a:endParaRPr lang="en-GB" sz="1600" dirty="0">
                <a:latin typeface="Century Gothic" pitchFamily="34" charset="0"/>
              </a:endParaRPr>
            </a:p>
          </p:txBody>
        </p:sp>
        <p:pic>
          <p:nvPicPr>
            <p:cNvPr id="15" name="Picture 14"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16" name="TextBox 15"/>
          <p:cNvSpPr txBox="1"/>
          <p:nvPr/>
        </p:nvSpPr>
        <p:spPr>
          <a:xfrm>
            <a:off x="179512" y="908720"/>
            <a:ext cx="8784976" cy="292388"/>
          </a:xfrm>
          <a:prstGeom prst="rect">
            <a:avLst/>
          </a:prstGeom>
          <a:noFill/>
          <a:ln>
            <a:solidFill>
              <a:srgbClr val="006600"/>
            </a:solidFill>
          </a:ln>
        </p:spPr>
        <p:txBody>
          <a:bodyPr wrap="square" rtlCol="0">
            <a:spAutoFit/>
          </a:bodyPr>
          <a:lstStyle/>
          <a:p>
            <a:pPr algn="ctr"/>
            <a:r>
              <a:rPr lang="en-GB" sz="1300" dirty="0" smtClean="0">
                <a:solidFill>
                  <a:srgbClr val="006600"/>
                </a:solidFill>
                <a:latin typeface="Calibri"/>
              </a:rPr>
              <a:t>●</a:t>
            </a:r>
            <a:r>
              <a:rPr lang="en-GB" sz="1300" dirty="0" smtClean="0">
                <a:solidFill>
                  <a:srgbClr val="B33D96"/>
                </a:solidFill>
                <a:latin typeface="Calibri"/>
              </a:rPr>
              <a:t>   </a:t>
            </a:r>
            <a:r>
              <a:rPr lang="en-GB" sz="1300" dirty="0" smtClean="0">
                <a:latin typeface="Century Gothic" pitchFamily="34" charset="0"/>
              </a:rPr>
              <a:t>Explain more about GM mosquitoes   </a:t>
            </a:r>
            <a:r>
              <a:rPr lang="en-GB" sz="1300" dirty="0" smtClean="0">
                <a:solidFill>
                  <a:srgbClr val="006600"/>
                </a:solidFill>
              </a:rPr>
              <a:t>●  </a:t>
            </a:r>
            <a:r>
              <a:rPr lang="en-GB" sz="1300" dirty="0" smtClean="0">
                <a:latin typeface="Century Gothic" pitchFamily="34" charset="0"/>
              </a:rPr>
              <a:t> Cut out and use the </a:t>
            </a:r>
            <a:r>
              <a:rPr lang="en-GB" sz="1300" dirty="0" err="1" smtClean="0">
                <a:latin typeface="Century Gothic" pitchFamily="34" charset="0"/>
              </a:rPr>
              <a:t>infographic</a:t>
            </a:r>
            <a:r>
              <a:rPr lang="en-GB" sz="1300" dirty="0" smtClean="0">
                <a:latin typeface="Century Gothic" pitchFamily="34" charset="0"/>
              </a:rPr>
              <a:t> images  </a:t>
            </a:r>
            <a:r>
              <a:rPr lang="en-GB" sz="1300" dirty="0" smtClean="0">
                <a:solidFill>
                  <a:srgbClr val="006600"/>
                </a:solidFill>
                <a:latin typeface="Century Gothic" pitchFamily="34" charset="0"/>
              </a:rPr>
              <a:t> </a:t>
            </a:r>
            <a:r>
              <a:rPr lang="en-GB" sz="1300" dirty="0" smtClean="0">
                <a:solidFill>
                  <a:srgbClr val="006600"/>
                </a:solidFill>
              </a:rPr>
              <a:t>●   </a:t>
            </a:r>
            <a:r>
              <a:rPr lang="en-GB" sz="1300" dirty="0" smtClean="0">
                <a:latin typeface="Century Gothic" pitchFamily="34" charset="0"/>
              </a:rPr>
              <a:t>Add your own text</a:t>
            </a:r>
            <a:endParaRPr lang="en-GB" sz="1300" dirty="0">
              <a:latin typeface="Century Gothic" pitchFamily="34" charset="0"/>
            </a:endParaRPr>
          </a:p>
        </p:txBody>
      </p:sp>
      <p:grpSp>
        <p:nvGrpSpPr>
          <p:cNvPr id="26" name="Group 25"/>
          <p:cNvGrpSpPr/>
          <p:nvPr/>
        </p:nvGrpSpPr>
        <p:grpSpPr>
          <a:xfrm>
            <a:off x="683568" y="5013176"/>
            <a:ext cx="1728192" cy="648072"/>
            <a:chOff x="827584" y="4869160"/>
            <a:chExt cx="1728192" cy="648072"/>
          </a:xfrm>
        </p:grpSpPr>
        <p:sp>
          <p:nvSpPr>
            <p:cNvPr id="40" name="TextBox 39"/>
            <p:cNvSpPr txBox="1"/>
            <p:nvPr/>
          </p:nvSpPr>
          <p:spPr>
            <a:xfrm>
              <a:off x="827584" y="4869160"/>
              <a:ext cx="1728192" cy="646331"/>
            </a:xfrm>
            <a:prstGeom prst="rect">
              <a:avLst/>
            </a:prstGeom>
            <a:noFill/>
          </p:spPr>
          <p:txBody>
            <a:bodyPr wrap="square" rtlCol="0">
              <a:spAutoFit/>
            </a:bodyPr>
            <a:lstStyle/>
            <a:p>
              <a:pPr algn="ctr"/>
              <a:r>
                <a:rPr lang="en-GB" sz="1200" dirty="0" smtClean="0">
                  <a:latin typeface="Century Gothic" pitchFamily="34" charset="0"/>
                </a:rPr>
                <a:t>What makes them different to normal mosquitoes</a:t>
              </a:r>
              <a:endParaRPr lang="en-GB" sz="1200" dirty="0">
                <a:latin typeface="Century Gothic" pitchFamily="34" charset="0"/>
              </a:endParaRPr>
            </a:p>
          </p:txBody>
        </p:sp>
        <p:sp>
          <p:nvSpPr>
            <p:cNvPr id="18" name="Rounded Rectangle 17"/>
            <p:cNvSpPr/>
            <p:nvPr/>
          </p:nvSpPr>
          <p:spPr>
            <a:xfrm>
              <a:off x="899592" y="4869160"/>
              <a:ext cx="1584176" cy="648072"/>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6732240" y="5013176"/>
            <a:ext cx="1800200" cy="648072"/>
            <a:chOff x="6732240" y="4869160"/>
            <a:chExt cx="1800200" cy="648072"/>
          </a:xfrm>
        </p:grpSpPr>
        <p:sp>
          <p:nvSpPr>
            <p:cNvPr id="41" name="TextBox 40"/>
            <p:cNvSpPr txBox="1"/>
            <p:nvPr/>
          </p:nvSpPr>
          <p:spPr>
            <a:xfrm>
              <a:off x="6732240" y="4869160"/>
              <a:ext cx="1800200" cy="646331"/>
            </a:xfrm>
            <a:prstGeom prst="rect">
              <a:avLst/>
            </a:prstGeom>
            <a:noFill/>
          </p:spPr>
          <p:txBody>
            <a:bodyPr wrap="square" rtlCol="0">
              <a:spAutoFit/>
            </a:bodyPr>
            <a:lstStyle/>
            <a:p>
              <a:pPr algn="ctr"/>
              <a:r>
                <a:rPr lang="en-GB" sz="1200" dirty="0" smtClean="0">
                  <a:latin typeface="Century Gothic" pitchFamily="34" charset="0"/>
                </a:rPr>
                <a:t>How GM mosquitoes could exterminate dangerous ones</a:t>
              </a:r>
              <a:endParaRPr lang="en-GB" sz="1200" dirty="0">
                <a:latin typeface="Century Gothic" pitchFamily="34" charset="0"/>
              </a:endParaRPr>
            </a:p>
          </p:txBody>
        </p:sp>
        <p:sp>
          <p:nvSpPr>
            <p:cNvPr id="19" name="Rounded Rectangle 18"/>
            <p:cNvSpPr/>
            <p:nvPr/>
          </p:nvSpPr>
          <p:spPr>
            <a:xfrm>
              <a:off x="6772275" y="4869160"/>
              <a:ext cx="1688157" cy="648072"/>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p:cNvGrpSpPr/>
          <p:nvPr/>
        </p:nvGrpSpPr>
        <p:grpSpPr>
          <a:xfrm>
            <a:off x="6804248" y="2060848"/>
            <a:ext cx="1872208" cy="504056"/>
            <a:chOff x="6804248" y="1772816"/>
            <a:chExt cx="1872208" cy="504056"/>
          </a:xfrm>
        </p:grpSpPr>
        <p:sp>
          <p:nvSpPr>
            <p:cNvPr id="39" name="TextBox 38"/>
            <p:cNvSpPr txBox="1"/>
            <p:nvPr/>
          </p:nvSpPr>
          <p:spPr>
            <a:xfrm>
              <a:off x="6804248" y="1794012"/>
              <a:ext cx="1872208" cy="461665"/>
            </a:xfrm>
            <a:prstGeom prst="rect">
              <a:avLst/>
            </a:prstGeom>
            <a:noFill/>
          </p:spPr>
          <p:txBody>
            <a:bodyPr wrap="square" rtlCol="0">
              <a:spAutoFit/>
            </a:bodyPr>
            <a:lstStyle/>
            <a:p>
              <a:pPr algn="ctr"/>
              <a:r>
                <a:rPr lang="en-GB" sz="1200" dirty="0" smtClean="0">
                  <a:latin typeface="Century Gothic" pitchFamily="34" charset="0"/>
                </a:rPr>
                <a:t>How GM mosquitoes are produced</a:t>
              </a:r>
              <a:endParaRPr lang="en-GB" sz="1200" dirty="0">
                <a:latin typeface="Century Gothic" pitchFamily="34" charset="0"/>
              </a:endParaRPr>
            </a:p>
          </p:txBody>
        </p:sp>
        <p:sp>
          <p:nvSpPr>
            <p:cNvPr id="20" name="Rounded Rectangle 19"/>
            <p:cNvSpPr/>
            <p:nvPr/>
          </p:nvSpPr>
          <p:spPr>
            <a:xfrm>
              <a:off x="6876256" y="1772816"/>
              <a:ext cx="1688157" cy="504056"/>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p:cNvGrpSpPr/>
          <p:nvPr/>
        </p:nvGrpSpPr>
        <p:grpSpPr>
          <a:xfrm>
            <a:off x="539552" y="2060848"/>
            <a:ext cx="1512168" cy="504056"/>
            <a:chOff x="683568" y="1772816"/>
            <a:chExt cx="1512168" cy="504056"/>
          </a:xfrm>
        </p:grpSpPr>
        <p:sp>
          <p:nvSpPr>
            <p:cNvPr id="43" name="TextBox 42"/>
            <p:cNvSpPr txBox="1"/>
            <p:nvPr/>
          </p:nvSpPr>
          <p:spPr>
            <a:xfrm>
              <a:off x="683568" y="1772816"/>
              <a:ext cx="1512168" cy="461665"/>
            </a:xfrm>
            <a:prstGeom prst="rect">
              <a:avLst/>
            </a:prstGeom>
            <a:noFill/>
          </p:spPr>
          <p:txBody>
            <a:bodyPr wrap="square" rtlCol="0">
              <a:spAutoFit/>
            </a:bodyPr>
            <a:lstStyle/>
            <a:p>
              <a:pPr algn="ctr"/>
              <a:r>
                <a:rPr lang="en-GB" sz="1200" dirty="0" smtClean="0">
                  <a:latin typeface="Century Gothic" pitchFamily="34" charset="0"/>
                </a:rPr>
                <a:t>How mosquitoes spread diseases</a:t>
              </a:r>
              <a:endParaRPr lang="en-GB" sz="1200" dirty="0">
                <a:latin typeface="Century Gothic" pitchFamily="34" charset="0"/>
              </a:endParaRPr>
            </a:p>
          </p:txBody>
        </p:sp>
        <p:sp>
          <p:nvSpPr>
            <p:cNvPr id="22" name="Rounded Rectangle 21"/>
            <p:cNvSpPr/>
            <p:nvPr/>
          </p:nvSpPr>
          <p:spPr>
            <a:xfrm>
              <a:off x="755577" y="1772816"/>
              <a:ext cx="1368152" cy="504056"/>
            </a:xfrm>
            <a:prstGeom prst="roundRect">
              <a:avLst/>
            </a:prstGeom>
            <a:noFill/>
            <a:ln w="6350">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Box 70"/>
          <p:cNvSpPr txBox="1"/>
          <p:nvPr/>
        </p:nvSpPr>
        <p:spPr>
          <a:xfrm>
            <a:off x="2267744" y="188640"/>
            <a:ext cx="4896544" cy="584775"/>
          </a:xfrm>
          <a:prstGeom prst="rect">
            <a:avLst/>
          </a:prstGeom>
          <a:noFill/>
        </p:spPr>
        <p:txBody>
          <a:bodyPr wrap="square" rtlCol="0">
            <a:spAutoFit/>
          </a:bodyPr>
          <a:lstStyle/>
          <a:p>
            <a:pPr algn="ctr"/>
            <a:r>
              <a:rPr lang="en-GB" sz="3200" dirty="0" err="1" smtClean="0">
                <a:solidFill>
                  <a:schemeClr val="accent6">
                    <a:lumMod val="75000"/>
                  </a:schemeClr>
                </a:solidFill>
                <a:latin typeface="Century Gothic" pitchFamily="34" charset="0"/>
                <a:ea typeface="+mj-ea"/>
                <a:cs typeface="+mj-cs"/>
              </a:rPr>
              <a:t>Infographic</a:t>
            </a:r>
            <a:r>
              <a:rPr lang="en-GB" sz="3200" dirty="0" smtClean="0">
                <a:solidFill>
                  <a:schemeClr val="accent6">
                    <a:lumMod val="75000"/>
                  </a:schemeClr>
                </a:solidFill>
                <a:latin typeface="Century Gothic" pitchFamily="34" charset="0"/>
                <a:ea typeface="+mj-ea"/>
                <a:cs typeface="+mj-cs"/>
              </a:rPr>
              <a:t> images</a:t>
            </a:r>
            <a:endParaRPr lang="en-GB" sz="3200" dirty="0">
              <a:solidFill>
                <a:schemeClr val="accent6">
                  <a:lumMod val="75000"/>
                </a:schemeClr>
              </a:solidFill>
              <a:latin typeface="Century Gothic" pitchFamily="34" charset="0"/>
              <a:ea typeface="+mj-ea"/>
              <a:cs typeface="+mj-cs"/>
            </a:endParaRPr>
          </a:p>
        </p:txBody>
      </p:sp>
      <p:grpSp>
        <p:nvGrpSpPr>
          <p:cNvPr id="26" name="Group 9"/>
          <p:cNvGrpSpPr/>
          <p:nvPr/>
        </p:nvGrpSpPr>
        <p:grpSpPr>
          <a:xfrm>
            <a:off x="7813154" y="0"/>
            <a:ext cx="1296144" cy="641606"/>
            <a:chOff x="7813154" y="0"/>
            <a:chExt cx="1296144" cy="641606"/>
          </a:xfrm>
        </p:grpSpPr>
        <p:sp>
          <p:nvSpPr>
            <p:cNvPr id="28" name="TextBox 27"/>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SS4b</a:t>
              </a:r>
              <a:endParaRPr lang="en-GB" sz="1600" dirty="0">
                <a:latin typeface="Century Gothic" pitchFamily="34" charset="0"/>
              </a:endParaRPr>
            </a:p>
          </p:txBody>
        </p:sp>
        <p:pic>
          <p:nvPicPr>
            <p:cNvPr id="29" name="Picture 28" descr="Student sheets.png"/>
            <p:cNvPicPr>
              <a:picLocks noChangeAspect="1"/>
            </p:cNvPicPr>
            <p:nvPr/>
          </p:nvPicPr>
          <p:blipFill>
            <a:blip r:embed="rId4" cstate="print"/>
            <a:stretch>
              <a:fillRect/>
            </a:stretch>
          </p:blipFill>
          <p:spPr>
            <a:xfrm>
              <a:off x="8598815" y="44624"/>
              <a:ext cx="510483" cy="596982"/>
            </a:xfrm>
            <a:prstGeom prst="rect">
              <a:avLst/>
            </a:prstGeom>
          </p:spPr>
        </p:pic>
      </p:grpSp>
      <p:pic>
        <p:nvPicPr>
          <p:cNvPr id="30" name="Picture 29" descr="Mosquito eggs.png"/>
          <p:cNvPicPr>
            <a:picLocks noChangeAspect="1"/>
          </p:cNvPicPr>
          <p:nvPr/>
        </p:nvPicPr>
        <p:blipFill>
          <a:blip r:embed="rId5" cstate="print"/>
          <a:stretch>
            <a:fillRect/>
          </a:stretch>
        </p:blipFill>
        <p:spPr>
          <a:xfrm>
            <a:off x="7380312" y="3717032"/>
            <a:ext cx="504056" cy="665146"/>
          </a:xfrm>
          <a:prstGeom prst="rect">
            <a:avLst/>
          </a:prstGeom>
          <a:ln>
            <a:noFill/>
          </a:ln>
          <a:effectLst>
            <a:outerShdw blurRad="241300" dist="139700" dir="2700000" sx="90000" sy="90000" algn="tl" rotWithShape="0">
              <a:srgbClr val="333333">
                <a:alpha val="56000"/>
              </a:srgbClr>
            </a:outerShdw>
          </a:effectLst>
        </p:spPr>
      </p:pic>
      <p:pic>
        <p:nvPicPr>
          <p:cNvPr id="35" name="Picture 34" descr="Mosquito eggs.png"/>
          <p:cNvPicPr>
            <a:picLocks noChangeAspect="1"/>
          </p:cNvPicPr>
          <p:nvPr/>
        </p:nvPicPr>
        <p:blipFill>
          <a:blip r:embed="rId5" cstate="print"/>
          <a:stretch>
            <a:fillRect/>
          </a:stretch>
        </p:blipFill>
        <p:spPr>
          <a:xfrm>
            <a:off x="6300192" y="3717032"/>
            <a:ext cx="504056" cy="665146"/>
          </a:xfrm>
          <a:prstGeom prst="rect">
            <a:avLst/>
          </a:prstGeom>
          <a:ln>
            <a:noFill/>
          </a:ln>
          <a:effectLst>
            <a:outerShdw blurRad="241300" dist="139700" dir="2700000" sx="90000" sy="90000" algn="tl" rotWithShape="0">
              <a:srgbClr val="333333">
                <a:alpha val="56000"/>
              </a:srgbClr>
            </a:outerShdw>
          </a:effectLst>
        </p:spPr>
      </p:pic>
      <p:pic>
        <p:nvPicPr>
          <p:cNvPr id="38" name="Picture 37" descr="Mosquito.png"/>
          <p:cNvPicPr>
            <a:picLocks noChangeAspect="1"/>
          </p:cNvPicPr>
          <p:nvPr/>
        </p:nvPicPr>
        <p:blipFill>
          <a:blip r:embed="rId6" cstate="print"/>
          <a:stretch>
            <a:fillRect/>
          </a:stretch>
        </p:blipFill>
        <p:spPr>
          <a:xfrm>
            <a:off x="6118101" y="1124744"/>
            <a:ext cx="1000268" cy="471555"/>
          </a:xfrm>
          <a:prstGeom prst="rect">
            <a:avLst/>
          </a:prstGeom>
          <a:ln>
            <a:noFill/>
          </a:ln>
          <a:effectLst>
            <a:outerShdw blurRad="292100" dist="139700" dir="2700000" algn="tl" rotWithShape="0">
              <a:srgbClr val="333333">
                <a:alpha val="65000"/>
              </a:srgbClr>
            </a:outerShdw>
          </a:effectLst>
        </p:spPr>
      </p:pic>
      <p:pic>
        <p:nvPicPr>
          <p:cNvPr id="39" name="Picture 38" descr="Mosquito.png"/>
          <p:cNvPicPr>
            <a:picLocks noChangeAspect="1"/>
          </p:cNvPicPr>
          <p:nvPr/>
        </p:nvPicPr>
        <p:blipFill>
          <a:blip r:embed="rId6" cstate="print"/>
          <a:stretch>
            <a:fillRect/>
          </a:stretch>
        </p:blipFill>
        <p:spPr>
          <a:xfrm>
            <a:off x="6118101" y="1949333"/>
            <a:ext cx="1000268" cy="471555"/>
          </a:xfrm>
          <a:prstGeom prst="rect">
            <a:avLst/>
          </a:prstGeom>
          <a:ln>
            <a:noFill/>
          </a:ln>
          <a:effectLst>
            <a:outerShdw blurRad="292100" dist="139700" dir="2700000" algn="tl" rotWithShape="0">
              <a:srgbClr val="333333">
                <a:alpha val="65000"/>
              </a:srgbClr>
            </a:outerShdw>
          </a:effectLst>
        </p:spPr>
      </p:pic>
      <p:pic>
        <p:nvPicPr>
          <p:cNvPr id="40" name="Picture 39" descr="Mosquito.png"/>
          <p:cNvPicPr>
            <a:picLocks noChangeAspect="1"/>
          </p:cNvPicPr>
          <p:nvPr/>
        </p:nvPicPr>
        <p:blipFill>
          <a:blip r:embed="rId6" cstate="print"/>
          <a:stretch>
            <a:fillRect/>
          </a:stretch>
        </p:blipFill>
        <p:spPr>
          <a:xfrm>
            <a:off x="6118101" y="2741421"/>
            <a:ext cx="1000268" cy="471555"/>
          </a:xfrm>
          <a:prstGeom prst="rect">
            <a:avLst/>
          </a:prstGeom>
          <a:ln>
            <a:noFill/>
          </a:ln>
          <a:effectLst>
            <a:outerShdw blurRad="292100" dist="139700" dir="2700000" algn="tl" rotWithShape="0">
              <a:srgbClr val="333333">
                <a:alpha val="65000"/>
              </a:srgbClr>
            </a:outerShdw>
          </a:effectLst>
        </p:spPr>
      </p:pic>
      <p:pic>
        <p:nvPicPr>
          <p:cNvPr id="41" name="Picture 40" descr="Mosquito.png"/>
          <p:cNvPicPr>
            <a:picLocks noChangeAspect="1"/>
          </p:cNvPicPr>
          <p:nvPr/>
        </p:nvPicPr>
        <p:blipFill>
          <a:blip r:embed="rId6" cstate="print"/>
          <a:stretch>
            <a:fillRect/>
          </a:stretch>
        </p:blipFill>
        <p:spPr>
          <a:xfrm>
            <a:off x="7308304" y="1124744"/>
            <a:ext cx="1000268" cy="471555"/>
          </a:xfrm>
          <a:prstGeom prst="rect">
            <a:avLst/>
          </a:prstGeom>
          <a:ln>
            <a:noFill/>
          </a:ln>
          <a:effectLst>
            <a:outerShdw blurRad="292100" dist="139700" dir="2700000" algn="tl" rotWithShape="0">
              <a:srgbClr val="333333">
                <a:alpha val="65000"/>
              </a:srgbClr>
            </a:outerShdw>
          </a:effectLst>
        </p:spPr>
      </p:pic>
      <p:pic>
        <p:nvPicPr>
          <p:cNvPr id="42" name="Picture 41" descr="Mosquito.png"/>
          <p:cNvPicPr>
            <a:picLocks noChangeAspect="1"/>
          </p:cNvPicPr>
          <p:nvPr/>
        </p:nvPicPr>
        <p:blipFill>
          <a:blip r:embed="rId6" cstate="print"/>
          <a:stretch>
            <a:fillRect/>
          </a:stretch>
        </p:blipFill>
        <p:spPr>
          <a:xfrm>
            <a:off x="7308304" y="1949333"/>
            <a:ext cx="1000268" cy="471555"/>
          </a:xfrm>
          <a:prstGeom prst="rect">
            <a:avLst/>
          </a:prstGeom>
          <a:ln>
            <a:noFill/>
          </a:ln>
          <a:effectLst>
            <a:outerShdw blurRad="292100" dist="139700" dir="2700000" algn="tl" rotWithShape="0">
              <a:srgbClr val="333333">
                <a:alpha val="65000"/>
              </a:srgbClr>
            </a:outerShdw>
          </a:effectLst>
        </p:spPr>
      </p:pic>
      <p:pic>
        <p:nvPicPr>
          <p:cNvPr id="43" name="Picture 42" descr="Mosquito.png"/>
          <p:cNvPicPr>
            <a:picLocks noChangeAspect="1"/>
          </p:cNvPicPr>
          <p:nvPr/>
        </p:nvPicPr>
        <p:blipFill>
          <a:blip r:embed="rId6" cstate="print"/>
          <a:stretch>
            <a:fillRect/>
          </a:stretch>
        </p:blipFill>
        <p:spPr>
          <a:xfrm>
            <a:off x="7308304" y="2741421"/>
            <a:ext cx="1000268" cy="471555"/>
          </a:xfrm>
          <a:prstGeom prst="rect">
            <a:avLst/>
          </a:prstGeom>
          <a:ln>
            <a:noFill/>
          </a:ln>
          <a:effectLst>
            <a:outerShdw blurRad="292100" dist="139700" dir="2700000" algn="tl" rotWithShape="0">
              <a:srgbClr val="333333">
                <a:alpha val="65000"/>
              </a:srgbClr>
            </a:outerShdw>
          </a:effectLst>
        </p:spPr>
      </p:pic>
      <p:pic>
        <p:nvPicPr>
          <p:cNvPr id="44" name="Picture 43" descr="Mosquito larva 1.png"/>
          <p:cNvPicPr>
            <a:picLocks noChangeAspect="1"/>
          </p:cNvPicPr>
          <p:nvPr/>
        </p:nvPicPr>
        <p:blipFill>
          <a:blip r:embed="rId7" cstate="print"/>
          <a:stretch>
            <a:fillRect/>
          </a:stretch>
        </p:blipFill>
        <p:spPr>
          <a:xfrm>
            <a:off x="6300193" y="5013176"/>
            <a:ext cx="506598" cy="1102597"/>
          </a:xfrm>
          <a:prstGeom prst="rect">
            <a:avLst/>
          </a:prstGeom>
          <a:ln>
            <a:noFill/>
          </a:ln>
          <a:effectLst>
            <a:outerShdw blurRad="292100" dist="139700" dir="2700000" sx="95000" sy="95000" algn="tl" rotWithShape="0">
              <a:srgbClr val="333333">
                <a:alpha val="52000"/>
              </a:srgbClr>
            </a:outerShdw>
          </a:effectLst>
        </p:spPr>
      </p:pic>
      <p:pic>
        <p:nvPicPr>
          <p:cNvPr id="45" name="Picture 44" descr="Mosquito larva 1.png"/>
          <p:cNvPicPr>
            <a:picLocks noChangeAspect="1"/>
          </p:cNvPicPr>
          <p:nvPr/>
        </p:nvPicPr>
        <p:blipFill>
          <a:blip r:embed="rId7" cstate="print"/>
          <a:stretch>
            <a:fillRect/>
          </a:stretch>
        </p:blipFill>
        <p:spPr>
          <a:xfrm>
            <a:off x="5580112" y="5013176"/>
            <a:ext cx="506598" cy="1102597"/>
          </a:xfrm>
          <a:prstGeom prst="rect">
            <a:avLst/>
          </a:prstGeom>
          <a:ln>
            <a:noFill/>
          </a:ln>
          <a:effectLst>
            <a:outerShdw blurRad="292100" dist="139700" dir="2700000" sx="95000" sy="95000" algn="tl" rotWithShape="0">
              <a:srgbClr val="333333">
                <a:alpha val="52000"/>
              </a:srgbClr>
            </a:outerShdw>
          </a:effectLst>
        </p:spPr>
      </p:pic>
      <p:pic>
        <p:nvPicPr>
          <p:cNvPr id="46" name="Picture 45" descr="Mosquito larva 2.png"/>
          <p:cNvPicPr>
            <a:picLocks noChangeAspect="1"/>
          </p:cNvPicPr>
          <p:nvPr/>
        </p:nvPicPr>
        <p:blipFill>
          <a:blip r:embed="rId8" cstate="print"/>
          <a:stretch>
            <a:fillRect/>
          </a:stretch>
        </p:blipFill>
        <p:spPr>
          <a:xfrm>
            <a:off x="7308304" y="5085184"/>
            <a:ext cx="542730" cy="647468"/>
          </a:xfrm>
          <a:prstGeom prst="rect">
            <a:avLst/>
          </a:prstGeom>
          <a:ln>
            <a:noFill/>
          </a:ln>
          <a:effectLst>
            <a:outerShdw blurRad="292100" dist="139700" dir="2700000" sx="92000" sy="92000" algn="tl" rotWithShape="0">
              <a:srgbClr val="333333">
                <a:alpha val="65000"/>
              </a:srgbClr>
            </a:outerShdw>
          </a:effectLst>
        </p:spPr>
      </p:pic>
      <p:pic>
        <p:nvPicPr>
          <p:cNvPr id="47" name="Picture 46" descr="Mosquito larva 2.png"/>
          <p:cNvPicPr>
            <a:picLocks noChangeAspect="1"/>
          </p:cNvPicPr>
          <p:nvPr/>
        </p:nvPicPr>
        <p:blipFill>
          <a:blip r:embed="rId8" cstate="print"/>
          <a:stretch>
            <a:fillRect/>
          </a:stretch>
        </p:blipFill>
        <p:spPr>
          <a:xfrm>
            <a:off x="8100392" y="5085184"/>
            <a:ext cx="542730" cy="647468"/>
          </a:xfrm>
          <a:prstGeom prst="rect">
            <a:avLst/>
          </a:prstGeom>
          <a:ln>
            <a:noFill/>
          </a:ln>
          <a:effectLst>
            <a:outerShdw blurRad="292100" dist="139700" dir="2700000" sx="92000" sy="92000" algn="tl" rotWithShape="0">
              <a:srgbClr val="333333">
                <a:alpha val="65000"/>
              </a:srgbClr>
            </a:outerShdw>
          </a:effectLst>
        </p:spPr>
      </p:pic>
      <p:pic>
        <p:nvPicPr>
          <p:cNvPr id="48" name="Picture 47" descr="blood-sucking insect.png"/>
          <p:cNvPicPr>
            <a:picLocks noChangeAspect="1"/>
          </p:cNvPicPr>
          <p:nvPr/>
        </p:nvPicPr>
        <p:blipFill>
          <a:blip r:embed="rId9" cstate="print"/>
          <a:stretch>
            <a:fillRect/>
          </a:stretch>
        </p:blipFill>
        <p:spPr>
          <a:xfrm>
            <a:off x="611560" y="4581128"/>
            <a:ext cx="1795491" cy="939078"/>
          </a:xfrm>
          <a:prstGeom prst="rect">
            <a:avLst/>
          </a:prstGeom>
          <a:ln>
            <a:noFill/>
          </a:ln>
          <a:effectLst>
            <a:outerShdw blurRad="292100" dist="139700" dir="2700000" sx="93000" sy="93000" algn="tl" rotWithShape="0">
              <a:srgbClr val="333333">
                <a:alpha val="65000"/>
              </a:srgbClr>
            </a:outerShdw>
          </a:effectLst>
        </p:spPr>
      </p:pic>
      <p:pic>
        <p:nvPicPr>
          <p:cNvPr id="49" name="Picture 48" descr="blood-sucking insect.png"/>
          <p:cNvPicPr>
            <a:picLocks noChangeAspect="1"/>
          </p:cNvPicPr>
          <p:nvPr/>
        </p:nvPicPr>
        <p:blipFill>
          <a:blip r:embed="rId9" cstate="print"/>
          <a:stretch>
            <a:fillRect/>
          </a:stretch>
        </p:blipFill>
        <p:spPr>
          <a:xfrm>
            <a:off x="2848517" y="4581128"/>
            <a:ext cx="1795491" cy="939078"/>
          </a:xfrm>
          <a:prstGeom prst="rect">
            <a:avLst/>
          </a:prstGeom>
          <a:ln>
            <a:noFill/>
          </a:ln>
          <a:effectLst>
            <a:outerShdw blurRad="292100" dist="139700" dir="2700000" sx="93000" sy="93000" algn="tl" rotWithShape="0">
              <a:srgbClr val="333333">
                <a:alpha val="65000"/>
              </a:srgbClr>
            </a:outerShdw>
          </a:effectLst>
        </p:spPr>
      </p:pic>
      <p:pic>
        <p:nvPicPr>
          <p:cNvPr id="50" name="Picture 49" descr="dna 2 colour.png"/>
          <p:cNvPicPr>
            <a:picLocks noChangeAspect="1"/>
          </p:cNvPicPr>
          <p:nvPr/>
        </p:nvPicPr>
        <p:blipFill>
          <a:blip r:embed="rId10" cstate="print"/>
          <a:stretch>
            <a:fillRect/>
          </a:stretch>
        </p:blipFill>
        <p:spPr>
          <a:xfrm>
            <a:off x="4499992" y="1412776"/>
            <a:ext cx="491495" cy="2636912"/>
          </a:xfrm>
          <a:prstGeom prst="rect">
            <a:avLst/>
          </a:prstGeom>
          <a:ln>
            <a:noFill/>
          </a:ln>
          <a:effectLst>
            <a:outerShdw blurRad="292100" dist="88900" dir="3600000" sx="95000" sy="95000" algn="tl" rotWithShape="0">
              <a:srgbClr val="333333">
                <a:alpha val="40000"/>
              </a:srgbClr>
            </a:outerShdw>
          </a:effectLst>
        </p:spPr>
      </p:pic>
      <p:grpSp>
        <p:nvGrpSpPr>
          <p:cNvPr id="54" name="Group 53"/>
          <p:cNvGrpSpPr/>
          <p:nvPr/>
        </p:nvGrpSpPr>
        <p:grpSpPr>
          <a:xfrm>
            <a:off x="814139" y="1772816"/>
            <a:ext cx="2605732" cy="1759740"/>
            <a:chOff x="814139" y="1772816"/>
            <a:chExt cx="2605732" cy="1759740"/>
          </a:xfrm>
        </p:grpSpPr>
        <p:sp>
          <p:nvSpPr>
            <p:cNvPr id="37" name="Oval 36"/>
            <p:cNvSpPr/>
            <p:nvPr/>
          </p:nvSpPr>
          <p:spPr>
            <a:xfrm rot="19700257">
              <a:off x="814139" y="3307735"/>
              <a:ext cx="973516" cy="224821"/>
            </a:xfrm>
            <a:prstGeom prst="ellipse">
              <a:avLst/>
            </a:prstGeom>
            <a:solidFill>
              <a:schemeClr val="tx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 name="Picture 50" descr="needle.png"/>
            <p:cNvPicPr>
              <a:picLocks noChangeAspect="1"/>
            </p:cNvPicPr>
            <p:nvPr/>
          </p:nvPicPr>
          <p:blipFill>
            <a:blip r:embed="rId11" cstate="print"/>
            <a:srcRect l="9051" t="37745" r="49213" b="7476"/>
            <a:stretch>
              <a:fillRect/>
            </a:stretch>
          </p:blipFill>
          <p:spPr>
            <a:xfrm>
              <a:off x="1763688" y="1772816"/>
              <a:ext cx="1656183" cy="1449161"/>
            </a:xfrm>
            <a:prstGeom prst="rect">
              <a:avLst/>
            </a:prstGeom>
          </p:spPr>
        </p:pic>
      </p:gr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63235</TotalTime>
  <Words>630</Words>
  <Application>Microsoft Office PowerPoint</Application>
  <PresentationFormat>On-screen Show (4:3)</PresentationFormat>
  <Paragraphs>123</Paragraphs>
  <Slides>11</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Calibri</vt:lpstr>
      <vt:lpstr>Century Gothic</vt:lpstr>
      <vt:lpstr>Ebrima</vt:lpstr>
      <vt:lpstr>Mangal</vt:lpstr>
      <vt:lpstr>Wingdings</vt:lpstr>
      <vt:lpstr>ＭＳ Ｐゴシック</vt:lpstr>
      <vt:lpstr>Lato Regular</vt:lpstr>
      <vt:lpstr>LilyUPC</vt:lpstr>
      <vt:lpstr>Office Theme</vt:lpstr>
      <vt:lpstr>Slide 1</vt:lpstr>
      <vt:lpstr>Slide 2</vt:lpstr>
      <vt:lpstr>Slide 3</vt:lpstr>
      <vt:lpstr>Student sheets</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898</cp:revision>
  <dcterms:created xsi:type="dcterms:W3CDTF">2014-09-15T10:50:25Z</dcterms:created>
  <dcterms:modified xsi:type="dcterms:W3CDTF">2016-10-01T10:54:03Z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