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46.xml" ContentType="application/vnd.openxmlformats-officedocument.presentationml.tags+xml"/>
  <Default Extension="wdp" ContentType="image/vnd.ms-photo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9" r:id="rId2"/>
    <p:sldId id="401" r:id="rId3"/>
    <p:sldId id="396" r:id="rId4"/>
    <p:sldId id="350" r:id="rId5"/>
    <p:sldId id="398" r:id="rId6"/>
    <p:sldId id="399" r:id="rId7"/>
    <p:sldId id="434" r:id="rId8"/>
    <p:sldId id="404" r:id="rId9"/>
    <p:sldId id="406" r:id="rId10"/>
    <p:sldId id="430" r:id="rId11"/>
    <p:sldId id="431" r:id="rId12"/>
    <p:sldId id="432" r:id="rId13"/>
    <p:sldId id="433" r:id="rId14"/>
    <p:sldId id="413" r:id="rId15"/>
    <p:sldId id="409" r:id="rId16"/>
    <p:sldId id="439" r:id="rId17"/>
    <p:sldId id="440" r:id="rId18"/>
    <p:sldId id="441" r:id="rId19"/>
    <p:sldId id="435" r:id="rId20"/>
    <p:sldId id="436" r:id="rId21"/>
    <p:sldId id="437" r:id="rId22"/>
    <p:sldId id="438" r:id="rId23"/>
    <p:sldId id="428" r:id="rId24"/>
    <p:sldId id="277" r:id="rId25"/>
    <p:sldId id="278" r:id="rId26"/>
  </p:sldIdLst>
  <p:sldSz cx="9144000" cy="6858000" type="screen4x3"/>
  <p:notesSz cx="6864350" cy="9998075"/>
  <p:embeddedFontLs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Century Gothic" pitchFamily="34" charset="0"/>
      <p:regular r:id="rId33"/>
      <p:bold r:id="rId34"/>
      <p:italic r:id="rId35"/>
      <p:boldItalic r:id="rId36"/>
    </p:embeddedFont>
    <p:embeddedFont>
      <p:font typeface="Ebrima" pitchFamily="2" charset="0"/>
      <p:regular r:id="rId37"/>
      <p:bold r:id="rId38"/>
    </p:embeddedFont>
    <p:embeddedFont>
      <p:font typeface="Mangal" pitchFamily="18" charset="0"/>
      <p:regular r:id="rId39"/>
      <p:bold r:id="rId40"/>
    </p:embeddedFont>
    <p:embeddedFont>
      <p:font typeface="Wingdings 2" pitchFamily="18" charset="2"/>
      <p:regular r:id="rId41"/>
    </p:embeddedFont>
    <p:embeddedFont>
      <p:font typeface="ＭＳ Ｐゴシック" pitchFamily="34" charset="-128"/>
      <p:regular r:id="rId42"/>
    </p:embeddedFont>
    <p:embeddedFont>
      <p:font typeface="LilyUPC" pitchFamily="34" charset="-34"/>
      <p:regular r:id="rId43"/>
      <p:bold r:id="rId44"/>
      <p:italic r:id="rId45"/>
      <p:boldItalic r:id="rId46"/>
    </p:embeddedFont>
  </p:embeddedFontLst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y Sherborne" initials="AS" lastIdx="75" clrIdx="0">
    <p:extLst/>
  </p:cmAuthor>
  <p:cmAuthor id="2" name="Gemma Young" initials="GY" lastIdx="79" clrIdx="1"/>
  <p:cmAuthor id="3" name="Linda" initials="L" lastIdx="3" clrIdx="2"/>
  <p:cmAuthor id="4" name="Philippa Gardom Hulme" initials="PGH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58ED5"/>
    <a:srgbClr val="2FA342"/>
    <a:srgbClr val="FF9900"/>
    <a:srgbClr val="EB9F15"/>
    <a:srgbClr val="28A046"/>
    <a:srgbClr val="5986B7"/>
    <a:srgbClr val="FFFFFF"/>
    <a:srgbClr val="4772C9"/>
    <a:srgbClr val="B33D96"/>
    <a:srgbClr val="F8E59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26" autoAdjust="0"/>
    <p:restoredTop sz="90502" autoAdjust="0"/>
  </p:normalViewPr>
  <p:slideViewPr>
    <p:cSldViewPr>
      <p:cViewPr>
        <p:scale>
          <a:sx n="70" d="100"/>
          <a:sy n="70" d="100"/>
        </p:scale>
        <p:origin x="-16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B760-2193-4023-9C6B-EFA9050BEF78}" type="datetimeFigureOut">
              <a:rPr lang="en-GB" smtClean="0"/>
              <a:pPr/>
              <a:t>30/09/2016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7321-8033-4E23-B93B-25016622146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1595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5699DE8D-534E-4523-A397-7A0410357DF6}" type="datetimeFigureOut">
              <a:rPr lang="en-GB" smtClean="0"/>
              <a:pPr/>
              <a:t>30/09/2016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9086"/>
            <a:ext cx="5491480" cy="4499134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6"/>
            <a:ext cx="2974552" cy="49990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40C4CB4-6439-4B9C-81E7-42EE3FE83DA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101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3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5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7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3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b="0" dirty="0" smtClean="0"/>
              <a:t>The objectives for the lesson.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Ask</a:t>
            </a:r>
            <a:r>
              <a:rPr lang="en-GB" baseline="0" dirty="0" smtClean="0"/>
              <a:t> students to suggest why they might have to live without smartphones in future.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One reason why</a:t>
            </a:r>
            <a:r>
              <a:rPr lang="en-GB" baseline="0" dirty="0" smtClean="0">
                <a:solidFill>
                  <a:schemeClr val="tx1"/>
                </a:solidFill>
              </a:rPr>
              <a:t> students might one day have to live without smartphones.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second reason</a:t>
            </a:r>
            <a:r>
              <a:rPr lang="en-GB" baseline="0" dirty="0" smtClean="0"/>
              <a:t> why students might one day have to live without smartphones. For example, when electrical equipment is recycled in places such as </a:t>
            </a:r>
            <a:r>
              <a:rPr lang="en-GB" baseline="0" dirty="0" err="1" smtClean="0"/>
              <a:t>Agbogbloshie</a:t>
            </a:r>
            <a:r>
              <a:rPr lang="en-GB" baseline="0" dirty="0" smtClean="0"/>
              <a:t>, Ghana, the plastic of cables is burnt off to reveal the cables beneath. Burning the cables produces dioxin gas, which is carcinogenic.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Ask</a:t>
            </a:r>
            <a:r>
              <a:rPr lang="en-GB" baseline="0" dirty="0" smtClean="0"/>
              <a:t> students to briefly discuss their prior knowledge in answer to this question.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introduce the Materials Quest game, and organise groups of four to play the game, following the instructions on SS2 and using the game board (SS1) and cards (SS3a-d).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the game, lead a discussion about issues arising from the game, using prompts such as: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smartphone materials run out?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are the impacts of extracting and processing smartphone materials?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are the impacts of disposing of mobile phones?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are the advantages and disadvantages of recycling smartphones?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solutions to the problem can they suggest?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then play a game of consequences using SS4-7. </a:t>
            </a:r>
            <a:endParaRPr lang="en-GB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help them to summarise some of the problematic consequences associated with continuing to make and dispose of smartphones without making changes (business-as-usual).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2393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 that students will be investigating 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out that, in order to convince manufacturers, they will need more information.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 a brief discussion to elicit in outline what they might need to find out about making eco-friendly smartphones, focussing on using sustainable materials to make individual parts.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 students a copy of the KWHL grid (SS8) and talk through how to use it using this slide and the next slide.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choose one smartphone part to focus on (the casing, the battery, or the circuit board support) and work alone to fill in the K section on SS8 – this is what they know about the properties that this smartphone part must have. </a:t>
            </a:r>
          </a:p>
          <a:p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then discuss in pairs possible questions to help guide their enquiry (the W section). Ask pairs for feedback and come to a class decision on the questions that would be most useful. Suggestions for suitable questions are: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alternative material that scientists are investigating has these properties?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is this material obtained?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are the impacts on health and the environment of obtaining this material?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material renewable?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are the impacts of disposing of the material?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acceptable will the material be to consumers?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will the material be ready to use in smartphones?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then copy the questions into the W column of their grid.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that they will fill in the H and L columns later.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Clicking on the image of the Engage webpage will take you to where students will access the sources.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them the different sources: real ones, adapted ones and thinking guides.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Explore a few of the sources so students see the range available.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that most students should use the adapted sources but some may look at the real ones as well.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thinking guides are to help them to analyse the sources.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Tell students that this is what they will do when they have completed their research.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C4CB4-6439-4B9C-81E7-42EE3FE83DA2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52393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b="0" dirty="0" smtClean="0"/>
              <a:t>Reference for 4 </a:t>
            </a:r>
            <a:r>
              <a:rPr lang="en-GB" b="0" dirty="0" err="1" smtClean="0"/>
              <a:t>Graedel</a:t>
            </a:r>
            <a:r>
              <a:rPr lang="en-GB" b="0" dirty="0" smtClean="0"/>
              <a:t> et al </a:t>
            </a:r>
            <a:r>
              <a:rPr lang="en-GB" b="0" i="1" dirty="0" smtClean="0"/>
              <a:t>Criticality of metals and metalloids</a:t>
            </a:r>
            <a:r>
              <a:rPr lang="en-GB" b="0" i="1" baseline="0" dirty="0" smtClean="0"/>
              <a:t> </a:t>
            </a:r>
            <a:r>
              <a:rPr lang="en-GB" b="0" baseline="0" dirty="0" smtClean="0"/>
              <a:t>PNAS April 7, 2015 4257-4262 Supplementary information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b="0" dirty="0" smtClean="0"/>
          </a:p>
          <a:p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b="0" dirty="0" smtClean="0"/>
          </a:p>
          <a:p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75534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GB" sz="13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17E5-ECCE-4B62-A532-A5F7DEEED2FD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75534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30/09/2016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30/09/2016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1D3E-30FA-439D-BB1E-BF4D62928A8C}" type="datetimeFigureOut">
              <a:rPr lang="en-GB" smtClean="0"/>
              <a:pPr/>
              <a:t>30/09/2016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5" y="6453521"/>
            <a:ext cx="1053833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66" y="6453518"/>
            <a:ext cx="939105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476194" y="6381331"/>
            <a:ext cx="626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83" y="116632"/>
            <a:ext cx="1511642" cy="606536"/>
          </a:xfrm>
          <a:prstGeom prst="rect">
            <a:avLst/>
          </a:prstGeom>
        </p:spPr>
      </p:pic>
      <p:grpSp>
        <p:nvGrpSpPr>
          <p:cNvPr id="2" name="Group 7"/>
          <p:cNvGrpSpPr/>
          <p:nvPr userDrawn="1"/>
        </p:nvGrpSpPr>
        <p:grpSpPr>
          <a:xfrm>
            <a:off x="0" y="6525344"/>
            <a:ext cx="9144000" cy="353876"/>
            <a:chOff x="0" y="6525344"/>
            <a:chExt cx="9144000" cy="353876"/>
          </a:xfrm>
          <a:solidFill>
            <a:srgbClr val="FF9900"/>
          </a:solidFill>
        </p:grpSpPr>
        <p:sp>
          <p:nvSpPr>
            <p:cNvPr id="6" name="Rectangle 5"/>
            <p:cNvSpPr/>
            <p:nvPr userDrawn="1"/>
          </p:nvSpPr>
          <p:spPr>
            <a:xfrm rot="5400000">
              <a:off x="4395062" y="2130283"/>
              <a:ext cx="353875" cy="9144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6804248" y="6525344"/>
              <a:ext cx="2088232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solidFill>
                    <a:schemeClr val="bg1"/>
                  </a:solidFill>
                  <a:latin typeface="Century Gothic" pitchFamily="34" charset="0"/>
                </a:rPr>
                <a:t>Student sheets</a:t>
              </a:r>
              <a:endParaRPr lang="en-GB" sz="1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udent she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4572000" y="0"/>
            <a:ext cx="0" cy="65253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16632"/>
            <a:ext cx="1224165" cy="49118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rot="5400000">
            <a:off x="6681062" y="4416284"/>
            <a:ext cx="353875" cy="4572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055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2109062" y="4416284"/>
            <a:ext cx="353875" cy="4572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483768" y="652534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Century Gothic" pitchFamily="34" charset="0"/>
              </a:rPr>
              <a:t>Student sheets</a:t>
            </a:r>
            <a:endParaRPr lang="en-GB" sz="16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6" name="Picture 15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16632"/>
            <a:ext cx="1224165" cy="4911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1D3E-30FA-439D-BB1E-BF4D62928A8C}" type="datetimeFigureOut">
              <a:rPr lang="en-GB" smtClean="0"/>
              <a:pPr/>
              <a:t>30/09/2016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2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68295-E773-4C24-906E-6EACDE99BB7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5" r:id="rId3"/>
    <p:sldLayoutId id="2147483660" r:id="rId4"/>
    <p:sldLayoutId id="2147483668" r:id="rId5"/>
    <p:sldLayoutId id="2147483669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6" Type="http://schemas.openxmlformats.org/officeDocument/2006/relationships/image" Target="../media/image23.png"/><Relationship Id="rId5" Type="http://schemas.openxmlformats.org/officeDocument/2006/relationships/hyperlink" Target="http://www.engagingscience.eu/en/ecophone-analyse-and-solve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4" Type="http://schemas.openxmlformats.org/officeDocument/2006/relationships/slide" Target="slide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0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2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4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18" Type="http://schemas.openxmlformats.org/officeDocument/2006/relationships/image" Target="../media/image50.jpe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48.emf"/><Relationship Id="rId1" Type="http://schemas.openxmlformats.org/officeDocument/2006/relationships/tags" Target="../tags/tag47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5" Type="http://schemas.openxmlformats.org/officeDocument/2006/relationships/image" Target="../media/image47.emf"/><Relationship Id="rId10" Type="http://schemas.openxmlformats.org/officeDocument/2006/relationships/image" Target="../media/image42.jpeg"/><Relationship Id="rId4" Type="http://schemas.openxmlformats.org/officeDocument/2006/relationships/image" Target="../media/image5.png"/><Relationship Id="rId9" Type="http://schemas.openxmlformats.org/officeDocument/2006/relationships/image" Target="../media/image41.jpe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298306"/>
            <a:ext cx="9142412" cy="1642862"/>
          </a:xfrm>
          <a:prstGeom prst="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3573016"/>
            <a:ext cx="7487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chemeClr val="bg1"/>
                </a:solidFill>
                <a:latin typeface="Century Gothic" pitchFamily="34" charset="0"/>
              </a:rPr>
              <a:t>eco-phone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44132" y="6161237"/>
            <a:ext cx="256031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2FA342"/>
                </a:solidFill>
                <a:latin typeface="Century Gothic" pitchFamily="34" charset="0"/>
              </a:rPr>
              <a:t>Working Scientifically</a:t>
            </a:r>
            <a:endParaRPr lang="en-GB" dirty="0">
              <a:solidFill>
                <a:srgbClr val="2FA34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0351" y="6169662"/>
            <a:ext cx="110799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008EC0"/>
                </a:solidFill>
                <a:latin typeface="Century Gothic" pitchFamily="34" charset="0"/>
              </a:rPr>
              <a:t>Big Idea</a:t>
            </a:r>
            <a:endParaRPr lang="en-GB" dirty="0">
              <a:solidFill>
                <a:srgbClr val="008EC0"/>
              </a:solidFill>
            </a:endParaRPr>
          </a:p>
        </p:txBody>
      </p:sp>
      <p:pic>
        <p:nvPicPr>
          <p:cNvPr id="12" name="Picture 11" descr="citiz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8068" y="6093296"/>
            <a:ext cx="555213" cy="509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knowled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6106079"/>
            <a:ext cx="648511" cy="496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611560" y="1844824"/>
            <a:ext cx="31683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000" b="1" dirty="0" smtClean="0">
                <a:solidFill>
                  <a:srgbClr val="4772C9"/>
                </a:solidFill>
                <a:latin typeface="Century Gothic" pitchFamily="34" charset="0"/>
              </a:rPr>
              <a:t>Earth </a:t>
            </a:r>
            <a:r>
              <a:rPr lang="en-GB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resources</a:t>
            </a:r>
            <a:endParaRPr lang="en-GB" sz="3000" dirty="0" smtClean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1560" y="982469"/>
            <a:ext cx="4549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600" b="1" dirty="0" smtClean="0">
                <a:latin typeface="Century Gothic" pitchFamily="34" charset="0"/>
              </a:rPr>
              <a:t>Learning objectives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1560" y="2348880"/>
            <a:ext cx="72373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fontAlgn="base">
              <a:buClr>
                <a:srgbClr val="5986B7"/>
              </a:buClr>
              <a:buSzPct val="70000"/>
              <a:buFont typeface="Wingdings 2" pitchFamily="18" charset="2"/>
              <a:buChar char=""/>
            </a:pPr>
            <a:r>
              <a:rPr lang="en-GB" sz="3000" dirty="0" smtClean="0">
                <a:solidFill>
                  <a:srgbClr val="558ED5"/>
                </a:solidFill>
                <a:latin typeface="Century Gothic" pitchFamily="34" charset="0"/>
              </a:rPr>
              <a:t>Explain why the recycling of some materials is particularly important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1560" y="3645024"/>
            <a:ext cx="5832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</a:pPr>
            <a:r>
              <a:rPr lang="en-GB" sz="3000" b="1" dirty="0" smtClean="0">
                <a:solidFill>
                  <a:srgbClr val="00B050"/>
                </a:solidFill>
                <a:latin typeface="Century Gothic" pitchFamily="34" charset="0"/>
              </a:rPr>
              <a:t>Use the skills of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1560" y="4149080"/>
            <a:ext cx="8532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fontAlgn="base">
              <a:buClr>
                <a:srgbClr val="28A046"/>
              </a:buClr>
              <a:buSzPct val="70000"/>
              <a:buFont typeface="Wingdings 2" pitchFamily="18" charset="2"/>
              <a:buChar char=""/>
            </a:pPr>
            <a:r>
              <a:rPr lang="en-GB" sz="3000" dirty="0" smtClean="0">
                <a:solidFill>
                  <a:srgbClr val="28A046"/>
                </a:solidFill>
                <a:latin typeface="Century Gothic" pitchFamily="34" charset="0"/>
              </a:rPr>
              <a:t>Interrogate sources, critique claims, analyse patterns, consider consequences </a:t>
            </a:r>
            <a:r>
              <a:rPr lang="en-GB" sz="3000" dirty="0" smtClean="0">
                <a:latin typeface="Century Gothic" pitchFamily="34" charset="0"/>
              </a:rPr>
              <a:t>and </a:t>
            </a:r>
            <a:r>
              <a:rPr lang="en-GB" sz="3000" dirty="0" smtClean="0">
                <a:solidFill>
                  <a:srgbClr val="28A046"/>
                </a:solidFill>
                <a:latin typeface="Century Gothic" pitchFamily="34" charset="0"/>
              </a:rPr>
              <a:t>communicate ideas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21" grpId="0"/>
      <p:bldP spid="15" grpId="0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9142" r="18759"/>
          <a:stretch>
            <a:fillRect/>
          </a:stretch>
        </p:blipFill>
        <p:spPr bwMode="auto">
          <a:xfrm>
            <a:off x="1727176" y="0"/>
            <a:ext cx="74168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251520" y="1412776"/>
            <a:ext cx="33843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smtClean="0">
                <a:latin typeface="Century Gothic" pitchFamily="34" charset="0"/>
              </a:rPr>
              <a:t>Could </a:t>
            </a:r>
            <a:r>
              <a:rPr lang="en-GB" sz="4800" b="1" dirty="0" smtClean="0">
                <a:solidFill>
                  <a:srgbClr val="558ED5"/>
                </a:solidFill>
                <a:latin typeface="Century Gothic" pitchFamily="34" charset="0"/>
              </a:rPr>
              <a:t>yo</a:t>
            </a:r>
            <a:r>
              <a:rPr lang="en-GB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u</a:t>
            </a:r>
            <a:r>
              <a:rPr lang="en-GB" sz="3800" dirty="0" smtClean="0">
                <a:latin typeface="Century Gothic" pitchFamily="34" charset="0"/>
              </a:rPr>
              <a:t> </a:t>
            </a:r>
            <a:br>
              <a:rPr lang="en-GB" sz="3800" dirty="0" smtClean="0">
                <a:latin typeface="Century Gothic" pitchFamily="34" charset="0"/>
              </a:rPr>
            </a:br>
            <a:r>
              <a:rPr lang="en-GB" sz="3800" dirty="0" smtClean="0">
                <a:latin typeface="Century Gothic" pitchFamily="34" charset="0"/>
              </a:rPr>
              <a:t>live without </a:t>
            </a:r>
            <a:br>
              <a:rPr lang="en-GB" sz="3800" dirty="0" smtClean="0">
                <a:latin typeface="Century Gothic" pitchFamily="34" charset="0"/>
              </a:rPr>
            </a:br>
            <a:r>
              <a:rPr lang="en-GB" sz="3800" dirty="0" smtClean="0">
                <a:latin typeface="Century Gothic" pitchFamily="34" charset="0"/>
              </a:rPr>
              <a:t>your phone? </a:t>
            </a:r>
            <a:endParaRPr lang="en-GB" sz="3800" dirty="0"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7584" y="4365104"/>
            <a:ext cx="2880320" cy="2016224"/>
            <a:chOff x="323528" y="4509120"/>
            <a:chExt cx="2880320" cy="2016224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4509120"/>
              <a:ext cx="2808312" cy="20162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9552" y="4581128"/>
              <a:ext cx="2664296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800" dirty="0" smtClean="0">
                  <a:latin typeface="Century Gothic" pitchFamily="34" charset="0"/>
                </a:rPr>
                <a:t>Soon, </a:t>
              </a:r>
              <a:br>
                <a:rPr lang="en-GB" sz="3800" dirty="0" smtClean="0">
                  <a:latin typeface="Century Gothic" pitchFamily="34" charset="0"/>
                </a:rPr>
              </a:br>
              <a:r>
                <a:rPr lang="en-GB" sz="3800" dirty="0" smtClean="0">
                  <a:latin typeface="Century Gothic" pitchFamily="34" charset="0"/>
                </a:rPr>
                <a:t>you might have to. </a:t>
              </a:r>
              <a:endParaRPr lang="en-GB" sz="3800" dirty="0">
                <a:latin typeface="Century Gothic" pitchFamily="34" charset="0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3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051720" y="188640"/>
            <a:ext cx="63367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smtClean="0">
                <a:latin typeface="Century Gothic" pitchFamily="34" charset="0"/>
              </a:rPr>
              <a:t>Supplies of </a:t>
            </a:r>
            <a:r>
              <a:rPr lang="en-GB" sz="3800" b="1" dirty="0" smtClean="0">
                <a:latin typeface="Century Gothic" pitchFamily="34" charset="0"/>
              </a:rPr>
              <a:t>vital</a:t>
            </a:r>
            <a:r>
              <a:rPr lang="en-GB" sz="3800" dirty="0" smtClean="0">
                <a:latin typeface="Century Gothic" pitchFamily="34" charset="0"/>
              </a:rPr>
              <a:t> elements used in </a:t>
            </a:r>
            <a:r>
              <a:rPr lang="en-GB" sz="3800" dirty="0" err="1" smtClean="0">
                <a:latin typeface="Century Gothic" pitchFamily="34" charset="0"/>
              </a:rPr>
              <a:t>smartphones</a:t>
            </a:r>
            <a:r>
              <a:rPr lang="en-GB" sz="3800" dirty="0" smtClean="0">
                <a:latin typeface="Century Gothic" pitchFamily="34" charset="0"/>
              </a:rPr>
              <a:t>... </a:t>
            </a:r>
            <a:endParaRPr lang="en-GB" sz="3800" dirty="0"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896" y="1700808"/>
            <a:ext cx="50405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like </a:t>
            </a:r>
            <a:r>
              <a:rPr lang="en-GB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indium</a:t>
            </a:r>
            <a:r>
              <a:rPr lang="en-GB" sz="4000" dirty="0" smtClean="0">
                <a:latin typeface="Century Gothic" pitchFamily="34" charset="0"/>
              </a:rPr>
              <a:t> </a:t>
            </a:r>
          </a:p>
          <a:p>
            <a:r>
              <a:rPr lang="en-GB" sz="3200" dirty="0" smtClean="0">
                <a:latin typeface="Century Gothic" pitchFamily="34" charset="0"/>
              </a:rPr>
              <a:t>           in touch screens</a:t>
            </a:r>
            <a:endParaRPr lang="en-GB" sz="3200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3528" y="5848236"/>
            <a:ext cx="7200800" cy="677108"/>
            <a:chOff x="323528" y="5848236"/>
            <a:chExt cx="7200800" cy="677108"/>
          </a:xfrm>
        </p:grpSpPr>
        <p:sp>
          <p:nvSpPr>
            <p:cNvPr id="11" name="Rounded Rectangle 10"/>
            <p:cNvSpPr/>
            <p:nvPr/>
          </p:nvSpPr>
          <p:spPr>
            <a:xfrm>
              <a:off x="323528" y="5877272"/>
              <a:ext cx="7200800" cy="6480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3528" y="5848236"/>
              <a:ext cx="691276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800" dirty="0" smtClean="0">
                  <a:latin typeface="Century Gothic" pitchFamily="34" charset="0"/>
                </a:rPr>
                <a:t>... are at risk of running out. </a:t>
              </a:r>
              <a:endParaRPr lang="en-GB" sz="3800" dirty="0">
                <a:latin typeface="Century Gothic" pitchFamily="34" charset="0"/>
              </a:endParaRPr>
            </a:p>
          </p:txBody>
        </p:sp>
      </p:grpSp>
      <p:pic>
        <p:nvPicPr>
          <p:cNvPr id="10" name="Picture 9" descr="touchscreen.png"/>
          <p:cNvPicPr>
            <a:picLocks noChangeAspect="1"/>
          </p:cNvPicPr>
          <p:nvPr/>
        </p:nvPicPr>
        <p:blipFill>
          <a:blip r:embed="rId4" cstate="print"/>
          <a:srcRect r="33406"/>
          <a:stretch>
            <a:fillRect/>
          </a:stretch>
        </p:blipFill>
        <p:spPr>
          <a:xfrm>
            <a:off x="4788024" y="2709283"/>
            <a:ext cx="4355976" cy="4148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/>
          <p:cNvGrpSpPr/>
          <p:nvPr/>
        </p:nvGrpSpPr>
        <p:grpSpPr>
          <a:xfrm>
            <a:off x="0" y="1461208"/>
            <a:ext cx="5868144" cy="4344056"/>
            <a:chOff x="0" y="1461208"/>
            <a:chExt cx="5868144" cy="4344056"/>
          </a:xfrm>
        </p:grpSpPr>
        <p:pic>
          <p:nvPicPr>
            <p:cNvPr id="9" name="Picture 8" descr="indium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61208"/>
              <a:ext cx="5868144" cy="43440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539552" y="4016097"/>
              <a:ext cx="11521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Century Gothic" pitchFamily="34" charset="0"/>
                </a:rPr>
                <a:t>© Wikimedia</a:t>
              </a:r>
              <a:endParaRPr lang="en-GB" sz="1200" dirty="0"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1368152" y="0"/>
            <a:ext cx="6732240" cy="1846659"/>
          </a:xfrm>
          <a:prstGeom prst="rect">
            <a:avLst/>
          </a:prstGeom>
          <a:solidFill>
            <a:schemeClr val="bg1">
              <a:alpha val="49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3800" dirty="0" smtClean="0">
                <a:latin typeface="Century Gothic" pitchFamily="34" charset="0"/>
              </a:rPr>
              <a:t>And some phone elements are so </a:t>
            </a:r>
            <a:r>
              <a:rPr lang="en-GB" sz="3800" b="1" dirty="0" smtClean="0">
                <a:latin typeface="Century Gothic" pitchFamily="34" charset="0"/>
              </a:rPr>
              <a:t>harmful</a:t>
            </a:r>
            <a:r>
              <a:rPr lang="en-GB" sz="3800" dirty="0" smtClean="0">
                <a:latin typeface="Century Gothic" pitchFamily="34" charset="0"/>
              </a:rPr>
              <a:t> to people and the environment...</a:t>
            </a:r>
            <a:endParaRPr lang="en-GB" sz="3800" dirty="0"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530120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entury Gothic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64088" y="4289028"/>
            <a:ext cx="3600400" cy="2308324"/>
          </a:xfrm>
          <a:prstGeom prst="rect">
            <a:avLst/>
          </a:prstGeom>
          <a:solidFill>
            <a:schemeClr val="bg2">
              <a:lumMod val="25000"/>
              <a:alpha val="49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entury Gothic" pitchFamily="34" charset="0"/>
              </a:rPr>
              <a:t>...that they</a:t>
            </a:r>
          </a:p>
          <a:p>
            <a:pPr>
              <a:tabLst>
                <a:tab pos="447675" algn="l"/>
              </a:tabLst>
            </a:pPr>
            <a:r>
              <a:rPr lang="en-GB" sz="4800" dirty="0" smtClean="0">
                <a:solidFill>
                  <a:schemeClr val="bg1"/>
                </a:solidFill>
                <a:latin typeface="Century Gothic" pitchFamily="34" charset="0"/>
              </a:rPr>
              <a:t>	might be</a:t>
            </a:r>
          </a:p>
          <a:p>
            <a:pPr>
              <a:tabLst>
                <a:tab pos="447675" algn="l"/>
              </a:tabLst>
            </a:pPr>
            <a:r>
              <a:rPr lang="en-GB" sz="4800" dirty="0" smtClean="0">
                <a:solidFill>
                  <a:schemeClr val="bg1"/>
                </a:solidFill>
                <a:latin typeface="Century Gothic" pitchFamily="34" charset="0"/>
              </a:rPr>
              <a:t>	</a:t>
            </a:r>
            <a:r>
              <a:rPr lang="en-GB" sz="4800" b="1" dirty="0" smtClean="0">
                <a:solidFill>
                  <a:srgbClr val="FF9900"/>
                </a:solidFill>
                <a:latin typeface="Century Gothic" pitchFamily="34" charset="0"/>
              </a:rPr>
              <a:t>banned</a:t>
            </a:r>
            <a:r>
              <a:rPr lang="en-GB" sz="4800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  <a:endParaRPr lang="en-GB" sz="4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16200000">
            <a:off x="9147942" y="5706833"/>
            <a:ext cx="306387" cy="1079313"/>
          </a:xfrm>
          <a:prstGeom prst="round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761478" y="6125044"/>
            <a:ext cx="45712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5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139952" y="3717032"/>
            <a:ext cx="3816424" cy="2376264"/>
            <a:chOff x="4139952" y="3717032"/>
            <a:chExt cx="3816424" cy="2376264"/>
          </a:xfrm>
        </p:grpSpPr>
        <p:sp>
          <p:nvSpPr>
            <p:cNvPr id="12" name="Rounded Rectangle 11"/>
            <p:cNvSpPr/>
            <p:nvPr/>
          </p:nvSpPr>
          <p:spPr>
            <a:xfrm>
              <a:off x="4139952" y="3717032"/>
              <a:ext cx="3816424" cy="23762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88024" y="3933056"/>
              <a:ext cx="13681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GB" sz="4400" dirty="0" smtClean="0">
                  <a:latin typeface="Century Gothic" pitchFamily="34" charset="0"/>
                </a:rPr>
                <a:t>Play</a:t>
              </a:r>
              <a:endParaRPr lang="en-GB" sz="4400" dirty="0">
                <a:latin typeface="Century Gothic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36096" y="5475178"/>
              <a:ext cx="2304256" cy="618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100"/>
                </a:lnSpc>
              </a:pPr>
              <a:r>
                <a:rPr lang="en-GB" sz="3200" b="1" dirty="0" smtClean="0">
                  <a:latin typeface="Century Gothic" pitchFamily="34" charset="0"/>
                </a:rPr>
                <a:t>to find out.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156176" y="3861047"/>
              <a:ext cx="1589147" cy="1584177"/>
              <a:chOff x="6247932" y="3861047"/>
              <a:chExt cx="1589147" cy="1584177"/>
            </a:xfrm>
          </p:grpSpPr>
          <p:pic>
            <p:nvPicPr>
              <p:cNvPr id="16" name="Picture 15" descr="Materials quest logo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00191" y="3922452"/>
                <a:ext cx="1512169" cy="14654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8" name="TextBox 17"/>
              <p:cNvSpPr txBox="1"/>
              <p:nvPr/>
            </p:nvSpPr>
            <p:spPr>
              <a:xfrm rot="16200000">
                <a:off x="5686676" y="4422303"/>
                <a:ext cx="15841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/>
                    </a:solidFill>
                    <a:latin typeface="Century Gothic" pitchFamily="34" charset="0"/>
                  </a:rPr>
                  <a:t>Materials</a:t>
                </a:r>
                <a:endParaRPr lang="en-GB" sz="2400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756959" y="4967740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FF9900"/>
                    </a:solidFill>
                    <a:latin typeface="Century Gothic" pitchFamily="34" charset="0"/>
                  </a:rPr>
                  <a:t>Quest</a:t>
                </a:r>
                <a:endParaRPr lang="en-GB" sz="2400" b="1" dirty="0">
                  <a:solidFill>
                    <a:srgbClr val="FF9900"/>
                  </a:solidFill>
                  <a:latin typeface="Century Gothic" pitchFamily="34" charset="0"/>
                </a:endParaRPr>
              </a:p>
            </p:txBody>
          </p:sp>
        </p:grpSp>
      </p:grpSp>
      <p:pic>
        <p:nvPicPr>
          <p:cNvPr id="9" name="Picture 8" descr="phone insid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895" y="2060848"/>
            <a:ext cx="4475121" cy="47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79512" y="530120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entury Gothic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79712" y="278646"/>
            <a:ext cx="69847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entury Gothic" pitchFamily="34" charset="0"/>
              </a:rPr>
              <a:t>What are the </a:t>
            </a:r>
          </a:p>
          <a:p>
            <a:pPr>
              <a:tabLst>
                <a:tab pos="2514600" algn="l"/>
              </a:tabLst>
            </a:pPr>
            <a:r>
              <a:rPr lang="en-GB" sz="3600" dirty="0" smtClean="0">
                <a:latin typeface="Century Gothic" pitchFamily="34" charset="0"/>
              </a:rPr>
              <a:t>consequences of mining, using and disposing of </a:t>
            </a:r>
          </a:p>
          <a:p>
            <a:pPr>
              <a:tabLst>
                <a:tab pos="2781300" algn="l"/>
              </a:tabLst>
            </a:pPr>
            <a:r>
              <a:rPr lang="en-GB" sz="3600" dirty="0" smtClean="0">
                <a:latin typeface="Century Gothic" pitchFamily="34" charset="0"/>
              </a:rPr>
              <a:t> 	the 40+ elements </a:t>
            </a:r>
          </a:p>
          <a:p>
            <a:pPr>
              <a:tabLst>
                <a:tab pos="2781300" algn="l"/>
              </a:tabLst>
            </a:pPr>
            <a:r>
              <a:rPr lang="en-GB" sz="3600" dirty="0" smtClean="0">
                <a:latin typeface="Century Gothic" pitchFamily="34" charset="0"/>
              </a:rPr>
              <a:t>	in your phone?</a:t>
            </a:r>
            <a:endParaRPr lang="en-GB" sz="3600" dirty="0">
              <a:latin typeface="Century Gothic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733925" y="-27384"/>
            <a:ext cx="1374579" cy="668990"/>
            <a:chOff x="7661917" y="44624"/>
            <a:chExt cx="1374579" cy="668990"/>
          </a:xfrm>
        </p:grpSpPr>
        <p:pic>
          <p:nvPicPr>
            <p:cNvPr id="10" name="Picture 9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6013" y="116632"/>
              <a:ext cx="510483" cy="59698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661917" y="44624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Century Gothic" pitchFamily="34" charset="0"/>
                </a:rPr>
                <a:t>SS1– 3d </a:t>
              </a:r>
              <a:endParaRPr lang="en-GB" sz="1600" dirty="0"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79512" y="522920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entury Gothic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836712"/>
            <a:ext cx="619268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What are the consequences to people, the environment and money of </a:t>
            </a:r>
            <a:r>
              <a:rPr lang="en-GB" sz="3600" b="1" dirty="0" smtClean="0">
                <a:solidFill>
                  <a:srgbClr val="558ED5"/>
                </a:solidFill>
                <a:latin typeface="Century Gothic" pitchFamily="34" charset="0"/>
              </a:rPr>
              <a:t>not changing </a:t>
            </a:r>
            <a:r>
              <a:rPr lang="en-GB" sz="3200" dirty="0" smtClean="0">
                <a:latin typeface="Century Gothic" pitchFamily="34" charset="0"/>
              </a:rPr>
              <a:t>how we make, use and dispose of </a:t>
            </a:r>
            <a:r>
              <a:rPr lang="en-GB" sz="3200" dirty="0" err="1" smtClean="0">
                <a:latin typeface="Century Gothic" pitchFamily="34" charset="0"/>
              </a:rPr>
              <a:t>smartphones</a:t>
            </a:r>
            <a:r>
              <a:rPr lang="en-GB" sz="3200" dirty="0" smtClean="0">
                <a:latin typeface="Century Gothic" pitchFamily="34" charset="0"/>
              </a:rPr>
              <a:t>? </a:t>
            </a:r>
            <a:endParaRPr lang="en-GB" sz="3200" dirty="0">
              <a:latin typeface="Century Gothic" pitchFamily="34" charset="0"/>
            </a:endParaRPr>
          </a:p>
        </p:txBody>
      </p:sp>
      <p:pic>
        <p:nvPicPr>
          <p:cNvPr id="37" name="Picture 36" descr="environment 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576064"/>
            <a:ext cx="2411855" cy="1800200"/>
          </a:xfrm>
          <a:prstGeom prst="rect">
            <a:avLst/>
          </a:prstGeom>
        </p:spPr>
      </p:pic>
      <p:pic>
        <p:nvPicPr>
          <p:cNvPr id="16" name="Picture 15" descr="walle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32424">
            <a:off x="5873558" y="2442858"/>
            <a:ext cx="201622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8" name="Group 27"/>
          <p:cNvGrpSpPr/>
          <p:nvPr/>
        </p:nvGrpSpPr>
        <p:grpSpPr>
          <a:xfrm>
            <a:off x="7884368" y="-27384"/>
            <a:ext cx="1224136" cy="668990"/>
            <a:chOff x="7812360" y="44624"/>
            <a:chExt cx="1224136" cy="668990"/>
          </a:xfrm>
        </p:grpSpPr>
        <p:pic>
          <p:nvPicPr>
            <p:cNvPr id="29" name="Picture 28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6013" y="116632"/>
              <a:ext cx="510483" cy="59698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7812360" y="44624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Century Gothic" pitchFamily="34" charset="0"/>
                </a:rPr>
                <a:t>SS4– 7 </a:t>
              </a:r>
              <a:endParaRPr lang="en-GB" sz="1600" dirty="0">
                <a:latin typeface="Century Gothic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1520" y="3645024"/>
            <a:ext cx="4608512" cy="2952328"/>
            <a:chOff x="251520" y="3645024"/>
            <a:chExt cx="4608512" cy="2952328"/>
          </a:xfrm>
        </p:grpSpPr>
        <p:pic>
          <p:nvPicPr>
            <p:cNvPr id="35" name="Picture 34" descr="people icon.png"/>
            <p:cNvPicPr>
              <a:picLocks noChangeAspect="1"/>
            </p:cNvPicPr>
            <p:nvPr/>
          </p:nvPicPr>
          <p:blipFill>
            <a:blip r:embed="rId7" cstate="print"/>
            <a:srcRect b="-1845"/>
            <a:stretch>
              <a:fillRect/>
            </a:stretch>
          </p:blipFill>
          <p:spPr>
            <a:xfrm>
              <a:off x="333508" y="5085184"/>
              <a:ext cx="4382508" cy="15121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3" name="Rectangle 42"/>
            <p:cNvSpPr/>
            <p:nvPr/>
          </p:nvSpPr>
          <p:spPr>
            <a:xfrm>
              <a:off x="251520" y="3709481"/>
              <a:ext cx="324036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 smtClean="0">
                  <a:latin typeface="Century Gothic" pitchFamily="34" charset="0"/>
                </a:rPr>
                <a:t>Play </a:t>
              </a:r>
              <a:r>
                <a:rPr lang="en-GB" sz="2000" b="1" dirty="0" smtClean="0">
                  <a:solidFill>
                    <a:srgbClr val="FF9900"/>
                  </a:solidFill>
                  <a:latin typeface="Century Gothic" pitchFamily="34" charset="0"/>
                </a:rPr>
                <a:t>‘a game of consequences’ </a:t>
              </a:r>
              <a:r>
                <a:rPr lang="en-GB" sz="2000" b="1" dirty="0" smtClean="0">
                  <a:latin typeface="Century Gothic" pitchFamily="34" charset="0"/>
                </a:rPr>
                <a:t>to build on your learning from:</a:t>
              </a:r>
              <a:endParaRPr lang="en-GB" sz="2000" b="1" dirty="0">
                <a:latin typeface="Century Gothic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51520" y="3645024"/>
              <a:ext cx="4608512" cy="2952328"/>
            </a:xfrm>
            <a:prstGeom prst="roundRect">
              <a:avLst>
                <a:gd name="adj" fmla="val 7322"/>
              </a:avLst>
            </a:prstGeom>
            <a:noFill/>
            <a:ln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75856" y="3770018"/>
              <a:ext cx="1512167" cy="1355236"/>
              <a:chOff x="6247933" y="3922452"/>
              <a:chExt cx="1512167" cy="1355236"/>
            </a:xfrm>
          </p:grpSpPr>
          <p:pic>
            <p:nvPicPr>
              <p:cNvPr id="24" name="Picture 23" descr="Materials quest logo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6300191" y="3922452"/>
                <a:ext cx="1387901" cy="13449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5" name="TextBox 24"/>
              <p:cNvSpPr txBox="1"/>
              <p:nvPr/>
            </p:nvSpPr>
            <p:spPr>
              <a:xfrm rot="16200000">
                <a:off x="5799915" y="4389491"/>
                <a:ext cx="129614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chemeClr val="bg1"/>
                    </a:solidFill>
                    <a:latin typeface="Century Gothic" pitchFamily="34" charset="0"/>
                  </a:rPr>
                  <a:t>Materials</a:t>
                </a:r>
                <a:endParaRPr lang="en-GB" sz="2000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679980" y="4877578"/>
                <a:ext cx="10801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solidFill>
                      <a:srgbClr val="FF9900"/>
                    </a:solidFill>
                    <a:latin typeface="Century Gothic" pitchFamily="34" charset="0"/>
                  </a:rPr>
                  <a:t>Quest</a:t>
                </a:r>
                <a:endParaRPr lang="en-GB" sz="2000" b="1" dirty="0">
                  <a:solidFill>
                    <a:srgbClr val="FF9900"/>
                  </a:solidFill>
                  <a:latin typeface="Century Gothic" pitchFamily="34" charset="0"/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788024" y="4309352"/>
            <a:ext cx="4032448" cy="2288000"/>
            <a:chOff x="4788024" y="4797151"/>
            <a:chExt cx="4032448" cy="2288000"/>
          </a:xfrm>
        </p:grpSpPr>
        <p:sp>
          <p:nvSpPr>
            <p:cNvPr id="20" name="Rounded Rectangle 19"/>
            <p:cNvSpPr/>
            <p:nvPr/>
          </p:nvSpPr>
          <p:spPr>
            <a:xfrm>
              <a:off x="4788024" y="4797151"/>
              <a:ext cx="4032448" cy="2287999"/>
            </a:xfrm>
            <a:prstGeom prst="roundRect">
              <a:avLst>
                <a:gd name="adj" fmla="val 10226"/>
              </a:avLst>
            </a:prstGeom>
            <a:solidFill>
              <a:schemeClr val="bg1"/>
            </a:solidFill>
            <a:ln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60032" y="4869160"/>
              <a:ext cx="388843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1463" indent="-271463">
                <a:spcBef>
                  <a:spcPts val="400"/>
                </a:spcBef>
                <a:buClr>
                  <a:srgbClr val="FF9900"/>
                </a:buClr>
                <a:buSzPct val="80000"/>
                <a:buFont typeface="Wingdings 2" pitchFamily="18" charset="2"/>
                <a:buChar char=""/>
              </a:pPr>
              <a:r>
                <a:rPr lang="en-GB" dirty="0" smtClean="0">
                  <a:latin typeface="Century Gothic" pitchFamily="34" charset="0"/>
                </a:rPr>
                <a:t>Work in a group of </a:t>
              </a:r>
              <a:r>
                <a:rPr lang="en-GB" b="1" dirty="0" smtClean="0">
                  <a:solidFill>
                    <a:srgbClr val="FF9900"/>
                  </a:solidFill>
                  <a:latin typeface="Century Gothic" pitchFamily="34" charset="0"/>
                </a:rPr>
                <a:t>3</a:t>
              </a:r>
              <a:r>
                <a:rPr lang="en-GB" dirty="0" smtClean="0">
                  <a:latin typeface="Century Gothic" pitchFamily="34" charset="0"/>
                </a:rPr>
                <a:t>.</a:t>
              </a:r>
            </a:p>
            <a:p>
              <a:pPr marL="271463" indent="-271463">
                <a:spcBef>
                  <a:spcPts val="1200"/>
                </a:spcBef>
                <a:buClr>
                  <a:srgbClr val="FF9900"/>
                </a:buClr>
                <a:buSzPct val="80000"/>
                <a:buFont typeface="Wingdings 2" pitchFamily="18" charset="2"/>
                <a:buChar char=""/>
              </a:pPr>
              <a:r>
                <a:rPr lang="en-GB" dirty="0" smtClean="0">
                  <a:latin typeface="Century Gothic" pitchFamily="34" charset="0"/>
                </a:rPr>
                <a:t>Cut out the blank cards </a:t>
              </a:r>
              <a:r>
                <a:rPr lang="en-GB" b="1" dirty="0" smtClean="0">
                  <a:solidFill>
                    <a:srgbClr val="FF9900"/>
                  </a:solidFill>
                  <a:latin typeface="Century Gothic" pitchFamily="34" charset="0"/>
                </a:rPr>
                <a:t>(SS4)</a:t>
              </a:r>
            </a:p>
            <a:p>
              <a:pPr marL="271463" indent="-271463">
                <a:spcBef>
                  <a:spcPts val="1200"/>
                </a:spcBef>
                <a:buClr>
                  <a:srgbClr val="FF9900"/>
                </a:buClr>
                <a:buSzPct val="80000"/>
                <a:buFont typeface="Wingdings 2" pitchFamily="18" charset="2"/>
                <a:buChar char=""/>
              </a:pPr>
              <a:r>
                <a:rPr lang="en-GB" dirty="0" smtClean="0">
                  <a:latin typeface="Century Gothic" pitchFamily="34" charset="0"/>
                </a:rPr>
                <a:t>Read the rules </a:t>
              </a:r>
              <a:r>
                <a:rPr lang="en-GB" b="1" dirty="0" smtClean="0">
                  <a:solidFill>
                    <a:srgbClr val="FF9900"/>
                  </a:solidFill>
                  <a:latin typeface="Century Gothic" pitchFamily="34" charset="0"/>
                </a:rPr>
                <a:t>(SS5)</a:t>
              </a:r>
            </a:p>
            <a:p>
              <a:pPr marL="271463" indent="-271463">
                <a:spcBef>
                  <a:spcPts val="1200"/>
                </a:spcBef>
                <a:buClr>
                  <a:srgbClr val="FF9900"/>
                </a:buClr>
                <a:buSzPct val="80000"/>
                <a:buFont typeface="Wingdings 2" pitchFamily="18" charset="2"/>
                <a:buChar char=""/>
              </a:pPr>
              <a:r>
                <a:rPr lang="en-GB" dirty="0" smtClean="0">
                  <a:latin typeface="Century Gothic" pitchFamily="34" charset="0"/>
                </a:rPr>
                <a:t>Play the game on the board. </a:t>
              </a:r>
              <a:br>
                <a:rPr lang="en-GB" dirty="0" smtClean="0">
                  <a:latin typeface="Century Gothic" pitchFamily="34" charset="0"/>
                </a:rPr>
              </a:br>
              <a:r>
                <a:rPr lang="en-GB" dirty="0" smtClean="0">
                  <a:latin typeface="Century Gothic" pitchFamily="34" charset="0"/>
                </a:rPr>
                <a:t>Use ideas from SS7 to help you. </a:t>
              </a:r>
              <a:r>
                <a:rPr lang="en-GB" b="1" dirty="0" smtClean="0">
                  <a:solidFill>
                    <a:srgbClr val="FF9900"/>
                  </a:solidFill>
                  <a:latin typeface="Century Gothic" pitchFamily="34" charset="0"/>
                </a:rPr>
                <a:t>(SS6 and 7)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79512" y="530120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entury Gothic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7504" y="2132856"/>
            <a:ext cx="4176464" cy="1368152"/>
            <a:chOff x="-540568" y="1988840"/>
            <a:chExt cx="4176464" cy="1368152"/>
          </a:xfrm>
        </p:grpSpPr>
        <p:sp>
          <p:nvSpPr>
            <p:cNvPr id="21" name="Rounded Rectangle 20"/>
            <p:cNvSpPr/>
            <p:nvPr/>
          </p:nvSpPr>
          <p:spPr>
            <a:xfrm>
              <a:off x="-540568" y="1988840"/>
              <a:ext cx="4104456" cy="1368152"/>
            </a:xfrm>
            <a:prstGeom prst="roundRect">
              <a:avLst>
                <a:gd name="adj" fmla="val 7322"/>
              </a:avLst>
            </a:prstGeom>
            <a:noFill/>
            <a:ln w="6350">
              <a:solidFill>
                <a:srgbClr val="FF9900"/>
              </a:solidFill>
            </a:ln>
            <a:effectLst>
              <a:outerShdw blurRad="1524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9552" y="2060848"/>
              <a:ext cx="30963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Century Gothic" pitchFamily="34" charset="0"/>
                </a:rPr>
                <a:t>Which phone parts can be made from new materials?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283968" y="2147372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entury Gothic" pitchFamily="34" charset="0"/>
              </a:rPr>
              <a:t>Choose which to research:</a:t>
            </a:r>
            <a:endParaRPr lang="en-GB" sz="2400" dirty="0">
              <a:latin typeface="Century Gothic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123728" y="260648"/>
            <a:ext cx="5832648" cy="1656184"/>
            <a:chOff x="1763688" y="260648"/>
            <a:chExt cx="5832648" cy="1656184"/>
          </a:xfrm>
        </p:grpSpPr>
        <p:sp>
          <p:nvSpPr>
            <p:cNvPr id="11" name="Rounded Rectangle 10"/>
            <p:cNvSpPr/>
            <p:nvPr/>
          </p:nvSpPr>
          <p:spPr>
            <a:xfrm>
              <a:off x="1763688" y="260648"/>
              <a:ext cx="5616624" cy="1656184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7704" y="260648"/>
              <a:ext cx="5688632" cy="1581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Can you convince phone manufactures to make eco-friendly phones?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16" name="Picture 15" descr="discus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3414" y="2708920"/>
            <a:ext cx="927276" cy="5760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4355976" y="2507412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3" indent="-360363">
              <a:buClr>
                <a:srgbClr val="2FA342"/>
              </a:buClr>
              <a:buSzPct val="86000"/>
              <a:buFont typeface="Wingdings 2" pitchFamily="18" charset="2"/>
              <a:buChar char="¢"/>
            </a:pPr>
            <a:r>
              <a:rPr lang="en-GB" sz="2400" dirty="0" smtClean="0">
                <a:latin typeface="Century Gothic" pitchFamily="34" charset="0"/>
              </a:rPr>
              <a:t>the casing</a:t>
            </a:r>
          </a:p>
          <a:p>
            <a:pPr marL="360363" lvl="3" indent="-360363">
              <a:buClr>
                <a:srgbClr val="2FA342"/>
              </a:buClr>
              <a:buSzPct val="86000"/>
              <a:buFont typeface="Wingdings 2" pitchFamily="18" charset="2"/>
              <a:buChar char="¢"/>
            </a:pPr>
            <a:r>
              <a:rPr lang="en-GB" sz="2400" dirty="0" smtClean="0">
                <a:latin typeface="Century Gothic" pitchFamily="34" charset="0"/>
              </a:rPr>
              <a:t>the battery</a:t>
            </a:r>
          </a:p>
          <a:p>
            <a:pPr marL="360363" lvl="3" indent="-360363">
              <a:buClr>
                <a:srgbClr val="2FA342"/>
              </a:buClr>
              <a:buSzPct val="86000"/>
              <a:buFont typeface="Wingdings 2" pitchFamily="18" charset="2"/>
              <a:buChar char="¢"/>
            </a:pPr>
            <a:r>
              <a:rPr lang="en-GB" sz="2400" dirty="0" smtClean="0">
                <a:latin typeface="Century Gothic" pitchFamily="34" charset="0"/>
              </a:rPr>
              <a:t>the circuit </a:t>
            </a:r>
            <a:br>
              <a:rPr lang="en-GB" sz="2400" dirty="0" smtClean="0">
                <a:latin typeface="Century Gothic" pitchFamily="34" charset="0"/>
              </a:rPr>
            </a:br>
            <a:r>
              <a:rPr lang="en-GB" sz="2400" dirty="0" smtClean="0">
                <a:latin typeface="Century Gothic" pitchFamily="34" charset="0"/>
              </a:rPr>
              <a:t>board support</a:t>
            </a:r>
          </a:p>
        </p:txBody>
      </p:sp>
      <p:pic>
        <p:nvPicPr>
          <p:cNvPr id="18" name="Picture 17" descr="phone cas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8545529">
            <a:off x="1281996" y="3505061"/>
            <a:ext cx="1725610" cy="3291228"/>
          </a:xfrm>
          <a:prstGeom prst="rect">
            <a:avLst/>
          </a:prstGeom>
          <a:effectLst>
            <a:outerShdw blurRad="203200" dist="38100" dir="2700000" algn="tl" rotWithShape="0">
              <a:prstClr val="black">
                <a:alpha val="29000"/>
              </a:prstClr>
            </a:outerShdw>
          </a:effectLst>
        </p:spPr>
      </p:pic>
      <p:pic>
        <p:nvPicPr>
          <p:cNvPr id="19" name="Picture 18" descr="phone battery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4149080"/>
            <a:ext cx="2580096" cy="2158418"/>
          </a:xfrm>
          <a:prstGeom prst="rect">
            <a:avLst/>
          </a:prstGeom>
        </p:spPr>
      </p:pic>
      <p:pic>
        <p:nvPicPr>
          <p:cNvPr id="20" name="Picture 19" descr="phone boar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7891612">
            <a:off x="5420992" y="3722512"/>
            <a:ext cx="4041556" cy="177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2060848"/>
            <a:ext cx="85689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GB" sz="2400" dirty="0" smtClean="0">
                <a:latin typeface="Century Gothic" pitchFamily="34" charset="0"/>
              </a:rPr>
              <a:t>First, set up the questions that will guide your research.</a:t>
            </a:r>
          </a:p>
          <a:p>
            <a:pPr algn="ctr">
              <a:spcBef>
                <a:spcPts val="1200"/>
              </a:spcBef>
            </a:pPr>
            <a:r>
              <a:rPr lang="en-GB" sz="2400" dirty="0" smtClean="0">
                <a:latin typeface="Century Gothic" pitchFamily="34" charset="0"/>
              </a:rPr>
              <a:t>Use one </a:t>
            </a:r>
            <a:r>
              <a:rPr lang="en-GB" sz="2400" b="1" dirty="0" smtClean="0">
                <a:latin typeface="Century Gothic" pitchFamily="34" charset="0"/>
              </a:rPr>
              <a:t>KWHL grid</a:t>
            </a:r>
            <a:r>
              <a:rPr lang="en-GB" sz="2400" dirty="0" smtClean="0">
                <a:latin typeface="Century Gothic" pitchFamily="34" charset="0"/>
              </a:rPr>
              <a:t> for each phone part.</a:t>
            </a:r>
            <a:endParaRPr lang="en-GB" sz="2400" dirty="0">
              <a:latin typeface="Century Gothic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99592" y="3284984"/>
            <a:ext cx="7560840" cy="3024336"/>
            <a:chOff x="827584" y="3717032"/>
            <a:chExt cx="7560840" cy="2664296"/>
          </a:xfrm>
        </p:grpSpPr>
        <p:sp>
          <p:nvSpPr>
            <p:cNvPr id="16" name="Rectangle 15"/>
            <p:cNvSpPr/>
            <p:nvPr/>
          </p:nvSpPr>
          <p:spPr>
            <a:xfrm>
              <a:off x="827584" y="3717032"/>
              <a:ext cx="7560840" cy="2664296"/>
            </a:xfrm>
            <a:prstGeom prst="rect">
              <a:avLst/>
            </a:prstGeom>
            <a:noFill/>
            <a:ln w="19050">
              <a:solidFill>
                <a:srgbClr val="B33D96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7" name="Group 31"/>
            <p:cNvGrpSpPr/>
            <p:nvPr/>
          </p:nvGrpSpPr>
          <p:grpSpPr>
            <a:xfrm>
              <a:off x="827584" y="3907339"/>
              <a:ext cx="7186709" cy="824663"/>
              <a:chOff x="827584" y="3907339"/>
              <a:chExt cx="7186709" cy="824663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827584" y="4005065"/>
                <a:ext cx="648072" cy="432048"/>
              </a:xfrm>
              <a:prstGeom prst="rect">
                <a:avLst/>
              </a:prstGeom>
              <a:solidFill>
                <a:srgbClr val="B33D96"/>
              </a:solidFill>
              <a:ln w="6350">
                <a:solidFill>
                  <a:srgbClr val="B33D96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1" name="Picture 20" descr="write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668344" y="4227557"/>
                <a:ext cx="345949" cy="50444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971600" y="3933057"/>
                <a:ext cx="6480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K</a:t>
                </a:r>
                <a:endParaRPr lang="en-GB" sz="2400" b="1" dirty="0" smtClean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51720" y="3907339"/>
                <a:ext cx="3960440" cy="569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latin typeface="Century Gothic" pitchFamily="34" charset="0"/>
                  </a:rPr>
                  <a:t>What I already </a:t>
                </a:r>
                <a:r>
                  <a:rPr lang="en-GB" sz="3600" b="1" dirty="0" smtClean="0">
                    <a:solidFill>
                      <a:srgbClr val="B33D96"/>
                    </a:solidFill>
                    <a:latin typeface="Century Gothic" pitchFamily="34" charset="0"/>
                  </a:rPr>
                  <a:t>K</a:t>
                </a:r>
                <a:r>
                  <a:rPr lang="en-GB" sz="2800" dirty="0" smtClean="0">
                    <a:latin typeface="Century Gothic" pitchFamily="34" charset="0"/>
                  </a:rPr>
                  <a:t>now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899593" y="4797152"/>
            <a:ext cx="7286908" cy="1076903"/>
            <a:chOff x="827585" y="4644425"/>
            <a:chExt cx="7286908" cy="1076903"/>
          </a:xfrm>
        </p:grpSpPr>
        <p:sp>
          <p:nvSpPr>
            <p:cNvPr id="30" name="Rectangle 29"/>
            <p:cNvSpPr/>
            <p:nvPr/>
          </p:nvSpPr>
          <p:spPr>
            <a:xfrm>
              <a:off x="827585" y="4797152"/>
              <a:ext cx="656834" cy="432048"/>
            </a:xfrm>
            <a:prstGeom prst="rect">
              <a:avLst/>
            </a:prstGeom>
            <a:solidFill>
              <a:srgbClr val="B33D96"/>
            </a:solidFill>
            <a:ln w="6350">
              <a:solidFill>
                <a:srgbClr val="B33D96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2" name="Picture 31" descr="discus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8304" y="5220489"/>
              <a:ext cx="806189" cy="50083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TextBox 32"/>
            <p:cNvSpPr txBox="1"/>
            <p:nvPr/>
          </p:nvSpPr>
          <p:spPr>
            <a:xfrm>
              <a:off x="899592" y="4716433"/>
              <a:ext cx="648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  <a:latin typeface="Century Gothic" pitchFamily="34" charset="0"/>
                </a:rPr>
                <a:t>W</a:t>
              </a:r>
              <a:endParaRPr lang="en-GB" sz="2400" b="1" dirty="0" smtClean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51720" y="4644425"/>
              <a:ext cx="540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GB" sz="2800" dirty="0" smtClean="0">
                  <a:latin typeface="Century Gothic" pitchFamily="34" charset="0"/>
                </a:rPr>
                <a:t>What I </a:t>
              </a:r>
              <a:r>
                <a:rPr lang="en-GB" sz="3600" b="1" dirty="0" smtClean="0">
                  <a:solidFill>
                    <a:srgbClr val="B33D96"/>
                  </a:solidFill>
                  <a:latin typeface="Century Gothic" pitchFamily="34" charset="0"/>
                </a:rPr>
                <a:t>W</a:t>
              </a:r>
              <a:r>
                <a:rPr lang="en-GB" sz="2800" dirty="0" smtClean="0">
                  <a:latin typeface="Century Gothic" pitchFamily="34" charset="0"/>
                </a:rPr>
                <a:t>ant to know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195736" y="5373216"/>
            <a:ext cx="504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000" dirty="0" smtClean="0">
                <a:latin typeface="Century Gothic" pitchFamily="34" charset="0"/>
              </a:rPr>
              <a:t>Discuss the questions that will help you to find out what you need to know.</a:t>
            </a:r>
            <a:endParaRPr lang="en-GB" sz="2800" dirty="0" smtClean="0">
              <a:latin typeface="Century Gothic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95736" y="4077072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000" dirty="0" smtClean="0">
                <a:latin typeface="Century Gothic" pitchFamily="34" charset="0"/>
              </a:rPr>
              <a:t>Write down the properties that a material for this phone part must have.</a:t>
            </a:r>
            <a:endParaRPr lang="en-GB" sz="2800" dirty="0" smtClean="0">
              <a:latin typeface="Century Gothic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979712" y="260648"/>
            <a:ext cx="5832648" cy="1656184"/>
            <a:chOff x="1979712" y="332656"/>
            <a:chExt cx="5832648" cy="1656184"/>
          </a:xfrm>
        </p:grpSpPr>
        <p:sp>
          <p:nvSpPr>
            <p:cNvPr id="23" name="Rounded Rectangle 22"/>
            <p:cNvSpPr/>
            <p:nvPr/>
          </p:nvSpPr>
          <p:spPr>
            <a:xfrm>
              <a:off x="1979712" y="332656"/>
              <a:ext cx="5616624" cy="1656184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23728" y="332656"/>
              <a:ext cx="5688632" cy="1581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Can you convince phone manufactures to make eco-friendly phones?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100392" y="-27384"/>
            <a:ext cx="1008112" cy="668990"/>
            <a:chOff x="8028384" y="44624"/>
            <a:chExt cx="1008112" cy="668990"/>
          </a:xfrm>
        </p:grpSpPr>
        <p:pic>
          <p:nvPicPr>
            <p:cNvPr id="37" name="Picture 36" descr="Student sheets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6013" y="116632"/>
              <a:ext cx="510483" cy="596982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8028384" y="44624"/>
              <a:ext cx="569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Century Gothic" pitchFamily="34" charset="0"/>
                </a:rPr>
                <a:t>SS8 </a:t>
              </a:r>
              <a:endParaRPr lang="en-GB" sz="1600" dirty="0">
                <a:latin typeface="Century Gothic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467544" y="1700808"/>
            <a:ext cx="8208912" cy="4824536"/>
            <a:chOff x="395536" y="1700808"/>
            <a:chExt cx="8208912" cy="4824536"/>
          </a:xfrm>
        </p:grpSpPr>
        <p:sp>
          <p:nvSpPr>
            <p:cNvPr id="26" name="Rectangle 25"/>
            <p:cNvSpPr/>
            <p:nvPr/>
          </p:nvSpPr>
          <p:spPr>
            <a:xfrm>
              <a:off x="395536" y="1700808"/>
              <a:ext cx="8208912" cy="4824536"/>
            </a:xfrm>
            <a:prstGeom prst="rect">
              <a:avLst/>
            </a:prstGeom>
            <a:noFill/>
            <a:ln w="19050">
              <a:solidFill>
                <a:srgbClr val="B33D96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" name="Group 20"/>
            <p:cNvGrpSpPr/>
            <p:nvPr/>
          </p:nvGrpSpPr>
          <p:grpSpPr>
            <a:xfrm>
              <a:off x="395536" y="1772816"/>
              <a:ext cx="7704856" cy="679425"/>
              <a:chOff x="395536" y="1772816"/>
              <a:chExt cx="7704856" cy="67942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395536" y="1844824"/>
                <a:ext cx="576064" cy="432048"/>
              </a:xfrm>
              <a:prstGeom prst="rect">
                <a:avLst/>
              </a:prstGeom>
              <a:solidFill>
                <a:srgbClr val="B33D96"/>
              </a:solidFill>
              <a:ln w="6350">
                <a:solidFill>
                  <a:srgbClr val="B33D96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331640" y="1805910"/>
                <a:ext cx="67687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b="1" dirty="0" smtClean="0">
                    <a:solidFill>
                      <a:srgbClr val="B33D96"/>
                    </a:solidFill>
                    <a:latin typeface="Century Gothic" pitchFamily="34" charset="0"/>
                  </a:rPr>
                  <a:t>H</a:t>
                </a:r>
                <a:r>
                  <a:rPr lang="en-GB" sz="2800" dirty="0" smtClean="0">
                    <a:latin typeface="Century Gothic" pitchFamily="34" charset="0"/>
                  </a:rPr>
                  <a:t>ow I will find out     </a:t>
                </a:r>
                <a:r>
                  <a:rPr lang="en-GB" sz="2000" dirty="0" smtClean="0">
                    <a:latin typeface="Century Gothic" pitchFamily="34" charset="0"/>
                  </a:rPr>
                  <a:t>Which source(s) you use</a:t>
                </a:r>
                <a:endParaRPr lang="en-GB" sz="2800" dirty="0" smtClean="0">
                  <a:latin typeface="Century Gothic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67544" y="1772816"/>
                <a:ext cx="57606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>
                    <a:solidFill>
                      <a:schemeClr val="bg1"/>
                    </a:solidFill>
                    <a:latin typeface="Century Gothic" pitchFamily="34" charset="0"/>
                  </a:rPr>
                  <a:t>H</a:t>
                </a:r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2123728" y="116632"/>
            <a:ext cx="54726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entury Gothic" pitchFamily="34" charset="0"/>
              </a:rPr>
              <a:t>Later, you will add in the sources you will use and what you have learnt from them.</a:t>
            </a:r>
          </a:p>
        </p:txBody>
      </p:sp>
      <p:grpSp>
        <p:nvGrpSpPr>
          <p:cNvPr id="5" name="Group 22"/>
          <p:cNvGrpSpPr/>
          <p:nvPr/>
        </p:nvGrpSpPr>
        <p:grpSpPr>
          <a:xfrm>
            <a:off x="467544" y="5805264"/>
            <a:ext cx="4608512" cy="648072"/>
            <a:chOff x="395536" y="5805264"/>
            <a:chExt cx="4608512" cy="648072"/>
          </a:xfrm>
        </p:grpSpPr>
        <p:sp>
          <p:nvSpPr>
            <p:cNvPr id="19" name="Rectangle 18"/>
            <p:cNvSpPr/>
            <p:nvPr/>
          </p:nvSpPr>
          <p:spPr>
            <a:xfrm>
              <a:off x="395536" y="5949280"/>
              <a:ext cx="576064" cy="432048"/>
            </a:xfrm>
            <a:prstGeom prst="rect">
              <a:avLst/>
            </a:prstGeom>
            <a:solidFill>
              <a:srgbClr val="B33D96"/>
            </a:solidFill>
            <a:ln w="6350">
              <a:solidFill>
                <a:srgbClr val="B33D96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7544" y="5868561"/>
              <a:ext cx="5760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chemeClr val="bg1"/>
                  </a:solidFill>
                  <a:latin typeface="Century Gothic" pitchFamily="34" charset="0"/>
                </a:rPr>
                <a:t>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03648" y="5805264"/>
              <a:ext cx="3600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Century Gothic" pitchFamily="34" charset="0"/>
                </a:rPr>
                <a:t>What I have </a:t>
              </a:r>
              <a:r>
                <a:rPr lang="en-GB" sz="3600" b="1" dirty="0" smtClean="0">
                  <a:solidFill>
                    <a:srgbClr val="B33D96"/>
                  </a:solidFill>
                  <a:latin typeface="Century Gothic" pitchFamily="34" charset="0"/>
                </a:rPr>
                <a:t>L</a:t>
              </a:r>
              <a:r>
                <a:rPr lang="en-GB" sz="2800" dirty="0" smtClean="0">
                  <a:latin typeface="Century Gothic" pitchFamily="34" charset="0"/>
                </a:rPr>
                <a:t>earnt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172401" y="-27384"/>
            <a:ext cx="936103" cy="668990"/>
            <a:chOff x="8100393" y="44624"/>
            <a:chExt cx="936103" cy="668990"/>
          </a:xfrm>
        </p:grpSpPr>
        <p:pic>
          <p:nvPicPr>
            <p:cNvPr id="27" name="Picture 26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6013" y="116632"/>
              <a:ext cx="510483" cy="596982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8100393" y="44624"/>
              <a:ext cx="4976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Century Gothic" pitchFamily="34" charset="0"/>
                </a:rPr>
                <a:t>SS </a:t>
              </a:r>
              <a:endParaRPr lang="en-GB" sz="1600" dirty="0">
                <a:latin typeface="Century Gothic" pitchFamily="34" charset="0"/>
              </a:endParaRPr>
            </a:p>
          </p:txBody>
        </p:sp>
      </p:grpSp>
      <p:pic>
        <p:nvPicPr>
          <p:cNvPr id="102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2492896"/>
            <a:ext cx="5027092" cy="3212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94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03648" y="5085184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Century Gothic" pitchFamily="34" charset="0"/>
              </a:rPr>
              <a:t>Finally, you will use what you have learnt to communicate </a:t>
            </a:r>
            <a:br>
              <a:rPr lang="en-GB" sz="3200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en-GB" sz="3200" dirty="0" smtClean="0">
                <a:solidFill>
                  <a:schemeClr val="bg1"/>
                </a:solidFill>
                <a:latin typeface="Century Gothic" pitchFamily="34" charset="0"/>
              </a:rPr>
              <a:t>your decision to an audience.</a:t>
            </a:r>
            <a:endParaRPr lang="en-GB" sz="32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4" name="Picture 13" descr="engagelogo.pn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79512" y="188640"/>
            <a:ext cx="1296144" cy="603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196752"/>
            <a:ext cx="9142412" cy="1152128"/>
          </a:xfrm>
          <a:prstGeom prst="rect">
            <a:avLst/>
          </a:prstGeom>
          <a:solidFill>
            <a:srgbClr val="28A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29" y="1261209"/>
            <a:ext cx="7487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entury Gothic" pitchFamily="34" charset="0"/>
              </a:rPr>
              <a:t>eco-phone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11762" y="476672"/>
            <a:ext cx="4464050" cy="6477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Student sheets</a:t>
            </a:r>
            <a:endParaRPr lang="en-US" sz="4000" dirty="0">
              <a:solidFill>
                <a:srgbClr val="FF9900"/>
              </a:solidFill>
              <a:latin typeface="Century Gothic" pitchFamily="34" charset="0"/>
              <a:cs typeface="Lato Regular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614" y="205267"/>
            <a:ext cx="1902871" cy="763249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273036"/>
              </p:ext>
            </p:extLst>
          </p:nvPr>
        </p:nvGraphicFramePr>
        <p:xfrm>
          <a:off x="827584" y="2348880"/>
          <a:ext cx="7488832" cy="3952712"/>
        </p:xfrm>
        <a:graphic>
          <a:graphicData uri="http://schemas.openxmlformats.org/drawingml/2006/table">
            <a:tbl>
              <a:tblPr/>
              <a:tblGrid>
                <a:gridCol w="1563603"/>
                <a:gridCol w="2696100"/>
                <a:gridCol w="3229129"/>
              </a:tblGrid>
              <a:tr h="355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Sheet no.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Title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b="1" dirty="0" smtClean="0">
                          <a:solidFill>
                            <a:srgbClr val="FF9900"/>
                          </a:solidFill>
                          <a:latin typeface="Century Gothic" panose="020B0502020202020204" pitchFamily="34" charset="0"/>
                        </a:rPr>
                        <a:t>Notes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Century Gothic" panose="020B0502020202020204" pitchFamily="34" charset="0"/>
                        <a:ea typeface="ＭＳ Ｐゴシック" charset="-128"/>
                        <a:cs typeface="Arial" charset="0"/>
                      </a:endParaRPr>
                    </a:p>
                  </a:txBody>
                  <a:tcPr marL="126000" marR="126000" marT="72000" marB="50400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15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SS1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Materials Quest game board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Enlarge to A3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 of 4 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757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SS2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Materials Quest rules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 of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649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SS3a – 3d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Materials Quest game cards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Cut into cards.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 of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92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SS4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Consequences game cards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Disposable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92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SS5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Consequences game rules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649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SS6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 game of consequences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Enlarge to A3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Reusable, one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923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SS7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People, money, environment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Reusable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group of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649">
                <a:tc>
                  <a:txBody>
                    <a:bodyPr/>
                    <a:lstStyle/>
                    <a:p>
                      <a:pPr marL="360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SS8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KWHL grid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Consumable</a:t>
                      </a:r>
                      <a:b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</a:b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One per student or pair of students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ction Button: Custom 6">
            <a:hlinkClick r:id="rId4" action="ppaction://hlinksldjump" highlightClick="1"/>
          </p:cNvPr>
          <p:cNvSpPr/>
          <p:nvPr/>
        </p:nvSpPr>
        <p:spPr>
          <a:xfrm>
            <a:off x="6875856" y="0"/>
            <a:ext cx="2268144" cy="1169368"/>
          </a:xfrm>
          <a:prstGeom prst="actionButtonBlank">
            <a:avLst/>
          </a:prstGeom>
          <a:solidFill>
            <a:schemeClr val="bg1">
              <a:lumMod val="85000"/>
              <a:alpha val="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98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1" descr="Worl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9144000" cy="5367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7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8" name="TextBox 67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SS1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69" name="Picture 68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30" name="Arc 29"/>
          <p:cNvSpPr/>
          <p:nvPr/>
        </p:nvSpPr>
        <p:spPr>
          <a:xfrm>
            <a:off x="3429000" y="4876800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33400" y="1752600"/>
            <a:ext cx="8229600" cy="31242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90600" y="2133600"/>
            <a:ext cx="7315200" cy="2286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425279" y="2971800"/>
            <a:ext cx="6728121" cy="833881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66800" y="2665457"/>
            <a:ext cx="6663027" cy="83974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286000" y="3352800"/>
            <a:ext cx="53679" cy="34922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922785" y="2758008"/>
            <a:ext cx="53063" cy="34973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81791" y="2691372"/>
            <a:ext cx="62009" cy="35662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148064" y="2984195"/>
            <a:ext cx="42174" cy="35873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72000" y="3048000"/>
            <a:ext cx="54913" cy="36526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372200" y="2817240"/>
            <a:ext cx="46584" cy="38316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895600" y="3276600"/>
            <a:ext cx="54913" cy="3587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629671" y="3429000"/>
            <a:ext cx="62009" cy="36557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572000" y="1752600"/>
            <a:ext cx="0" cy="381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6621706" y="1949424"/>
            <a:ext cx="76200" cy="381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204139" y="2133600"/>
            <a:ext cx="111062" cy="33935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8153400" y="2943616"/>
            <a:ext cx="489559" cy="2818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7740933" y="2406316"/>
            <a:ext cx="236929" cy="26284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162800" y="4114800"/>
            <a:ext cx="152400" cy="381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812360" y="3861048"/>
            <a:ext cx="217331" cy="35185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250506" y="3462246"/>
            <a:ext cx="381000" cy="2286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>
            <a:off x="3890828" y="4412813"/>
            <a:ext cx="29617" cy="436839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644008" y="4402070"/>
            <a:ext cx="0" cy="457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5831923" y="4364996"/>
            <a:ext cx="41956" cy="43961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479559" y="4244933"/>
            <a:ext cx="107359" cy="43807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609600" y="2971800"/>
            <a:ext cx="419563" cy="16751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685800" y="3505200"/>
            <a:ext cx="381000" cy="2286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1192052" y="3810000"/>
            <a:ext cx="255748" cy="3362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1810290" y="4077072"/>
            <a:ext cx="181998" cy="3838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2438400" y="4221088"/>
            <a:ext cx="117376" cy="42711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3120806" y="4343400"/>
            <a:ext cx="79594" cy="43591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2735084" y="1923486"/>
            <a:ext cx="84316" cy="36251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429000" y="1828800"/>
            <a:ext cx="47201" cy="3665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4038600" y="1752600"/>
            <a:ext cx="26223" cy="38717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195736" y="2420888"/>
            <a:ext cx="2435496" cy="201043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771800" y="2286360"/>
            <a:ext cx="2440650" cy="2119049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4020398" y="3627984"/>
            <a:ext cx="318374" cy="29246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2687670" y="2553419"/>
            <a:ext cx="400587" cy="27122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4446131" y="3975974"/>
            <a:ext cx="266547" cy="29616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3131840" y="2924944"/>
            <a:ext cx="360040" cy="28803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050921" y="2095346"/>
            <a:ext cx="122167" cy="33318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1310517" y="2380402"/>
            <a:ext cx="196207" cy="32207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>
            <a:off x="102533" y="44623"/>
            <a:ext cx="1589147" cy="1584177"/>
            <a:chOff x="6247932" y="3861047"/>
            <a:chExt cx="1589147" cy="1584177"/>
          </a:xfrm>
        </p:grpSpPr>
        <p:pic>
          <p:nvPicPr>
            <p:cNvPr id="118" name="Picture 117" descr="Materials quest 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0191" y="3922452"/>
              <a:ext cx="1512169" cy="1465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9" name="TextBox 118"/>
            <p:cNvSpPr txBox="1"/>
            <p:nvPr/>
          </p:nvSpPr>
          <p:spPr>
            <a:xfrm rot="16200000">
              <a:off x="5686676" y="4422303"/>
              <a:ext cx="15841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  <a:latin typeface="Century Gothic" pitchFamily="34" charset="0"/>
                </a:rPr>
                <a:t>Materials</a:t>
              </a:r>
              <a:endParaRPr lang="en-GB" sz="24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756959" y="4967740"/>
              <a:ext cx="1080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FF9900"/>
                  </a:solidFill>
                  <a:latin typeface="Century Gothic" pitchFamily="34" charset="0"/>
                </a:rPr>
                <a:t>Quest</a:t>
              </a:r>
              <a:endParaRPr lang="en-GB" sz="2400" b="1" dirty="0">
                <a:solidFill>
                  <a:srgbClr val="FF9900"/>
                </a:solidFill>
                <a:latin typeface="Century Gothic" pitchFamily="34" charset="0"/>
              </a:endParaRPr>
            </a:p>
          </p:txBody>
        </p:sp>
      </p:grpSp>
      <p:cxnSp>
        <p:nvCxnSpPr>
          <p:cNvPr id="148" name="Straight Connector 147"/>
          <p:cNvCxnSpPr/>
          <p:nvPr/>
        </p:nvCxnSpPr>
        <p:spPr>
          <a:xfrm>
            <a:off x="5222776" y="4410091"/>
            <a:ext cx="17040" cy="4731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Freeform 195"/>
          <p:cNvSpPr/>
          <p:nvPr/>
        </p:nvSpPr>
        <p:spPr>
          <a:xfrm>
            <a:off x="2445614" y="4220308"/>
            <a:ext cx="757491" cy="549181"/>
          </a:xfrm>
          <a:custGeom>
            <a:avLst/>
            <a:gdLst>
              <a:gd name="connsiteX0" fmla="*/ 113624 w 757491"/>
              <a:gd name="connsiteY0" fmla="*/ 0 h 549181"/>
              <a:gd name="connsiteX1" fmla="*/ 0 w 757491"/>
              <a:gd name="connsiteY1" fmla="*/ 416620 h 549181"/>
              <a:gd name="connsiteX2" fmla="*/ 676332 w 757491"/>
              <a:gd name="connsiteY2" fmla="*/ 549181 h 549181"/>
              <a:gd name="connsiteX3" fmla="*/ 757491 w 757491"/>
              <a:gd name="connsiteY3" fmla="*/ 108213 h 549181"/>
              <a:gd name="connsiteX4" fmla="*/ 113624 w 757491"/>
              <a:gd name="connsiteY4" fmla="*/ 0 h 54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491" h="549181">
                <a:moveTo>
                  <a:pt x="113624" y="0"/>
                </a:moveTo>
                <a:lnTo>
                  <a:pt x="0" y="416620"/>
                </a:lnTo>
                <a:lnTo>
                  <a:pt x="676332" y="549181"/>
                </a:lnTo>
                <a:lnTo>
                  <a:pt x="757491" y="108213"/>
                </a:lnTo>
                <a:lnTo>
                  <a:pt x="113624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Freeform 196"/>
          <p:cNvSpPr/>
          <p:nvPr/>
        </p:nvSpPr>
        <p:spPr>
          <a:xfrm>
            <a:off x="4644007" y="4409680"/>
            <a:ext cx="596207" cy="468022"/>
          </a:xfrm>
          <a:custGeom>
            <a:avLst/>
            <a:gdLst>
              <a:gd name="connsiteX0" fmla="*/ 0 w 670920"/>
              <a:gd name="connsiteY0" fmla="*/ 13527 h 468022"/>
              <a:gd name="connsiteX1" fmla="*/ 657394 w 670920"/>
              <a:gd name="connsiteY1" fmla="*/ 0 h 468022"/>
              <a:gd name="connsiteX2" fmla="*/ 670920 w 670920"/>
              <a:gd name="connsiteY2" fmla="*/ 446379 h 468022"/>
              <a:gd name="connsiteX3" fmla="*/ 5410 w 670920"/>
              <a:gd name="connsiteY3" fmla="*/ 468022 h 468022"/>
              <a:gd name="connsiteX4" fmla="*/ 0 w 670920"/>
              <a:gd name="connsiteY4" fmla="*/ 13527 h 468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920" h="468022">
                <a:moveTo>
                  <a:pt x="0" y="13527"/>
                </a:moveTo>
                <a:lnTo>
                  <a:pt x="657394" y="0"/>
                </a:lnTo>
                <a:lnTo>
                  <a:pt x="670920" y="446379"/>
                </a:lnTo>
                <a:lnTo>
                  <a:pt x="5410" y="468022"/>
                </a:lnTo>
                <a:cubicBezTo>
                  <a:pt x="3607" y="316524"/>
                  <a:pt x="1803" y="165025"/>
                  <a:pt x="0" y="1352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Freeform 197"/>
          <p:cNvSpPr/>
          <p:nvPr/>
        </p:nvSpPr>
        <p:spPr>
          <a:xfrm>
            <a:off x="7160996" y="3846973"/>
            <a:ext cx="871115" cy="662805"/>
          </a:xfrm>
          <a:custGeom>
            <a:avLst/>
            <a:gdLst>
              <a:gd name="connsiteX0" fmla="*/ 0 w 871115"/>
              <a:gd name="connsiteY0" fmla="*/ 267827 h 662805"/>
              <a:gd name="connsiteX1" fmla="*/ 167731 w 871115"/>
              <a:gd name="connsiteY1" fmla="*/ 662805 h 662805"/>
              <a:gd name="connsiteX2" fmla="*/ 871115 w 871115"/>
              <a:gd name="connsiteY2" fmla="*/ 362513 h 662805"/>
              <a:gd name="connsiteX3" fmla="*/ 646573 w 871115"/>
              <a:gd name="connsiteY3" fmla="*/ 0 h 662805"/>
              <a:gd name="connsiteX4" fmla="*/ 0 w 871115"/>
              <a:gd name="connsiteY4" fmla="*/ 267827 h 66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115" h="662805">
                <a:moveTo>
                  <a:pt x="0" y="267827"/>
                </a:moveTo>
                <a:lnTo>
                  <a:pt x="167731" y="662805"/>
                </a:lnTo>
                <a:lnTo>
                  <a:pt x="871115" y="362513"/>
                </a:lnTo>
                <a:lnTo>
                  <a:pt x="646573" y="0"/>
                </a:lnTo>
                <a:lnTo>
                  <a:pt x="0" y="26782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Freeform 198"/>
          <p:cNvSpPr/>
          <p:nvPr/>
        </p:nvSpPr>
        <p:spPr>
          <a:xfrm>
            <a:off x="5580113" y="2871907"/>
            <a:ext cx="473702" cy="409283"/>
          </a:xfrm>
          <a:custGeom>
            <a:avLst/>
            <a:gdLst>
              <a:gd name="connsiteX0" fmla="*/ 0 w 681742"/>
              <a:gd name="connsiteY0" fmla="*/ 75749 h 422031"/>
              <a:gd name="connsiteX1" fmla="*/ 643867 w 681742"/>
              <a:gd name="connsiteY1" fmla="*/ 0 h 422031"/>
              <a:gd name="connsiteX2" fmla="*/ 681742 w 681742"/>
              <a:gd name="connsiteY2" fmla="*/ 340871 h 422031"/>
              <a:gd name="connsiteX3" fmla="*/ 40580 w 681742"/>
              <a:gd name="connsiteY3" fmla="*/ 422031 h 422031"/>
              <a:gd name="connsiteX4" fmla="*/ 0 w 681742"/>
              <a:gd name="connsiteY4" fmla="*/ 75749 h 422031"/>
              <a:gd name="connsiteX0" fmla="*/ 0 w 681742"/>
              <a:gd name="connsiteY0" fmla="*/ 0 h 422031"/>
              <a:gd name="connsiteX1" fmla="*/ 643867 w 681742"/>
              <a:gd name="connsiteY1" fmla="*/ 0 h 422031"/>
              <a:gd name="connsiteX2" fmla="*/ 681742 w 681742"/>
              <a:gd name="connsiteY2" fmla="*/ 340871 h 422031"/>
              <a:gd name="connsiteX3" fmla="*/ 40580 w 681742"/>
              <a:gd name="connsiteY3" fmla="*/ 422031 h 422031"/>
              <a:gd name="connsiteX4" fmla="*/ 0 w 681742"/>
              <a:gd name="connsiteY4" fmla="*/ 0 h 422031"/>
              <a:gd name="connsiteX0" fmla="*/ 0 w 681742"/>
              <a:gd name="connsiteY0" fmla="*/ 72008 h 494039"/>
              <a:gd name="connsiteX1" fmla="*/ 635916 w 681742"/>
              <a:gd name="connsiteY1" fmla="*/ 0 h 494039"/>
              <a:gd name="connsiteX2" fmla="*/ 681742 w 681742"/>
              <a:gd name="connsiteY2" fmla="*/ 412879 h 494039"/>
              <a:gd name="connsiteX3" fmla="*/ 40580 w 681742"/>
              <a:gd name="connsiteY3" fmla="*/ 494039 h 494039"/>
              <a:gd name="connsiteX4" fmla="*/ 0 w 681742"/>
              <a:gd name="connsiteY4" fmla="*/ 72008 h 494039"/>
              <a:gd name="connsiteX0" fmla="*/ 0 w 681742"/>
              <a:gd name="connsiteY0" fmla="*/ 72008 h 432048"/>
              <a:gd name="connsiteX1" fmla="*/ 635916 w 681742"/>
              <a:gd name="connsiteY1" fmla="*/ 0 h 432048"/>
              <a:gd name="connsiteX2" fmla="*/ 681742 w 681742"/>
              <a:gd name="connsiteY2" fmla="*/ 412879 h 432048"/>
              <a:gd name="connsiteX3" fmla="*/ 0 w 681742"/>
              <a:gd name="connsiteY3" fmla="*/ 432048 h 432048"/>
              <a:gd name="connsiteX4" fmla="*/ 0 w 681742"/>
              <a:gd name="connsiteY4" fmla="*/ 72008 h 432048"/>
              <a:gd name="connsiteX0" fmla="*/ 0 w 741901"/>
              <a:gd name="connsiteY0" fmla="*/ 72008 h 432048"/>
              <a:gd name="connsiteX1" fmla="*/ 635916 w 741901"/>
              <a:gd name="connsiteY1" fmla="*/ 0 h 432048"/>
              <a:gd name="connsiteX2" fmla="*/ 741901 w 741901"/>
              <a:gd name="connsiteY2" fmla="*/ 360040 h 432048"/>
              <a:gd name="connsiteX3" fmla="*/ 0 w 741901"/>
              <a:gd name="connsiteY3" fmla="*/ 432048 h 432048"/>
              <a:gd name="connsiteX4" fmla="*/ 0 w 741901"/>
              <a:gd name="connsiteY4" fmla="*/ 72008 h 432048"/>
              <a:gd name="connsiteX0" fmla="*/ 0 w 697224"/>
              <a:gd name="connsiteY0" fmla="*/ 72008 h 432048"/>
              <a:gd name="connsiteX1" fmla="*/ 635916 w 697224"/>
              <a:gd name="connsiteY1" fmla="*/ 0 h 432048"/>
              <a:gd name="connsiteX2" fmla="*/ 697224 w 697224"/>
              <a:gd name="connsiteY2" fmla="*/ 371422 h 432048"/>
              <a:gd name="connsiteX3" fmla="*/ 0 w 697224"/>
              <a:gd name="connsiteY3" fmla="*/ 432048 h 432048"/>
              <a:gd name="connsiteX4" fmla="*/ 0 w 697224"/>
              <a:gd name="connsiteY4" fmla="*/ 72008 h 432048"/>
              <a:gd name="connsiteX0" fmla="*/ 0 w 697224"/>
              <a:gd name="connsiteY0" fmla="*/ 72008 h 428254"/>
              <a:gd name="connsiteX1" fmla="*/ 635916 w 697224"/>
              <a:gd name="connsiteY1" fmla="*/ 0 h 428254"/>
              <a:gd name="connsiteX2" fmla="*/ 697224 w 697224"/>
              <a:gd name="connsiteY2" fmla="*/ 371422 h 428254"/>
              <a:gd name="connsiteX3" fmla="*/ 61430 w 697224"/>
              <a:gd name="connsiteY3" fmla="*/ 428254 h 428254"/>
              <a:gd name="connsiteX4" fmla="*/ 0 w 697224"/>
              <a:gd name="connsiteY4" fmla="*/ 72008 h 428254"/>
              <a:gd name="connsiteX0" fmla="*/ 0 w 697224"/>
              <a:gd name="connsiteY0" fmla="*/ 53037 h 409283"/>
              <a:gd name="connsiteX1" fmla="*/ 635917 w 697224"/>
              <a:gd name="connsiteY1" fmla="*/ 0 h 409283"/>
              <a:gd name="connsiteX2" fmla="*/ 697224 w 697224"/>
              <a:gd name="connsiteY2" fmla="*/ 352451 h 409283"/>
              <a:gd name="connsiteX3" fmla="*/ 61430 w 697224"/>
              <a:gd name="connsiteY3" fmla="*/ 409283 h 409283"/>
              <a:gd name="connsiteX4" fmla="*/ 0 w 697224"/>
              <a:gd name="connsiteY4" fmla="*/ 53037 h 40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224" h="409283">
                <a:moveTo>
                  <a:pt x="0" y="53037"/>
                </a:moveTo>
                <a:lnTo>
                  <a:pt x="635917" y="0"/>
                </a:lnTo>
                <a:lnTo>
                  <a:pt x="697224" y="352451"/>
                </a:lnTo>
                <a:lnTo>
                  <a:pt x="61430" y="409283"/>
                </a:lnTo>
                <a:lnTo>
                  <a:pt x="0" y="5303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Freeform 200"/>
          <p:cNvSpPr/>
          <p:nvPr/>
        </p:nvSpPr>
        <p:spPr>
          <a:xfrm>
            <a:off x="2056047" y="1926192"/>
            <a:ext cx="754786" cy="511306"/>
          </a:xfrm>
          <a:custGeom>
            <a:avLst/>
            <a:gdLst>
              <a:gd name="connsiteX0" fmla="*/ 0 w 754786"/>
              <a:gd name="connsiteY0" fmla="*/ 178551 h 511306"/>
              <a:gd name="connsiteX1" fmla="*/ 700680 w 754786"/>
              <a:gd name="connsiteY1" fmla="*/ 0 h 511306"/>
              <a:gd name="connsiteX2" fmla="*/ 754786 w 754786"/>
              <a:gd name="connsiteY2" fmla="*/ 370629 h 511306"/>
              <a:gd name="connsiteX3" fmla="*/ 132561 w 754786"/>
              <a:gd name="connsiteY3" fmla="*/ 511306 h 511306"/>
              <a:gd name="connsiteX4" fmla="*/ 0 w 754786"/>
              <a:gd name="connsiteY4" fmla="*/ 178551 h 51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786" h="511306">
                <a:moveTo>
                  <a:pt x="0" y="178551"/>
                </a:moveTo>
                <a:lnTo>
                  <a:pt x="700680" y="0"/>
                </a:lnTo>
                <a:lnTo>
                  <a:pt x="754786" y="370629"/>
                </a:lnTo>
                <a:lnTo>
                  <a:pt x="132561" y="511306"/>
                </a:lnTo>
                <a:lnTo>
                  <a:pt x="0" y="17855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3" name="Group 202"/>
          <p:cNvGrpSpPr/>
          <p:nvPr/>
        </p:nvGrpSpPr>
        <p:grpSpPr>
          <a:xfrm>
            <a:off x="4644008" y="4581128"/>
            <a:ext cx="1440000" cy="1800040"/>
            <a:chOff x="4644008" y="4581128"/>
            <a:chExt cx="1440000" cy="1800040"/>
          </a:xfrm>
        </p:grpSpPr>
        <p:sp>
          <p:nvSpPr>
            <p:cNvPr id="87" name="Rectangle 86"/>
            <p:cNvSpPr/>
            <p:nvPr/>
          </p:nvSpPr>
          <p:spPr>
            <a:xfrm>
              <a:off x="4644008" y="4941168"/>
              <a:ext cx="1440000" cy="144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990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4783832" y="5085184"/>
              <a:ext cx="122832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b="1" dirty="0" smtClean="0">
                  <a:solidFill>
                    <a:srgbClr val="28A046"/>
                  </a:solidFill>
                  <a:latin typeface="Century Gothic" pitchFamily="34" charset="0"/>
                </a:rPr>
                <a:t>Gold</a:t>
              </a:r>
              <a:r>
                <a:rPr lang="en-GB" sz="1700" dirty="0" smtClean="0">
                  <a:latin typeface="Century Gothic" pitchFamily="34" charset="0"/>
                </a:rPr>
                <a:t> mine in </a:t>
              </a:r>
              <a:r>
                <a:rPr lang="en-GB" sz="1700" b="1" dirty="0" smtClean="0">
                  <a:latin typeface="Century Gothic" pitchFamily="34" charset="0"/>
                </a:rPr>
                <a:t>South Africa</a:t>
              </a:r>
              <a:endParaRPr lang="en-GB" sz="1700" b="1" dirty="0">
                <a:latin typeface="Century Gothic" pitchFamily="34" charset="0"/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>
            <a:xfrm flipH="1" flipV="1">
              <a:off x="4932040" y="4581128"/>
              <a:ext cx="216024" cy="360040"/>
            </a:xfrm>
            <a:prstGeom prst="line">
              <a:avLst/>
            </a:prstGeom>
            <a:ln w="571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/>
          <p:cNvGrpSpPr/>
          <p:nvPr/>
        </p:nvGrpSpPr>
        <p:grpSpPr>
          <a:xfrm>
            <a:off x="7164288" y="4149080"/>
            <a:ext cx="1440160" cy="2232088"/>
            <a:chOff x="7164288" y="4149080"/>
            <a:chExt cx="1440160" cy="2232088"/>
          </a:xfrm>
        </p:grpSpPr>
        <p:sp>
          <p:nvSpPr>
            <p:cNvPr id="88" name="Rectangle 87"/>
            <p:cNvSpPr/>
            <p:nvPr/>
          </p:nvSpPr>
          <p:spPr>
            <a:xfrm>
              <a:off x="7164288" y="4941168"/>
              <a:ext cx="1440000" cy="144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990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236296" y="5181600"/>
              <a:ext cx="1368152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b="1" dirty="0" smtClean="0">
                  <a:solidFill>
                    <a:srgbClr val="28A046"/>
                  </a:solidFill>
                  <a:latin typeface="Century Gothic" pitchFamily="34" charset="0"/>
                </a:rPr>
                <a:t>Aluminium</a:t>
              </a:r>
              <a:r>
                <a:rPr lang="en-GB" sz="1700" dirty="0" smtClean="0">
                  <a:latin typeface="Century Gothic" pitchFamily="34" charset="0"/>
                </a:rPr>
                <a:t> mine in </a:t>
              </a:r>
              <a:r>
                <a:rPr lang="en-GB" sz="1700" b="1" dirty="0" smtClean="0">
                  <a:latin typeface="Century Gothic" pitchFamily="34" charset="0"/>
                </a:rPr>
                <a:t>Australia</a:t>
              </a:r>
              <a:endParaRPr lang="en-GB" sz="1700" b="1" dirty="0">
                <a:latin typeface="Century Gothic" pitchFamily="34" charset="0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 flipH="1" flipV="1">
              <a:off x="7596336" y="4149080"/>
              <a:ext cx="144016" cy="792088"/>
            </a:xfrm>
            <a:prstGeom prst="line">
              <a:avLst/>
            </a:prstGeom>
            <a:ln w="571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Group 204"/>
          <p:cNvGrpSpPr/>
          <p:nvPr/>
        </p:nvGrpSpPr>
        <p:grpSpPr>
          <a:xfrm>
            <a:off x="4932040" y="188640"/>
            <a:ext cx="1440000" cy="2880320"/>
            <a:chOff x="4932040" y="188640"/>
            <a:chExt cx="1440000" cy="288032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5257800" y="1752600"/>
              <a:ext cx="0" cy="38100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943600" y="1828800"/>
              <a:ext cx="76200" cy="38100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5796136" y="1628800"/>
              <a:ext cx="0" cy="1440160"/>
            </a:xfrm>
            <a:prstGeom prst="line">
              <a:avLst/>
            </a:prstGeom>
            <a:ln w="571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>
              <a:off x="4932040" y="188640"/>
              <a:ext cx="1440000" cy="144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990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004048" y="476672"/>
              <a:ext cx="1211560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b="1" dirty="0" smtClean="0">
                  <a:solidFill>
                    <a:srgbClr val="28A046"/>
                  </a:solidFill>
                  <a:latin typeface="Century Gothic" pitchFamily="34" charset="0"/>
                </a:rPr>
                <a:t>Oil </a:t>
              </a:r>
              <a:r>
                <a:rPr lang="en-GB" sz="1700" dirty="0" smtClean="0">
                  <a:latin typeface="Century Gothic" pitchFamily="34" charset="0"/>
                </a:rPr>
                <a:t>well in </a:t>
              </a:r>
              <a:r>
                <a:rPr lang="en-GB" sz="1700" b="1" dirty="0" smtClean="0">
                  <a:latin typeface="Century Gothic" pitchFamily="34" charset="0"/>
                </a:rPr>
                <a:t>Saudi Arabia</a:t>
              </a:r>
              <a:endParaRPr lang="en-GB" sz="1700" b="1" dirty="0">
                <a:latin typeface="Century Gothic" pitchFamily="34" charset="0"/>
              </a:endParaRPr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395536" y="4581128"/>
            <a:ext cx="2304256" cy="1584016"/>
            <a:chOff x="395536" y="4581128"/>
            <a:chExt cx="2304256" cy="1584016"/>
          </a:xfrm>
        </p:grpSpPr>
        <p:sp>
          <p:nvSpPr>
            <p:cNvPr id="86" name="Rectangle 85"/>
            <p:cNvSpPr/>
            <p:nvPr/>
          </p:nvSpPr>
          <p:spPr>
            <a:xfrm>
              <a:off x="395536" y="4725144"/>
              <a:ext cx="1440000" cy="144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990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539552" y="5157192"/>
              <a:ext cx="1094656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b="1" dirty="0" smtClean="0">
                  <a:solidFill>
                    <a:srgbClr val="28A046"/>
                  </a:solidFill>
                  <a:latin typeface="Century Gothic" pitchFamily="34" charset="0"/>
                </a:rPr>
                <a:t>Lithium </a:t>
              </a:r>
              <a:r>
                <a:rPr lang="en-GB" sz="1700" dirty="0" smtClean="0">
                  <a:latin typeface="Century Gothic" pitchFamily="34" charset="0"/>
                </a:rPr>
                <a:t>mine in </a:t>
              </a:r>
              <a:r>
                <a:rPr lang="en-GB" sz="1700" b="1" dirty="0" smtClean="0">
                  <a:latin typeface="Century Gothic" pitchFamily="34" charset="0"/>
                </a:rPr>
                <a:t>Chile</a:t>
              </a:r>
              <a:endParaRPr lang="en-GB" sz="1700" b="1" dirty="0">
                <a:latin typeface="Century Gothic" pitchFamily="34" charset="0"/>
              </a:endParaRPr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1835696" y="4581128"/>
              <a:ext cx="864096" cy="576064"/>
            </a:xfrm>
            <a:prstGeom prst="line">
              <a:avLst/>
            </a:prstGeom>
            <a:ln w="571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/>
          <p:cNvGrpSpPr/>
          <p:nvPr/>
        </p:nvGrpSpPr>
        <p:grpSpPr>
          <a:xfrm>
            <a:off x="179512" y="2204864"/>
            <a:ext cx="2232248" cy="1733128"/>
            <a:chOff x="179512" y="2204864"/>
            <a:chExt cx="2232248" cy="1733128"/>
          </a:xfrm>
        </p:grpSpPr>
        <p:cxnSp>
          <p:nvCxnSpPr>
            <p:cNvPr id="101" name="Straight Connector 100"/>
            <p:cNvCxnSpPr/>
            <p:nvPr/>
          </p:nvCxnSpPr>
          <p:spPr>
            <a:xfrm flipV="1">
              <a:off x="1619672" y="2204864"/>
              <a:ext cx="792088" cy="648072"/>
            </a:xfrm>
            <a:prstGeom prst="line">
              <a:avLst/>
            </a:prstGeom>
            <a:ln w="571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/>
            <p:cNvGrpSpPr/>
            <p:nvPr/>
          </p:nvGrpSpPr>
          <p:grpSpPr>
            <a:xfrm>
              <a:off x="179512" y="2492896"/>
              <a:ext cx="1440160" cy="1445096"/>
              <a:chOff x="323528" y="404664"/>
              <a:chExt cx="1440160" cy="1445096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323528" y="404664"/>
                <a:ext cx="1440000" cy="14400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9900"/>
                </a:solidFill>
              </a:ln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323528" y="449377"/>
                <a:ext cx="1440160" cy="1400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700" b="1" dirty="0" smtClean="0">
                    <a:solidFill>
                      <a:srgbClr val="28A046"/>
                    </a:solidFill>
                    <a:latin typeface="Century Gothic" pitchFamily="34" charset="0"/>
                  </a:rPr>
                  <a:t>Zinc</a:t>
                </a:r>
                <a:r>
                  <a:rPr lang="en-GB" sz="1700" dirty="0" smtClean="0">
                    <a:latin typeface="Century Gothic" pitchFamily="34" charset="0"/>
                  </a:rPr>
                  <a:t> mine in </a:t>
                </a:r>
                <a:r>
                  <a:rPr lang="en-GB" sz="1700" b="1" dirty="0" smtClean="0">
                    <a:latin typeface="Century Gothic" pitchFamily="34" charset="0"/>
                  </a:rPr>
                  <a:t>Canada</a:t>
                </a:r>
                <a:r>
                  <a:rPr lang="en-GB" sz="1700" dirty="0" smtClean="0">
                    <a:latin typeface="Century Gothic" pitchFamily="34" charset="0"/>
                  </a:rPr>
                  <a:t>, with small amounts of </a:t>
                </a:r>
                <a:r>
                  <a:rPr lang="en-GB" sz="1700" b="1" dirty="0" smtClean="0">
                    <a:solidFill>
                      <a:srgbClr val="00B050"/>
                    </a:solidFill>
                    <a:latin typeface="Century Gothic" pitchFamily="34" charset="0"/>
                  </a:rPr>
                  <a:t>indium </a:t>
                </a:r>
                <a:endParaRPr lang="en-GB" sz="1700" b="1" dirty="0">
                  <a:solidFill>
                    <a:srgbClr val="00B050"/>
                  </a:solidFill>
                  <a:latin typeface="Century Gothic" pitchFamily="34" charset="0"/>
                </a:endParaRPr>
              </a:p>
            </p:txBody>
          </p:sp>
        </p:grpSp>
      </p:grpSp>
      <p:sp>
        <p:nvSpPr>
          <p:cNvPr id="209" name="Freeform 208"/>
          <p:cNvSpPr/>
          <p:nvPr/>
        </p:nvSpPr>
        <p:spPr>
          <a:xfrm>
            <a:off x="6924907" y="2701383"/>
            <a:ext cx="621681" cy="426534"/>
          </a:xfrm>
          <a:custGeom>
            <a:avLst/>
            <a:gdLst>
              <a:gd name="connsiteX0" fmla="*/ 0 w 621681"/>
              <a:gd name="connsiteY0" fmla="*/ 66907 h 426534"/>
              <a:gd name="connsiteX1" fmla="*/ 50181 w 621681"/>
              <a:gd name="connsiteY1" fmla="*/ 426534 h 426534"/>
              <a:gd name="connsiteX2" fmla="*/ 621681 w 621681"/>
              <a:gd name="connsiteY2" fmla="*/ 348476 h 426534"/>
              <a:gd name="connsiteX3" fmla="*/ 563137 w 621681"/>
              <a:gd name="connsiteY3" fmla="*/ 0 h 426534"/>
              <a:gd name="connsiteX4" fmla="*/ 0 w 621681"/>
              <a:gd name="connsiteY4" fmla="*/ 66907 h 42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681" h="426534">
                <a:moveTo>
                  <a:pt x="0" y="66907"/>
                </a:moveTo>
                <a:lnTo>
                  <a:pt x="50181" y="426534"/>
                </a:lnTo>
                <a:lnTo>
                  <a:pt x="621681" y="348476"/>
                </a:lnTo>
                <a:lnTo>
                  <a:pt x="563137" y="0"/>
                </a:lnTo>
                <a:lnTo>
                  <a:pt x="0" y="6690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0" name="Straight Connector 209"/>
          <p:cNvCxnSpPr/>
          <p:nvPr/>
        </p:nvCxnSpPr>
        <p:spPr>
          <a:xfrm flipH="1">
            <a:off x="7236296" y="2060848"/>
            <a:ext cx="144016" cy="864096"/>
          </a:xfrm>
          <a:prstGeom prst="line">
            <a:avLst/>
          </a:prstGeom>
          <a:ln w="571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7308304" y="692696"/>
            <a:ext cx="1440000" cy="144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9900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 rot="545943">
            <a:off x="4498044" y="1745177"/>
            <a:ext cx="804162" cy="431632"/>
          </a:xfrm>
          <a:custGeom>
            <a:avLst/>
            <a:gdLst>
              <a:gd name="connsiteX0" fmla="*/ 0 w 621681"/>
              <a:gd name="connsiteY0" fmla="*/ 66907 h 426534"/>
              <a:gd name="connsiteX1" fmla="*/ 50181 w 621681"/>
              <a:gd name="connsiteY1" fmla="*/ 426534 h 426534"/>
              <a:gd name="connsiteX2" fmla="*/ 621681 w 621681"/>
              <a:gd name="connsiteY2" fmla="*/ 348476 h 426534"/>
              <a:gd name="connsiteX3" fmla="*/ 563137 w 621681"/>
              <a:gd name="connsiteY3" fmla="*/ 0 h 426534"/>
              <a:gd name="connsiteX4" fmla="*/ 0 w 621681"/>
              <a:gd name="connsiteY4" fmla="*/ 66907 h 42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681" h="426534">
                <a:moveTo>
                  <a:pt x="0" y="66907"/>
                </a:moveTo>
                <a:lnTo>
                  <a:pt x="50181" y="426534"/>
                </a:lnTo>
                <a:lnTo>
                  <a:pt x="621681" y="348476"/>
                </a:lnTo>
                <a:lnTo>
                  <a:pt x="563137" y="0"/>
                </a:lnTo>
                <a:lnTo>
                  <a:pt x="0" y="6690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/>
          <p:cNvSpPr txBox="1"/>
          <p:nvPr/>
        </p:nvSpPr>
        <p:spPr>
          <a:xfrm>
            <a:off x="7524328" y="921494"/>
            <a:ext cx="108012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b="1" dirty="0" smtClean="0">
                <a:solidFill>
                  <a:srgbClr val="28A046"/>
                </a:solidFill>
                <a:latin typeface="Century Gothic" pitchFamily="34" charset="0"/>
              </a:rPr>
              <a:t>Copper</a:t>
            </a:r>
            <a:r>
              <a:rPr lang="en-GB" sz="1700" dirty="0" smtClean="0">
                <a:latin typeface="Century Gothic" pitchFamily="34" charset="0"/>
              </a:rPr>
              <a:t> mine in </a:t>
            </a:r>
            <a:r>
              <a:rPr lang="en-GB" sz="1700" b="1" dirty="0" smtClean="0">
                <a:latin typeface="Century Gothic" pitchFamily="34" charset="0"/>
              </a:rPr>
              <a:t>China</a:t>
            </a:r>
            <a:endParaRPr lang="en-GB" sz="1700" b="1" dirty="0">
              <a:latin typeface="Century Gothic" pitchFamily="34" charset="0"/>
            </a:endParaRPr>
          </a:p>
        </p:txBody>
      </p:sp>
      <p:grpSp>
        <p:nvGrpSpPr>
          <p:cNvPr id="206" name="Group 205"/>
          <p:cNvGrpSpPr/>
          <p:nvPr/>
        </p:nvGrpSpPr>
        <p:grpSpPr>
          <a:xfrm>
            <a:off x="2843808" y="188640"/>
            <a:ext cx="2088232" cy="1728192"/>
            <a:chOff x="2843808" y="188640"/>
            <a:chExt cx="2088232" cy="1728192"/>
          </a:xfrm>
        </p:grpSpPr>
        <p:sp>
          <p:nvSpPr>
            <p:cNvPr id="140" name="TextBox 139"/>
            <p:cNvSpPr txBox="1"/>
            <p:nvPr/>
          </p:nvSpPr>
          <p:spPr>
            <a:xfrm>
              <a:off x="2843808" y="188640"/>
              <a:ext cx="1440160" cy="147732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990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lt1"/>
                  </a:solidFill>
                </a:rPr>
                <a:t>Electronic waste recycling centre in Europe</a:t>
              </a:r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843808" y="260648"/>
              <a:ext cx="1440160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b="1" dirty="0" smtClean="0">
                  <a:solidFill>
                    <a:srgbClr val="28A046"/>
                  </a:solidFill>
                  <a:latin typeface="Century Gothic" pitchFamily="34" charset="0"/>
                </a:rPr>
                <a:t>Electronic waste </a:t>
              </a:r>
              <a:r>
                <a:rPr lang="en-GB" sz="1700" dirty="0" smtClean="0">
                  <a:latin typeface="Century Gothic" pitchFamily="34" charset="0"/>
                </a:rPr>
                <a:t>recycling centre in </a:t>
              </a:r>
              <a:r>
                <a:rPr lang="en-GB" sz="1700" b="1" dirty="0" smtClean="0">
                  <a:latin typeface="Century Gothic" pitchFamily="34" charset="0"/>
                </a:rPr>
                <a:t>Europe</a:t>
              </a:r>
              <a:endParaRPr lang="en-GB" sz="1700" b="1" dirty="0">
                <a:latin typeface="Century Gothic" pitchFamily="34" charset="0"/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>
              <a:off x="4283968" y="1412776"/>
              <a:ext cx="648072" cy="504056"/>
            </a:xfrm>
            <a:prstGeom prst="line">
              <a:avLst/>
            </a:prstGeom>
            <a:ln w="5715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79512" y="530120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entury Gothic" pitchFamily="34" charset="0"/>
            </a:endParaRPr>
          </a:p>
        </p:txBody>
      </p:sp>
      <p:grpSp>
        <p:nvGrpSpPr>
          <p:cNvPr id="6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7" name="TextBox 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8" name="Picture 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4644008" y="980728"/>
            <a:ext cx="4427984" cy="532453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Century Gothic" pitchFamily="34" charset="0"/>
              </a:rPr>
              <a:t>The object of the game is to collect 6 Materials Quest cards, including one from each mine, as well as one card from either the oil well or the recycling centre. </a:t>
            </a:r>
          </a:p>
          <a:p>
            <a:pPr>
              <a:spcBef>
                <a:spcPts val="600"/>
              </a:spcBef>
            </a:pPr>
            <a:r>
              <a:rPr lang="en-GB" sz="1100" dirty="0" smtClean="0">
                <a:latin typeface="Century Gothic" pitchFamily="34" charset="0"/>
              </a:rPr>
              <a:t>You collect cards by moving around the board and answering the questions on the cards when you get to a yellow square. For some questions, you will need to guess the answer.</a:t>
            </a:r>
          </a:p>
          <a:p>
            <a:pPr>
              <a:spcBef>
                <a:spcPts val="600"/>
              </a:spcBef>
            </a:pPr>
            <a:r>
              <a:rPr lang="en-GB" sz="1400" b="1" dirty="0" smtClean="0">
                <a:solidFill>
                  <a:srgbClr val="FF9900"/>
                </a:solidFill>
                <a:latin typeface="Century Gothic" pitchFamily="34" charset="0"/>
              </a:rPr>
              <a:t>Set up</a:t>
            </a:r>
          </a:p>
          <a:p>
            <a:pPr marL="180975" indent="-180975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1</a:t>
            </a:r>
            <a:r>
              <a:rPr lang="en-GB" sz="1100" dirty="0" smtClean="0">
                <a:latin typeface="Century Gothic" pitchFamily="34" charset="0"/>
              </a:rPr>
              <a:t>	Place the cards in their mines, oil well, or recycling centre, face down.</a:t>
            </a:r>
          </a:p>
          <a:p>
            <a:pPr marL="180975" indent="-180975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2</a:t>
            </a:r>
            <a:r>
              <a:rPr lang="en-GB" sz="1100" dirty="0" smtClean="0">
                <a:latin typeface="Century Gothic" pitchFamily="34" charset="0"/>
              </a:rPr>
              <a:t>	Place your counter on a yellow square of your choice.</a:t>
            </a:r>
          </a:p>
          <a:p>
            <a:pPr marL="342900" indent="-342900">
              <a:spcBef>
                <a:spcPts val="600"/>
              </a:spcBef>
            </a:pPr>
            <a:r>
              <a:rPr lang="en-GB" sz="1200" b="1" dirty="0" smtClean="0">
                <a:solidFill>
                  <a:srgbClr val="FF9900"/>
                </a:solidFill>
                <a:latin typeface="Century Gothic" pitchFamily="34" charset="0"/>
              </a:rPr>
              <a:t>How to play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1</a:t>
            </a:r>
            <a:r>
              <a:rPr lang="en-GB" sz="1100" dirty="0" smtClean="0">
                <a:latin typeface="Century Gothic" pitchFamily="34" charset="0"/>
              </a:rPr>
              <a:t>	The player on the right of the youngest player picks up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the top card from the pile nearest the youngest player’s counter, and reads out the question. The youngest player answers the question. If their answer is correct they keep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the card. If their answer is wrong they put it back, under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the pile.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2</a:t>
            </a:r>
            <a:r>
              <a:rPr lang="en-GB" sz="1100" dirty="0" smtClean="0">
                <a:latin typeface="Century Gothic" pitchFamily="34" charset="0"/>
              </a:rPr>
              <a:t>	Repeat step 1 for all players.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3</a:t>
            </a:r>
            <a:r>
              <a:rPr lang="en-GB" sz="1100" dirty="0" smtClean="0">
                <a:latin typeface="Century Gothic" pitchFamily="34" charset="0"/>
              </a:rPr>
              <a:t>	The youngest player rolls the dice. They move the number of squares shown, in any direction, towards a yellow square. If they land on a yellow square they pick up a card and, without looking at it, hand it to the player on their right. Continue as in number 1, above.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4</a:t>
            </a:r>
            <a:r>
              <a:rPr lang="en-GB" sz="1100" dirty="0" smtClean="0">
                <a:latin typeface="Century Gothic" pitchFamily="34" charset="0"/>
              </a:rPr>
              <a:t>	Repeat step 3 for all players until one player has six cards (see object of the game, above). This player is the winner.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5</a:t>
            </a:r>
            <a:r>
              <a:rPr lang="en-GB" sz="1100" dirty="0" smtClean="0">
                <a:latin typeface="Century Gothic" pitchFamily="34" charset="0"/>
              </a:rPr>
              <a:t>	Continue until all the cards are collected. </a:t>
            </a:r>
            <a:endParaRPr lang="en-GB" sz="1100" dirty="0">
              <a:latin typeface="Century Gothic" pitchFamily="34" charset="0"/>
            </a:endParaRPr>
          </a:p>
        </p:txBody>
      </p:sp>
      <p:grpSp>
        <p:nvGrpSpPr>
          <p:cNvPr id="24" name="Group 9"/>
          <p:cNvGrpSpPr/>
          <p:nvPr/>
        </p:nvGrpSpPr>
        <p:grpSpPr>
          <a:xfrm>
            <a:off x="3241154" y="0"/>
            <a:ext cx="1296144" cy="641606"/>
            <a:chOff x="7813154" y="0"/>
            <a:chExt cx="1296144" cy="641606"/>
          </a:xfrm>
        </p:grpSpPr>
        <p:sp>
          <p:nvSpPr>
            <p:cNvPr id="26" name="TextBox 25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SS2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7" name="Picture 26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72008" y="980728"/>
            <a:ext cx="4427984" cy="532453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Century Gothic" pitchFamily="34" charset="0"/>
              </a:rPr>
              <a:t>The object of the game is to collect 6 Materials Quest cards, including one from each mine, as well as one card from either the oil well or the recycling centre. </a:t>
            </a:r>
          </a:p>
          <a:p>
            <a:pPr>
              <a:spcBef>
                <a:spcPts val="600"/>
              </a:spcBef>
            </a:pPr>
            <a:r>
              <a:rPr lang="en-GB" sz="1100" dirty="0" smtClean="0">
                <a:latin typeface="Century Gothic" pitchFamily="34" charset="0"/>
              </a:rPr>
              <a:t>You collect cards by moving around the board and answering the questions on the cards when you get to a yellow square. For some questions, you will need to guess the answer.</a:t>
            </a:r>
          </a:p>
          <a:p>
            <a:pPr>
              <a:spcBef>
                <a:spcPts val="600"/>
              </a:spcBef>
            </a:pPr>
            <a:r>
              <a:rPr lang="en-GB" sz="1400" b="1" dirty="0" smtClean="0">
                <a:solidFill>
                  <a:srgbClr val="FF9900"/>
                </a:solidFill>
                <a:latin typeface="Century Gothic" pitchFamily="34" charset="0"/>
              </a:rPr>
              <a:t>Set up</a:t>
            </a:r>
          </a:p>
          <a:p>
            <a:pPr marL="180975" indent="-180975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1</a:t>
            </a:r>
            <a:r>
              <a:rPr lang="en-GB" sz="1100" dirty="0" smtClean="0">
                <a:latin typeface="Century Gothic" pitchFamily="34" charset="0"/>
              </a:rPr>
              <a:t>	Place the cards in their mines, oil well, or recycling centre, face down.</a:t>
            </a:r>
          </a:p>
          <a:p>
            <a:pPr marL="180975" indent="-180975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2</a:t>
            </a:r>
            <a:r>
              <a:rPr lang="en-GB" sz="1100" dirty="0" smtClean="0">
                <a:latin typeface="Century Gothic" pitchFamily="34" charset="0"/>
              </a:rPr>
              <a:t>	Place your counter on a yellow square of your choice.</a:t>
            </a:r>
          </a:p>
          <a:p>
            <a:pPr marL="342900" indent="-342900">
              <a:spcBef>
                <a:spcPts val="600"/>
              </a:spcBef>
            </a:pPr>
            <a:r>
              <a:rPr lang="en-GB" sz="1200" b="1" dirty="0" smtClean="0">
                <a:solidFill>
                  <a:srgbClr val="FF9900"/>
                </a:solidFill>
                <a:latin typeface="Century Gothic" pitchFamily="34" charset="0"/>
              </a:rPr>
              <a:t>How to play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1</a:t>
            </a:r>
            <a:r>
              <a:rPr lang="en-GB" sz="1100" dirty="0" smtClean="0">
                <a:latin typeface="Century Gothic" pitchFamily="34" charset="0"/>
              </a:rPr>
              <a:t>	The player on the right of the youngest player picks up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the top card from the pile nearest the youngest player’s counter, and reads out the question. The youngest player answers the question. If their answer is correct they keep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the card. If their answer is wrong they put it back, under </a:t>
            </a:r>
            <a:br>
              <a:rPr lang="en-GB" sz="1100" dirty="0" smtClean="0">
                <a:latin typeface="Century Gothic" pitchFamily="34" charset="0"/>
              </a:rPr>
            </a:br>
            <a:r>
              <a:rPr lang="en-GB" sz="1100" dirty="0" smtClean="0">
                <a:latin typeface="Century Gothic" pitchFamily="34" charset="0"/>
              </a:rPr>
              <a:t>the pile.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2</a:t>
            </a:r>
            <a:r>
              <a:rPr lang="en-GB" sz="1100" dirty="0" smtClean="0">
                <a:latin typeface="Century Gothic" pitchFamily="34" charset="0"/>
              </a:rPr>
              <a:t>	Repeat step 1 for all players.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3</a:t>
            </a:r>
            <a:r>
              <a:rPr lang="en-GB" sz="1100" dirty="0" smtClean="0">
                <a:latin typeface="Century Gothic" pitchFamily="34" charset="0"/>
              </a:rPr>
              <a:t>	The youngest player rolls the dice. They move the number of squares shown, in any direction, towards a yellow square. If they land on a yellow square they pick up a card and, without looking at it, hand it to the player on their right. Continue as in number 1, above.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4</a:t>
            </a:r>
            <a:r>
              <a:rPr lang="en-GB" sz="1100" dirty="0" smtClean="0">
                <a:latin typeface="Century Gothic" pitchFamily="34" charset="0"/>
              </a:rPr>
              <a:t>	Repeat step 3 for all players until one player has six cards (see object of the game, above). This player is the winner.</a:t>
            </a:r>
          </a:p>
          <a:p>
            <a:pPr marL="179388" indent="-179388">
              <a:spcBef>
                <a:spcPts val="600"/>
              </a:spcBef>
            </a:pPr>
            <a:r>
              <a:rPr lang="en-GB" sz="1100" b="1" dirty="0" smtClean="0">
                <a:latin typeface="Century Gothic" pitchFamily="34" charset="0"/>
              </a:rPr>
              <a:t>5</a:t>
            </a:r>
            <a:r>
              <a:rPr lang="en-GB" sz="1100" dirty="0" smtClean="0">
                <a:latin typeface="Century Gothic" pitchFamily="34" charset="0"/>
              </a:rPr>
              <a:t>	Continue until all the cards are collected. </a:t>
            </a:r>
            <a:endParaRPr lang="en-GB" sz="1100" dirty="0">
              <a:latin typeface="Century Gothic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381298" y="0"/>
            <a:ext cx="958454" cy="936104"/>
            <a:chOff x="6211829" y="3836854"/>
            <a:chExt cx="1548270" cy="1512166"/>
          </a:xfrm>
        </p:grpSpPr>
        <p:pic>
          <p:nvPicPr>
            <p:cNvPr id="30" name="Picture 29" descr="Materials quest 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0191" y="3922452"/>
              <a:ext cx="1387901" cy="134497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TextBox 30"/>
            <p:cNvSpPr txBox="1"/>
            <p:nvPr/>
          </p:nvSpPr>
          <p:spPr>
            <a:xfrm rot="16200000">
              <a:off x="5691905" y="4356778"/>
              <a:ext cx="1512166" cy="472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solidFill>
                    <a:schemeClr val="bg1"/>
                  </a:solidFill>
                  <a:latin typeface="Century Gothic" pitchFamily="34" charset="0"/>
                </a:rPr>
                <a:t>Materials</a:t>
              </a:r>
              <a:endParaRPr lang="en-GB" sz="13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679979" y="4877578"/>
              <a:ext cx="1080120" cy="447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FF9900"/>
                  </a:solidFill>
                  <a:latin typeface="Century Gothic" pitchFamily="34" charset="0"/>
                </a:rPr>
                <a:t>Quest</a:t>
              </a:r>
              <a:endParaRPr lang="en-GB" sz="1200" b="1" dirty="0">
                <a:solidFill>
                  <a:srgbClr val="FF9900"/>
                </a:solidFill>
                <a:latin typeface="Century Gothic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303240" y="260648"/>
            <a:ext cx="1332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9900"/>
                </a:solidFill>
                <a:latin typeface="Century Gothic" pitchFamily="34" charset="0"/>
              </a:rPr>
              <a:t>Rules of the Game</a:t>
            </a:r>
            <a:endParaRPr lang="en-GB" b="1" dirty="0">
              <a:solidFill>
                <a:srgbClr val="FF9900"/>
              </a:solidFill>
              <a:latin typeface="Century Gothic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025306" y="17537"/>
            <a:ext cx="958454" cy="936104"/>
            <a:chOff x="6211829" y="3836854"/>
            <a:chExt cx="1548270" cy="1512166"/>
          </a:xfrm>
        </p:grpSpPr>
        <p:pic>
          <p:nvPicPr>
            <p:cNvPr id="23" name="Picture 22" descr="Materials quest 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0191" y="3922452"/>
              <a:ext cx="1387901" cy="134497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 rot="16200000">
              <a:off x="5691905" y="4356778"/>
              <a:ext cx="1512166" cy="472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solidFill>
                    <a:schemeClr val="bg1"/>
                  </a:solidFill>
                  <a:latin typeface="Century Gothic" pitchFamily="34" charset="0"/>
                </a:rPr>
                <a:t>Materials</a:t>
              </a:r>
              <a:endParaRPr lang="en-GB" sz="13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679979" y="4877578"/>
              <a:ext cx="1080120" cy="447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FF9900"/>
                  </a:solidFill>
                  <a:latin typeface="Century Gothic" pitchFamily="34" charset="0"/>
                </a:rPr>
                <a:t>Quest</a:t>
              </a:r>
              <a:endParaRPr lang="en-GB" sz="1200" b="1" dirty="0">
                <a:solidFill>
                  <a:srgbClr val="FF9900"/>
                </a:solidFill>
                <a:latin typeface="Century Gothic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983760" y="278185"/>
            <a:ext cx="1332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9900"/>
                </a:solidFill>
                <a:latin typeface="Century Gothic" pitchFamily="34" charset="0"/>
              </a:rPr>
              <a:t>Rules of the Game</a:t>
            </a:r>
            <a:endParaRPr lang="en-GB" b="1" dirty="0">
              <a:solidFill>
                <a:srgbClr val="FF9900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131840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179512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131840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084488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9512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084488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123728" y="116632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Materials Quest cards – </a:t>
            </a:r>
            <a:r>
              <a:rPr lang="en-GB" sz="4400" b="1" dirty="0" smtClean="0">
                <a:solidFill>
                  <a:srgbClr val="5986B7"/>
                </a:solidFill>
                <a:latin typeface="Century Gothic" pitchFamily="34" charset="0"/>
              </a:rPr>
              <a:t>A</a:t>
            </a:r>
            <a:r>
              <a:rPr lang="en-GB" sz="3200" dirty="0" smtClean="0">
                <a:latin typeface="Century Gothic" pitchFamily="34" charset="0"/>
              </a:rPr>
              <a:t> </a:t>
            </a:r>
            <a:endParaRPr lang="en-GB" sz="3200" dirty="0">
              <a:latin typeface="Century Gothic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2195736" y="3081154"/>
            <a:ext cx="864096" cy="707886"/>
            <a:chOff x="2123728" y="3009146"/>
            <a:chExt cx="864096" cy="707886"/>
          </a:xfrm>
        </p:grpSpPr>
        <p:sp>
          <p:nvSpPr>
            <p:cNvPr id="59" name="Rounded Rectangle 58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67744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Li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9552" y="4766081"/>
            <a:ext cx="237626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Worldwide, what percentage of lithium phone batteries are recycled?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10%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50%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100%</a:t>
            </a:r>
            <a:endParaRPr lang="en-GB" sz="14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251520" y="916669"/>
            <a:ext cx="432048" cy="461665"/>
            <a:chOff x="251520" y="916669"/>
            <a:chExt cx="432048" cy="461665"/>
          </a:xfrm>
        </p:grpSpPr>
        <p:sp>
          <p:nvSpPr>
            <p:cNvPr id="36" name="Rounded Rectangle 3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39552" y="1884601"/>
            <a:ext cx="230425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Where in a phone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is lithium found?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In the battery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In the circuit board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In the case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47864" y="1684546"/>
            <a:ext cx="252028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In Chile, lithium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compounds are found dissolved in water. How is the water removed?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Filtering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Chromatography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Evaporation</a:t>
            </a:r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8184" y="1956609"/>
            <a:ext cx="266429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Lithium metal is extracted from lithium chloride. How?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By heating with carbon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By electrolysis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By burning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203848" y="4437112"/>
            <a:ext cx="2736304" cy="2236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Why is aluminium used to make some phone casings? Choose </a:t>
            </a:r>
            <a:r>
              <a:rPr lang="en-GB" sz="1400" b="1" dirty="0" smtClean="0">
                <a:latin typeface="Century Gothic" pitchFamily="34" charset="0"/>
              </a:rPr>
              <a:t>two </a:t>
            </a:r>
            <a:r>
              <a:rPr lang="en-GB" sz="1400" dirty="0" smtClean="0">
                <a:latin typeface="Century Gothic" pitchFamily="34" charset="0"/>
              </a:rPr>
              <a:t>answers.</a:t>
            </a:r>
          </a:p>
          <a:p>
            <a:pPr marL="271463" indent="-271463">
              <a:spcBef>
                <a:spcPts val="4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It is a good conductor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of electricity.</a:t>
            </a:r>
          </a:p>
          <a:p>
            <a:pPr marL="271463" indent="-271463">
              <a:spcBef>
                <a:spcPts val="4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 has a low density.</a:t>
            </a:r>
          </a:p>
          <a:p>
            <a:pPr marL="271463" indent="-271463">
              <a:spcBef>
                <a:spcPts val="4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 is a good conductor </a:t>
            </a:r>
            <a:b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of heat.</a:t>
            </a:r>
          </a:p>
          <a:p>
            <a:pPr marL="271463" indent="-271463">
              <a:spcBef>
                <a:spcPts val="400"/>
              </a:spcBef>
            </a:pPr>
            <a:r>
              <a:rPr lang="en-GB" sz="1400" b="1" dirty="0" smtClean="0">
                <a:latin typeface="Century Gothic" pitchFamily="34" charset="0"/>
              </a:rPr>
              <a:t>D</a:t>
            </a:r>
            <a:r>
              <a:rPr lang="en-GB" sz="1400" dirty="0" smtClean="0">
                <a:latin typeface="Century Gothic" pitchFamily="34" charset="0"/>
              </a:rPr>
              <a:t>	It bends.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56496" y="4293096"/>
            <a:ext cx="2807992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Century Gothic" pitchFamily="34" charset="0"/>
              </a:rPr>
              <a:t>When aluminium oxide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is separated from the other materials in its ore, red mud waste is made. Which one statement about red mud waste is </a:t>
            </a:r>
            <a:r>
              <a:rPr lang="en-GB" sz="1300" b="1" dirty="0" smtClean="0">
                <a:latin typeface="Century Gothic" pitchFamily="34" charset="0"/>
              </a:rPr>
              <a:t>not </a:t>
            </a:r>
            <a:r>
              <a:rPr lang="en-GB" sz="1300" dirty="0" smtClean="0">
                <a:latin typeface="Century Gothic" pitchFamily="34" charset="0"/>
              </a:rPr>
              <a:t>true?</a:t>
            </a:r>
          </a:p>
          <a:p>
            <a:pPr marL="271463" indent="-271463">
              <a:spcBef>
                <a:spcPts val="3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It is alkaline.</a:t>
            </a:r>
          </a:p>
          <a:p>
            <a:pPr marL="271463" indent="-271463"/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In rivers, it kills fish.</a:t>
            </a:r>
          </a:p>
          <a:p>
            <a:pPr marL="271463" indent="-271463"/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Its pH is 7.</a:t>
            </a:r>
          </a:p>
          <a:p>
            <a:pPr marL="271463" indent="-271463"/>
            <a:r>
              <a:rPr lang="en-GB" sz="1400" b="1" dirty="0" smtClean="0">
                <a:latin typeface="Century Gothic" pitchFamily="34" charset="0"/>
              </a:rPr>
              <a:t>D</a:t>
            </a:r>
            <a:r>
              <a:rPr lang="en-GB" sz="1400" dirty="0" smtClean="0">
                <a:latin typeface="Century Gothic" pitchFamily="34" charset="0"/>
              </a:rPr>
              <a:t>	Crops cannot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grow on it.</a:t>
            </a:r>
            <a:endParaRPr lang="en-GB" dirty="0"/>
          </a:p>
        </p:txBody>
      </p:sp>
      <p:grpSp>
        <p:nvGrpSpPr>
          <p:cNvPr id="26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SS3a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3" name="TextBox 52"/>
          <p:cNvSpPr txBox="1"/>
          <p:nvPr/>
        </p:nvSpPr>
        <p:spPr>
          <a:xfrm>
            <a:off x="6732240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Lithium</a:t>
            </a:r>
            <a:endParaRPr lang="en-GB" dirty="0"/>
          </a:p>
        </p:txBody>
      </p:sp>
      <p:sp>
        <p:nvSpPr>
          <p:cNvPr id="54" name="TextBox 53"/>
          <p:cNvSpPr txBox="1"/>
          <p:nvPr/>
        </p:nvSpPr>
        <p:spPr>
          <a:xfrm>
            <a:off x="3707904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Lithium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755576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Lithium</a:t>
            </a:r>
            <a:endParaRPr lang="en-GB" dirty="0"/>
          </a:p>
        </p:txBody>
      </p:sp>
      <p:sp>
        <p:nvSpPr>
          <p:cNvPr id="56" name="TextBox 55"/>
          <p:cNvSpPr txBox="1"/>
          <p:nvPr/>
        </p:nvSpPr>
        <p:spPr>
          <a:xfrm>
            <a:off x="755576" y="39957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Lithium</a:t>
            </a:r>
            <a:endParaRPr lang="en-GB" dirty="0"/>
          </a:p>
        </p:txBody>
      </p:sp>
      <p:sp>
        <p:nvSpPr>
          <p:cNvPr id="57" name="TextBox 56"/>
          <p:cNvSpPr txBox="1"/>
          <p:nvPr/>
        </p:nvSpPr>
        <p:spPr>
          <a:xfrm>
            <a:off x="3707904" y="40050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Aluminium</a:t>
            </a:r>
            <a:endParaRPr lang="en-GB" dirty="0"/>
          </a:p>
        </p:txBody>
      </p:sp>
      <p:sp>
        <p:nvSpPr>
          <p:cNvPr id="58" name="TextBox 57"/>
          <p:cNvSpPr txBox="1"/>
          <p:nvPr/>
        </p:nvSpPr>
        <p:spPr>
          <a:xfrm>
            <a:off x="6660232" y="40050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Aluminium</a:t>
            </a:r>
            <a:endParaRPr lang="en-GB" dirty="0"/>
          </a:p>
        </p:txBody>
      </p:sp>
      <p:grpSp>
        <p:nvGrpSpPr>
          <p:cNvPr id="90" name="Group 89"/>
          <p:cNvGrpSpPr/>
          <p:nvPr/>
        </p:nvGrpSpPr>
        <p:grpSpPr>
          <a:xfrm>
            <a:off x="5148064" y="3081154"/>
            <a:ext cx="864096" cy="707886"/>
            <a:chOff x="5148064" y="3081154"/>
            <a:chExt cx="864096" cy="707886"/>
          </a:xfrm>
        </p:grpSpPr>
        <p:sp>
          <p:nvSpPr>
            <p:cNvPr id="60" name="Rounded Rectangle 59"/>
            <p:cNvSpPr/>
            <p:nvPr/>
          </p:nvSpPr>
          <p:spPr>
            <a:xfrm>
              <a:off x="5148064" y="3140968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292080" y="3081154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Li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8100392" y="3081154"/>
            <a:ext cx="864096" cy="707886"/>
            <a:chOff x="8100392" y="3081154"/>
            <a:chExt cx="864096" cy="707886"/>
          </a:xfrm>
        </p:grpSpPr>
        <p:sp>
          <p:nvSpPr>
            <p:cNvPr id="62" name="Rounded Rectangle 61"/>
            <p:cNvSpPr/>
            <p:nvPr/>
          </p:nvSpPr>
          <p:spPr>
            <a:xfrm>
              <a:off x="8100392" y="3140968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244408" y="3081154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Li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195736" y="6033482"/>
            <a:ext cx="864096" cy="707886"/>
            <a:chOff x="2123728" y="3009146"/>
            <a:chExt cx="864096" cy="707886"/>
          </a:xfrm>
        </p:grpSpPr>
        <p:sp>
          <p:nvSpPr>
            <p:cNvPr id="67" name="Rounded Rectangle 66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267744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Li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48064" y="6033482"/>
            <a:ext cx="792088" cy="707886"/>
            <a:chOff x="2123728" y="3009146"/>
            <a:chExt cx="792088" cy="707886"/>
          </a:xfrm>
        </p:grpSpPr>
        <p:sp>
          <p:nvSpPr>
            <p:cNvPr id="70" name="Rounded Rectangle 69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95736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Al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0392" y="6033482"/>
            <a:ext cx="792088" cy="707886"/>
            <a:chOff x="2123728" y="3009146"/>
            <a:chExt cx="792088" cy="707886"/>
          </a:xfrm>
        </p:grpSpPr>
        <p:sp>
          <p:nvSpPr>
            <p:cNvPr id="73" name="Rounded Rectangle 72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195736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Al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203848" y="908720"/>
            <a:ext cx="432048" cy="461665"/>
            <a:chOff x="251520" y="916669"/>
            <a:chExt cx="432048" cy="461665"/>
          </a:xfrm>
        </p:grpSpPr>
        <p:sp>
          <p:nvSpPr>
            <p:cNvPr id="76" name="Rounded Rectangle 7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156176" y="908720"/>
            <a:ext cx="432048" cy="461665"/>
            <a:chOff x="251520" y="916669"/>
            <a:chExt cx="432048" cy="461665"/>
          </a:xfrm>
        </p:grpSpPr>
        <p:sp>
          <p:nvSpPr>
            <p:cNvPr id="79" name="Rounded Rectangle 78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51520" y="3861048"/>
            <a:ext cx="432048" cy="461665"/>
            <a:chOff x="251520" y="916669"/>
            <a:chExt cx="432048" cy="461665"/>
          </a:xfrm>
        </p:grpSpPr>
        <p:sp>
          <p:nvSpPr>
            <p:cNvPr id="82" name="Rounded Rectangle 81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203848" y="3861048"/>
            <a:ext cx="432048" cy="461665"/>
            <a:chOff x="251520" y="916669"/>
            <a:chExt cx="432048" cy="461665"/>
          </a:xfrm>
        </p:grpSpPr>
        <p:sp>
          <p:nvSpPr>
            <p:cNvPr id="85" name="Rounded Rectangle 84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156176" y="3861048"/>
            <a:ext cx="432048" cy="461665"/>
            <a:chOff x="251520" y="916669"/>
            <a:chExt cx="432048" cy="461665"/>
          </a:xfrm>
        </p:grpSpPr>
        <p:sp>
          <p:nvSpPr>
            <p:cNvPr id="88" name="Rounded Rectangle 87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93" name="Picture 92" descr="alumini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70878" y="3861048"/>
            <a:ext cx="758113" cy="7200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93" descr="alumini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3861048"/>
            <a:ext cx="758113" cy="7200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5" name="Picture 94" descr="lithiu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79712" y="3861048"/>
            <a:ext cx="1108492" cy="993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95" descr="lithiu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79712" y="908720"/>
            <a:ext cx="1108492" cy="993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" name="Picture 96" descr="lithiu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908720"/>
            <a:ext cx="1108492" cy="993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8" name="Picture 97" descr="lithiu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84368" y="908720"/>
            <a:ext cx="1108492" cy="993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131840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179832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131840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084488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9512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084488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123728" y="116632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Materials Quest cards – </a:t>
            </a:r>
            <a:r>
              <a:rPr lang="en-GB" sz="4400" b="1" dirty="0" smtClean="0">
                <a:solidFill>
                  <a:srgbClr val="5986B7"/>
                </a:solidFill>
                <a:latin typeface="Century Gothic" pitchFamily="34" charset="0"/>
              </a:rPr>
              <a:t>B</a:t>
            </a:r>
            <a:r>
              <a:rPr lang="en-GB" sz="3200" dirty="0" smtClean="0">
                <a:latin typeface="Century Gothic" pitchFamily="34" charset="0"/>
              </a:rPr>
              <a:t> </a:t>
            </a:r>
            <a:endParaRPr lang="en-GB" sz="3200" dirty="0">
              <a:latin typeface="Century Gothic" pitchFamily="34" charset="0"/>
            </a:endParaRPr>
          </a:p>
        </p:txBody>
      </p:sp>
      <p:grpSp>
        <p:nvGrpSpPr>
          <p:cNvPr id="2" name="Group 64"/>
          <p:cNvGrpSpPr/>
          <p:nvPr/>
        </p:nvGrpSpPr>
        <p:grpSpPr>
          <a:xfrm>
            <a:off x="2195736" y="3081154"/>
            <a:ext cx="792088" cy="707886"/>
            <a:chOff x="2123728" y="3009146"/>
            <a:chExt cx="792088" cy="707886"/>
          </a:xfrm>
        </p:grpSpPr>
        <p:sp>
          <p:nvSpPr>
            <p:cNvPr id="59" name="Rounded Rectangle 58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95736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Al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" name="Group 36"/>
          <p:cNvGrpSpPr/>
          <p:nvPr/>
        </p:nvGrpSpPr>
        <p:grpSpPr>
          <a:xfrm>
            <a:off x="251520" y="916669"/>
            <a:ext cx="432048" cy="461665"/>
            <a:chOff x="251520" y="916669"/>
            <a:chExt cx="432048" cy="461665"/>
          </a:xfrm>
        </p:grpSpPr>
        <p:sp>
          <p:nvSpPr>
            <p:cNvPr id="36" name="Rounded Rectangle 3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7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SS3b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3" name="TextBox 52"/>
          <p:cNvSpPr txBox="1"/>
          <p:nvPr/>
        </p:nvSpPr>
        <p:spPr>
          <a:xfrm>
            <a:off x="6732240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Gold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755576" y="105273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Aluminium</a:t>
            </a:r>
            <a:endParaRPr lang="en-GB" dirty="0"/>
          </a:p>
        </p:txBody>
      </p:sp>
      <p:sp>
        <p:nvSpPr>
          <p:cNvPr id="56" name="TextBox 55"/>
          <p:cNvSpPr txBox="1"/>
          <p:nvPr/>
        </p:nvSpPr>
        <p:spPr>
          <a:xfrm>
            <a:off x="755576" y="39957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Gold</a:t>
            </a:r>
            <a:endParaRPr lang="en-GB" dirty="0"/>
          </a:p>
        </p:txBody>
      </p:sp>
      <p:sp>
        <p:nvSpPr>
          <p:cNvPr id="57" name="TextBox 56"/>
          <p:cNvSpPr txBox="1"/>
          <p:nvPr/>
        </p:nvSpPr>
        <p:spPr>
          <a:xfrm>
            <a:off x="3707904" y="40050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Gold</a:t>
            </a:r>
            <a:endParaRPr lang="en-GB" dirty="0"/>
          </a:p>
        </p:txBody>
      </p:sp>
      <p:sp>
        <p:nvSpPr>
          <p:cNvPr id="58" name="TextBox 57"/>
          <p:cNvSpPr txBox="1"/>
          <p:nvPr/>
        </p:nvSpPr>
        <p:spPr>
          <a:xfrm>
            <a:off x="6660232" y="40050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Gold</a:t>
            </a:r>
            <a:endParaRPr lang="en-GB" dirty="0" smtClean="0"/>
          </a:p>
        </p:txBody>
      </p:sp>
      <p:grpSp>
        <p:nvGrpSpPr>
          <p:cNvPr id="7" name="Group 89"/>
          <p:cNvGrpSpPr/>
          <p:nvPr/>
        </p:nvGrpSpPr>
        <p:grpSpPr>
          <a:xfrm>
            <a:off x="5220072" y="3081154"/>
            <a:ext cx="864096" cy="707886"/>
            <a:chOff x="5220072" y="3081154"/>
            <a:chExt cx="864096" cy="707886"/>
          </a:xfrm>
        </p:grpSpPr>
        <p:sp>
          <p:nvSpPr>
            <p:cNvPr id="60" name="Rounded Rectangle 59"/>
            <p:cNvSpPr/>
            <p:nvPr/>
          </p:nvSpPr>
          <p:spPr>
            <a:xfrm>
              <a:off x="5225143" y="3140968"/>
              <a:ext cx="715009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220072" y="3081154"/>
              <a:ext cx="864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Al</a:t>
              </a:r>
            </a:p>
          </p:txBody>
        </p:sp>
      </p:grpSp>
      <p:grpSp>
        <p:nvGrpSpPr>
          <p:cNvPr id="8" name="Group 90"/>
          <p:cNvGrpSpPr/>
          <p:nvPr/>
        </p:nvGrpSpPr>
        <p:grpSpPr>
          <a:xfrm>
            <a:off x="8100392" y="3081154"/>
            <a:ext cx="864096" cy="707886"/>
            <a:chOff x="8100392" y="3081154"/>
            <a:chExt cx="864096" cy="707886"/>
          </a:xfrm>
        </p:grpSpPr>
        <p:sp>
          <p:nvSpPr>
            <p:cNvPr id="62" name="Rounded Rectangle 61"/>
            <p:cNvSpPr/>
            <p:nvPr/>
          </p:nvSpPr>
          <p:spPr>
            <a:xfrm>
              <a:off x="8139164" y="3140968"/>
              <a:ext cx="753315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100392" y="3081154"/>
              <a:ext cx="864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2123728" y="6033482"/>
            <a:ext cx="864096" cy="707886"/>
            <a:chOff x="2051720" y="3009146"/>
            <a:chExt cx="864096" cy="707886"/>
          </a:xfrm>
        </p:grpSpPr>
        <p:sp>
          <p:nvSpPr>
            <p:cNvPr id="67" name="Rounded Rectangle 66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051720" y="3009146"/>
              <a:ext cx="864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5076056" y="6033482"/>
            <a:ext cx="864096" cy="707886"/>
            <a:chOff x="2051720" y="3009146"/>
            <a:chExt cx="864096" cy="707886"/>
          </a:xfrm>
        </p:grpSpPr>
        <p:sp>
          <p:nvSpPr>
            <p:cNvPr id="70" name="Rounded Rectangle 69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051720" y="3009146"/>
              <a:ext cx="864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1" name="Group 71"/>
          <p:cNvGrpSpPr/>
          <p:nvPr/>
        </p:nvGrpSpPr>
        <p:grpSpPr>
          <a:xfrm>
            <a:off x="8028384" y="6033482"/>
            <a:ext cx="864096" cy="707886"/>
            <a:chOff x="2051720" y="3009146"/>
            <a:chExt cx="864096" cy="707886"/>
          </a:xfrm>
        </p:grpSpPr>
        <p:sp>
          <p:nvSpPr>
            <p:cNvPr id="73" name="Rounded Rectangle 72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051720" y="3009146"/>
              <a:ext cx="864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Au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3" name="Group 74"/>
          <p:cNvGrpSpPr/>
          <p:nvPr/>
        </p:nvGrpSpPr>
        <p:grpSpPr>
          <a:xfrm>
            <a:off x="3203848" y="908720"/>
            <a:ext cx="432048" cy="461665"/>
            <a:chOff x="251520" y="916669"/>
            <a:chExt cx="432048" cy="461665"/>
          </a:xfrm>
        </p:grpSpPr>
        <p:sp>
          <p:nvSpPr>
            <p:cNvPr id="76" name="Rounded Rectangle 7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8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4" name="Group 77"/>
          <p:cNvGrpSpPr/>
          <p:nvPr/>
        </p:nvGrpSpPr>
        <p:grpSpPr>
          <a:xfrm>
            <a:off x="6156176" y="908720"/>
            <a:ext cx="432048" cy="461665"/>
            <a:chOff x="251520" y="916669"/>
            <a:chExt cx="432048" cy="461665"/>
          </a:xfrm>
        </p:grpSpPr>
        <p:sp>
          <p:nvSpPr>
            <p:cNvPr id="79" name="Rounded Rectangle 78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4672" y="91666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9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5" name="Group 80"/>
          <p:cNvGrpSpPr/>
          <p:nvPr/>
        </p:nvGrpSpPr>
        <p:grpSpPr>
          <a:xfrm>
            <a:off x="179512" y="3861048"/>
            <a:ext cx="542912" cy="461665"/>
            <a:chOff x="179512" y="916669"/>
            <a:chExt cx="542912" cy="461665"/>
          </a:xfrm>
        </p:grpSpPr>
        <p:sp>
          <p:nvSpPr>
            <p:cNvPr id="82" name="Rounded Rectangle 81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9512" y="916669"/>
              <a:ext cx="542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10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7" name="Group 83"/>
          <p:cNvGrpSpPr/>
          <p:nvPr/>
        </p:nvGrpSpPr>
        <p:grpSpPr>
          <a:xfrm>
            <a:off x="3131840" y="3861048"/>
            <a:ext cx="576064" cy="461665"/>
            <a:chOff x="179512" y="916669"/>
            <a:chExt cx="576064" cy="461665"/>
          </a:xfrm>
        </p:grpSpPr>
        <p:sp>
          <p:nvSpPr>
            <p:cNvPr id="85" name="Rounded Rectangle 84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11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8" name="Group 86"/>
          <p:cNvGrpSpPr/>
          <p:nvPr/>
        </p:nvGrpSpPr>
        <p:grpSpPr>
          <a:xfrm>
            <a:off x="6084168" y="3861048"/>
            <a:ext cx="576064" cy="461665"/>
            <a:chOff x="179512" y="916669"/>
            <a:chExt cx="576064" cy="461665"/>
          </a:xfrm>
        </p:grpSpPr>
        <p:sp>
          <p:nvSpPr>
            <p:cNvPr id="88" name="Rounded Rectangle 87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12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94" name="Picture 93" descr="alumini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980728"/>
            <a:ext cx="758113" cy="7200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6" name="TextBox 65"/>
          <p:cNvSpPr txBox="1"/>
          <p:nvPr/>
        </p:nvSpPr>
        <p:spPr>
          <a:xfrm>
            <a:off x="3669871" y="105273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Aluminium</a:t>
            </a:r>
            <a:endParaRPr lang="en-GB" dirty="0"/>
          </a:p>
        </p:txBody>
      </p:sp>
      <p:pic>
        <p:nvPicPr>
          <p:cNvPr id="69" name="Picture 68" descr="alumini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10031" y="980728"/>
            <a:ext cx="758113" cy="7200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2" name="Picture 71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680" y="3861049"/>
            <a:ext cx="1283051" cy="588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4" name="TextBox 83"/>
          <p:cNvSpPr txBox="1"/>
          <p:nvPr/>
        </p:nvSpPr>
        <p:spPr>
          <a:xfrm>
            <a:off x="323528" y="4494019"/>
            <a:ext cx="26642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In one tonne of gold ore there is 1 g of gold. What is the mass of gold in one tonne of old mobile phones?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0.3 g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3 g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30 g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D</a:t>
            </a:r>
            <a:r>
              <a:rPr lang="en-GB" sz="1400" dirty="0" smtClean="0">
                <a:latin typeface="Century Gothic" pitchFamily="34" charset="0"/>
              </a:rPr>
              <a:t>	300 g</a:t>
            </a:r>
            <a:endParaRPr lang="en-GB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3131840" y="4422591"/>
            <a:ext cx="29523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Which one of these hazards is </a:t>
            </a:r>
            <a:r>
              <a:rPr lang="en-GB" sz="1400" b="1" dirty="0" smtClean="0">
                <a:latin typeface="Century Gothic" pitchFamily="34" charset="0"/>
              </a:rPr>
              <a:t>not</a:t>
            </a:r>
            <a:r>
              <a:rPr lang="en-GB" sz="1400" dirty="0" smtClean="0">
                <a:latin typeface="Century Gothic" pitchFamily="34" charset="0"/>
              </a:rPr>
              <a:t> linked to gold mining? 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</a:t>
            </a:r>
            <a:r>
              <a:rPr lang="en-GB" sz="1300" dirty="0" err="1" smtClean="0">
                <a:latin typeface="Century Gothic" pitchFamily="34" charset="0"/>
              </a:rPr>
              <a:t>Sulfuric</a:t>
            </a:r>
            <a:r>
              <a:rPr lang="en-GB" sz="1300" dirty="0" smtClean="0">
                <a:latin typeface="Century Gothic" pitchFamily="34" charset="0"/>
              </a:rPr>
              <a:t> acid enters rivers when mines are drained.</a:t>
            </a:r>
          </a:p>
          <a:p>
            <a:pPr marL="271463" indent="-271463"/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</a:t>
            </a:r>
            <a:r>
              <a:rPr lang="en-GB" sz="13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Freshly mined gold is corrosive.</a:t>
            </a:r>
          </a:p>
          <a:p>
            <a:pPr marL="271463" indent="-271463"/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</a:t>
            </a:r>
            <a:r>
              <a:rPr lang="en-GB" sz="1300" dirty="0" smtClean="0">
                <a:latin typeface="Century Gothic" pitchFamily="34" charset="0"/>
              </a:rPr>
              <a:t>Sodium cyanide solution is used to extract gold from its ore. Spilt cyanide is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toxic to humans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and fish.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72200" y="4621485"/>
            <a:ext cx="25922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A typical phone contains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0.03 g of gold. How much can you sell this gold for?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About 10 cents.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About  1 euro.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About 10 </a:t>
            </a:r>
            <a:r>
              <a:rPr lang="en-GB" sz="1400" dirty="0" err="1" smtClean="0">
                <a:latin typeface="Century Gothic" pitchFamily="34" charset="0"/>
              </a:rPr>
              <a:t>euros</a:t>
            </a:r>
            <a:r>
              <a:rPr lang="en-GB" sz="1400" dirty="0" smtClean="0">
                <a:latin typeface="Century Gothic" pitchFamily="34" charset="0"/>
              </a:rPr>
              <a:t>. 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084168" y="1556792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Why is gold used in phone circuit boards?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Choose </a:t>
            </a:r>
            <a:r>
              <a:rPr lang="en-GB" sz="1400" b="1" dirty="0" smtClean="0">
                <a:latin typeface="Century Gothic" pitchFamily="34" charset="0"/>
              </a:rPr>
              <a:t>two</a:t>
            </a:r>
            <a:r>
              <a:rPr lang="en-GB" sz="1400" dirty="0" smtClean="0">
                <a:latin typeface="Century Gothic" pitchFamily="34" charset="0"/>
              </a:rPr>
              <a:t> reasons.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It looks good.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 is a good conductor of electricity.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 does not corrode.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D</a:t>
            </a:r>
            <a:r>
              <a:rPr lang="en-GB" sz="1400" dirty="0" smtClean="0">
                <a:latin typeface="Century Gothic" pitchFamily="34" charset="0"/>
              </a:rPr>
              <a:t>	It is expensive.</a:t>
            </a:r>
            <a:endParaRPr lang="en-GB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3347864" y="1746682"/>
            <a:ext cx="2448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Which produces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b="1" dirty="0" smtClean="0">
                <a:latin typeface="Century Gothic" pitchFamily="34" charset="0"/>
              </a:rPr>
              <a:t>less</a:t>
            </a:r>
            <a:r>
              <a:rPr lang="en-GB" sz="1400" dirty="0" smtClean="0">
                <a:latin typeface="Century Gothic" pitchFamily="34" charset="0"/>
              </a:rPr>
              <a:t> carbon dioxide? 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Using electricity to extract aluminium from aluminium oxide.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Recycling </a:t>
            </a:r>
            <a:b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aluminium cans.</a:t>
            </a:r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23528" y="1628800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Which requires </a:t>
            </a:r>
            <a:r>
              <a:rPr lang="en-GB" sz="1400" b="1" dirty="0" smtClean="0">
                <a:latin typeface="Century Gothic" pitchFamily="34" charset="0"/>
              </a:rPr>
              <a:t>more</a:t>
            </a:r>
            <a:r>
              <a:rPr lang="en-GB" sz="1400" dirty="0" smtClean="0">
                <a:latin typeface="Century Gothic" pitchFamily="34" charset="0"/>
              </a:rPr>
              <a:t> energy?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Using electricity to extract aluminium from aluminium oxide.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Recycling aluminium cans.</a:t>
            </a:r>
            <a:endParaRPr lang="en-GB" dirty="0"/>
          </a:p>
        </p:txBody>
      </p:sp>
      <p:pic>
        <p:nvPicPr>
          <p:cNvPr id="100" name="Picture 99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57101" y="3861048"/>
            <a:ext cx="1283051" cy="588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1" name="Picture 100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09429" y="3861048"/>
            <a:ext cx="1283051" cy="588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Picture 101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8344" y="908720"/>
            <a:ext cx="1283051" cy="588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131840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179832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131840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084488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9512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084488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123728" y="116632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Materials Quest cards – </a:t>
            </a:r>
            <a:r>
              <a:rPr lang="en-GB" sz="4400" b="1" dirty="0" smtClean="0">
                <a:solidFill>
                  <a:srgbClr val="5986B7"/>
                </a:solidFill>
                <a:latin typeface="Century Gothic" pitchFamily="34" charset="0"/>
              </a:rPr>
              <a:t>c</a:t>
            </a:r>
            <a:r>
              <a:rPr lang="en-GB" sz="3200" dirty="0" smtClean="0">
                <a:latin typeface="Century Gothic" pitchFamily="34" charset="0"/>
              </a:rPr>
              <a:t> </a:t>
            </a:r>
            <a:endParaRPr lang="en-GB" sz="3200" dirty="0">
              <a:latin typeface="Century Gothic" pitchFamily="34" charset="0"/>
            </a:endParaRPr>
          </a:p>
        </p:txBody>
      </p:sp>
      <p:grpSp>
        <p:nvGrpSpPr>
          <p:cNvPr id="2" name="Group 64"/>
          <p:cNvGrpSpPr/>
          <p:nvPr/>
        </p:nvGrpSpPr>
        <p:grpSpPr>
          <a:xfrm>
            <a:off x="2195736" y="3081154"/>
            <a:ext cx="792088" cy="707886"/>
            <a:chOff x="2123728" y="3009146"/>
            <a:chExt cx="792088" cy="707886"/>
          </a:xfrm>
        </p:grpSpPr>
        <p:sp>
          <p:nvSpPr>
            <p:cNvPr id="59" name="Rounded Rectangle 58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95736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In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" name="Group 36"/>
          <p:cNvGrpSpPr/>
          <p:nvPr/>
        </p:nvGrpSpPr>
        <p:grpSpPr>
          <a:xfrm>
            <a:off x="179512" y="916669"/>
            <a:ext cx="576064" cy="461665"/>
            <a:chOff x="179512" y="916669"/>
            <a:chExt cx="576064" cy="461665"/>
          </a:xfrm>
        </p:grpSpPr>
        <p:sp>
          <p:nvSpPr>
            <p:cNvPr id="36" name="Rounded Rectangle 3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13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SS3c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3" name="TextBox 52"/>
          <p:cNvSpPr txBox="1"/>
          <p:nvPr/>
        </p:nvSpPr>
        <p:spPr>
          <a:xfrm>
            <a:off x="6732240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Indium</a:t>
            </a:r>
            <a:endParaRPr lang="en-GB" dirty="0" smtClean="0"/>
          </a:p>
        </p:txBody>
      </p:sp>
      <p:sp>
        <p:nvSpPr>
          <p:cNvPr id="55" name="TextBox 54"/>
          <p:cNvSpPr txBox="1"/>
          <p:nvPr/>
        </p:nvSpPr>
        <p:spPr>
          <a:xfrm>
            <a:off x="755576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Indium</a:t>
            </a:r>
            <a:endParaRPr lang="en-GB" dirty="0"/>
          </a:p>
        </p:txBody>
      </p:sp>
      <p:sp>
        <p:nvSpPr>
          <p:cNvPr id="56" name="TextBox 55"/>
          <p:cNvSpPr txBox="1"/>
          <p:nvPr/>
        </p:nvSpPr>
        <p:spPr>
          <a:xfrm>
            <a:off x="755576" y="39957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Indium</a:t>
            </a:r>
            <a:endParaRPr lang="en-GB" dirty="0" smtClean="0"/>
          </a:p>
        </p:txBody>
      </p:sp>
      <p:sp>
        <p:nvSpPr>
          <p:cNvPr id="57" name="TextBox 56"/>
          <p:cNvSpPr txBox="1"/>
          <p:nvPr/>
        </p:nvSpPr>
        <p:spPr>
          <a:xfrm>
            <a:off x="3707904" y="40050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Copper</a:t>
            </a:r>
            <a:endParaRPr lang="en-GB" dirty="0"/>
          </a:p>
        </p:txBody>
      </p:sp>
      <p:sp>
        <p:nvSpPr>
          <p:cNvPr id="58" name="TextBox 57"/>
          <p:cNvSpPr txBox="1"/>
          <p:nvPr/>
        </p:nvSpPr>
        <p:spPr>
          <a:xfrm>
            <a:off x="6660232" y="40050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Copper</a:t>
            </a:r>
            <a:endParaRPr lang="en-GB" dirty="0" smtClean="0"/>
          </a:p>
        </p:txBody>
      </p:sp>
      <p:grpSp>
        <p:nvGrpSpPr>
          <p:cNvPr id="7" name="Group 89"/>
          <p:cNvGrpSpPr/>
          <p:nvPr/>
        </p:nvGrpSpPr>
        <p:grpSpPr>
          <a:xfrm>
            <a:off x="5225143" y="3081154"/>
            <a:ext cx="859025" cy="707886"/>
            <a:chOff x="5225143" y="3081154"/>
            <a:chExt cx="859025" cy="707886"/>
          </a:xfrm>
        </p:grpSpPr>
        <p:sp>
          <p:nvSpPr>
            <p:cNvPr id="60" name="Rounded Rectangle 59"/>
            <p:cNvSpPr/>
            <p:nvPr/>
          </p:nvSpPr>
          <p:spPr>
            <a:xfrm>
              <a:off x="5225143" y="3140968"/>
              <a:ext cx="715009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292080" y="3081154"/>
              <a:ext cx="7920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In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8" name="Group 90"/>
          <p:cNvGrpSpPr/>
          <p:nvPr/>
        </p:nvGrpSpPr>
        <p:grpSpPr>
          <a:xfrm>
            <a:off x="8139164" y="3081154"/>
            <a:ext cx="825324" cy="707886"/>
            <a:chOff x="8139164" y="3081154"/>
            <a:chExt cx="825324" cy="707886"/>
          </a:xfrm>
        </p:grpSpPr>
        <p:sp>
          <p:nvSpPr>
            <p:cNvPr id="62" name="Rounded Rectangle 61"/>
            <p:cNvSpPr/>
            <p:nvPr/>
          </p:nvSpPr>
          <p:spPr>
            <a:xfrm>
              <a:off x="8139164" y="3140968"/>
              <a:ext cx="753315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172400" y="3081154"/>
              <a:ext cx="7920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In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2195736" y="6033482"/>
            <a:ext cx="792088" cy="707886"/>
            <a:chOff x="2123728" y="3009146"/>
            <a:chExt cx="792088" cy="707886"/>
          </a:xfrm>
        </p:grpSpPr>
        <p:sp>
          <p:nvSpPr>
            <p:cNvPr id="67" name="Rounded Rectangle 66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195736" y="3009146"/>
              <a:ext cx="720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In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5076056" y="6033482"/>
            <a:ext cx="936104" cy="707886"/>
            <a:chOff x="2051720" y="3009146"/>
            <a:chExt cx="936104" cy="707886"/>
          </a:xfrm>
        </p:grpSpPr>
        <p:sp>
          <p:nvSpPr>
            <p:cNvPr id="70" name="Rounded Rectangle 69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051720" y="3009146"/>
              <a:ext cx="9361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Cu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1" name="Group 71"/>
          <p:cNvGrpSpPr/>
          <p:nvPr/>
        </p:nvGrpSpPr>
        <p:grpSpPr>
          <a:xfrm>
            <a:off x="8028384" y="6033482"/>
            <a:ext cx="936104" cy="707886"/>
            <a:chOff x="2051720" y="3009146"/>
            <a:chExt cx="936104" cy="707886"/>
          </a:xfrm>
        </p:grpSpPr>
        <p:sp>
          <p:nvSpPr>
            <p:cNvPr id="73" name="Rounded Rectangle 72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051720" y="3009146"/>
              <a:ext cx="9361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Cu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>
            <a:off x="3131840" y="908720"/>
            <a:ext cx="576064" cy="461665"/>
            <a:chOff x="179512" y="916669"/>
            <a:chExt cx="576064" cy="461665"/>
          </a:xfrm>
        </p:grpSpPr>
        <p:sp>
          <p:nvSpPr>
            <p:cNvPr id="76" name="Rounded Rectangle 7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14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3" name="Group 77"/>
          <p:cNvGrpSpPr/>
          <p:nvPr/>
        </p:nvGrpSpPr>
        <p:grpSpPr>
          <a:xfrm>
            <a:off x="6099349" y="908720"/>
            <a:ext cx="542611" cy="461665"/>
            <a:chOff x="194693" y="916669"/>
            <a:chExt cx="542611" cy="461665"/>
          </a:xfrm>
        </p:grpSpPr>
        <p:sp>
          <p:nvSpPr>
            <p:cNvPr id="79" name="Rounded Rectangle 78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94693" y="916669"/>
              <a:ext cx="542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15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4" name="Group 80"/>
          <p:cNvGrpSpPr/>
          <p:nvPr/>
        </p:nvGrpSpPr>
        <p:grpSpPr>
          <a:xfrm>
            <a:off x="179512" y="3861048"/>
            <a:ext cx="542912" cy="461665"/>
            <a:chOff x="179512" y="916669"/>
            <a:chExt cx="542912" cy="461665"/>
          </a:xfrm>
        </p:grpSpPr>
        <p:sp>
          <p:nvSpPr>
            <p:cNvPr id="82" name="Rounded Rectangle 81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9512" y="916669"/>
              <a:ext cx="542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16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5" name="Group 83"/>
          <p:cNvGrpSpPr/>
          <p:nvPr/>
        </p:nvGrpSpPr>
        <p:grpSpPr>
          <a:xfrm>
            <a:off x="3131840" y="3861048"/>
            <a:ext cx="576064" cy="461665"/>
            <a:chOff x="179512" y="916669"/>
            <a:chExt cx="576064" cy="461665"/>
          </a:xfrm>
        </p:grpSpPr>
        <p:sp>
          <p:nvSpPr>
            <p:cNvPr id="85" name="Rounded Rectangle 84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17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6084168" y="3861048"/>
            <a:ext cx="576064" cy="461665"/>
            <a:chOff x="179512" y="916669"/>
            <a:chExt cx="576064" cy="461665"/>
          </a:xfrm>
        </p:grpSpPr>
        <p:sp>
          <p:nvSpPr>
            <p:cNvPr id="88" name="Rounded Rectangle 87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18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3669871" y="1052736"/>
            <a:ext cx="111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Indium</a:t>
            </a:r>
            <a:endParaRPr lang="en-GB" dirty="0" smtClean="0"/>
          </a:p>
        </p:txBody>
      </p:sp>
      <p:sp>
        <p:nvSpPr>
          <p:cNvPr id="75" name="TextBox 74"/>
          <p:cNvSpPr txBox="1"/>
          <p:nvPr/>
        </p:nvSpPr>
        <p:spPr>
          <a:xfrm>
            <a:off x="323528" y="1484784"/>
            <a:ext cx="28083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Why is indium tin oxide used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in phone screens? Choose </a:t>
            </a:r>
            <a:r>
              <a:rPr lang="en-GB" sz="1400" b="1" dirty="0" smtClean="0">
                <a:latin typeface="Century Gothic" pitchFamily="34" charset="0"/>
              </a:rPr>
              <a:t>two</a:t>
            </a:r>
            <a:r>
              <a:rPr lang="en-GB" sz="1400" dirty="0" smtClean="0">
                <a:latin typeface="Century Gothic" pitchFamily="34" charset="0"/>
              </a:rPr>
              <a:t> reasons.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It conducts electricity.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It is toxic to mammals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if eaten.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 is transparent.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D</a:t>
            </a:r>
            <a:r>
              <a:rPr lang="en-GB" sz="1400" dirty="0" smtClean="0">
                <a:latin typeface="Century Gothic" pitchFamily="34" charset="0"/>
              </a:rPr>
              <a:t>	Its density is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7 g/cm</a:t>
            </a:r>
            <a:r>
              <a:rPr lang="en-GB" sz="1400" baseline="30000" dirty="0" smtClean="0">
                <a:latin typeface="Century Gothic" pitchFamily="34" charset="0"/>
              </a:rPr>
              <a:t>3</a:t>
            </a:r>
            <a:r>
              <a:rPr lang="en-GB" sz="1400" dirty="0" smtClean="0">
                <a:latin typeface="Century Gothic" pitchFamily="34" charset="0"/>
              </a:rPr>
              <a:t>.</a:t>
            </a:r>
            <a:endParaRPr lang="en-GB" dirty="0"/>
          </a:p>
        </p:txBody>
      </p:sp>
      <p:sp>
        <p:nvSpPr>
          <p:cNvPr id="78" name="TextBox 77"/>
          <p:cNvSpPr txBox="1"/>
          <p:nvPr/>
        </p:nvSpPr>
        <p:spPr>
          <a:xfrm>
            <a:off x="3491880" y="4509120"/>
            <a:ext cx="23762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Why is copper used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in recharger leads?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Choose </a:t>
            </a:r>
            <a:r>
              <a:rPr lang="en-GB" sz="1400" b="1" dirty="0" smtClean="0">
                <a:latin typeface="Century Gothic" pitchFamily="34" charset="0"/>
              </a:rPr>
              <a:t>two</a:t>
            </a:r>
            <a:r>
              <a:rPr lang="en-GB" sz="1400" dirty="0" smtClean="0">
                <a:latin typeface="Century Gothic" pitchFamily="34" charset="0"/>
              </a:rPr>
              <a:t> reasons.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It conducts heat.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It is orange.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Its wires are bendy.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D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 It conducts </a:t>
            </a:r>
            <a:b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electricity.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39552" y="4509120"/>
            <a:ext cx="2376264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If the same amount of indium is extracted every year as is extracted this year, when will known supplies run out?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In 2030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In 2050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In 2100</a:t>
            </a:r>
            <a:endParaRPr lang="en-GB" dirty="0"/>
          </a:p>
        </p:txBody>
      </p:sp>
      <p:sp>
        <p:nvSpPr>
          <p:cNvPr id="93" name="TextBox 92"/>
          <p:cNvSpPr txBox="1"/>
          <p:nvPr/>
        </p:nvSpPr>
        <p:spPr>
          <a:xfrm>
            <a:off x="3131840" y="1412776"/>
            <a:ext cx="28803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Most indium is found mixed with zinc ores. Why might this be a problem?  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	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If companies demand less zinc in future, supplies of indium might fall.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If companies demand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 more zinc in future,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supplies of indium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might fall.</a:t>
            </a:r>
            <a:endParaRPr lang="en-GB" dirty="0"/>
          </a:p>
        </p:txBody>
      </p:sp>
      <p:sp>
        <p:nvSpPr>
          <p:cNvPr id="95" name="TextBox 94"/>
          <p:cNvSpPr txBox="1"/>
          <p:nvPr/>
        </p:nvSpPr>
        <p:spPr>
          <a:xfrm>
            <a:off x="6084168" y="1484784"/>
            <a:ext cx="2808312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Why is China keeping big supplies of indium? Choose </a:t>
            </a:r>
            <a:r>
              <a:rPr lang="en-GB" sz="1400" b="1" dirty="0" smtClean="0">
                <a:latin typeface="Century Gothic" pitchFamily="34" charset="0"/>
              </a:rPr>
              <a:t>two</a:t>
            </a:r>
            <a:r>
              <a:rPr lang="en-GB" sz="1400" dirty="0" smtClean="0">
                <a:latin typeface="Century Gothic" pitchFamily="34" charset="0"/>
              </a:rPr>
              <a:t> possible reasons.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In case its price goes up.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In case scientists discover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a better material for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phone screens.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In case world </a:t>
            </a:r>
            <a:b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supplies run low.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156176" y="4484146"/>
            <a:ext cx="28083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Companies obtain copper from electric cables by stripping off the plastic coating. Why is this better than burning off the plastic?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The copper has better properties.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It does not make </a:t>
            </a:r>
            <a:b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toxic gases.</a:t>
            </a:r>
          </a:p>
        </p:txBody>
      </p:sp>
      <p:pic>
        <p:nvPicPr>
          <p:cNvPr id="106" name="Picture 105" descr="copp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8172400" y="3861048"/>
            <a:ext cx="720080" cy="636070"/>
          </a:xfrm>
          <a:prstGeom prst="rect">
            <a:avLst/>
          </a:prstGeom>
        </p:spPr>
      </p:pic>
      <p:pic>
        <p:nvPicPr>
          <p:cNvPr id="107" name="Picture 106" descr="indium 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7" y="986690"/>
            <a:ext cx="936105" cy="506809"/>
          </a:xfrm>
          <a:prstGeom prst="rect">
            <a:avLst/>
          </a:prstGeom>
        </p:spPr>
      </p:pic>
      <p:pic>
        <p:nvPicPr>
          <p:cNvPr id="108" name="Picture 107" descr="indium 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1720" y="980728"/>
            <a:ext cx="936105" cy="506809"/>
          </a:xfrm>
          <a:prstGeom prst="rect">
            <a:avLst/>
          </a:prstGeom>
        </p:spPr>
      </p:pic>
      <p:pic>
        <p:nvPicPr>
          <p:cNvPr id="109" name="Picture 108" descr="indium 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6375" y="980728"/>
            <a:ext cx="936105" cy="506809"/>
          </a:xfrm>
          <a:prstGeom prst="rect">
            <a:avLst/>
          </a:prstGeom>
        </p:spPr>
      </p:pic>
      <p:pic>
        <p:nvPicPr>
          <p:cNvPr id="110" name="Picture 109" descr="indium 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1720" y="3933056"/>
            <a:ext cx="936105" cy="506809"/>
          </a:xfrm>
          <a:prstGeom prst="rect">
            <a:avLst/>
          </a:prstGeom>
        </p:spPr>
      </p:pic>
      <p:pic>
        <p:nvPicPr>
          <p:cNvPr id="69" name="Picture 68" descr="copp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V="1">
            <a:off x="5220072" y="3861048"/>
            <a:ext cx="720080" cy="6360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131840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179832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131840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084488" y="909040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9512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084488" y="3861368"/>
            <a:ext cx="2880000" cy="2880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123728" y="116632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itchFamily="34" charset="0"/>
              </a:rPr>
              <a:t>Materials Quest cards – </a:t>
            </a:r>
            <a:r>
              <a:rPr lang="en-GB" sz="4400" b="1" dirty="0" smtClean="0">
                <a:solidFill>
                  <a:srgbClr val="5986B7"/>
                </a:solidFill>
                <a:latin typeface="Century Gothic" pitchFamily="34" charset="0"/>
              </a:rPr>
              <a:t>D</a:t>
            </a:r>
            <a:r>
              <a:rPr lang="en-GB" sz="3200" dirty="0" smtClean="0">
                <a:latin typeface="Century Gothic" pitchFamily="34" charset="0"/>
              </a:rPr>
              <a:t> </a:t>
            </a:r>
            <a:endParaRPr lang="en-GB" sz="3200" dirty="0">
              <a:latin typeface="Century Gothic" pitchFamily="34" charset="0"/>
            </a:endParaRPr>
          </a:p>
        </p:txBody>
      </p:sp>
      <p:grpSp>
        <p:nvGrpSpPr>
          <p:cNvPr id="2" name="Group 64"/>
          <p:cNvGrpSpPr/>
          <p:nvPr/>
        </p:nvGrpSpPr>
        <p:grpSpPr>
          <a:xfrm>
            <a:off x="2140299" y="3081154"/>
            <a:ext cx="974689" cy="707886"/>
            <a:chOff x="2068291" y="3009146"/>
            <a:chExt cx="974689" cy="707886"/>
          </a:xfrm>
        </p:grpSpPr>
        <p:sp>
          <p:nvSpPr>
            <p:cNvPr id="59" name="Rounded Rectangle 58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68291" y="3009146"/>
              <a:ext cx="9746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Cu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" name="Group 36"/>
          <p:cNvGrpSpPr/>
          <p:nvPr/>
        </p:nvGrpSpPr>
        <p:grpSpPr>
          <a:xfrm>
            <a:off x="179512" y="916669"/>
            <a:ext cx="594802" cy="461665"/>
            <a:chOff x="179512" y="916669"/>
            <a:chExt cx="594802" cy="461665"/>
          </a:xfrm>
        </p:grpSpPr>
        <p:sp>
          <p:nvSpPr>
            <p:cNvPr id="36" name="Rounded Rectangle 3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9512" y="916669"/>
              <a:ext cx="5948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19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27" name="TextBox 26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SS3d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28" name="Picture 27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53" name="TextBox 52"/>
          <p:cNvSpPr txBox="1"/>
          <p:nvPr/>
        </p:nvSpPr>
        <p:spPr>
          <a:xfrm>
            <a:off x="3707904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Copper</a:t>
            </a:r>
            <a:endParaRPr lang="en-GB" dirty="0"/>
          </a:p>
        </p:txBody>
      </p:sp>
      <p:grpSp>
        <p:nvGrpSpPr>
          <p:cNvPr id="12" name="Group 74"/>
          <p:cNvGrpSpPr/>
          <p:nvPr/>
        </p:nvGrpSpPr>
        <p:grpSpPr>
          <a:xfrm>
            <a:off x="3175278" y="908720"/>
            <a:ext cx="532625" cy="461665"/>
            <a:chOff x="222950" y="916669"/>
            <a:chExt cx="532625" cy="461665"/>
          </a:xfrm>
        </p:grpSpPr>
        <p:sp>
          <p:nvSpPr>
            <p:cNvPr id="76" name="Rounded Rectangle 75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22950" y="916669"/>
              <a:ext cx="5326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20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3" name="Group 77"/>
          <p:cNvGrpSpPr/>
          <p:nvPr/>
        </p:nvGrpSpPr>
        <p:grpSpPr>
          <a:xfrm>
            <a:off x="6139543" y="908720"/>
            <a:ext cx="562708" cy="461665"/>
            <a:chOff x="234887" y="916669"/>
            <a:chExt cx="562708" cy="461665"/>
          </a:xfrm>
        </p:grpSpPr>
        <p:sp>
          <p:nvSpPr>
            <p:cNvPr id="79" name="Rounded Rectangle 78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4887" y="916669"/>
              <a:ext cx="5627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21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4" name="Group 80"/>
          <p:cNvGrpSpPr/>
          <p:nvPr/>
        </p:nvGrpSpPr>
        <p:grpSpPr>
          <a:xfrm>
            <a:off x="179512" y="3861048"/>
            <a:ext cx="542912" cy="461665"/>
            <a:chOff x="179512" y="916669"/>
            <a:chExt cx="542912" cy="461665"/>
          </a:xfrm>
        </p:grpSpPr>
        <p:sp>
          <p:nvSpPr>
            <p:cNvPr id="82" name="Rounded Rectangle 81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9512" y="916669"/>
              <a:ext cx="542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22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5" name="Group 83"/>
          <p:cNvGrpSpPr/>
          <p:nvPr/>
        </p:nvGrpSpPr>
        <p:grpSpPr>
          <a:xfrm>
            <a:off x="3131840" y="3861048"/>
            <a:ext cx="576064" cy="461665"/>
            <a:chOff x="179512" y="916669"/>
            <a:chExt cx="576064" cy="461665"/>
          </a:xfrm>
        </p:grpSpPr>
        <p:sp>
          <p:nvSpPr>
            <p:cNvPr id="85" name="Rounded Rectangle 84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23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17" name="Group 86"/>
          <p:cNvGrpSpPr/>
          <p:nvPr/>
        </p:nvGrpSpPr>
        <p:grpSpPr>
          <a:xfrm>
            <a:off x="6084168" y="3861048"/>
            <a:ext cx="576064" cy="461665"/>
            <a:chOff x="179512" y="916669"/>
            <a:chExt cx="576064" cy="461665"/>
          </a:xfrm>
        </p:grpSpPr>
        <p:sp>
          <p:nvSpPr>
            <p:cNvPr id="88" name="Rounded Rectangle 87"/>
            <p:cNvSpPr/>
            <p:nvPr/>
          </p:nvSpPr>
          <p:spPr>
            <a:xfrm>
              <a:off x="251520" y="980728"/>
              <a:ext cx="432048" cy="36004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79512" y="916669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  <a:latin typeface="Century Gothic" pitchFamily="34" charset="0"/>
                </a:rPr>
                <a:t>24</a:t>
              </a:r>
              <a:endParaRPr lang="en-GB" sz="24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75" name="Group 64"/>
          <p:cNvGrpSpPr/>
          <p:nvPr/>
        </p:nvGrpSpPr>
        <p:grpSpPr>
          <a:xfrm>
            <a:off x="5076056" y="3081154"/>
            <a:ext cx="974689" cy="707886"/>
            <a:chOff x="2068291" y="3009146"/>
            <a:chExt cx="974689" cy="707886"/>
          </a:xfrm>
        </p:grpSpPr>
        <p:sp>
          <p:nvSpPr>
            <p:cNvPr id="78" name="Rounded Rectangle 77"/>
            <p:cNvSpPr/>
            <p:nvPr/>
          </p:nvSpPr>
          <p:spPr>
            <a:xfrm>
              <a:off x="2123728" y="3081154"/>
              <a:ext cx="792088" cy="576064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068291" y="3009146"/>
              <a:ext cx="9746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solidFill>
                    <a:schemeClr val="bg1"/>
                  </a:solidFill>
                  <a:latin typeface="Century Gothic" pitchFamily="34" charset="0"/>
                </a:rPr>
                <a:t>Cu</a:t>
              </a:r>
              <a:endParaRPr lang="en-GB" sz="40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755576" y="10527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Copper</a:t>
            </a:r>
            <a:endParaRPr lang="en-GB" dirty="0"/>
          </a:p>
        </p:txBody>
      </p:sp>
      <p:sp>
        <p:nvSpPr>
          <p:cNvPr id="96" name="TextBox 95"/>
          <p:cNvSpPr txBox="1"/>
          <p:nvPr/>
        </p:nvSpPr>
        <p:spPr>
          <a:xfrm>
            <a:off x="6732240" y="908720"/>
            <a:ext cx="1368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GB" b="1" dirty="0" smtClean="0">
                <a:latin typeface="Century Gothic" pitchFamily="34" charset="0"/>
              </a:rPr>
              <a:t>e-waste recycling centre</a:t>
            </a:r>
            <a:endParaRPr lang="en-GB" b="1" dirty="0">
              <a:latin typeface="Century Gothic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19872" y="1683965"/>
            <a:ext cx="23762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Which makes less waste?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Recycling used copper.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Getting copper from its minerals by heating with carbon.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79512" y="1412776"/>
            <a:ext cx="297094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Century Gothic" pitchFamily="34" charset="0"/>
              </a:rPr>
              <a:t>In some places, people obtain copper by burning the plastic off  old electric cables. This makes dioxins. Which statement is false?</a:t>
            </a:r>
          </a:p>
          <a:p>
            <a:pPr marL="271463" indent="-271463">
              <a:spcBef>
                <a:spcPts val="3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Dioxins are highly toxic.</a:t>
            </a:r>
          </a:p>
          <a:p>
            <a:pPr marL="271463" indent="-271463">
              <a:spcBef>
                <a:spcPts val="3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Dioxins cause cancer.</a:t>
            </a:r>
          </a:p>
          <a:p>
            <a:pPr marL="271463" indent="-271463">
              <a:spcBef>
                <a:spcPts val="3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Dioxins damage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hormones.</a:t>
            </a:r>
          </a:p>
          <a:p>
            <a:pPr marL="271463" indent="-271463">
              <a:spcBef>
                <a:spcPts val="3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D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Dioxins cannot </a:t>
            </a:r>
            <a:b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enter plants</a:t>
            </a:r>
            <a:r>
              <a:rPr lang="en-GB" sz="1400" dirty="0" smtClean="0">
                <a:latin typeface="Century Gothic" pitchFamily="34" charset="0"/>
              </a:rPr>
              <a:t>. 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11560" y="4869160"/>
            <a:ext cx="201622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Plastics in phones are made from which raw material?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Oil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Wood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Plastic ore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03848" y="4627582"/>
            <a:ext cx="2664296" cy="2041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Why are scientists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looking for alternatives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to plastic for phone casings?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A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Plastics are made from a non-renewable material.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There is no plastic with suitable properties for phone casings.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72200" y="4838089"/>
            <a:ext cx="2448272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In the EU in 2014, what percentage of electronic waste was recycled in official schemes?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1%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B</a:t>
            </a:r>
            <a:r>
              <a:rPr lang="en-GB" sz="1400" dirty="0" smtClean="0">
                <a:latin typeface="Century Gothic" pitchFamily="34" charset="0"/>
              </a:rPr>
              <a:t>	12%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C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40%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228184" y="1829142"/>
            <a:ext cx="2592288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In the EU in 2014, how much electronic waste (including large appliances) was disposed of, per person?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A</a:t>
            </a:r>
            <a:r>
              <a:rPr lang="en-GB" sz="1400" dirty="0" smtClean="0">
                <a:latin typeface="Century Gothic" pitchFamily="34" charset="0"/>
              </a:rPr>
              <a:t>	16 g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B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	16 kg</a:t>
            </a:r>
          </a:p>
          <a:p>
            <a:pPr marL="271463" indent="-271463">
              <a:spcBef>
                <a:spcPts val="600"/>
              </a:spcBef>
            </a:pPr>
            <a:r>
              <a:rPr lang="en-GB" sz="1400" b="1" dirty="0" smtClean="0">
                <a:latin typeface="Century Gothic" pitchFamily="34" charset="0"/>
              </a:rPr>
              <a:t>C</a:t>
            </a:r>
            <a:r>
              <a:rPr lang="en-GB" sz="1400" dirty="0" smtClean="0">
                <a:latin typeface="Century Gothic" pitchFamily="34" charset="0"/>
              </a:rPr>
              <a:t>	16 tonnes</a:t>
            </a:r>
            <a:endParaRPr lang="en-GB" dirty="0"/>
          </a:p>
        </p:txBody>
      </p:sp>
      <p:sp>
        <p:nvSpPr>
          <p:cNvPr id="110" name="TextBox 109"/>
          <p:cNvSpPr txBox="1"/>
          <p:nvPr/>
        </p:nvSpPr>
        <p:spPr>
          <a:xfrm>
            <a:off x="755576" y="39957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Plastic</a:t>
            </a:r>
            <a:endParaRPr lang="en-GB" dirty="0"/>
          </a:p>
        </p:txBody>
      </p:sp>
      <p:sp>
        <p:nvSpPr>
          <p:cNvPr id="111" name="TextBox 110"/>
          <p:cNvSpPr txBox="1"/>
          <p:nvPr/>
        </p:nvSpPr>
        <p:spPr>
          <a:xfrm>
            <a:off x="3707904" y="40050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Plastic</a:t>
            </a:r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732240" y="3861048"/>
            <a:ext cx="14401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GB" b="1" dirty="0" smtClean="0">
                <a:latin typeface="Century Gothic" pitchFamily="34" charset="0"/>
              </a:rPr>
              <a:t>e-waste recycling centre</a:t>
            </a:r>
            <a:endParaRPr lang="en-GB" b="1" dirty="0">
              <a:latin typeface="Century Gothic" pitchFamily="34" charset="0"/>
            </a:endParaRPr>
          </a:p>
        </p:txBody>
      </p:sp>
      <p:pic>
        <p:nvPicPr>
          <p:cNvPr id="115" name="Picture 114" descr="ecycli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56376" y="980728"/>
            <a:ext cx="901134" cy="8457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Picture 115" descr="ecycli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56376" y="3933056"/>
            <a:ext cx="901134" cy="8457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Picture 51" descr="copp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V="1">
            <a:off x="5220072" y="908720"/>
            <a:ext cx="720080" cy="636070"/>
          </a:xfrm>
          <a:prstGeom prst="rect">
            <a:avLst/>
          </a:prstGeom>
        </p:spPr>
      </p:pic>
      <p:pic>
        <p:nvPicPr>
          <p:cNvPr id="54" name="Picture 53" descr="copp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V="1">
            <a:off x="2267744" y="908720"/>
            <a:ext cx="720080" cy="636070"/>
          </a:xfrm>
          <a:prstGeom prst="rect">
            <a:avLst/>
          </a:prstGeom>
        </p:spPr>
      </p:pic>
      <p:pic>
        <p:nvPicPr>
          <p:cNvPr id="55" name="Picture 54" descr="plastic squar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2149381" y="3763387"/>
            <a:ext cx="637954" cy="977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55" descr="plastic squar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5132529" y="3763387"/>
            <a:ext cx="637954" cy="977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SS4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979712" y="251937"/>
            <a:ext cx="5760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entury Gothic" pitchFamily="34" charset="0"/>
                <a:ea typeface="+mj-ea"/>
                <a:cs typeface="+mj-cs"/>
              </a:rPr>
              <a:t>Consequences </a:t>
            </a:r>
            <a:r>
              <a:rPr lang="en-GB" sz="3200" dirty="0" smtClean="0">
                <a:latin typeface="Century Gothic" pitchFamily="34" charset="0"/>
                <a:ea typeface="+mj-ea"/>
                <a:cs typeface="+mj-cs"/>
              </a:rPr>
              <a:t>game cards</a:t>
            </a:r>
            <a:endParaRPr lang="en-GB" sz="32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34076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691680" y="134076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132000" y="134076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572000" y="134076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12160" y="134076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251520" y="278092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691680" y="278092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3132000" y="278092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572000" y="278092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012160" y="278092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51520" y="422108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691680" y="422108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132000" y="422108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572000" y="422108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6012160" y="4221088"/>
            <a:ext cx="1440000" cy="1440000"/>
          </a:xfrm>
          <a:prstGeom prst="rect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lowchart: Process 22"/>
          <p:cNvSpPr/>
          <p:nvPr/>
        </p:nvSpPr>
        <p:spPr>
          <a:xfrm>
            <a:off x="7452320" y="1340768"/>
            <a:ext cx="1440000" cy="4320480"/>
          </a:xfrm>
          <a:prstGeom prst="flowChartProcess">
            <a:avLst/>
          </a:prstGeom>
          <a:noFill/>
          <a:ln w="3175">
            <a:solidFill>
              <a:srgbClr val="28A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SS5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907704" y="251937"/>
            <a:ext cx="5904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entury Gothic" pitchFamily="34" charset="0"/>
                <a:ea typeface="+mj-ea"/>
                <a:cs typeface="+mj-cs"/>
              </a:rPr>
              <a:t>Consequences game rules</a:t>
            </a:r>
            <a:endParaRPr lang="en-GB" sz="32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00" y="2852936"/>
            <a:ext cx="43924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4</a:t>
            </a:r>
            <a:r>
              <a:rPr lang="en-GB" sz="1400" dirty="0" smtClean="0">
                <a:latin typeface="Century Gothic" pitchFamily="34" charset="0"/>
              </a:rPr>
              <a:t>	Now, you must fill up the boxes marked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with a 2 only.  These are consequences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of the suggestions in the ‘1’ boxes.</a:t>
            </a:r>
            <a:endParaRPr lang="en-GB" sz="1400" b="1" dirty="0" smtClean="0">
              <a:solidFill>
                <a:srgbClr val="C00000"/>
              </a:solidFill>
              <a:latin typeface="Century Gothic" pitchFamily="34" charset="0"/>
            </a:endParaRPr>
          </a:p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5</a:t>
            </a:r>
            <a:r>
              <a:rPr lang="en-GB" sz="1400" dirty="0" smtClean="0">
                <a:latin typeface="Century Gothic" pitchFamily="34" charset="0"/>
              </a:rPr>
              <a:t>	Continue until all the ‘2’ boxes are filled.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Then move onto the ‘3’ boxes.</a:t>
            </a:r>
          </a:p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6</a:t>
            </a:r>
            <a:r>
              <a:rPr lang="en-GB" sz="1400" dirty="0" smtClean="0">
                <a:latin typeface="Century Gothic" pitchFamily="34" charset="0"/>
              </a:rPr>
              <a:t>	When all boxes are filled, go through each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of the ‘2’ and ‘3’ boxes and decide if it is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a negative or positive consequence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(some might be both).  Mark all  the negative consequences with the red pen and positive with the green pen.</a:t>
            </a:r>
          </a:p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7</a:t>
            </a:r>
            <a:r>
              <a:rPr lang="en-GB" sz="1400" dirty="0" smtClean="0">
                <a:latin typeface="Century Gothic" pitchFamily="34" charset="0"/>
              </a:rPr>
              <a:t>	Then, count up how many consequences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are negative and how many are positive.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52120" y="1268760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entury Gothic" pitchFamily="34" charset="0"/>
              </a:rPr>
              <a:t>A consequence is an action that has an effect that can be negative or positive</a:t>
            </a:r>
            <a:endParaRPr lang="en-GB" sz="1600" dirty="0"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98072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b="1" dirty="0" smtClean="0">
                <a:latin typeface="Century Gothic" pitchFamily="34" charset="0"/>
              </a:rPr>
              <a:t>You will need:</a:t>
            </a:r>
            <a:endParaRPr lang="en-GB" sz="1400" dirty="0" smtClean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2420888"/>
            <a:ext cx="381642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itchFamily="34" charset="0"/>
              </a:rPr>
              <a:t>Instructions</a:t>
            </a:r>
          </a:p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1</a:t>
            </a:r>
            <a:r>
              <a:rPr lang="en-GB" sz="1400" dirty="0" smtClean="0">
                <a:latin typeface="Century Gothic" pitchFamily="34" charset="0"/>
              </a:rPr>
              <a:t>	Write the </a:t>
            </a: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action (not changing how </a:t>
            </a:r>
            <a:b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</a:b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we make, use and dispose of </a:t>
            </a:r>
            <a:r>
              <a:rPr lang="en-GB" sz="1400" b="1" dirty="0" err="1" smtClean="0">
                <a:solidFill>
                  <a:srgbClr val="2FA342"/>
                </a:solidFill>
                <a:latin typeface="Century Gothic" pitchFamily="34" charset="0"/>
              </a:rPr>
              <a:t>smartphones</a:t>
            </a: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) </a:t>
            </a:r>
            <a:r>
              <a:rPr lang="en-GB" sz="1400" dirty="0" smtClean="0">
                <a:latin typeface="Century Gothic" pitchFamily="34" charset="0"/>
              </a:rPr>
              <a:t>on the large card </a:t>
            </a:r>
            <a:br>
              <a:rPr lang="en-GB" sz="1400" dirty="0" smtClean="0">
                <a:latin typeface="Century Gothic" pitchFamily="34" charset="0"/>
              </a:rPr>
            </a:br>
            <a:r>
              <a:rPr lang="en-GB" sz="1400" dirty="0" smtClean="0">
                <a:latin typeface="Century Gothic" pitchFamily="34" charset="0"/>
              </a:rPr>
              <a:t>and place in the centre of the board.</a:t>
            </a:r>
          </a:p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2</a:t>
            </a:r>
            <a:r>
              <a:rPr lang="en-GB" sz="1400" dirty="0" smtClean="0">
                <a:latin typeface="Century Gothic" pitchFamily="34" charset="0"/>
              </a:rPr>
              <a:t>	Place the other cards in a pile.</a:t>
            </a:r>
          </a:p>
          <a:p>
            <a:pPr marL="228600" indent="-228600">
              <a:spcBef>
                <a:spcPts val="1200"/>
              </a:spcBef>
            </a:pPr>
            <a:r>
              <a:rPr lang="en-GB" sz="1400" b="1" dirty="0" smtClean="0">
                <a:solidFill>
                  <a:srgbClr val="2FA342"/>
                </a:solidFill>
                <a:latin typeface="Century Gothic" pitchFamily="34" charset="0"/>
              </a:rPr>
              <a:t>3</a:t>
            </a:r>
            <a:r>
              <a:rPr lang="en-GB" sz="1400" dirty="0" smtClean="0">
                <a:latin typeface="Century Gothic" pitchFamily="34" charset="0"/>
              </a:rPr>
              <a:t>	The first player thinks of one consequence of the action and shares it with the other players. If they agree that it is a consequence then the player takes a small card from the pile and writes on the consequence along with their initials. This is placed on one of the boxes marked with a 1. Take it in turns so all the ‘1’ boxes are filled up.</a:t>
            </a:r>
          </a:p>
        </p:txBody>
      </p:sp>
      <p:sp>
        <p:nvSpPr>
          <p:cNvPr id="18" name="Rectangle 17"/>
          <p:cNvSpPr/>
          <p:nvPr/>
        </p:nvSpPr>
        <p:spPr>
          <a:xfrm flipH="1">
            <a:off x="477648" y="1825079"/>
            <a:ext cx="2520280" cy="288032"/>
          </a:xfrm>
          <a:prstGeom prst="rect">
            <a:avLst/>
          </a:prstGeom>
          <a:noFill/>
          <a:ln w="6350">
            <a:solidFill>
              <a:srgbClr val="2FA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477648" y="1825079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GB" sz="1400" dirty="0" smtClean="0">
                <a:latin typeface="Century Gothic" pitchFamily="34" charset="0"/>
              </a:rPr>
              <a:t>Red and green pen/pencil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99047" y="1814700"/>
            <a:ext cx="940905" cy="288032"/>
          </a:xfrm>
          <a:prstGeom prst="rect">
            <a:avLst/>
          </a:prstGeom>
          <a:noFill/>
          <a:ln w="6350">
            <a:solidFill>
              <a:srgbClr val="2FA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7039" y="1814700"/>
            <a:ext cx="100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GB" sz="1400" dirty="0" smtClean="0">
                <a:latin typeface="Century Gothic" pitchFamily="34" charset="0"/>
              </a:rPr>
              <a:t>3 players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7544" y="1350640"/>
            <a:ext cx="3024336" cy="288032"/>
          </a:xfrm>
          <a:prstGeom prst="rect">
            <a:avLst/>
          </a:prstGeom>
          <a:noFill/>
          <a:ln w="6350">
            <a:solidFill>
              <a:srgbClr val="2FA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340768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 smtClean="0">
                <a:latin typeface="Century Gothic" pitchFamily="34" charset="0"/>
              </a:rPr>
              <a:t>A game of consequences board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3888" y="1340768"/>
            <a:ext cx="1800200" cy="288032"/>
          </a:xfrm>
          <a:prstGeom prst="rect">
            <a:avLst/>
          </a:prstGeom>
          <a:noFill/>
          <a:ln w="6350">
            <a:solidFill>
              <a:srgbClr val="2FA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63888" y="1340768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 smtClean="0">
                <a:latin typeface="Century Gothic" pitchFamily="34" charset="0"/>
              </a:rPr>
              <a:t>Blank cards cut up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4427984" y="2924944"/>
            <a:ext cx="0" cy="3240360"/>
          </a:xfrm>
          <a:prstGeom prst="line">
            <a:avLst/>
          </a:prstGeom>
          <a:ln w="6350">
            <a:solidFill>
              <a:srgbClr val="EB9F1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Freeform 143"/>
          <p:cNvSpPr/>
          <p:nvPr/>
        </p:nvSpPr>
        <p:spPr>
          <a:xfrm>
            <a:off x="0" y="836712"/>
            <a:ext cx="9147965" cy="2482130"/>
          </a:xfrm>
          <a:custGeom>
            <a:avLst/>
            <a:gdLst>
              <a:gd name="connsiteX0" fmla="*/ 0 w 9112469"/>
              <a:gd name="connsiteY0" fmla="*/ 0 h 2475187"/>
              <a:gd name="connsiteX1" fmla="*/ 3279228 w 9112469"/>
              <a:gd name="connsiteY1" fmla="*/ 2475187 h 2475187"/>
              <a:gd name="connsiteX2" fmla="*/ 5959366 w 9112469"/>
              <a:gd name="connsiteY2" fmla="*/ 2475187 h 2475187"/>
              <a:gd name="connsiteX3" fmla="*/ 9112469 w 9112469"/>
              <a:gd name="connsiteY3" fmla="*/ 31531 h 2475187"/>
              <a:gd name="connsiteX4" fmla="*/ 0 w 9112469"/>
              <a:gd name="connsiteY4" fmla="*/ 0 h 2475187"/>
              <a:gd name="connsiteX0" fmla="*/ 0 w 9112469"/>
              <a:gd name="connsiteY0" fmla="*/ 0 h 2475187"/>
              <a:gd name="connsiteX1" fmla="*/ 3279228 w 9112469"/>
              <a:gd name="connsiteY1" fmla="*/ 2475187 h 2475187"/>
              <a:gd name="connsiteX2" fmla="*/ 5959366 w 9112469"/>
              <a:gd name="connsiteY2" fmla="*/ 2475187 h 2475187"/>
              <a:gd name="connsiteX3" fmla="*/ 9112469 w 9112469"/>
              <a:gd name="connsiteY3" fmla="*/ 1140 h 2475187"/>
              <a:gd name="connsiteX4" fmla="*/ 0 w 9112469"/>
              <a:gd name="connsiteY4" fmla="*/ 0 h 2475187"/>
              <a:gd name="connsiteX0" fmla="*/ 0 w 9112469"/>
              <a:gd name="connsiteY0" fmla="*/ 0 h 2475187"/>
              <a:gd name="connsiteX1" fmla="*/ 3279228 w 9112469"/>
              <a:gd name="connsiteY1" fmla="*/ 2475187 h 2475187"/>
              <a:gd name="connsiteX2" fmla="*/ 5908621 w 9112469"/>
              <a:gd name="connsiteY2" fmla="*/ 2449412 h 2475187"/>
              <a:gd name="connsiteX3" fmla="*/ 9112469 w 9112469"/>
              <a:gd name="connsiteY3" fmla="*/ 1140 h 2475187"/>
              <a:gd name="connsiteX4" fmla="*/ 0 w 9112469"/>
              <a:gd name="connsiteY4" fmla="*/ 0 h 2475187"/>
              <a:gd name="connsiteX0" fmla="*/ 0 w 9112469"/>
              <a:gd name="connsiteY0" fmla="*/ 799 h 2474047"/>
              <a:gd name="connsiteX1" fmla="*/ 3279228 w 9112469"/>
              <a:gd name="connsiteY1" fmla="*/ 2474047 h 2474047"/>
              <a:gd name="connsiteX2" fmla="*/ 5908621 w 9112469"/>
              <a:gd name="connsiteY2" fmla="*/ 2448272 h 2474047"/>
              <a:gd name="connsiteX3" fmla="*/ 9112469 w 9112469"/>
              <a:gd name="connsiteY3" fmla="*/ 0 h 2474047"/>
              <a:gd name="connsiteX4" fmla="*/ 0 w 9112469"/>
              <a:gd name="connsiteY4" fmla="*/ 799 h 2474047"/>
              <a:gd name="connsiteX0" fmla="*/ 0 w 9147965"/>
              <a:gd name="connsiteY0" fmla="*/ 0 h 2482130"/>
              <a:gd name="connsiteX1" fmla="*/ 3314724 w 9147965"/>
              <a:gd name="connsiteY1" fmla="*/ 2482130 h 2482130"/>
              <a:gd name="connsiteX2" fmla="*/ 5944117 w 9147965"/>
              <a:gd name="connsiteY2" fmla="*/ 2456355 h 2482130"/>
              <a:gd name="connsiteX3" fmla="*/ 9147965 w 9147965"/>
              <a:gd name="connsiteY3" fmla="*/ 8083 h 2482130"/>
              <a:gd name="connsiteX4" fmla="*/ 0 w 9147965"/>
              <a:gd name="connsiteY4" fmla="*/ 0 h 248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7965" h="2482130">
                <a:moveTo>
                  <a:pt x="0" y="0"/>
                </a:moveTo>
                <a:lnTo>
                  <a:pt x="3314724" y="2482130"/>
                </a:lnTo>
                <a:lnTo>
                  <a:pt x="5944117" y="2456355"/>
                </a:lnTo>
                <a:lnTo>
                  <a:pt x="9147965" y="80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Freeform 141"/>
          <p:cNvSpPr/>
          <p:nvPr/>
        </p:nvSpPr>
        <p:spPr>
          <a:xfrm>
            <a:off x="4600408" y="846958"/>
            <a:ext cx="4543592" cy="5693638"/>
          </a:xfrm>
          <a:custGeom>
            <a:avLst/>
            <a:gdLst>
              <a:gd name="connsiteX0" fmla="*/ 4508937 w 4524703"/>
              <a:gd name="connsiteY0" fmla="*/ 0 h 5659821"/>
              <a:gd name="connsiteX1" fmla="*/ 1355834 w 4524703"/>
              <a:gd name="connsiteY1" fmla="*/ 2443655 h 5659821"/>
              <a:gd name="connsiteX2" fmla="*/ 1387365 w 4524703"/>
              <a:gd name="connsiteY2" fmla="*/ 3184634 h 5659821"/>
              <a:gd name="connsiteX3" fmla="*/ 15765 w 4524703"/>
              <a:gd name="connsiteY3" fmla="*/ 3184634 h 5659821"/>
              <a:gd name="connsiteX4" fmla="*/ 0 w 4524703"/>
              <a:gd name="connsiteY4" fmla="*/ 5644055 h 5659821"/>
              <a:gd name="connsiteX5" fmla="*/ 4524703 w 4524703"/>
              <a:gd name="connsiteY5" fmla="*/ 5659821 h 5659821"/>
              <a:gd name="connsiteX6" fmla="*/ 4508937 w 4524703"/>
              <a:gd name="connsiteY6" fmla="*/ 0 h 5659821"/>
              <a:gd name="connsiteX0" fmla="*/ 4508937 w 4524703"/>
              <a:gd name="connsiteY0" fmla="*/ 0 h 5659821"/>
              <a:gd name="connsiteX1" fmla="*/ 1349797 w 4524703"/>
              <a:gd name="connsiteY1" fmla="*/ 2414087 h 5659821"/>
              <a:gd name="connsiteX2" fmla="*/ 1387365 w 4524703"/>
              <a:gd name="connsiteY2" fmla="*/ 3184634 h 5659821"/>
              <a:gd name="connsiteX3" fmla="*/ 15765 w 4524703"/>
              <a:gd name="connsiteY3" fmla="*/ 3184634 h 5659821"/>
              <a:gd name="connsiteX4" fmla="*/ 0 w 4524703"/>
              <a:gd name="connsiteY4" fmla="*/ 5644055 h 5659821"/>
              <a:gd name="connsiteX5" fmla="*/ 4524703 w 4524703"/>
              <a:gd name="connsiteY5" fmla="*/ 5659821 h 5659821"/>
              <a:gd name="connsiteX6" fmla="*/ 4508937 w 4524703"/>
              <a:gd name="connsiteY6" fmla="*/ 0 h 5659821"/>
              <a:gd name="connsiteX0" fmla="*/ 4508937 w 4524703"/>
              <a:gd name="connsiteY0" fmla="*/ 0 h 5659821"/>
              <a:gd name="connsiteX1" fmla="*/ 1349797 w 4524703"/>
              <a:gd name="connsiteY1" fmla="*/ 2414087 h 5659821"/>
              <a:gd name="connsiteX2" fmla="*/ 1358644 w 4524703"/>
              <a:gd name="connsiteY2" fmla="*/ 3148375 h 5659821"/>
              <a:gd name="connsiteX3" fmla="*/ 15765 w 4524703"/>
              <a:gd name="connsiteY3" fmla="*/ 3184634 h 5659821"/>
              <a:gd name="connsiteX4" fmla="*/ 0 w 4524703"/>
              <a:gd name="connsiteY4" fmla="*/ 5644055 h 5659821"/>
              <a:gd name="connsiteX5" fmla="*/ 4524703 w 4524703"/>
              <a:gd name="connsiteY5" fmla="*/ 5659821 h 5659821"/>
              <a:gd name="connsiteX6" fmla="*/ 4508937 w 4524703"/>
              <a:gd name="connsiteY6" fmla="*/ 0 h 5659821"/>
              <a:gd name="connsiteX0" fmla="*/ 4527238 w 4543004"/>
              <a:gd name="connsiteY0" fmla="*/ 0 h 5659821"/>
              <a:gd name="connsiteX1" fmla="*/ 1368098 w 4543004"/>
              <a:gd name="connsiteY1" fmla="*/ 2414087 h 5659821"/>
              <a:gd name="connsiteX2" fmla="*/ 1376945 w 4543004"/>
              <a:gd name="connsiteY2" fmla="*/ 3148375 h 5659821"/>
              <a:gd name="connsiteX3" fmla="*/ 0 w 4543004"/>
              <a:gd name="connsiteY3" fmla="*/ 3136993 h 5659821"/>
              <a:gd name="connsiteX4" fmla="*/ 18301 w 4543004"/>
              <a:gd name="connsiteY4" fmla="*/ 5644055 h 5659821"/>
              <a:gd name="connsiteX5" fmla="*/ 4543004 w 4543004"/>
              <a:gd name="connsiteY5" fmla="*/ 5659821 h 5659821"/>
              <a:gd name="connsiteX6" fmla="*/ 4527238 w 4543004"/>
              <a:gd name="connsiteY6" fmla="*/ 0 h 5659821"/>
              <a:gd name="connsiteX0" fmla="*/ 4527826 w 4543592"/>
              <a:gd name="connsiteY0" fmla="*/ 0 h 5675073"/>
              <a:gd name="connsiteX1" fmla="*/ 1368686 w 4543592"/>
              <a:gd name="connsiteY1" fmla="*/ 2414087 h 5675073"/>
              <a:gd name="connsiteX2" fmla="*/ 1377533 w 4543592"/>
              <a:gd name="connsiteY2" fmla="*/ 3148375 h 5675073"/>
              <a:gd name="connsiteX3" fmla="*/ 588 w 4543592"/>
              <a:gd name="connsiteY3" fmla="*/ 3136993 h 5675073"/>
              <a:gd name="connsiteX4" fmla="*/ 0 w 4543592"/>
              <a:gd name="connsiteY4" fmla="*/ 5675073 h 5675073"/>
              <a:gd name="connsiteX5" fmla="*/ 4543592 w 4543592"/>
              <a:gd name="connsiteY5" fmla="*/ 5659821 h 5675073"/>
              <a:gd name="connsiteX6" fmla="*/ 4527826 w 4543592"/>
              <a:gd name="connsiteY6" fmla="*/ 0 h 5675073"/>
              <a:gd name="connsiteX0" fmla="*/ 4538288 w 4543592"/>
              <a:gd name="connsiteY0" fmla="*/ 0 h 5693638"/>
              <a:gd name="connsiteX1" fmla="*/ 1368686 w 4543592"/>
              <a:gd name="connsiteY1" fmla="*/ 2432652 h 5693638"/>
              <a:gd name="connsiteX2" fmla="*/ 1377533 w 4543592"/>
              <a:gd name="connsiteY2" fmla="*/ 3166940 h 5693638"/>
              <a:gd name="connsiteX3" fmla="*/ 588 w 4543592"/>
              <a:gd name="connsiteY3" fmla="*/ 3155558 h 5693638"/>
              <a:gd name="connsiteX4" fmla="*/ 0 w 4543592"/>
              <a:gd name="connsiteY4" fmla="*/ 5693638 h 5693638"/>
              <a:gd name="connsiteX5" fmla="*/ 4543592 w 4543592"/>
              <a:gd name="connsiteY5" fmla="*/ 5678386 h 5693638"/>
              <a:gd name="connsiteX6" fmla="*/ 4538288 w 4543592"/>
              <a:gd name="connsiteY6" fmla="*/ 0 h 5693638"/>
              <a:gd name="connsiteX0" fmla="*/ 4538288 w 4543592"/>
              <a:gd name="connsiteY0" fmla="*/ 0 h 5693638"/>
              <a:gd name="connsiteX1" fmla="*/ 1371088 w 4543592"/>
              <a:gd name="connsiteY1" fmla="*/ 2422350 h 5693638"/>
              <a:gd name="connsiteX2" fmla="*/ 1377533 w 4543592"/>
              <a:gd name="connsiteY2" fmla="*/ 3166940 h 5693638"/>
              <a:gd name="connsiteX3" fmla="*/ 588 w 4543592"/>
              <a:gd name="connsiteY3" fmla="*/ 3155558 h 5693638"/>
              <a:gd name="connsiteX4" fmla="*/ 0 w 4543592"/>
              <a:gd name="connsiteY4" fmla="*/ 5693638 h 5693638"/>
              <a:gd name="connsiteX5" fmla="*/ 4543592 w 4543592"/>
              <a:gd name="connsiteY5" fmla="*/ 5678386 h 5693638"/>
              <a:gd name="connsiteX6" fmla="*/ 4538288 w 4543592"/>
              <a:gd name="connsiteY6" fmla="*/ 0 h 5693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3592" h="5693638">
                <a:moveTo>
                  <a:pt x="4538288" y="0"/>
                </a:moveTo>
                <a:lnTo>
                  <a:pt x="1371088" y="2422350"/>
                </a:lnTo>
                <a:cubicBezTo>
                  <a:pt x="1373236" y="2670547"/>
                  <a:pt x="1375385" y="2918743"/>
                  <a:pt x="1377533" y="3166940"/>
                </a:cubicBezTo>
                <a:lnTo>
                  <a:pt x="588" y="3155558"/>
                </a:lnTo>
                <a:lnTo>
                  <a:pt x="0" y="5693638"/>
                </a:lnTo>
                <a:lnTo>
                  <a:pt x="4543592" y="5678386"/>
                </a:lnTo>
                <a:cubicBezTo>
                  <a:pt x="4538337" y="3791779"/>
                  <a:pt x="4543543" y="1886607"/>
                  <a:pt x="453828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Freeform 140"/>
          <p:cNvSpPr/>
          <p:nvPr/>
        </p:nvSpPr>
        <p:spPr>
          <a:xfrm>
            <a:off x="-29449" y="826391"/>
            <a:ext cx="4648745" cy="5716299"/>
          </a:xfrm>
          <a:custGeom>
            <a:avLst/>
            <a:gdLst>
              <a:gd name="connsiteX0" fmla="*/ 26277 w 4629808"/>
              <a:gd name="connsiteY0" fmla="*/ 0 h 5722883"/>
              <a:gd name="connsiteX1" fmla="*/ 3305504 w 4629808"/>
              <a:gd name="connsiteY1" fmla="*/ 2490952 h 5722883"/>
              <a:gd name="connsiteX2" fmla="*/ 3321270 w 4629808"/>
              <a:gd name="connsiteY2" fmla="*/ 3184634 h 5722883"/>
              <a:gd name="connsiteX3" fmla="*/ 4629808 w 4629808"/>
              <a:gd name="connsiteY3" fmla="*/ 3184634 h 5722883"/>
              <a:gd name="connsiteX4" fmla="*/ 4614042 w 4629808"/>
              <a:gd name="connsiteY4" fmla="*/ 5722883 h 5722883"/>
              <a:gd name="connsiteX5" fmla="*/ 10511 w 4629808"/>
              <a:gd name="connsiteY5" fmla="*/ 5722883 h 5722883"/>
              <a:gd name="connsiteX6" fmla="*/ 26277 w 4629808"/>
              <a:gd name="connsiteY6" fmla="*/ 0 h 5722883"/>
              <a:gd name="connsiteX0" fmla="*/ 26277 w 4629808"/>
              <a:gd name="connsiteY0" fmla="*/ 0 h 5722883"/>
              <a:gd name="connsiteX1" fmla="*/ 3307829 w 4629808"/>
              <a:gd name="connsiteY1" fmla="*/ 2484149 h 5722883"/>
              <a:gd name="connsiteX2" fmla="*/ 3321270 w 4629808"/>
              <a:gd name="connsiteY2" fmla="*/ 3184634 h 5722883"/>
              <a:gd name="connsiteX3" fmla="*/ 4629808 w 4629808"/>
              <a:gd name="connsiteY3" fmla="*/ 3184634 h 5722883"/>
              <a:gd name="connsiteX4" fmla="*/ 4614042 w 4629808"/>
              <a:gd name="connsiteY4" fmla="*/ 5722883 h 5722883"/>
              <a:gd name="connsiteX5" fmla="*/ 10511 w 4629808"/>
              <a:gd name="connsiteY5" fmla="*/ 5722883 h 5722883"/>
              <a:gd name="connsiteX6" fmla="*/ 26277 w 4629808"/>
              <a:gd name="connsiteY6" fmla="*/ 0 h 5722883"/>
              <a:gd name="connsiteX0" fmla="*/ 26277 w 4629808"/>
              <a:gd name="connsiteY0" fmla="*/ 0 h 5722883"/>
              <a:gd name="connsiteX1" fmla="*/ 3307829 w 4629808"/>
              <a:gd name="connsiteY1" fmla="*/ 2484149 h 5722883"/>
              <a:gd name="connsiteX2" fmla="*/ 3285735 w 4629808"/>
              <a:gd name="connsiteY2" fmla="*/ 3178647 h 5722883"/>
              <a:gd name="connsiteX3" fmla="*/ 4629808 w 4629808"/>
              <a:gd name="connsiteY3" fmla="*/ 3184634 h 5722883"/>
              <a:gd name="connsiteX4" fmla="*/ 4614042 w 4629808"/>
              <a:gd name="connsiteY4" fmla="*/ 5722883 h 5722883"/>
              <a:gd name="connsiteX5" fmla="*/ 10511 w 4629808"/>
              <a:gd name="connsiteY5" fmla="*/ 5722883 h 5722883"/>
              <a:gd name="connsiteX6" fmla="*/ 26277 w 4629808"/>
              <a:gd name="connsiteY6" fmla="*/ 0 h 5722883"/>
              <a:gd name="connsiteX0" fmla="*/ 26277 w 4629808"/>
              <a:gd name="connsiteY0" fmla="*/ 0 h 5722883"/>
              <a:gd name="connsiteX1" fmla="*/ 3291183 w 4629808"/>
              <a:gd name="connsiteY1" fmla="*/ 2481140 h 5722883"/>
              <a:gd name="connsiteX2" fmla="*/ 3285735 w 4629808"/>
              <a:gd name="connsiteY2" fmla="*/ 3178647 h 5722883"/>
              <a:gd name="connsiteX3" fmla="*/ 4629808 w 4629808"/>
              <a:gd name="connsiteY3" fmla="*/ 3184634 h 5722883"/>
              <a:gd name="connsiteX4" fmla="*/ 4614042 w 4629808"/>
              <a:gd name="connsiteY4" fmla="*/ 5722883 h 5722883"/>
              <a:gd name="connsiteX5" fmla="*/ 10511 w 4629808"/>
              <a:gd name="connsiteY5" fmla="*/ 5722883 h 5722883"/>
              <a:gd name="connsiteX6" fmla="*/ 26277 w 4629808"/>
              <a:gd name="connsiteY6" fmla="*/ 0 h 5722883"/>
              <a:gd name="connsiteX0" fmla="*/ 26277 w 4637924"/>
              <a:gd name="connsiteY0" fmla="*/ 0 h 5707417"/>
              <a:gd name="connsiteX1" fmla="*/ 3299299 w 4637924"/>
              <a:gd name="connsiteY1" fmla="*/ 2465674 h 5707417"/>
              <a:gd name="connsiteX2" fmla="*/ 3293851 w 4637924"/>
              <a:gd name="connsiteY2" fmla="*/ 3163181 h 5707417"/>
              <a:gd name="connsiteX3" fmla="*/ 4637924 w 4637924"/>
              <a:gd name="connsiteY3" fmla="*/ 3169168 h 5707417"/>
              <a:gd name="connsiteX4" fmla="*/ 4622158 w 4637924"/>
              <a:gd name="connsiteY4" fmla="*/ 5707417 h 5707417"/>
              <a:gd name="connsiteX5" fmla="*/ 18627 w 4637924"/>
              <a:gd name="connsiteY5" fmla="*/ 5707417 h 5707417"/>
              <a:gd name="connsiteX6" fmla="*/ 26277 w 4637924"/>
              <a:gd name="connsiteY6" fmla="*/ 0 h 5707417"/>
              <a:gd name="connsiteX0" fmla="*/ 26277 w 4648745"/>
              <a:gd name="connsiteY0" fmla="*/ 0 h 5716299"/>
              <a:gd name="connsiteX1" fmla="*/ 3310120 w 4648745"/>
              <a:gd name="connsiteY1" fmla="*/ 2474556 h 5716299"/>
              <a:gd name="connsiteX2" fmla="*/ 3304672 w 4648745"/>
              <a:gd name="connsiteY2" fmla="*/ 3172063 h 5716299"/>
              <a:gd name="connsiteX3" fmla="*/ 4648745 w 4648745"/>
              <a:gd name="connsiteY3" fmla="*/ 3178050 h 5716299"/>
              <a:gd name="connsiteX4" fmla="*/ 4632979 w 4648745"/>
              <a:gd name="connsiteY4" fmla="*/ 5716299 h 5716299"/>
              <a:gd name="connsiteX5" fmla="*/ 29448 w 4648745"/>
              <a:gd name="connsiteY5" fmla="*/ 5716299 h 5716299"/>
              <a:gd name="connsiteX6" fmla="*/ 26277 w 4648745"/>
              <a:gd name="connsiteY6" fmla="*/ 0 h 571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8745" h="5716299">
                <a:moveTo>
                  <a:pt x="26277" y="0"/>
                </a:moveTo>
                <a:lnTo>
                  <a:pt x="3310120" y="2474556"/>
                </a:lnTo>
                <a:lnTo>
                  <a:pt x="3304672" y="3172063"/>
                </a:lnTo>
                <a:lnTo>
                  <a:pt x="4648745" y="3178050"/>
                </a:lnTo>
                <a:cubicBezTo>
                  <a:pt x="4643490" y="4024133"/>
                  <a:pt x="4638234" y="4870216"/>
                  <a:pt x="4632979" y="5716299"/>
                </a:cubicBezTo>
                <a:lnTo>
                  <a:pt x="29448" y="5716299"/>
                </a:lnTo>
                <a:cubicBezTo>
                  <a:pt x="24193" y="3808671"/>
                  <a:pt x="0" y="1907628"/>
                  <a:pt x="2627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SS6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907704" y="251937"/>
            <a:ext cx="5597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entury Gothic" pitchFamily="34" charset="0"/>
                <a:ea typeface="+mj-ea"/>
                <a:cs typeface="+mj-cs"/>
              </a:rPr>
              <a:t>A game of consequences</a:t>
            </a:r>
            <a:endParaRPr lang="en-GB" sz="32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1720" y="4005064"/>
            <a:ext cx="720000" cy="72000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372200" y="4005064"/>
            <a:ext cx="720000" cy="72000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83568" y="4005064"/>
            <a:ext cx="720000" cy="720000"/>
          </a:xfrm>
          <a:prstGeom prst="rect">
            <a:avLst/>
          </a:prstGeom>
          <a:solidFill>
            <a:srgbClr val="00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051720" y="5301208"/>
            <a:ext cx="720000" cy="720000"/>
          </a:xfrm>
          <a:prstGeom prst="rect">
            <a:avLst/>
          </a:prstGeom>
          <a:solidFill>
            <a:srgbClr val="00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740352" y="4005064"/>
            <a:ext cx="720000" cy="720000"/>
          </a:xfrm>
          <a:prstGeom prst="rect">
            <a:avLst/>
          </a:prstGeom>
          <a:solidFill>
            <a:srgbClr val="00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372200" y="5301208"/>
            <a:ext cx="720000" cy="720000"/>
          </a:xfrm>
          <a:prstGeom prst="rect">
            <a:avLst/>
          </a:prstGeom>
          <a:solidFill>
            <a:srgbClr val="00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211960" y="2060928"/>
            <a:ext cx="720000" cy="720000"/>
          </a:xfrm>
          <a:prstGeom prst="rect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2915816" y="1124744"/>
            <a:ext cx="720000" cy="720000"/>
          </a:xfrm>
          <a:prstGeom prst="rect">
            <a:avLst/>
          </a:prstGeom>
          <a:solidFill>
            <a:srgbClr val="00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508104" y="1124744"/>
            <a:ext cx="720000" cy="720000"/>
          </a:xfrm>
          <a:prstGeom prst="rect">
            <a:avLst/>
          </a:prstGeom>
          <a:solidFill>
            <a:srgbClr val="00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691680" y="1124744"/>
            <a:ext cx="720000" cy="720000"/>
          </a:xfrm>
          <a:prstGeom prst="rect">
            <a:avLst/>
          </a:pr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732240" y="1124744"/>
            <a:ext cx="720000" cy="720000"/>
          </a:xfrm>
          <a:prstGeom prst="rect">
            <a:avLst/>
          </a:pr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83568" y="2852936"/>
            <a:ext cx="720000" cy="720000"/>
          </a:xfrm>
          <a:prstGeom prst="rect">
            <a:avLst/>
          </a:pr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275856" y="5301208"/>
            <a:ext cx="720000" cy="720000"/>
          </a:xfrm>
          <a:prstGeom prst="rect">
            <a:avLst/>
          </a:pr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7740352" y="2852936"/>
            <a:ext cx="720000" cy="720000"/>
          </a:xfrm>
          <a:prstGeom prst="rect">
            <a:avLst/>
          </a:pr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220072" y="5301208"/>
            <a:ext cx="720000" cy="720000"/>
          </a:xfrm>
          <a:prstGeom prst="rect">
            <a:avLst/>
          </a:pr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>
            <a:stCxn id="6" idx="0"/>
            <a:endCxn id="13" idx="2"/>
          </p:cNvCxnSpPr>
          <p:nvPr/>
        </p:nvCxnSpPr>
        <p:spPr>
          <a:xfrm flipH="1" flipV="1">
            <a:off x="4571960" y="2780928"/>
            <a:ext cx="0" cy="50405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1"/>
            <a:endCxn id="7" idx="3"/>
          </p:cNvCxnSpPr>
          <p:nvPr/>
        </p:nvCxnSpPr>
        <p:spPr>
          <a:xfrm flipH="1">
            <a:off x="2771720" y="3644984"/>
            <a:ext cx="504136" cy="72008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3"/>
            <a:endCxn id="8" idx="1"/>
          </p:cNvCxnSpPr>
          <p:nvPr/>
        </p:nvCxnSpPr>
        <p:spPr>
          <a:xfrm>
            <a:off x="5975856" y="3644984"/>
            <a:ext cx="396344" cy="72008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3" idx="1"/>
            <a:endCxn id="14" idx="3"/>
          </p:cNvCxnSpPr>
          <p:nvPr/>
        </p:nvCxnSpPr>
        <p:spPr>
          <a:xfrm flipH="1" flipV="1">
            <a:off x="3635816" y="1484744"/>
            <a:ext cx="576144" cy="93618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3" idx="3"/>
            <a:endCxn id="15" idx="1"/>
          </p:cNvCxnSpPr>
          <p:nvPr/>
        </p:nvCxnSpPr>
        <p:spPr>
          <a:xfrm flipV="1">
            <a:off x="4931960" y="1484744"/>
            <a:ext cx="576144" cy="93618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1"/>
            <a:endCxn id="16" idx="3"/>
          </p:cNvCxnSpPr>
          <p:nvPr/>
        </p:nvCxnSpPr>
        <p:spPr>
          <a:xfrm flipH="1">
            <a:off x="2411680" y="1484744"/>
            <a:ext cx="5041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5" idx="3"/>
            <a:endCxn id="17" idx="1"/>
          </p:cNvCxnSpPr>
          <p:nvPr/>
        </p:nvCxnSpPr>
        <p:spPr>
          <a:xfrm>
            <a:off x="6228104" y="1484744"/>
            <a:ext cx="5041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9" idx="0"/>
            <a:endCxn id="18" idx="2"/>
          </p:cNvCxnSpPr>
          <p:nvPr/>
        </p:nvCxnSpPr>
        <p:spPr>
          <a:xfrm flipV="1">
            <a:off x="1043568" y="3572936"/>
            <a:ext cx="0" cy="43212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1" idx="0"/>
            <a:endCxn id="20" idx="2"/>
          </p:cNvCxnSpPr>
          <p:nvPr/>
        </p:nvCxnSpPr>
        <p:spPr>
          <a:xfrm flipV="1">
            <a:off x="8100352" y="3572936"/>
            <a:ext cx="0" cy="43212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0" idx="3"/>
            <a:endCxn id="19" idx="1"/>
          </p:cNvCxnSpPr>
          <p:nvPr/>
        </p:nvCxnSpPr>
        <p:spPr>
          <a:xfrm>
            <a:off x="2771720" y="5661208"/>
            <a:ext cx="5041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12" idx="1"/>
            <a:endCxn id="21" idx="3"/>
          </p:cNvCxnSpPr>
          <p:nvPr/>
        </p:nvCxnSpPr>
        <p:spPr>
          <a:xfrm flipH="1">
            <a:off x="5940072" y="5661208"/>
            <a:ext cx="43212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7" idx="1"/>
            <a:endCxn id="9" idx="3"/>
          </p:cNvCxnSpPr>
          <p:nvPr/>
        </p:nvCxnSpPr>
        <p:spPr>
          <a:xfrm flipH="1">
            <a:off x="1403568" y="4365064"/>
            <a:ext cx="64815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7" idx="2"/>
            <a:endCxn id="10" idx="0"/>
          </p:cNvCxnSpPr>
          <p:nvPr/>
        </p:nvCxnSpPr>
        <p:spPr>
          <a:xfrm>
            <a:off x="2411720" y="4725064"/>
            <a:ext cx="0" cy="57614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8" idx="3"/>
            <a:endCxn id="11" idx="1"/>
          </p:cNvCxnSpPr>
          <p:nvPr/>
        </p:nvCxnSpPr>
        <p:spPr>
          <a:xfrm>
            <a:off x="7092200" y="4365064"/>
            <a:ext cx="64815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8" idx="2"/>
            <a:endCxn id="12" idx="0"/>
          </p:cNvCxnSpPr>
          <p:nvPr/>
        </p:nvCxnSpPr>
        <p:spPr>
          <a:xfrm>
            <a:off x="6732200" y="4725064"/>
            <a:ext cx="0" cy="57614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4211960" y="213293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1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051720" y="4068361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1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372200" y="407707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1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508104" y="119675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915816" y="119675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83568" y="407707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051720" y="537321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372200" y="537321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7740352" y="407707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691680" y="119675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83568" y="2924944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732240" y="119675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275856" y="537321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740352" y="2924944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220072" y="537321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36" name="Straight Connector 135"/>
          <p:cNvCxnSpPr/>
          <p:nvPr/>
        </p:nvCxnSpPr>
        <p:spPr>
          <a:xfrm flipH="1" flipV="1">
            <a:off x="0" y="836712"/>
            <a:ext cx="3275856" cy="2448272"/>
          </a:xfrm>
          <a:prstGeom prst="line">
            <a:avLst/>
          </a:prstGeom>
          <a:ln>
            <a:solidFill>
              <a:srgbClr val="2FA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stCxn id="112" idx="2"/>
          </p:cNvCxnSpPr>
          <p:nvPr/>
        </p:nvCxnSpPr>
        <p:spPr>
          <a:xfrm flipH="1">
            <a:off x="4590971" y="4005064"/>
            <a:ext cx="17033" cy="2547504"/>
          </a:xfrm>
          <a:prstGeom prst="line">
            <a:avLst/>
          </a:prstGeom>
          <a:ln>
            <a:solidFill>
              <a:srgbClr val="2FA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5940152" y="836712"/>
            <a:ext cx="3203848" cy="2448272"/>
          </a:xfrm>
          <a:prstGeom prst="line">
            <a:avLst/>
          </a:prstGeom>
          <a:ln>
            <a:solidFill>
              <a:srgbClr val="2FA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44" idx="0"/>
            <a:endCxn id="144" idx="3"/>
          </p:cNvCxnSpPr>
          <p:nvPr/>
        </p:nvCxnSpPr>
        <p:spPr>
          <a:xfrm>
            <a:off x="0" y="836712"/>
            <a:ext cx="9147965" cy="8083"/>
          </a:xfrm>
          <a:prstGeom prst="line">
            <a:avLst/>
          </a:prstGeom>
          <a:ln>
            <a:solidFill>
              <a:srgbClr val="2FA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75856" y="3284984"/>
            <a:ext cx="2700000" cy="720000"/>
          </a:xfrm>
          <a:prstGeom prst="rect">
            <a:avLst/>
          </a:prstGeom>
          <a:solidFill>
            <a:schemeClr val="bg1"/>
          </a:solidFill>
          <a:ln w="12700">
            <a:solidFill>
              <a:srgbClr val="2FA34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/>
          <p:cNvSpPr txBox="1"/>
          <p:nvPr/>
        </p:nvSpPr>
        <p:spPr>
          <a:xfrm>
            <a:off x="3707904" y="3358733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2FA342"/>
                </a:solidFill>
                <a:latin typeface="Century Gothic" pitchFamily="34" charset="0"/>
              </a:rPr>
              <a:t>Action</a:t>
            </a:r>
            <a:endParaRPr lang="en-GB" sz="3600" b="1" dirty="0">
              <a:solidFill>
                <a:srgbClr val="2FA342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69" name="TextBox 68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SS7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70" name="Picture 69" descr="Student sheet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1115616" y="2008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Century Gothic" pitchFamily="34" charset="0"/>
                <a:ea typeface="+mj-ea"/>
                <a:cs typeface="+mj-cs"/>
              </a:rPr>
              <a:t>People, money, environment</a:t>
            </a:r>
            <a:endParaRPr lang="en-GB" sz="2000" dirty="0"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3203848" y="10074"/>
            <a:ext cx="1296144" cy="641606"/>
            <a:chOff x="7813154" y="0"/>
            <a:chExt cx="1296144" cy="641606"/>
          </a:xfrm>
        </p:grpSpPr>
        <p:sp>
          <p:nvSpPr>
            <p:cNvPr id="13" name="TextBox 12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SS7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14" name="Picture 13" descr="Student sheet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  <p:sp>
        <p:nvSpPr>
          <p:cNvPr id="17" name="Rounded Rectangle 16"/>
          <p:cNvSpPr/>
          <p:nvPr/>
        </p:nvSpPr>
        <p:spPr>
          <a:xfrm>
            <a:off x="179512" y="999132"/>
            <a:ext cx="4226557" cy="1944093"/>
          </a:xfrm>
          <a:prstGeom prst="roundRect">
            <a:avLst>
              <a:gd name="adj" fmla="val 7073"/>
            </a:avLst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79512" y="1316811"/>
            <a:ext cx="3744416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Identify groups who could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be affected by the action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how each group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could benefit or be harmed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Predict the views that different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groups will take on the action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how the issue could affect you</a:t>
            </a:r>
            <a:endParaRPr lang="en-GB" sz="1300" dirty="0">
              <a:latin typeface="Century Gothic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79512" y="945380"/>
            <a:ext cx="4248472" cy="30175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13004" y="908720"/>
            <a:ext cx="394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Consider people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9512" y="3087364"/>
            <a:ext cx="4226557" cy="1236986"/>
          </a:xfrm>
          <a:prstGeom prst="roundRect">
            <a:avLst>
              <a:gd name="adj" fmla="val 7073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179512" y="3372525"/>
            <a:ext cx="4248472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Identify individuals or organisations who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may gain or lose money from the action</a:t>
            </a:r>
          </a:p>
          <a:p>
            <a:pPr marL="173038" indent="-173038"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how it would affect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 each group financially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9512" y="3033612"/>
            <a:ext cx="4248472" cy="301756"/>
          </a:xfrm>
          <a:prstGeom prst="roundRect">
            <a:avLst/>
          </a:prstGeom>
          <a:solidFill>
            <a:srgbClr val="006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313004" y="2996952"/>
            <a:ext cx="394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Consider money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79512" y="4455516"/>
            <a:ext cx="4226557" cy="1954809"/>
          </a:xfrm>
          <a:prstGeom prst="roundRect">
            <a:avLst>
              <a:gd name="adj" fmla="val 7073"/>
            </a:avLst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179512" y="4773195"/>
            <a:ext cx="4176464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Identify possible consequences to particular habitats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possible consequences to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animals dependent on these habitats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possible consequences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to local air quality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potential impacts further afield</a:t>
            </a:r>
            <a:endParaRPr lang="en-GB" sz="1300" dirty="0">
              <a:latin typeface="Century Gothic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79512" y="4401764"/>
            <a:ext cx="4248472" cy="301756"/>
          </a:xfrm>
          <a:prstGeom prst="roundRect">
            <a:avLst/>
          </a:prstGeom>
          <a:solidFill>
            <a:srgbClr val="00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313004" y="4365104"/>
            <a:ext cx="394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Consider the environment</a:t>
            </a:r>
          </a:p>
        </p:txBody>
      </p:sp>
      <p:pic>
        <p:nvPicPr>
          <p:cNvPr id="30" name="Picture 29" descr="people ic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1412776"/>
            <a:ext cx="1649869" cy="5589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 descr="walle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07904" y="3645024"/>
            <a:ext cx="578314" cy="57831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 descr="environment 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3848" y="5373216"/>
            <a:ext cx="1061216" cy="79208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652120" y="20083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Century Gothic" pitchFamily="34" charset="0"/>
                <a:ea typeface="+mj-ea"/>
                <a:cs typeface="+mj-cs"/>
              </a:rPr>
              <a:t>People, money, environment</a:t>
            </a:r>
            <a:endParaRPr lang="en-GB" sz="20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16016" y="999132"/>
            <a:ext cx="4226557" cy="1944093"/>
          </a:xfrm>
          <a:prstGeom prst="roundRect">
            <a:avLst>
              <a:gd name="adj" fmla="val 7073"/>
            </a:avLst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4716016" y="1316811"/>
            <a:ext cx="3744416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Identify groups who could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be affected by the action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how each group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could benefit or be harmed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Predict the views that different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groups will take on the action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how the issue could affect you</a:t>
            </a:r>
            <a:endParaRPr lang="en-GB" sz="1300" dirty="0">
              <a:latin typeface="Century Gothic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4716016" y="945380"/>
            <a:ext cx="4248472" cy="30175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4849508" y="908720"/>
            <a:ext cx="394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Consider people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716016" y="3087364"/>
            <a:ext cx="4226557" cy="1236986"/>
          </a:xfrm>
          <a:prstGeom prst="roundRect">
            <a:avLst>
              <a:gd name="adj" fmla="val 7073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4716016" y="3372525"/>
            <a:ext cx="4248472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Identify individuals or organisations who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may gain or lose money from the action</a:t>
            </a:r>
          </a:p>
          <a:p>
            <a:pPr marL="173038" indent="-173038"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how it would affect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 each group financially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716016" y="3033612"/>
            <a:ext cx="4248472" cy="301756"/>
          </a:xfrm>
          <a:prstGeom prst="roundRect">
            <a:avLst/>
          </a:prstGeom>
          <a:solidFill>
            <a:srgbClr val="006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4849508" y="2996952"/>
            <a:ext cx="394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Consider money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716016" y="4455516"/>
            <a:ext cx="4226557" cy="1954809"/>
          </a:xfrm>
          <a:prstGeom prst="roundRect">
            <a:avLst>
              <a:gd name="adj" fmla="val 7073"/>
            </a:avLst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4716016" y="4773195"/>
            <a:ext cx="4176464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Identify possible consequences to particular habitats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possible consequences to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animals dependent on these habitats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possible consequences </a:t>
            </a:r>
            <a:br>
              <a:rPr lang="en-GB" sz="1300" dirty="0" smtClean="0">
                <a:latin typeface="Century Gothic" pitchFamily="34" charset="0"/>
              </a:rPr>
            </a:br>
            <a:r>
              <a:rPr lang="en-GB" sz="1300" dirty="0" smtClean="0">
                <a:latin typeface="Century Gothic" pitchFamily="34" charset="0"/>
              </a:rPr>
              <a:t>to local air quality</a:t>
            </a:r>
          </a:p>
          <a:p>
            <a:pPr marL="173038" indent="-173038">
              <a:spcAft>
                <a:spcPts val="300"/>
              </a:spcAft>
              <a:buClr>
                <a:schemeClr val="tx2"/>
              </a:buClr>
              <a:buSzPct val="80000"/>
              <a:buFont typeface="Wingdings 2" pitchFamily="18" charset="2"/>
              <a:buChar char=""/>
            </a:pPr>
            <a:r>
              <a:rPr lang="en-GB" sz="1300" dirty="0" smtClean="0">
                <a:latin typeface="Century Gothic" pitchFamily="34" charset="0"/>
              </a:rPr>
              <a:t>Describe potential impacts further afield</a:t>
            </a:r>
            <a:endParaRPr lang="en-GB" sz="1300" dirty="0">
              <a:latin typeface="Century Gothic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716016" y="4401764"/>
            <a:ext cx="4248472" cy="301756"/>
          </a:xfrm>
          <a:prstGeom prst="roundRect">
            <a:avLst/>
          </a:prstGeom>
          <a:solidFill>
            <a:srgbClr val="00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4849508" y="4365104"/>
            <a:ext cx="394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entury Gothic" pitchFamily="34" charset="0"/>
              </a:rPr>
              <a:t>Consider the environment</a:t>
            </a:r>
          </a:p>
        </p:txBody>
      </p:sp>
      <p:pic>
        <p:nvPicPr>
          <p:cNvPr id="52" name="Picture 51" descr="people ic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1412776"/>
            <a:ext cx="1649869" cy="5589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Picture 53" descr="environment 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40352" y="5373216"/>
            <a:ext cx="1061216" cy="792088"/>
          </a:xfrm>
          <a:prstGeom prst="rect">
            <a:avLst/>
          </a:prstGeom>
        </p:spPr>
      </p:pic>
      <p:pic>
        <p:nvPicPr>
          <p:cNvPr id="41" name="Picture 40" descr="walle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42158" y="3645024"/>
            <a:ext cx="578314" cy="57831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0050" y="908720"/>
            <a:ext cx="8420422" cy="5489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95536" y="908720"/>
            <a:ext cx="8496944" cy="504056"/>
          </a:xfrm>
          <a:prstGeom prst="rect">
            <a:avLst/>
          </a:prstGeom>
          <a:solidFill>
            <a:schemeClr val="bg1"/>
          </a:solidFill>
          <a:ln w="63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987824" y="188640"/>
            <a:ext cx="32403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3200" dirty="0" smtClean="0">
                <a:latin typeface="Century Gothic" pitchFamily="34" charset="0"/>
                <a:ea typeface="+mj-ea"/>
                <a:cs typeface="+mj-cs"/>
              </a:rPr>
              <a:t>KWHL Grid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95536" y="1412778"/>
          <a:ext cx="8496945" cy="49869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6224"/>
                <a:gridCol w="1728192"/>
                <a:gridCol w="4752529"/>
              </a:tblGrid>
              <a:tr h="720078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>
                          <a:latin typeface="Century Gothic" pitchFamily="34" charset="0"/>
                        </a:rPr>
                        <a:t>What I already </a:t>
                      </a:r>
                      <a:r>
                        <a:rPr lang="en-GB" sz="14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</a:rPr>
                        <a:t>K</a:t>
                      </a:r>
                      <a:r>
                        <a:rPr lang="en-GB" sz="1400" b="1" dirty="0" smtClean="0">
                          <a:latin typeface="Century Gothic" pitchFamily="34" charset="0"/>
                        </a:rPr>
                        <a:t>now</a:t>
                      </a:r>
                      <a:r>
                        <a:rPr lang="en-GB" sz="1400" b="1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GB" sz="1400" dirty="0" smtClean="0">
                          <a:latin typeface="Century Gothic" pitchFamily="34" charset="0"/>
                        </a:rPr>
                        <a:t>The material for this phone</a:t>
                      </a:r>
                      <a:r>
                        <a:rPr lang="en-GB" sz="1400" baseline="0" dirty="0" smtClean="0">
                          <a:latin typeface="Century Gothic" pitchFamily="34" charset="0"/>
                        </a:rPr>
                        <a:t> part must have these properties: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GB" sz="1400" baseline="0" dirty="0" smtClean="0">
                        <a:latin typeface="Century Gothic" pitchFamily="34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1400" dirty="0" smtClean="0"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 smtClean="0">
                        <a:latin typeface="Century Gothic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3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latin typeface="Century Gothic" pitchFamily="34" charset="0"/>
                        </a:rPr>
                        <a:t>W</a:t>
                      </a:r>
                      <a:r>
                        <a:rPr lang="en-GB" sz="1400" dirty="0" smtClean="0">
                          <a:latin typeface="Century Gothic" pitchFamily="34" charset="0"/>
                        </a:rPr>
                        <a:t>hat I </a:t>
                      </a:r>
                      <a:r>
                        <a:rPr lang="en-GB" sz="14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</a:rPr>
                        <a:t>W</a:t>
                      </a:r>
                      <a:r>
                        <a:rPr lang="en-GB" sz="1400" dirty="0" smtClean="0">
                          <a:latin typeface="Century Gothic" pitchFamily="34" charset="0"/>
                        </a:rPr>
                        <a:t>ant to know about new materials for this phone part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</a:rPr>
                        <a:t>H</a:t>
                      </a:r>
                      <a:r>
                        <a:rPr lang="en-GB" sz="1400" dirty="0" smtClean="0">
                          <a:latin typeface="Century Gothic" pitchFamily="34" charset="0"/>
                        </a:rPr>
                        <a:t>ow I will find out</a:t>
                      </a:r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entury Gothic" pitchFamily="34" charset="0"/>
                        </a:rPr>
                        <a:t>What I have </a:t>
                      </a:r>
                      <a:r>
                        <a:rPr lang="en-GB" sz="1400" b="1" dirty="0" smtClean="0">
                          <a:solidFill>
                            <a:srgbClr val="C00000"/>
                          </a:solidFill>
                          <a:latin typeface="Century Gothic" pitchFamily="34" charset="0"/>
                        </a:rPr>
                        <a:t>L</a:t>
                      </a:r>
                      <a:r>
                        <a:rPr lang="en-GB" sz="1400" dirty="0" smtClean="0">
                          <a:latin typeface="Century Gothic" pitchFamily="34" charset="0"/>
                        </a:rPr>
                        <a:t>earnt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873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73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73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73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73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73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5536" y="980728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itchFamily="34" charset="0"/>
              </a:rPr>
              <a:t>The phone part I want to find a new material for is the </a:t>
            </a:r>
            <a:r>
              <a:rPr lang="en-GB" sz="1400" b="1" dirty="0" smtClean="0">
                <a:latin typeface="Century Gothic" pitchFamily="34" charset="0"/>
              </a:rPr>
              <a:t>casing / circuit board support / battery</a:t>
            </a:r>
            <a:r>
              <a:rPr lang="en-GB" sz="1400" dirty="0" smtClean="0">
                <a:latin typeface="Century Gothic" pitchFamily="34" charset="0"/>
              </a:rPr>
              <a:t>.   </a:t>
            </a:r>
          </a:p>
        </p:txBody>
      </p:sp>
      <p:grpSp>
        <p:nvGrpSpPr>
          <p:cNvPr id="2" name="Group 9"/>
          <p:cNvGrpSpPr/>
          <p:nvPr/>
        </p:nvGrpSpPr>
        <p:grpSpPr>
          <a:xfrm>
            <a:off x="7813154" y="0"/>
            <a:ext cx="1296144" cy="641606"/>
            <a:chOff x="7813154" y="0"/>
            <a:chExt cx="1296144" cy="641606"/>
          </a:xfrm>
        </p:grpSpPr>
        <p:sp>
          <p:nvSpPr>
            <p:cNvPr id="12" name="TextBox 11"/>
            <p:cNvSpPr txBox="1"/>
            <p:nvPr/>
          </p:nvSpPr>
          <p:spPr>
            <a:xfrm>
              <a:off x="7813154" y="0"/>
              <a:ext cx="79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 smtClean="0">
                  <a:latin typeface="Century Gothic" pitchFamily="34" charset="0"/>
                </a:rPr>
                <a:t>SS8</a:t>
              </a:r>
              <a:endParaRPr lang="en-GB" sz="1600" dirty="0">
                <a:latin typeface="Century Gothic" pitchFamily="34" charset="0"/>
              </a:endParaRPr>
            </a:p>
          </p:txBody>
        </p:sp>
        <p:pic>
          <p:nvPicPr>
            <p:cNvPr id="13" name="Picture 12" descr="Student sheet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815" y="44624"/>
              <a:ext cx="510483" cy="596982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6096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31" y="404664"/>
            <a:ext cx="282329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973" y="1700811"/>
            <a:ext cx="694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41" y="396248"/>
            <a:ext cx="5135866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744" y="2508741"/>
            <a:ext cx="554408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8" y="5157192"/>
            <a:ext cx="1872785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0" y="4437112"/>
            <a:ext cx="1285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2" y="4365104"/>
            <a:ext cx="912456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4437112"/>
            <a:ext cx="1181328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7" y="5157192"/>
            <a:ext cx="611742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" y="3717032"/>
            <a:ext cx="601988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2" y="5229203"/>
            <a:ext cx="1407851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42" y="4149083"/>
            <a:ext cx="18240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10" y="3501011"/>
            <a:ext cx="495823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7808" y="4437112"/>
            <a:ext cx="12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68" r="40409"/>
          <a:stretch/>
        </p:blipFill>
        <p:spPr bwMode="auto">
          <a:xfrm>
            <a:off x="4068033" y="5157192"/>
            <a:ext cx="1104065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37" y="3501011"/>
            <a:ext cx="855663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40" y="5301211"/>
            <a:ext cx="1221254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99" y="3573016"/>
            <a:ext cx="410310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144" y="3501011"/>
            <a:ext cx="878253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275" y="3212976"/>
            <a:ext cx="8783451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ebo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63000</TotalTime>
  <Words>1822</Words>
  <Application>Microsoft Office PowerPoint</Application>
  <PresentationFormat>On-screen Show (4:3)</PresentationFormat>
  <Paragraphs>445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Century Gothic</vt:lpstr>
      <vt:lpstr>Ebrima</vt:lpstr>
      <vt:lpstr>Mangal</vt:lpstr>
      <vt:lpstr>Wingdings 2</vt:lpstr>
      <vt:lpstr>ＭＳ Ｐゴシック</vt:lpstr>
      <vt:lpstr>Lato Regular</vt:lpstr>
      <vt:lpstr>Wingdings</vt:lpstr>
      <vt:lpstr>LilyUPC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Student sheets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1167</cp:revision>
  <dcterms:created xsi:type="dcterms:W3CDTF">2014-09-15T10:50:25Z</dcterms:created>
  <dcterms:modified xsi:type="dcterms:W3CDTF">2016-09-30T11:07:08Z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926A4257-4A38-4A28-A204-42692B1F4461</vt:lpwstr>
  </property>
  <property fmtid="{D5CDD505-2E9C-101B-9397-08002B2CF9AE}" pid="3" name="ArticulatePath">
    <vt:lpwstr>Ebola presentation</vt:lpwstr>
  </property>
</Properties>
</file>