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9" r:id="rId2"/>
    <p:sldId id="433" r:id="rId3"/>
    <p:sldId id="438" r:id="rId4"/>
    <p:sldId id="432" r:id="rId5"/>
    <p:sldId id="437" r:id="rId6"/>
    <p:sldId id="277" r:id="rId7"/>
    <p:sldId id="278" r:id="rId8"/>
  </p:sldIdLst>
  <p:sldSz cx="9144000" cy="6858000" type="screen4x3"/>
  <p:notesSz cx="6864350" cy="9998075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Century Gothic" pitchFamily="34" charset="0"/>
      <p:regular r:id="rId15"/>
      <p:bold r:id="rId16"/>
      <p:italic r:id="rId17"/>
      <p:boldItalic r:id="rId18"/>
    </p:embeddedFont>
    <p:embeddedFont>
      <p:font typeface="Ebrima" pitchFamily="2" charset="0"/>
      <p:regular r:id="rId19"/>
      <p:bold r:id="rId20"/>
    </p:embeddedFont>
    <p:embeddedFont>
      <p:font typeface="Mangal" pitchFamily="18" charset="0"/>
      <p:regular r:id="rId21"/>
      <p:bold r:id="rId22"/>
    </p:embeddedFont>
    <p:embeddedFont>
      <p:font typeface="ＭＳ Ｐゴシック" pitchFamily="34" charset="-128"/>
      <p:regular r:id="rId23"/>
    </p:embeddedFont>
    <p:embeddedFont>
      <p:font typeface="Wingdings 2" pitchFamily="18" charset="2"/>
      <p:regular r:id="rId24"/>
    </p:embeddedFont>
    <p:embeddedFont>
      <p:font typeface="LilyUPC" pitchFamily="34" charset="-34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75" clrIdx="0">
    <p:extLst/>
  </p:cmAuthor>
  <p:cmAuthor id="2" name="Gemma Young" initials="GY" lastIdx="79" clrIdx="1"/>
  <p:cmAuthor id="3" name="Linda" initials="L" lastIdx="3" clrIdx="2"/>
  <p:cmAuthor id="4" name="Philippa Gardom Hulme" initials="PGH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9900"/>
    <a:srgbClr val="28A046"/>
    <a:srgbClr val="FF9675"/>
    <a:srgbClr val="EB9F15"/>
    <a:srgbClr val="558ED5"/>
    <a:srgbClr val="F8E59E"/>
    <a:srgbClr val="B33D96"/>
    <a:srgbClr val="FFD347"/>
    <a:srgbClr val="FEE7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4" autoAdjust="0"/>
    <p:restoredTop sz="75528" autoAdjust="0"/>
  </p:normalViewPr>
  <p:slideViewPr>
    <p:cSldViewPr>
      <p:cViewPr varScale="1">
        <p:scale>
          <a:sx n="25" d="100"/>
          <a:sy n="25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B760-2193-4023-9C6B-EFA9050BEF78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7321-8033-4E23-B93B-25016622146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595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5699DE8D-534E-4523-A397-7A0410357DF6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9086"/>
            <a:ext cx="5491480" cy="4499134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40C4CB4-6439-4B9C-81E7-42EE3FE83DA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10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work alone or in pairs to use SS5 to help them to plan their communication – most suitable are a video presentation or talk – for the audience of smartphone manufacturers. 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will need to include information to: 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persuade manufacturers of the necessity of making changes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convince them that these changes are possible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convince them that people will be keen to buy their phones so that their business will continue to be profitable. 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239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use SS1 to help them to plan their communication.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information about each type of communication can be found on the communicate thinking guides,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available on the web page.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Examples of each type can also be found on the Eco-phone webpage on the Engage website. 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should then have access to the presentation in order to download the communicate ideas </a:t>
            </a:r>
            <a:r>
              <a:rPr lang="en-GB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thinking guide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the type of communication they have chosen to prepare.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2393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grpSp>
        <p:nvGrpSpPr>
          <p:cNvPr id="2" name="Group 7"/>
          <p:cNvGrpSpPr/>
          <p:nvPr userDrawn="1"/>
        </p:nvGrpSpPr>
        <p:grpSpPr>
          <a:xfrm>
            <a:off x="0" y="6525344"/>
            <a:ext cx="9144000" cy="353876"/>
            <a:chOff x="0" y="6525344"/>
            <a:chExt cx="9144000" cy="353876"/>
          </a:xfrm>
          <a:solidFill>
            <a:srgbClr val="FF9900"/>
          </a:solidFill>
        </p:grpSpPr>
        <p:sp>
          <p:nvSpPr>
            <p:cNvPr id="6" name="Rectangle 5"/>
            <p:cNvSpPr/>
            <p:nvPr userDrawn="1"/>
          </p:nvSpPr>
          <p:spPr>
            <a:xfrm rot="5400000">
              <a:off x="4395062" y="2130283"/>
              <a:ext cx="353875" cy="9144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6804248" y="6525344"/>
              <a:ext cx="2088232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Student sheets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4572000" y="0"/>
            <a:ext cx="0" cy="65253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16632"/>
            <a:ext cx="1224165" cy="49118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rot="5400000">
            <a:off x="6681062" y="4416284"/>
            <a:ext cx="353875" cy="4572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2109062" y="4416284"/>
            <a:ext cx="353875" cy="4572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483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6" name="Picture 15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16632"/>
            <a:ext cx="1224165" cy="4911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2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4" r:id="rId2"/>
    <p:sldLayoutId id="2147483665" r:id="rId3"/>
    <p:sldLayoutId id="2147483669" r:id="rId4"/>
    <p:sldLayoutId id="2147483670" r:id="rId5"/>
    <p:sldLayoutId id="2147483671" r:id="rId6"/>
    <p:sldLayoutId id="214748367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0.emf"/><Relationship Id="rId1" Type="http://schemas.openxmlformats.org/officeDocument/2006/relationships/tags" Target="../tags/tag16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emf"/><Relationship Id="rId10" Type="http://schemas.openxmlformats.org/officeDocument/2006/relationships/image" Target="../media/image14.jpeg"/><Relationship Id="rId4" Type="http://schemas.openxmlformats.org/officeDocument/2006/relationships/image" Target="../media/image4.pn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88" y="3284984"/>
            <a:ext cx="9142412" cy="1642862"/>
          </a:xfrm>
          <a:prstGeom prst="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3573016"/>
            <a:ext cx="7487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chemeClr val="bg1"/>
                </a:solidFill>
                <a:latin typeface="Century Gothic" pitchFamily="34" charset="0"/>
              </a:rPr>
              <a:t>eco-phone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94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2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530120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entury Gothic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95536" y="2996952"/>
            <a:ext cx="8352928" cy="1224136"/>
            <a:chOff x="395536" y="2996952"/>
            <a:chExt cx="8352928" cy="1224136"/>
          </a:xfrm>
        </p:grpSpPr>
        <p:sp>
          <p:nvSpPr>
            <p:cNvPr id="11" name="Rounded Rectangle 10"/>
            <p:cNvSpPr/>
            <p:nvPr/>
          </p:nvSpPr>
          <p:spPr>
            <a:xfrm>
              <a:off x="395536" y="2996952"/>
              <a:ext cx="8352928" cy="1224136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5536" y="3068960"/>
              <a:ext cx="835292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Can you convince phone manufactures to make eco-friendly phones?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95536" y="4293096"/>
            <a:ext cx="8352928" cy="1584176"/>
            <a:chOff x="395536" y="4509120"/>
            <a:chExt cx="8352928" cy="1584176"/>
          </a:xfrm>
        </p:grpSpPr>
        <p:sp>
          <p:nvSpPr>
            <p:cNvPr id="14" name="Rectangle 13"/>
            <p:cNvSpPr/>
            <p:nvPr/>
          </p:nvSpPr>
          <p:spPr>
            <a:xfrm>
              <a:off x="395536" y="4509120"/>
              <a:ext cx="8352928" cy="1584176"/>
            </a:xfrm>
            <a:prstGeom prst="rect">
              <a:avLst/>
            </a:prstGeom>
            <a:solidFill>
              <a:schemeClr val="bg2">
                <a:lumMod val="10000"/>
                <a:alpha val="65000"/>
              </a:schemeClr>
            </a:solidFill>
            <a:ln w="19050">
              <a:solidFill>
                <a:srgbClr val="FF9900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EB9F15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9552" y="4509120"/>
              <a:ext cx="8064896" cy="601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GB" sz="2900" dirty="0" smtClean="0">
                  <a:solidFill>
                    <a:srgbClr val="FFFFFF"/>
                  </a:solidFill>
                  <a:latin typeface="Century Gothic" pitchFamily="34" charset="0"/>
                </a:rPr>
                <a:t>Make a film or plan a talk to convince them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71600" y="4835831"/>
            <a:ext cx="7704856" cy="897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4000"/>
              </a:lnSpc>
              <a:buClr>
                <a:srgbClr val="FF9900"/>
              </a:buClr>
              <a:buFont typeface="Wingdings 2" pitchFamily="18" charset="2"/>
              <a:buChar char=""/>
            </a:pPr>
            <a:r>
              <a:rPr lang="en-GB" sz="2400" dirty="0" smtClean="0">
                <a:solidFill>
                  <a:srgbClr val="FFFFFF"/>
                </a:solidFill>
                <a:latin typeface="Century Gothic" pitchFamily="34" charset="0"/>
              </a:rPr>
              <a:t>why they must make eco-friendly phones.</a:t>
            </a:r>
          </a:p>
          <a:p>
            <a:pPr marL="514350" indent="-514350">
              <a:lnSpc>
                <a:spcPct val="114000"/>
              </a:lnSpc>
              <a:buClr>
                <a:srgbClr val="FF9900"/>
              </a:buClr>
              <a:buFont typeface="Wingdings 2" pitchFamily="18" charset="2"/>
              <a:buChar char=""/>
            </a:pPr>
            <a:r>
              <a:rPr lang="en-GB" sz="2400" dirty="0" smtClean="0">
                <a:solidFill>
                  <a:srgbClr val="FFFFFF"/>
                </a:solidFill>
                <a:latin typeface="Century Gothic" pitchFamily="34" charset="0"/>
              </a:rPr>
              <a:t>how they can make eco-friendly phones.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5877272"/>
            <a:ext cx="7992888" cy="897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2400" b="1" dirty="0" smtClean="0">
                <a:solidFill>
                  <a:srgbClr val="FF9900"/>
                </a:solidFill>
                <a:latin typeface="Century Gothic" pitchFamily="34" charset="0"/>
              </a:rPr>
              <a:t>Remember:   </a:t>
            </a:r>
            <a:r>
              <a:rPr lang="en-GB" sz="2400" dirty="0" smtClean="0">
                <a:solidFill>
                  <a:srgbClr val="FFFFFF"/>
                </a:solidFill>
                <a:latin typeface="Century Gothic" pitchFamily="34" charset="0"/>
              </a:rPr>
              <a:t>The manufacturers need to</a:t>
            </a:r>
          </a:p>
          <a:p>
            <a:pPr>
              <a:lnSpc>
                <a:spcPct val="114000"/>
              </a:lnSpc>
              <a:tabLst>
                <a:tab pos="1973263" algn="l"/>
              </a:tabLst>
            </a:pPr>
            <a:r>
              <a:rPr lang="en-GB" sz="2400" dirty="0" smtClean="0">
                <a:solidFill>
                  <a:srgbClr val="FFFFFF"/>
                </a:solidFill>
                <a:latin typeface="Century Gothic" pitchFamily="34" charset="0"/>
              </a:rPr>
              <a:t>	 know they will sell their phones!</a:t>
            </a:r>
          </a:p>
        </p:txBody>
      </p:sp>
      <p:grpSp>
        <p:nvGrpSpPr>
          <p:cNvPr id="20" name="Group 9"/>
          <p:cNvGrpSpPr/>
          <p:nvPr/>
        </p:nvGrpSpPr>
        <p:grpSpPr>
          <a:xfrm>
            <a:off x="7596336" y="0"/>
            <a:ext cx="1512962" cy="641606"/>
            <a:chOff x="7596336" y="0"/>
            <a:chExt cx="1512962" cy="641606"/>
          </a:xfrm>
        </p:grpSpPr>
        <p:sp>
          <p:nvSpPr>
            <p:cNvPr id="21" name="TextBox 20"/>
            <p:cNvSpPr txBox="1"/>
            <p:nvPr/>
          </p:nvSpPr>
          <p:spPr>
            <a:xfrm>
              <a:off x="7596336" y="0"/>
              <a:ext cx="10089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rgbClr val="FFFFFF"/>
                  </a:solidFill>
                  <a:latin typeface="Century Gothic" pitchFamily="34" charset="0"/>
                </a:rPr>
                <a:t>SS5</a:t>
              </a:r>
              <a:endParaRPr lang="en-GB" sz="160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pic>
          <p:nvPicPr>
            <p:cNvPr id="22" name="Picture 21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pic>
        <p:nvPicPr>
          <p:cNvPr id="18" name="Picture 17" descr="engagelogo.png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79512" y="188640"/>
            <a:ext cx="1296144" cy="60344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 rot="16200000">
            <a:off x="9207742" y="5706833"/>
            <a:ext cx="306387" cy="1079313"/>
          </a:xfrm>
          <a:prstGeom prst="round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8769862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2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55576" y="1628800"/>
            <a:ext cx="8064896" cy="4112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GB" sz="2400" b="1" dirty="0" smtClean="0">
                <a:solidFill>
                  <a:srgbClr val="28A046"/>
                </a:solidFill>
                <a:latin typeface="Century Gothic" pitchFamily="34" charset="0"/>
              </a:rPr>
              <a:t>Scientific information </a:t>
            </a:r>
            <a:r>
              <a:rPr lang="en-GB" sz="2400" dirty="0" smtClean="0">
                <a:latin typeface="Century Gothic" pitchFamily="34" charset="0"/>
              </a:rPr>
              <a:t>about:</a:t>
            </a:r>
          </a:p>
          <a:p>
            <a:pPr marL="457200" indent="-457200">
              <a:lnSpc>
                <a:spcPct val="114000"/>
              </a:lnSpc>
              <a:buClr>
                <a:srgbClr val="28A046"/>
              </a:buClr>
              <a:buFont typeface="Wingdings 2" pitchFamily="18" charset="2"/>
              <a:buChar char=""/>
            </a:pPr>
            <a:r>
              <a:rPr lang="en-GB" sz="2400" dirty="0" smtClean="0">
                <a:latin typeface="Century Gothic" pitchFamily="34" charset="0"/>
              </a:rPr>
              <a:t>the consequences to people, the environment and money of not changing how we make, use and dispose of smartphones.</a:t>
            </a:r>
          </a:p>
          <a:p>
            <a:pPr marL="457200" indent="-457200">
              <a:lnSpc>
                <a:spcPct val="114000"/>
              </a:lnSpc>
              <a:buClr>
                <a:srgbClr val="28A046"/>
              </a:buClr>
              <a:buFont typeface="Wingdings 2" pitchFamily="18" charset="2"/>
              <a:buChar char=""/>
            </a:pPr>
            <a:r>
              <a:rPr lang="en-GB" sz="2400" dirty="0" smtClean="0">
                <a:latin typeface="Century Gothic" pitchFamily="34" charset="0"/>
              </a:rPr>
              <a:t>the properties and advantages of alternative materials for your chosen phone component(s).</a:t>
            </a: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en-GB" sz="2400" b="1" dirty="0" smtClean="0">
                <a:solidFill>
                  <a:srgbClr val="28A046"/>
                </a:solidFill>
                <a:latin typeface="Century Gothic" pitchFamily="34" charset="0"/>
              </a:rPr>
              <a:t>Argument and evidence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GB" sz="2400" dirty="0" smtClean="0">
                <a:latin typeface="Century Gothic" pitchFamily="34" charset="0"/>
              </a:rPr>
              <a:t>State what you want phone manufacturers to do. Support this using the evidence you collected.</a:t>
            </a:r>
          </a:p>
        </p:txBody>
      </p:sp>
      <p:pic>
        <p:nvPicPr>
          <p:cNvPr id="12" name="Picture 11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100392" y="-27384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entury Gothic" pitchFamily="34" charset="0"/>
              </a:rPr>
              <a:t>SS4</a:t>
            </a:r>
            <a:endParaRPr lang="en-GB" sz="1600" dirty="0">
              <a:latin typeface="Century Gothic" pitchFamily="34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755576" y="944380"/>
            <a:ext cx="7488832" cy="540404"/>
            <a:chOff x="755576" y="944380"/>
            <a:chExt cx="7488832" cy="540404"/>
          </a:xfrm>
        </p:grpSpPr>
        <p:sp>
          <p:nvSpPr>
            <p:cNvPr id="24" name="Rectangle 23"/>
            <p:cNvSpPr/>
            <p:nvPr/>
          </p:nvSpPr>
          <p:spPr>
            <a:xfrm>
              <a:off x="755576" y="944380"/>
              <a:ext cx="6558206" cy="5404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GB" sz="2800" dirty="0" smtClean="0">
                  <a:latin typeface="Century Gothic" pitchFamily="34" charset="0"/>
                </a:rPr>
                <a:t>Your communication should include: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899592" y="1484784"/>
              <a:ext cx="7344816" cy="0"/>
            </a:xfrm>
            <a:prstGeom prst="line">
              <a:avLst/>
            </a:prstGeom>
            <a:noFill/>
            <a:ln w="6350">
              <a:solidFill>
                <a:srgbClr val="00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67544" y="5949280"/>
            <a:ext cx="8136904" cy="564062"/>
            <a:chOff x="395536" y="6042580"/>
            <a:chExt cx="8136904" cy="564062"/>
          </a:xfrm>
        </p:grpSpPr>
        <p:sp>
          <p:nvSpPr>
            <p:cNvPr id="17" name="Rounded Rectangle 16"/>
            <p:cNvSpPr/>
            <p:nvPr/>
          </p:nvSpPr>
          <p:spPr>
            <a:xfrm>
              <a:off x="395536" y="6042580"/>
              <a:ext cx="8064896" cy="5547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7544" y="6093296"/>
              <a:ext cx="8064896" cy="5133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  <a:spcBef>
                  <a:spcPts val="1200"/>
                </a:spcBef>
              </a:pPr>
              <a:r>
                <a:rPr lang="en-GB" sz="2400" b="1" dirty="0" smtClean="0">
                  <a:latin typeface="Century Gothic" pitchFamily="34" charset="0"/>
                </a:rPr>
                <a:t>Use the </a:t>
              </a:r>
              <a:r>
                <a:rPr lang="en-GB" sz="2400" b="1" dirty="0" smtClean="0">
                  <a:solidFill>
                    <a:srgbClr val="FF9900"/>
                  </a:solidFill>
                  <a:latin typeface="Century Gothic" pitchFamily="34" charset="0"/>
                </a:rPr>
                <a:t>Communicate ideas guide </a:t>
              </a:r>
              <a:r>
                <a:rPr lang="en-GB" sz="2400" b="1" dirty="0" smtClean="0">
                  <a:latin typeface="Century Gothic" pitchFamily="34" charset="0"/>
                </a:rPr>
                <a:t>to help you plan</a:t>
              </a:r>
              <a:r>
                <a:rPr lang="en-GB" sz="2400" dirty="0" smtClean="0">
                  <a:latin typeface="Century Gothic" pitchFamily="34" charset="0"/>
                </a:rPr>
                <a:t>.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88" y="1196752"/>
            <a:ext cx="9142412" cy="1152128"/>
          </a:xfrm>
          <a:prstGeom prst="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261209"/>
            <a:ext cx="7487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entury Gothic" pitchFamily="34" charset="0"/>
              </a:rPr>
              <a:t>eco-phone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2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Student sheets</a:t>
            </a:r>
            <a:endParaRPr lang="en-US" sz="4000" dirty="0">
              <a:solidFill>
                <a:srgbClr val="FF9900"/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7273036"/>
              </p:ext>
            </p:extLst>
          </p:nvPr>
        </p:nvGraphicFramePr>
        <p:xfrm>
          <a:off x="2411760" y="2780928"/>
          <a:ext cx="4752528" cy="1173960"/>
        </p:xfrm>
        <a:graphic>
          <a:graphicData uri="http://schemas.openxmlformats.org/drawingml/2006/table">
            <a:tbl>
              <a:tblPr/>
              <a:tblGrid>
                <a:gridCol w="1224136"/>
                <a:gridCol w="1512168"/>
                <a:gridCol w="2016224"/>
              </a:tblGrid>
              <a:tr h="2978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036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Communicate ideas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student or pair of students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ction Button: Custom 6">
            <a:hlinkClick r:id="rId4" action="ppaction://hlinksldjump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347864" y="807095"/>
            <a:ext cx="5796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9900"/>
                </a:solidFill>
                <a:latin typeface="Century Gothic" pitchFamily="34" charset="0"/>
                <a:ea typeface="+mj-ea"/>
                <a:cs typeface="+mj-cs"/>
              </a:rPr>
              <a:t>Planning your communication</a:t>
            </a:r>
            <a:endParaRPr lang="en-GB" sz="2400" dirty="0">
              <a:solidFill>
                <a:srgbClr val="FF990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47864" y="1196752"/>
            <a:ext cx="5796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  <a:ea typeface="+mj-ea"/>
                <a:cs typeface="+mj-cs"/>
              </a:rPr>
              <a:t>Use the boxes to plan an outline</a:t>
            </a:r>
            <a:r>
              <a:rPr lang="en-GB" sz="1400" smtClean="0">
                <a:latin typeface="Century Gothic" pitchFamily="34" charset="0"/>
                <a:ea typeface="+mj-ea"/>
                <a:cs typeface="+mj-cs"/>
              </a:rPr>
              <a:t>. </a:t>
            </a:r>
            <a:br>
              <a:rPr lang="en-GB" sz="140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400" smtClean="0">
                <a:latin typeface="Century Gothic" pitchFamily="34" charset="0"/>
                <a:ea typeface="+mj-ea"/>
                <a:cs typeface="+mj-cs"/>
              </a:rPr>
              <a:t>Place </a:t>
            </a:r>
            <a:r>
              <a:rPr lang="en-GB" sz="1400" dirty="0" smtClean="0">
                <a:latin typeface="Century Gothic" pitchFamily="34" charset="0"/>
                <a:ea typeface="+mj-ea"/>
                <a:cs typeface="+mj-cs"/>
              </a:rPr>
              <a:t>one paragraph or scene in each box.</a:t>
            </a:r>
            <a:endParaRPr lang="en-GB" sz="14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900009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9900"/>
                </a:solidFill>
                <a:latin typeface="Century Gothic" pitchFamily="34" charset="0"/>
              </a:rPr>
              <a:t>Checklist for effective communication</a:t>
            </a:r>
            <a:endParaRPr lang="en-GB" sz="2000" dirty="0">
              <a:solidFill>
                <a:srgbClr val="FF9900"/>
              </a:solidFill>
              <a:latin typeface="Century Gothic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1520" y="1700808"/>
            <a:ext cx="2880320" cy="9848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rgbClr val="FF9900"/>
                </a:solidFill>
                <a:latin typeface="Century Gothic" pitchFamily="34" charset="0"/>
              </a:rPr>
              <a:t>clear?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Does the style fit your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purpose and audience?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Is it easy to understand?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51520" y="5134833"/>
            <a:ext cx="2952328" cy="1246495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rgbClr val="FF9900"/>
                </a:solidFill>
                <a:latin typeface="Century Gothic" pitchFamily="34" charset="0"/>
              </a:rPr>
              <a:t>coherent?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Does each scene or paragraph make one main point?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Are they in a logical order?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Are they linked together?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51520" y="3870047"/>
            <a:ext cx="3024336" cy="1169551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rgbClr val="FF9900"/>
                </a:solidFill>
                <a:latin typeface="Century Gothic" pitchFamily="34" charset="0"/>
              </a:rPr>
              <a:t>correct?</a:t>
            </a:r>
          </a:p>
          <a:p>
            <a:pPr marL="174625" indent="-17462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Have you included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scientific explanations?</a:t>
            </a:r>
          </a:p>
          <a:p>
            <a:pPr marL="174625" indent="-17462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Have you used and explained the  science words?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51520" y="2893586"/>
            <a:ext cx="2628800" cy="800219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</a:pPr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rgbClr val="FF9900"/>
                </a:solidFill>
                <a:latin typeface="Century Gothic" pitchFamily="34" charset="0"/>
              </a:rPr>
              <a:t>concrete?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Does it include examples?</a:t>
            </a:r>
          </a:p>
          <a:p>
            <a:pPr marL="180975" indent="-180975">
              <a:spcBef>
                <a:spcPts val="600"/>
              </a:spcBef>
              <a:buClr>
                <a:srgbClr val="28A046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Have you used vivid words?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3203848" y="908720"/>
            <a:ext cx="0" cy="5544616"/>
          </a:xfrm>
          <a:prstGeom prst="line">
            <a:avLst/>
          </a:prstGeom>
          <a:ln w="6350">
            <a:solidFill>
              <a:srgbClr val="28A0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95736" y="190381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entury Gothic" pitchFamily="34" charset="0"/>
              </a:rPr>
              <a:t>Communicate ideas</a:t>
            </a:r>
            <a:endParaRPr lang="en-GB" sz="3600" dirty="0">
              <a:latin typeface="Century Gothic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1" name="TextBox 20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2" name="Picture 21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3" name="Group 26"/>
          <p:cNvGrpSpPr/>
          <p:nvPr/>
        </p:nvGrpSpPr>
        <p:grpSpPr>
          <a:xfrm>
            <a:off x="6253105" y="1700808"/>
            <a:ext cx="2783391" cy="1487869"/>
            <a:chOff x="6253105" y="1700808"/>
            <a:chExt cx="2783391" cy="1487869"/>
          </a:xfrm>
        </p:grpSpPr>
        <p:sp>
          <p:nvSpPr>
            <p:cNvPr id="79" name="TextBox 78"/>
            <p:cNvSpPr txBox="1"/>
            <p:nvPr/>
          </p:nvSpPr>
          <p:spPr>
            <a:xfrm>
              <a:off x="6253105" y="1700809"/>
              <a:ext cx="263111" cy="307777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rgbClr val="28A046"/>
                  </a:solidFill>
                  <a:latin typeface="Century Gothic" pitchFamily="34" charset="0"/>
                </a:rPr>
                <a:t>2</a:t>
              </a:r>
              <a:endParaRPr lang="en-GB" sz="1400" b="1" dirty="0">
                <a:solidFill>
                  <a:srgbClr val="28A046"/>
                </a:solidFill>
                <a:latin typeface="Century Gothic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3373942" y="1700808"/>
            <a:ext cx="2782234" cy="1487869"/>
            <a:chOff x="3373942" y="1700808"/>
            <a:chExt cx="2782234" cy="1487869"/>
          </a:xfrm>
        </p:grpSpPr>
        <p:sp>
          <p:nvSpPr>
            <p:cNvPr id="77" name="TextBox 76"/>
            <p:cNvSpPr txBox="1"/>
            <p:nvPr/>
          </p:nvSpPr>
          <p:spPr>
            <a:xfrm>
              <a:off x="3390189" y="1700809"/>
              <a:ext cx="317715" cy="30777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rgbClr val="28A046"/>
                  </a:solidFill>
                  <a:latin typeface="Century Gothic" pitchFamily="34" charset="0"/>
                </a:rPr>
                <a:t>1</a:t>
              </a:r>
              <a:endParaRPr lang="en-GB" sz="1400" b="1" dirty="0">
                <a:solidFill>
                  <a:srgbClr val="28A046"/>
                </a:solidFill>
                <a:latin typeface="Century Gothic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27"/>
          <p:cNvGrpSpPr/>
          <p:nvPr/>
        </p:nvGrpSpPr>
        <p:grpSpPr>
          <a:xfrm>
            <a:off x="6253105" y="3309283"/>
            <a:ext cx="2783391" cy="1487869"/>
            <a:chOff x="6253105" y="1700808"/>
            <a:chExt cx="2783391" cy="1487869"/>
          </a:xfrm>
        </p:grpSpPr>
        <p:sp>
          <p:nvSpPr>
            <p:cNvPr id="29" name="TextBox 28"/>
            <p:cNvSpPr txBox="1"/>
            <p:nvPr/>
          </p:nvSpPr>
          <p:spPr>
            <a:xfrm>
              <a:off x="6253105" y="1700809"/>
              <a:ext cx="263111" cy="307777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rgbClr val="28A046"/>
                  </a:solidFill>
                  <a:latin typeface="Century Gothic" pitchFamily="34" charset="0"/>
                </a:rPr>
                <a:t>4</a:t>
              </a:r>
              <a:endParaRPr lang="en-GB" sz="1400" b="1" dirty="0">
                <a:solidFill>
                  <a:srgbClr val="28A046"/>
                </a:solidFill>
                <a:latin typeface="Century Gothic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30"/>
          <p:cNvGrpSpPr/>
          <p:nvPr/>
        </p:nvGrpSpPr>
        <p:grpSpPr>
          <a:xfrm>
            <a:off x="3373942" y="3309283"/>
            <a:ext cx="2782234" cy="1487869"/>
            <a:chOff x="3373942" y="1700808"/>
            <a:chExt cx="2782234" cy="1487869"/>
          </a:xfrm>
        </p:grpSpPr>
        <p:sp>
          <p:nvSpPr>
            <p:cNvPr id="32" name="TextBox 31"/>
            <p:cNvSpPr txBox="1"/>
            <p:nvPr/>
          </p:nvSpPr>
          <p:spPr>
            <a:xfrm>
              <a:off x="3390189" y="1700809"/>
              <a:ext cx="317715" cy="30777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rgbClr val="28A046"/>
                  </a:solidFill>
                  <a:latin typeface="Century Gothic" pitchFamily="34" charset="0"/>
                </a:rPr>
                <a:t>3</a:t>
              </a:r>
              <a:endParaRPr lang="en-GB" sz="1400" b="1" dirty="0">
                <a:solidFill>
                  <a:srgbClr val="28A046"/>
                </a:solidFill>
                <a:latin typeface="Century Gothic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33"/>
          <p:cNvGrpSpPr/>
          <p:nvPr/>
        </p:nvGrpSpPr>
        <p:grpSpPr>
          <a:xfrm>
            <a:off x="6253105" y="4941168"/>
            <a:ext cx="2783391" cy="1487869"/>
            <a:chOff x="6253105" y="1700808"/>
            <a:chExt cx="2783391" cy="1487869"/>
          </a:xfrm>
        </p:grpSpPr>
        <p:sp>
          <p:nvSpPr>
            <p:cNvPr id="35" name="TextBox 34"/>
            <p:cNvSpPr txBox="1"/>
            <p:nvPr/>
          </p:nvSpPr>
          <p:spPr>
            <a:xfrm>
              <a:off x="6253105" y="1700809"/>
              <a:ext cx="263111" cy="307777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rgbClr val="28A046"/>
                  </a:solidFill>
                  <a:latin typeface="Century Gothic" pitchFamily="34" charset="0"/>
                </a:rPr>
                <a:t>6</a:t>
              </a:r>
              <a:endParaRPr lang="en-GB" sz="1400" b="1" dirty="0">
                <a:solidFill>
                  <a:srgbClr val="28A046"/>
                </a:solidFill>
                <a:latin typeface="Century Gothic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36"/>
          <p:cNvGrpSpPr/>
          <p:nvPr/>
        </p:nvGrpSpPr>
        <p:grpSpPr>
          <a:xfrm>
            <a:off x="3373942" y="4941168"/>
            <a:ext cx="2782234" cy="1487869"/>
            <a:chOff x="3373942" y="1700808"/>
            <a:chExt cx="2782234" cy="1487869"/>
          </a:xfrm>
        </p:grpSpPr>
        <p:sp>
          <p:nvSpPr>
            <p:cNvPr id="38" name="TextBox 37"/>
            <p:cNvSpPr txBox="1"/>
            <p:nvPr/>
          </p:nvSpPr>
          <p:spPr>
            <a:xfrm>
              <a:off x="3390189" y="1700809"/>
              <a:ext cx="317715" cy="30777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rgbClr val="28A046"/>
                  </a:solidFill>
                  <a:latin typeface="Century Gothic" pitchFamily="34" charset="0"/>
                </a:rPr>
                <a:t>5</a:t>
              </a:r>
              <a:endParaRPr lang="en-GB" sz="1400" b="1" dirty="0">
                <a:solidFill>
                  <a:srgbClr val="28A046"/>
                </a:solidFill>
                <a:latin typeface="Century Gothic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531" y="404664"/>
            <a:ext cx="282329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973" y="1700811"/>
            <a:ext cx="694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938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62" y="5229203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3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8010" y="3501011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8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68" r="40409"/>
          <a:stretch/>
        </p:blipFill>
        <p:spPr bwMode="auto">
          <a:xfrm>
            <a:off x="4068033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11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11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799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11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ebo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65200</TotalTime>
  <Words>324</Words>
  <Application>Microsoft Office PowerPoint</Application>
  <PresentationFormat>On-screen Show (4:3)</PresentationFormat>
  <Paragraphs>68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Century Gothic</vt:lpstr>
      <vt:lpstr>Ebrima</vt:lpstr>
      <vt:lpstr>Mangal</vt:lpstr>
      <vt:lpstr>ＭＳ Ｐゴシック</vt:lpstr>
      <vt:lpstr>Wingdings 2</vt:lpstr>
      <vt:lpstr>Lato Regular</vt:lpstr>
      <vt:lpstr>LilyUPC</vt:lpstr>
      <vt:lpstr>Office Theme</vt:lpstr>
      <vt:lpstr>Slide 1</vt:lpstr>
      <vt:lpstr>Slide 2</vt:lpstr>
      <vt:lpstr>Slide 3</vt:lpstr>
      <vt:lpstr>Student sheets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1085</cp:revision>
  <dcterms:created xsi:type="dcterms:W3CDTF">2014-09-15T10:50:25Z</dcterms:created>
  <dcterms:modified xsi:type="dcterms:W3CDTF">2016-07-01T09:00:09Z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926A4257-4A38-4A28-A204-42692B1F4461</vt:lpwstr>
  </property>
  <property fmtid="{D5CDD505-2E9C-101B-9397-08002B2CF9AE}" pid="3" name="ArticulatePath">
    <vt:lpwstr>Ebola presentation</vt:lpwstr>
  </property>
</Properties>
</file>