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tags/tag39.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tags/tag37.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tags/tag35.xml" ContentType="application/vnd.openxmlformats-officedocument.presentationml.tags+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33.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handoutMasterIdLst>
    <p:handoutMasterId r:id="rId29"/>
  </p:handoutMasterIdLst>
  <p:sldIdLst>
    <p:sldId id="279" r:id="rId2"/>
    <p:sldId id="393" r:id="rId3"/>
    <p:sldId id="416" r:id="rId4"/>
    <p:sldId id="395" r:id="rId5"/>
    <p:sldId id="421" r:id="rId6"/>
    <p:sldId id="417" r:id="rId7"/>
    <p:sldId id="398" r:id="rId8"/>
    <p:sldId id="399" r:id="rId9"/>
    <p:sldId id="400" r:id="rId10"/>
    <p:sldId id="401" r:id="rId11"/>
    <p:sldId id="402" r:id="rId12"/>
    <p:sldId id="403" r:id="rId13"/>
    <p:sldId id="404" r:id="rId14"/>
    <p:sldId id="405" r:id="rId15"/>
    <p:sldId id="406" r:id="rId16"/>
    <p:sldId id="407" r:id="rId17"/>
    <p:sldId id="408" r:id="rId18"/>
    <p:sldId id="409" r:id="rId19"/>
    <p:sldId id="420" r:id="rId20"/>
    <p:sldId id="411" r:id="rId21"/>
    <p:sldId id="412" r:id="rId22"/>
    <p:sldId id="413" r:id="rId23"/>
    <p:sldId id="414" r:id="rId24"/>
    <p:sldId id="415" r:id="rId25"/>
    <p:sldId id="277" r:id="rId26"/>
    <p:sldId id="278" r:id="rId27"/>
  </p:sldIdLst>
  <p:sldSz cx="9144000" cy="6858000" type="screen4x3"/>
  <p:notesSz cx="6864350" cy="9998075"/>
  <p:embeddedFontLst>
    <p:embeddedFont>
      <p:font typeface="Calibri" pitchFamily="34" charset="0"/>
      <p:regular r:id="rId30"/>
      <p:bold r:id="rId31"/>
      <p:italic r:id="rId32"/>
      <p:boldItalic r:id="rId33"/>
    </p:embeddedFont>
    <p:embeddedFont>
      <p:font typeface="Century Gothic" pitchFamily="34" charset="0"/>
      <p:regular r:id="rId34"/>
      <p:bold r:id="rId35"/>
      <p:italic r:id="rId36"/>
      <p:boldItalic r:id="rId37"/>
    </p:embeddedFont>
    <p:embeddedFont>
      <p:font typeface="Ebrima" pitchFamily="2" charset="0"/>
      <p:regular r:id="rId38"/>
      <p:bold r:id="rId39"/>
    </p:embeddedFont>
    <p:embeddedFont>
      <p:font typeface="Mangal" pitchFamily="18" charset="0"/>
      <p:regular r:id="rId40"/>
      <p:bold r:id="rId41"/>
    </p:embeddedFont>
    <p:embeddedFont>
      <p:font typeface="ＭＳ Ｐゴシック" pitchFamily="34" charset="-128"/>
      <p:regular r:id="rId42"/>
    </p:embeddedFont>
    <p:embeddedFont>
      <p:font typeface="Wingdings 2" pitchFamily="18" charset="2"/>
      <p:regular r:id="rId43"/>
    </p:embeddedFont>
    <p:embeddedFont>
      <p:font typeface="LilyUPC" pitchFamily="34" charset="-34"/>
      <p:regular r:id="rId44"/>
      <p:bold r:id="rId45"/>
      <p:italic r:id="rId46"/>
      <p:boldItalic r:id="rId47"/>
    </p:embeddedFont>
  </p:embeddedFontLst>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75" clrIdx="0">
    <p:extLst/>
  </p:cmAuthor>
  <p:cmAuthor id="2" name="Gemma Young" initials="GY" lastIdx="71" clrIdx="1"/>
  <p:cmAuthor id="3" name="Linda" initials="L" lastIdx="3"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D347"/>
    <a:srgbClr val="AC7F00"/>
    <a:srgbClr val="FFE285"/>
    <a:srgbClr val="7A5A00"/>
    <a:srgbClr val="678034"/>
    <a:srgbClr val="FFFFFF"/>
    <a:srgbClr val="FEE7B8"/>
    <a:srgbClr val="FEF2DA"/>
    <a:srgbClr val="B33D96"/>
    <a:srgbClr val="DBD6B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34" autoAdjust="0"/>
    <p:restoredTop sz="88351" autoAdjust="0"/>
  </p:normalViewPr>
  <p:slideViewPr>
    <p:cSldViewPr>
      <p:cViewPr>
        <p:scale>
          <a:sx n="80" d="100"/>
          <a:sy n="80" d="100"/>
        </p:scale>
        <p:origin x="-155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7.fntdata"/><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13/10/2015</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 xmlns:p14="http://schemas.microsoft.com/office/powerpoint/2010/main"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13/10/2015</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 xmlns:p14="http://schemas.microsoft.com/office/powerpoint/2010/main"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32.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dirty="0" smtClean="0"/>
              <a:t>Remind students of the dilemma</a:t>
            </a:r>
            <a:r>
              <a:rPr lang="en-GB" baseline="0" dirty="0" smtClean="0"/>
              <a:t> question from the last lesson, as well as the results of the class decision about the question ‘Can nicotine from vaping get to people nearby?’ (to which the answer should be ‘yes.’)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2</a:t>
            </a:fld>
            <a:endParaRPr lang="en-GB" dirty="0"/>
          </a:p>
        </p:txBody>
      </p:sp>
    </p:spTree>
    <p:extLst>
      <p:ext uri="{BB962C8B-B14F-4D97-AF65-F5344CB8AC3E}">
        <p14:creationId xmlns:p14="http://schemas.microsoft.com/office/powerpoint/2010/main" xmlns="" val="242618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dirty="0" smtClean="0"/>
              <a:t>Remind students that the EU is considering</a:t>
            </a:r>
            <a:r>
              <a:rPr lang="en-GB" baseline="0" dirty="0" smtClean="0"/>
              <a:t> a ban on indoor vaping in public places, and allow students to read some of the risks and benefits given on this slide.</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p14="http://schemas.microsoft.com/office/powerpoint/2010/main" xmlns="" val="2426186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Point out that it is</a:t>
            </a:r>
            <a:r>
              <a:rPr lang="en-GB" baseline="0" dirty="0" smtClean="0"/>
              <a:t> difficult to make sense of risks and benefits, and that we need to quantify them and then weigh them up in order to make a decision.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4</a:t>
            </a:fld>
            <a:endParaRPr lang="en-GB" dirty="0"/>
          </a:p>
        </p:txBody>
      </p:sp>
    </p:spTree>
    <p:extLst>
      <p:ext uri="{BB962C8B-B14F-4D97-AF65-F5344CB8AC3E}">
        <p14:creationId xmlns="" xmlns:p14="http://schemas.microsoft.com/office/powerpoint/2010/main" val="242618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slide reminds students that they used </a:t>
            </a:r>
            <a:r>
              <a:rPr lang="en-GB" baseline="0" dirty="0" smtClean="0"/>
              <a:t>scientific evidence in lesson 1 to answer the question in blue, and informs them that they will judge risks in lesson 2 in order to make a decision about the dilemma question.</a:t>
            </a:r>
            <a:endParaRPr lang="en-GB" dirty="0" smtClean="0"/>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p14="http://schemas.microsoft.com/office/powerpoint/2010/main" xmlns="" val="3041994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6</a:t>
            </a:fld>
            <a:endParaRPr lang="en-GB" dirty="0"/>
          </a:p>
        </p:txBody>
      </p:sp>
    </p:spTree>
    <p:extLst>
      <p:ext uri="{BB962C8B-B14F-4D97-AF65-F5344CB8AC3E}">
        <p14:creationId xmlns="" xmlns:p14="http://schemas.microsoft.com/office/powerpoint/2010/main" val="444575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This introduces a quiz-style game in which students learn how to quantify risks and weigh them up. Students need copies of SS1 on which to record their learning after each round.</a:t>
            </a:r>
          </a:p>
          <a:p>
            <a:endParaRPr lang="en-GB" baseline="0"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7</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Make the point that you can quantify risks by looking at how frequently death occurs in a large population over a given time or distance.</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9</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10</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Make</a:t>
            </a:r>
            <a:r>
              <a:rPr lang="en-GB" baseline="0" dirty="0" smtClean="0"/>
              <a:t> the point that how you feel about a risk – the perceived risk – might be different from the real risk. Since students are familiar with running they are likely to say that the parachute jump is more risky. In fact, out of every million marathon runners, 8 people die, and out of every million parachute jumps 8 people die.</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11</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12</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Again, the real risk</a:t>
            </a:r>
            <a:r>
              <a:rPr lang="en-GB" baseline="0" dirty="0" smtClean="0"/>
              <a:t> is often different from the perceived risk. In this case, media reporting is likely to encourage people to think that they are more likely to die in a house fire than from a fall.</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13</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slide guides</a:t>
            </a:r>
            <a:r>
              <a:rPr lang="en-GB" baseline="0" dirty="0" smtClean="0"/>
              <a:t> students in thinking about both the seriousness and likelihood of risks.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14</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Make the point that</a:t>
            </a:r>
            <a:r>
              <a:rPr lang="en-GB" baseline="0" dirty="0" smtClean="0"/>
              <a:t> both the likelihood and seriousness of a risk are important in judging risks.</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15</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16</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Point out that people do risky</a:t>
            </a:r>
            <a:r>
              <a:rPr lang="en-GB" baseline="0" dirty="0" smtClean="0"/>
              <a:t> activities because of the benefits of the activities. Of course there are many reasons for choosing to cycle in addition to those listed here.</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17</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Point out that for benefits, as for risks, you</a:t>
            </a:r>
            <a:r>
              <a:rPr lang="en-GB" baseline="0" dirty="0" smtClean="0"/>
              <a:t> can estimate the size of a benefit by combining its likelihood with how good it is.</a:t>
            </a:r>
            <a:endParaRPr lang="en-GB"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18</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dirty="0" smtClean="0"/>
              <a:t>Students</a:t>
            </a:r>
            <a:r>
              <a:rPr lang="en-GB" baseline="0" dirty="0" smtClean="0"/>
              <a:t> follow the instructions here to estimate the size of the risks and benefits of a ban on indoor vaping in public places. They need cards cut from SS2 and the grid on SS3. There is no ‘correct score’ for each benefit and risk on SS2. Students need to make judgements and choose reasonable scores for each one.</a:t>
            </a:r>
          </a:p>
          <a:p>
            <a:endParaRPr lang="en-GB" baseline="0" dirty="0" smtClean="0"/>
          </a:p>
          <a:p>
            <a:r>
              <a:rPr lang="en-GB" baseline="0" dirty="0" smtClean="0"/>
              <a:t>The table at the bottom of SS3 is for students to work out the total scores for risks and benefits in order to be able to compare them.</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19</a:t>
            </a:fld>
            <a:endParaRPr lang="en-GB" dirty="0"/>
          </a:p>
        </p:txBody>
      </p:sp>
    </p:spTree>
    <p:extLst>
      <p:ext uri="{BB962C8B-B14F-4D97-AF65-F5344CB8AC3E}">
        <p14:creationId xmlns="" xmlns:p14="http://schemas.microsoft.com/office/powerpoint/2010/main" val="3638424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sz="1200" kern="1200" dirty="0" smtClean="0">
                <a:solidFill>
                  <a:schemeClr val="tx1"/>
                </a:solidFill>
                <a:latin typeface="+mn-lt"/>
                <a:ea typeface="+mn-ea"/>
                <a:cs typeface="+mn-cs"/>
              </a:rPr>
              <a:t>Student groups then vote with their feet by deciding where to stand along a continuum, in which one end of the room represents ‘strongly agree with a ban’ and the other end represents ‘strongly disagree with a ban.’ Do not allow students to stand in the middle.</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With the students standing in position, lead a discussion. We recommend getting students to present and justify their viewpoints by following this structure:  </a:t>
            </a:r>
          </a:p>
          <a:p>
            <a:pPr lvl="0">
              <a:buFont typeface="Arial" pitchFamily="34" charset="0"/>
              <a:buChar char="•"/>
            </a:pPr>
            <a:r>
              <a:rPr lang="en-GB" sz="1200" kern="1200" dirty="0" smtClean="0">
                <a:solidFill>
                  <a:schemeClr val="tx1"/>
                </a:solidFill>
                <a:latin typeface="+mn-lt"/>
                <a:ea typeface="+mn-ea"/>
                <a:cs typeface="+mn-cs"/>
              </a:rPr>
              <a:t>State your opinion</a:t>
            </a:r>
          </a:p>
          <a:p>
            <a:pPr lvl="0">
              <a:buFont typeface="Arial" pitchFamily="34" charset="0"/>
              <a:buChar char="•"/>
            </a:pPr>
            <a:r>
              <a:rPr lang="en-GB" sz="1200" kern="1200" dirty="0" smtClean="0">
                <a:solidFill>
                  <a:schemeClr val="tx1"/>
                </a:solidFill>
                <a:latin typeface="+mn-lt"/>
                <a:ea typeface="+mn-ea"/>
                <a:cs typeface="+mn-cs"/>
              </a:rPr>
              <a:t>Present your evidence (science, judging risk)</a:t>
            </a:r>
          </a:p>
          <a:p>
            <a:pPr lvl="0">
              <a:buFont typeface="Arial" pitchFamily="34" charset="0"/>
              <a:buChar char="•"/>
            </a:pPr>
            <a:r>
              <a:rPr lang="en-GB" sz="1200" kern="1200" dirty="0" smtClean="0">
                <a:solidFill>
                  <a:schemeClr val="tx1"/>
                </a:solidFill>
                <a:latin typeface="+mn-lt"/>
                <a:ea typeface="+mn-ea"/>
                <a:cs typeface="+mn-cs"/>
              </a:rPr>
              <a:t>Explain your reasoning (how the evidence supports your opinion)</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Students then write their own responses to </a:t>
            </a:r>
            <a:r>
              <a:rPr lang="en-GB" sz="1200" kern="1200" smtClean="0">
                <a:solidFill>
                  <a:schemeClr val="tx1"/>
                </a:solidFill>
                <a:latin typeface="+mn-lt"/>
                <a:ea typeface="+mn-ea"/>
                <a:cs typeface="+mn-cs"/>
              </a:rPr>
              <a:t>this task. </a:t>
            </a:r>
            <a:r>
              <a:rPr lang="en-GB" sz="1200" kern="1200" dirty="0" smtClean="0">
                <a:solidFill>
                  <a:schemeClr val="tx1"/>
                </a:solidFill>
                <a:latin typeface="+mn-lt"/>
                <a:ea typeface="+mn-ea"/>
                <a:cs typeface="+mn-cs"/>
              </a:rPr>
              <a:t>Finish with another show of hands - has anyone changed their opinion since the beginning of lesson 1 or lesson 2? If so, what has made them think differently?</a:t>
            </a:r>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20</a:t>
            </a:fld>
            <a:endParaRPr lang="en-GB" dirty="0"/>
          </a:p>
        </p:txBody>
      </p:sp>
    </p:spTree>
    <p:extLst>
      <p:ext uri="{BB962C8B-B14F-4D97-AF65-F5344CB8AC3E}">
        <p14:creationId xmlns:p14="http://schemas.microsoft.com/office/powerpoint/2010/main" xmlns="" val="3638424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22</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300" b="0"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23</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24</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25</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26</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7523815" y="6453521"/>
            <a:ext cx="1053833" cy="3698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97066" y="6453518"/>
            <a:ext cx="939105" cy="36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13/10/2015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13/10/2015</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6" r:id="rId16"/>
    <p:sldLayoutId id="2147483667"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1.png"/><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5.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notesSlide" Target="../notesSlides/notesSlide8.xml"/><Relationship Id="rId7" Type="http://schemas.openxmlformats.org/officeDocument/2006/relationships/image" Target="../media/image27.jpeg"/><Relationship Id="rId2" Type="http://schemas.openxmlformats.org/officeDocument/2006/relationships/slideLayout" Target="../slideLayouts/slideLayout12.xml"/><Relationship Id="rId1" Type="http://schemas.openxmlformats.org/officeDocument/2006/relationships/tags" Target="../tags/tag18.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notesSlide" Target="../notesSlides/notesSlide9.xml"/><Relationship Id="rId7" Type="http://schemas.openxmlformats.org/officeDocument/2006/relationships/image" Target="../media/image26.jpeg"/><Relationship Id="rId2" Type="http://schemas.openxmlformats.org/officeDocument/2006/relationships/slideLayout" Target="../slideLayouts/slideLayout12.xml"/><Relationship Id="rId1" Type="http://schemas.openxmlformats.org/officeDocument/2006/relationships/tags" Target="../tags/tag1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9.jpeg"/><Relationship Id="rId9"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20.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21.xml"/><Relationship Id="rId6" Type="http://schemas.openxmlformats.org/officeDocument/2006/relationships/image" Target="../media/image31.png"/><Relationship Id="rId5" Type="http://schemas.openxmlformats.org/officeDocument/2006/relationships/image" Target="../media/image21.jpe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22.xml"/><Relationship Id="rId6" Type="http://schemas.openxmlformats.org/officeDocument/2006/relationships/image" Target="../media/image35.jpeg"/><Relationship Id="rId5" Type="http://schemas.openxmlformats.org/officeDocument/2006/relationships/image" Target="../media/image28.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5.jpeg"/><Relationship Id="rId2" Type="http://schemas.openxmlformats.org/officeDocument/2006/relationships/slideLayout" Target="../slideLayouts/slideLayout12.xml"/><Relationship Id="rId1" Type="http://schemas.openxmlformats.org/officeDocument/2006/relationships/tags" Target="../tags/tag23.xml"/><Relationship Id="rId6" Type="http://schemas.openxmlformats.org/officeDocument/2006/relationships/image" Target="../media/image36.png"/><Relationship Id="rId5" Type="http://schemas.openxmlformats.org/officeDocument/2006/relationships/image" Target="../media/image21.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24.xml"/><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8.jpeg"/><Relationship Id="rId2" Type="http://schemas.openxmlformats.org/officeDocument/2006/relationships/slideLayout" Target="../slideLayouts/slideLayout12.xml"/><Relationship Id="rId1" Type="http://schemas.openxmlformats.org/officeDocument/2006/relationships/tags" Target="../tags/tag25.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3.jpeg"/><Relationship Id="rId2" Type="http://schemas.openxmlformats.org/officeDocument/2006/relationships/slideLayout" Target="../slideLayouts/slideLayout12.xml"/><Relationship Id="rId1" Type="http://schemas.openxmlformats.org/officeDocument/2006/relationships/tags" Target="../tags/tag26.xml"/><Relationship Id="rId6" Type="http://schemas.openxmlformats.org/officeDocument/2006/relationships/image" Target="../media/image30.jpe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27.xml"/><Relationship Id="rId5" Type="http://schemas.openxmlformats.org/officeDocument/2006/relationships/image" Target="../media/image28.jpe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28.xml"/><Relationship Id="rId5" Type="http://schemas.openxmlformats.org/officeDocument/2006/relationships/image" Target="../media/image37.jpe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29.xml"/><Relationship Id="rId6" Type="http://schemas.openxmlformats.org/officeDocument/2006/relationships/image" Target="../media/image23.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31.xml"/><Relationship Id="rId6" Type="http://schemas.openxmlformats.org/officeDocument/2006/relationships/image" Target="../media/image23.png"/><Relationship Id="rId5" Type="http://schemas.openxmlformats.org/officeDocument/2006/relationships/image" Target="../media/image46.pn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33.xml"/><Relationship Id="rId4" Type="http://schemas.openxmlformats.org/officeDocument/2006/relationships/slide" Target="slide2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xml"/><Relationship Id="rId1" Type="http://schemas.openxmlformats.org/officeDocument/2006/relationships/tags" Target="../tags/tag34.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notesSlide" Target="../notesSlides/notesSlide22.xml"/><Relationship Id="rId7" Type="http://schemas.openxmlformats.org/officeDocument/2006/relationships/image" Target="../media/image52.jpeg"/><Relationship Id="rId2" Type="http://schemas.openxmlformats.org/officeDocument/2006/relationships/slideLayout" Target="../slideLayouts/slideLayout17.xml"/><Relationship Id="rId1" Type="http://schemas.openxmlformats.org/officeDocument/2006/relationships/tags" Target="../tags/tag36.xml"/><Relationship Id="rId6" Type="http://schemas.openxmlformats.org/officeDocument/2006/relationships/image" Target="../media/image51.png"/><Relationship Id="rId11" Type="http://schemas.openxmlformats.org/officeDocument/2006/relationships/image" Target="../media/image55.jpeg"/><Relationship Id="rId5" Type="http://schemas.openxmlformats.org/officeDocument/2006/relationships/image" Target="../media/image50.png"/><Relationship Id="rId10" Type="http://schemas.openxmlformats.org/officeDocument/2006/relationships/image" Target="../media/image23.png"/><Relationship Id="rId4" Type="http://schemas.openxmlformats.org/officeDocument/2006/relationships/image" Target="../media/image49.png"/><Relationship Id="rId9"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7.xml"/><Relationship Id="rId1" Type="http://schemas.openxmlformats.org/officeDocument/2006/relationships/tags" Target="../tags/tag37.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8.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image" Target="../media/image65.jpeg"/><Relationship Id="rId18" Type="http://schemas.openxmlformats.org/officeDocument/2006/relationships/image" Target="../media/image70.jpeg"/><Relationship Id="rId3" Type="http://schemas.openxmlformats.org/officeDocument/2006/relationships/notesSlide" Target="../notesSlides/notesSlide25.xml"/><Relationship Id="rId7" Type="http://schemas.openxmlformats.org/officeDocument/2006/relationships/image" Target="../media/image59.jpeg"/><Relationship Id="rId12" Type="http://schemas.openxmlformats.org/officeDocument/2006/relationships/image" Target="../media/image64.jpeg"/><Relationship Id="rId17" Type="http://schemas.openxmlformats.org/officeDocument/2006/relationships/image" Target="../media/image69.jpeg"/><Relationship Id="rId2" Type="http://schemas.openxmlformats.org/officeDocument/2006/relationships/slideLayout" Target="../slideLayouts/slideLayout7.xml"/><Relationship Id="rId16" Type="http://schemas.openxmlformats.org/officeDocument/2006/relationships/image" Target="../media/image68.emf"/><Relationship Id="rId1" Type="http://schemas.openxmlformats.org/officeDocument/2006/relationships/tags" Target="../tags/tag39.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jpeg"/><Relationship Id="rId15" Type="http://schemas.openxmlformats.org/officeDocument/2006/relationships/image" Target="../media/image67.emf"/><Relationship Id="rId10" Type="http://schemas.openxmlformats.org/officeDocument/2006/relationships/image" Target="../media/image62.jpeg"/><Relationship Id="rId4" Type="http://schemas.openxmlformats.org/officeDocument/2006/relationships/image" Target="../media/image6.png"/><Relationship Id="rId9" Type="http://schemas.openxmlformats.org/officeDocument/2006/relationships/image" Target="../media/image61.jpeg"/><Relationship Id="rId1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441194"/>
            <a:ext cx="7487532" cy="707886"/>
          </a:xfrm>
          <a:prstGeom prst="rect">
            <a:avLst/>
          </a:prstGeom>
          <a:noFill/>
        </p:spPr>
        <p:txBody>
          <a:bodyPr wrap="square" rtlCol="0">
            <a:spAutoFit/>
          </a:bodyPr>
          <a:lstStyle/>
          <a:p>
            <a:pPr algn="ctr"/>
            <a:r>
              <a:rPr lang="en-GB" sz="4000" dirty="0" smtClean="0">
                <a:solidFill>
                  <a:schemeClr val="bg1"/>
                </a:solidFill>
                <a:latin typeface="Century Gothic" pitchFamily="34" charset="0"/>
              </a:rPr>
              <a:t>Electronic cigarettes(2 of 2)</a:t>
            </a:r>
          </a:p>
        </p:txBody>
      </p:sp>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smoke.png"/>
          <p:cNvPicPr>
            <a:picLocks noChangeAspect="1"/>
          </p:cNvPicPr>
          <p:nvPr/>
        </p:nvPicPr>
        <p:blipFill>
          <a:blip r:embed="rId4" cstate="print"/>
          <a:srcRect r="5471"/>
          <a:stretch>
            <a:fillRect/>
          </a:stretch>
        </p:blipFill>
        <p:spPr>
          <a:xfrm>
            <a:off x="-1" y="0"/>
            <a:ext cx="9252521" cy="6525344"/>
          </a:xfrm>
          <a:prstGeom prst="rect">
            <a:avLst/>
          </a:prstGeom>
        </p:spPr>
      </p:pic>
      <p:grpSp>
        <p:nvGrpSpPr>
          <p:cNvPr id="15" name="Group 14"/>
          <p:cNvGrpSpPr/>
          <p:nvPr/>
        </p:nvGrpSpPr>
        <p:grpSpPr>
          <a:xfrm>
            <a:off x="323528" y="1700808"/>
            <a:ext cx="3600400" cy="1800200"/>
            <a:chOff x="323528" y="1844824"/>
            <a:chExt cx="3600400" cy="1800200"/>
          </a:xfrm>
        </p:grpSpPr>
        <p:sp>
          <p:nvSpPr>
            <p:cNvPr id="22" name="Rounded Rectangle 21"/>
            <p:cNvSpPr/>
            <p:nvPr/>
          </p:nvSpPr>
          <p:spPr>
            <a:xfrm>
              <a:off x="323528" y="1844824"/>
              <a:ext cx="3573558" cy="1800200"/>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Box 22"/>
            <p:cNvSpPr txBox="1"/>
            <p:nvPr/>
          </p:nvSpPr>
          <p:spPr>
            <a:xfrm>
              <a:off x="395536" y="1844824"/>
              <a:ext cx="3528392" cy="1754326"/>
            </a:xfrm>
            <a:prstGeom prst="rect">
              <a:avLst/>
            </a:prstGeom>
            <a:noFill/>
          </p:spPr>
          <p:txBody>
            <a:bodyPr wrap="square" rtlCol="0">
              <a:spAutoFit/>
            </a:bodyPr>
            <a:lstStyle/>
            <a:p>
              <a:r>
                <a:rPr lang="en-GB" sz="2700" dirty="0" smtClean="0">
                  <a:solidFill>
                    <a:schemeClr val="bg1"/>
                  </a:solidFill>
                  <a:latin typeface="Century Gothic" pitchFamily="34" charset="0"/>
                </a:rPr>
                <a:t>Will you support a European ban on indoor vaping in public places?</a:t>
              </a:r>
            </a:p>
          </p:txBody>
        </p:sp>
      </p:grpSp>
      <p:sp>
        <p:nvSpPr>
          <p:cNvPr id="16" name="Rectangle 15"/>
          <p:cNvSpPr/>
          <p:nvPr/>
        </p:nvSpPr>
        <p:spPr>
          <a:xfrm>
            <a:off x="2915816" y="6525344"/>
            <a:ext cx="3203848"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Play </a:t>
            </a:r>
            <a:endParaRPr lang="en-GB" sz="2000" dirty="0" smtClean="0">
              <a:solidFill>
                <a:schemeClr val="tx1">
                  <a:lumMod val="50000"/>
                  <a:lumOff val="50000"/>
                </a:schemeClr>
              </a:solidFill>
              <a:latin typeface="Century Gothic" pitchFamily="34" charset="0"/>
            </a:endParaRPr>
          </a:p>
        </p:txBody>
      </p:sp>
      <p:sp>
        <p:nvSpPr>
          <p:cNvPr id="17" name="Rectangle 16"/>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endParaRPr lang="en-GB" sz="2000" dirty="0" smtClean="0">
              <a:solidFill>
                <a:schemeClr val="tx1">
                  <a:lumMod val="50000"/>
                  <a:lumOff val="50000"/>
                </a:schemeClr>
              </a:solidFill>
              <a:latin typeface="Century Gothic" pitchFamily="34" charset="0"/>
            </a:endParaRPr>
          </a:p>
        </p:txBody>
      </p:sp>
      <p:sp>
        <p:nvSpPr>
          <p:cNvPr id="20" name="Rounded Rectangle 19"/>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
        <p:nvSpPr>
          <p:cNvPr id="21" name="Rounded Rectangle 20"/>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4"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4788024" y="1268760"/>
            <a:ext cx="3816424" cy="1800200"/>
            <a:chOff x="5076056" y="1268760"/>
            <a:chExt cx="3816424" cy="1800200"/>
          </a:xfrm>
        </p:grpSpPr>
        <p:sp>
          <p:nvSpPr>
            <p:cNvPr id="25" name="Freeform 24"/>
            <p:cNvSpPr/>
            <p:nvPr/>
          </p:nvSpPr>
          <p:spPr>
            <a:xfrm>
              <a:off x="5076056" y="1268760"/>
              <a:ext cx="3816424" cy="1800200"/>
            </a:xfrm>
            <a:custGeom>
              <a:avLst/>
              <a:gdLst>
                <a:gd name="connsiteX0" fmla="*/ 0 w 3816424"/>
                <a:gd name="connsiteY0" fmla="*/ 192025 h 1152128"/>
                <a:gd name="connsiteX1" fmla="*/ 56243 w 3816424"/>
                <a:gd name="connsiteY1" fmla="*/ 56243 h 1152128"/>
                <a:gd name="connsiteX2" fmla="*/ 192025 w 3816424"/>
                <a:gd name="connsiteY2" fmla="*/ 0 h 1152128"/>
                <a:gd name="connsiteX3" fmla="*/ 636071 w 3816424"/>
                <a:gd name="connsiteY3" fmla="*/ 0 h 1152128"/>
                <a:gd name="connsiteX4" fmla="*/ 636071 w 3816424"/>
                <a:gd name="connsiteY4" fmla="*/ 0 h 1152128"/>
                <a:gd name="connsiteX5" fmla="*/ 1590177 w 3816424"/>
                <a:gd name="connsiteY5" fmla="*/ 0 h 1152128"/>
                <a:gd name="connsiteX6" fmla="*/ 3624399 w 3816424"/>
                <a:gd name="connsiteY6" fmla="*/ 0 h 1152128"/>
                <a:gd name="connsiteX7" fmla="*/ 3760181 w 3816424"/>
                <a:gd name="connsiteY7" fmla="*/ 56243 h 1152128"/>
                <a:gd name="connsiteX8" fmla="*/ 3816424 w 3816424"/>
                <a:gd name="connsiteY8" fmla="*/ 192025 h 1152128"/>
                <a:gd name="connsiteX9" fmla="*/ 3816424 w 3816424"/>
                <a:gd name="connsiteY9" fmla="*/ 672075 h 1152128"/>
                <a:gd name="connsiteX10" fmla="*/ 3816424 w 3816424"/>
                <a:gd name="connsiteY10" fmla="*/ 672075 h 1152128"/>
                <a:gd name="connsiteX11" fmla="*/ 3816424 w 3816424"/>
                <a:gd name="connsiteY11" fmla="*/ 960107 h 1152128"/>
                <a:gd name="connsiteX12" fmla="*/ 3816424 w 3816424"/>
                <a:gd name="connsiteY12" fmla="*/ 960103 h 1152128"/>
                <a:gd name="connsiteX13" fmla="*/ 3760181 w 3816424"/>
                <a:gd name="connsiteY13" fmla="*/ 1095885 h 1152128"/>
                <a:gd name="connsiteX14" fmla="*/ 3624399 w 3816424"/>
                <a:gd name="connsiteY14" fmla="*/ 1152128 h 1152128"/>
                <a:gd name="connsiteX15" fmla="*/ 1590177 w 3816424"/>
                <a:gd name="connsiteY15" fmla="*/ 1152128 h 1152128"/>
                <a:gd name="connsiteX16" fmla="*/ 1776049 w 3816424"/>
                <a:gd name="connsiteY16" fmla="*/ 1978757 h 1152128"/>
                <a:gd name="connsiteX17" fmla="*/ 636071 w 3816424"/>
                <a:gd name="connsiteY17" fmla="*/ 1152128 h 1152128"/>
                <a:gd name="connsiteX18" fmla="*/ 192025 w 3816424"/>
                <a:gd name="connsiteY18" fmla="*/ 1152128 h 1152128"/>
                <a:gd name="connsiteX19" fmla="*/ 56243 w 3816424"/>
                <a:gd name="connsiteY19" fmla="*/ 1095885 h 1152128"/>
                <a:gd name="connsiteX20" fmla="*/ 0 w 3816424"/>
                <a:gd name="connsiteY20" fmla="*/ 960103 h 1152128"/>
                <a:gd name="connsiteX21" fmla="*/ 0 w 3816424"/>
                <a:gd name="connsiteY21" fmla="*/ 960107 h 1152128"/>
                <a:gd name="connsiteX22" fmla="*/ 0 w 3816424"/>
                <a:gd name="connsiteY22" fmla="*/ 672075 h 1152128"/>
                <a:gd name="connsiteX23" fmla="*/ 0 w 3816424"/>
                <a:gd name="connsiteY23" fmla="*/ 672075 h 1152128"/>
                <a:gd name="connsiteX24" fmla="*/ 0 w 3816424"/>
                <a:gd name="connsiteY24" fmla="*/ 192025 h 1152128"/>
                <a:gd name="connsiteX0" fmla="*/ 0 w 3816424"/>
                <a:gd name="connsiteY0" fmla="*/ 192025 h 1978757"/>
                <a:gd name="connsiteX1" fmla="*/ 56243 w 3816424"/>
                <a:gd name="connsiteY1" fmla="*/ 56243 h 1978757"/>
                <a:gd name="connsiteX2" fmla="*/ 192025 w 3816424"/>
                <a:gd name="connsiteY2" fmla="*/ 0 h 1978757"/>
                <a:gd name="connsiteX3" fmla="*/ 636071 w 3816424"/>
                <a:gd name="connsiteY3" fmla="*/ 0 h 1978757"/>
                <a:gd name="connsiteX4" fmla="*/ 636071 w 3816424"/>
                <a:gd name="connsiteY4" fmla="*/ 0 h 1978757"/>
                <a:gd name="connsiteX5" fmla="*/ 1590177 w 3816424"/>
                <a:gd name="connsiteY5" fmla="*/ 0 h 1978757"/>
                <a:gd name="connsiteX6" fmla="*/ 3624399 w 3816424"/>
                <a:gd name="connsiteY6" fmla="*/ 0 h 1978757"/>
                <a:gd name="connsiteX7" fmla="*/ 3760181 w 3816424"/>
                <a:gd name="connsiteY7" fmla="*/ 56243 h 1978757"/>
                <a:gd name="connsiteX8" fmla="*/ 3816424 w 3816424"/>
                <a:gd name="connsiteY8" fmla="*/ 192025 h 1978757"/>
                <a:gd name="connsiteX9" fmla="*/ 3816424 w 3816424"/>
                <a:gd name="connsiteY9" fmla="*/ 672075 h 1978757"/>
                <a:gd name="connsiteX10" fmla="*/ 3816424 w 3816424"/>
                <a:gd name="connsiteY10" fmla="*/ 672075 h 1978757"/>
                <a:gd name="connsiteX11" fmla="*/ 3816424 w 3816424"/>
                <a:gd name="connsiteY11" fmla="*/ 960107 h 1978757"/>
                <a:gd name="connsiteX12" fmla="*/ 3816424 w 3816424"/>
                <a:gd name="connsiteY12" fmla="*/ 960103 h 1978757"/>
                <a:gd name="connsiteX13" fmla="*/ 3760181 w 3816424"/>
                <a:gd name="connsiteY13" fmla="*/ 1095885 h 1978757"/>
                <a:gd name="connsiteX14" fmla="*/ 3624399 w 3816424"/>
                <a:gd name="connsiteY14" fmla="*/ 1152128 h 1978757"/>
                <a:gd name="connsiteX15" fmla="*/ 2376264 w 3816424"/>
                <a:gd name="connsiteY15" fmla="*/ 1152128 h 1978757"/>
                <a:gd name="connsiteX16" fmla="*/ 1776049 w 3816424"/>
                <a:gd name="connsiteY16" fmla="*/ 1978757 h 1978757"/>
                <a:gd name="connsiteX17" fmla="*/ 636071 w 3816424"/>
                <a:gd name="connsiteY17" fmla="*/ 1152128 h 1978757"/>
                <a:gd name="connsiteX18" fmla="*/ 192025 w 3816424"/>
                <a:gd name="connsiteY18" fmla="*/ 1152128 h 1978757"/>
                <a:gd name="connsiteX19" fmla="*/ 56243 w 3816424"/>
                <a:gd name="connsiteY19" fmla="*/ 1095885 h 1978757"/>
                <a:gd name="connsiteX20" fmla="*/ 0 w 3816424"/>
                <a:gd name="connsiteY20" fmla="*/ 960103 h 1978757"/>
                <a:gd name="connsiteX21" fmla="*/ 0 w 3816424"/>
                <a:gd name="connsiteY21" fmla="*/ 960107 h 1978757"/>
                <a:gd name="connsiteX22" fmla="*/ 0 w 3816424"/>
                <a:gd name="connsiteY22" fmla="*/ 672075 h 1978757"/>
                <a:gd name="connsiteX23" fmla="*/ 0 w 3816424"/>
                <a:gd name="connsiteY23" fmla="*/ 672075 h 1978757"/>
                <a:gd name="connsiteX24" fmla="*/ 0 w 3816424"/>
                <a:gd name="connsiteY24" fmla="*/ 192025 h 1978757"/>
                <a:gd name="connsiteX0" fmla="*/ 0 w 3816424"/>
                <a:gd name="connsiteY0" fmla="*/ 192025 h 1978757"/>
                <a:gd name="connsiteX1" fmla="*/ 56243 w 3816424"/>
                <a:gd name="connsiteY1" fmla="*/ 56243 h 1978757"/>
                <a:gd name="connsiteX2" fmla="*/ 192025 w 3816424"/>
                <a:gd name="connsiteY2" fmla="*/ 0 h 1978757"/>
                <a:gd name="connsiteX3" fmla="*/ 636071 w 3816424"/>
                <a:gd name="connsiteY3" fmla="*/ 0 h 1978757"/>
                <a:gd name="connsiteX4" fmla="*/ 636071 w 3816424"/>
                <a:gd name="connsiteY4" fmla="*/ 0 h 1978757"/>
                <a:gd name="connsiteX5" fmla="*/ 1590177 w 3816424"/>
                <a:gd name="connsiteY5" fmla="*/ 0 h 1978757"/>
                <a:gd name="connsiteX6" fmla="*/ 3624399 w 3816424"/>
                <a:gd name="connsiteY6" fmla="*/ 0 h 1978757"/>
                <a:gd name="connsiteX7" fmla="*/ 3760181 w 3816424"/>
                <a:gd name="connsiteY7" fmla="*/ 56243 h 1978757"/>
                <a:gd name="connsiteX8" fmla="*/ 3816424 w 3816424"/>
                <a:gd name="connsiteY8" fmla="*/ 192025 h 1978757"/>
                <a:gd name="connsiteX9" fmla="*/ 3816424 w 3816424"/>
                <a:gd name="connsiteY9" fmla="*/ 672075 h 1978757"/>
                <a:gd name="connsiteX10" fmla="*/ 3816424 w 3816424"/>
                <a:gd name="connsiteY10" fmla="*/ 672075 h 1978757"/>
                <a:gd name="connsiteX11" fmla="*/ 3816424 w 3816424"/>
                <a:gd name="connsiteY11" fmla="*/ 960107 h 1978757"/>
                <a:gd name="connsiteX12" fmla="*/ 3816424 w 3816424"/>
                <a:gd name="connsiteY12" fmla="*/ 960103 h 1978757"/>
                <a:gd name="connsiteX13" fmla="*/ 3760181 w 3816424"/>
                <a:gd name="connsiteY13" fmla="*/ 1095885 h 1978757"/>
                <a:gd name="connsiteX14" fmla="*/ 3624399 w 3816424"/>
                <a:gd name="connsiteY14" fmla="*/ 1152128 h 1978757"/>
                <a:gd name="connsiteX15" fmla="*/ 2376264 w 3816424"/>
                <a:gd name="connsiteY15" fmla="*/ 1152128 h 1978757"/>
                <a:gd name="connsiteX16" fmla="*/ 1776049 w 3816424"/>
                <a:gd name="connsiteY16" fmla="*/ 1978757 h 1978757"/>
                <a:gd name="connsiteX17" fmla="*/ 1944216 w 3816424"/>
                <a:gd name="connsiteY17" fmla="*/ 1152128 h 1978757"/>
                <a:gd name="connsiteX18" fmla="*/ 192025 w 3816424"/>
                <a:gd name="connsiteY18" fmla="*/ 1152128 h 1978757"/>
                <a:gd name="connsiteX19" fmla="*/ 56243 w 3816424"/>
                <a:gd name="connsiteY19" fmla="*/ 1095885 h 1978757"/>
                <a:gd name="connsiteX20" fmla="*/ 0 w 3816424"/>
                <a:gd name="connsiteY20" fmla="*/ 960103 h 1978757"/>
                <a:gd name="connsiteX21" fmla="*/ 0 w 3816424"/>
                <a:gd name="connsiteY21" fmla="*/ 960107 h 1978757"/>
                <a:gd name="connsiteX22" fmla="*/ 0 w 3816424"/>
                <a:gd name="connsiteY22" fmla="*/ 672075 h 1978757"/>
                <a:gd name="connsiteX23" fmla="*/ 0 w 3816424"/>
                <a:gd name="connsiteY23" fmla="*/ 672075 h 1978757"/>
                <a:gd name="connsiteX24" fmla="*/ 0 w 3816424"/>
                <a:gd name="connsiteY24" fmla="*/ 192025 h 1978757"/>
                <a:gd name="connsiteX0" fmla="*/ 0 w 3816424"/>
                <a:gd name="connsiteY0" fmla="*/ 192025 h 1800200"/>
                <a:gd name="connsiteX1" fmla="*/ 56243 w 3816424"/>
                <a:gd name="connsiteY1" fmla="*/ 56243 h 1800200"/>
                <a:gd name="connsiteX2" fmla="*/ 192025 w 3816424"/>
                <a:gd name="connsiteY2" fmla="*/ 0 h 1800200"/>
                <a:gd name="connsiteX3" fmla="*/ 636071 w 3816424"/>
                <a:gd name="connsiteY3" fmla="*/ 0 h 1800200"/>
                <a:gd name="connsiteX4" fmla="*/ 636071 w 3816424"/>
                <a:gd name="connsiteY4" fmla="*/ 0 h 1800200"/>
                <a:gd name="connsiteX5" fmla="*/ 1590177 w 3816424"/>
                <a:gd name="connsiteY5" fmla="*/ 0 h 1800200"/>
                <a:gd name="connsiteX6" fmla="*/ 3624399 w 3816424"/>
                <a:gd name="connsiteY6" fmla="*/ 0 h 1800200"/>
                <a:gd name="connsiteX7" fmla="*/ 3760181 w 3816424"/>
                <a:gd name="connsiteY7" fmla="*/ 56243 h 1800200"/>
                <a:gd name="connsiteX8" fmla="*/ 3816424 w 3816424"/>
                <a:gd name="connsiteY8" fmla="*/ 192025 h 1800200"/>
                <a:gd name="connsiteX9" fmla="*/ 3816424 w 3816424"/>
                <a:gd name="connsiteY9" fmla="*/ 672075 h 1800200"/>
                <a:gd name="connsiteX10" fmla="*/ 3816424 w 3816424"/>
                <a:gd name="connsiteY10" fmla="*/ 672075 h 1800200"/>
                <a:gd name="connsiteX11" fmla="*/ 3816424 w 3816424"/>
                <a:gd name="connsiteY11" fmla="*/ 960107 h 1800200"/>
                <a:gd name="connsiteX12" fmla="*/ 3816424 w 3816424"/>
                <a:gd name="connsiteY12" fmla="*/ 960103 h 1800200"/>
                <a:gd name="connsiteX13" fmla="*/ 3760181 w 3816424"/>
                <a:gd name="connsiteY13" fmla="*/ 1095885 h 1800200"/>
                <a:gd name="connsiteX14" fmla="*/ 3624399 w 3816424"/>
                <a:gd name="connsiteY14" fmla="*/ 1152128 h 1800200"/>
                <a:gd name="connsiteX15" fmla="*/ 2376264 w 3816424"/>
                <a:gd name="connsiteY15" fmla="*/ 1152128 h 1800200"/>
                <a:gd name="connsiteX16" fmla="*/ 2664296 w 3816424"/>
                <a:gd name="connsiteY16" fmla="*/ 1800200 h 1800200"/>
                <a:gd name="connsiteX17" fmla="*/ 1944216 w 3816424"/>
                <a:gd name="connsiteY17" fmla="*/ 1152128 h 1800200"/>
                <a:gd name="connsiteX18" fmla="*/ 192025 w 3816424"/>
                <a:gd name="connsiteY18" fmla="*/ 1152128 h 1800200"/>
                <a:gd name="connsiteX19" fmla="*/ 56243 w 3816424"/>
                <a:gd name="connsiteY19" fmla="*/ 1095885 h 1800200"/>
                <a:gd name="connsiteX20" fmla="*/ 0 w 3816424"/>
                <a:gd name="connsiteY20" fmla="*/ 960103 h 1800200"/>
                <a:gd name="connsiteX21" fmla="*/ 0 w 3816424"/>
                <a:gd name="connsiteY21" fmla="*/ 960107 h 1800200"/>
                <a:gd name="connsiteX22" fmla="*/ 0 w 3816424"/>
                <a:gd name="connsiteY22" fmla="*/ 672075 h 1800200"/>
                <a:gd name="connsiteX23" fmla="*/ 0 w 3816424"/>
                <a:gd name="connsiteY23" fmla="*/ 672075 h 1800200"/>
                <a:gd name="connsiteX24" fmla="*/ 0 w 3816424"/>
                <a:gd name="connsiteY24" fmla="*/ 192025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6424" h="1800200">
                  <a:moveTo>
                    <a:pt x="0" y="192025"/>
                  </a:moveTo>
                  <a:cubicBezTo>
                    <a:pt x="0" y="141097"/>
                    <a:pt x="20231" y="92254"/>
                    <a:pt x="56243" y="56243"/>
                  </a:cubicBezTo>
                  <a:cubicBezTo>
                    <a:pt x="92255" y="20231"/>
                    <a:pt x="141097" y="0"/>
                    <a:pt x="192025" y="0"/>
                  </a:cubicBezTo>
                  <a:lnTo>
                    <a:pt x="636071" y="0"/>
                  </a:lnTo>
                  <a:lnTo>
                    <a:pt x="636071" y="0"/>
                  </a:lnTo>
                  <a:lnTo>
                    <a:pt x="1590177" y="0"/>
                  </a:lnTo>
                  <a:lnTo>
                    <a:pt x="3624399" y="0"/>
                  </a:lnTo>
                  <a:cubicBezTo>
                    <a:pt x="3675327" y="0"/>
                    <a:pt x="3724170" y="20231"/>
                    <a:pt x="3760181" y="56243"/>
                  </a:cubicBezTo>
                  <a:cubicBezTo>
                    <a:pt x="3796193" y="92255"/>
                    <a:pt x="3816424" y="141097"/>
                    <a:pt x="3816424" y="192025"/>
                  </a:cubicBezTo>
                  <a:lnTo>
                    <a:pt x="3816424" y="672075"/>
                  </a:lnTo>
                  <a:lnTo>
                    <a:pt x="3816424" y="672075"/>
                  </a:lnTo>
                  <a:lnTo>
                    <a:pt x="3816424" y="960107"/>
                  </a:lnTo>
                  <a:lnTo>
                    <a:pt x="3816424" y="960103"/>
                  </a:lnTo>
                  <a:cubicBezTo>
                    <a:pt x="3816424" y="1011031"/>
                    <a:pt x="3796193" y="1059874"/>
                    <a:pt x="3760181" y="1095885"/>
                  </a:cubicBezTo>
                  <a:cubicBezTo>
                    <a:pt x="3724169" y="1131897"/>
                    <a:pt x="3675327" y="1152128"/>
                    <a:pt x="3624399" y="1152128"/>
                  </a:cubicBezTo>
                  <a:lnTo>
                    <a:pt x="2376264" y="1152128"/>
                  </a:lnTo>
                  <a:lnTo>
                    <a:pt x="2664296" y="1800200"/>
                  </a:lnTo>
                  <a:lnTo>
                    <a:pt x="1944216" y="1152128"/>
                  </a:lnTo>
                  <a:lnTo>
                    <a:pt x="192025" y="1152128"/>
                  </a:lnTo>
                  <a:cubicBezTo>
                    <a:pt x="141097" y="1152128"/>
                    <a:pt x="92254" y="1131897"/>
                    <a:pt x="56243" y="1095885"/>
                  </a:cubicBezTo>
                  <a:cubicBezTo>
                    <a:pt x="20231" y="1059873"/>
                    <a:pt x="0" y="1011031"/>
                    <a:pt x="0" y="960103"/>
                  </a:cubicBezTo>
                  <a:lnTo>
                    <a:pt x="0" y="960107"/>
                  </a:lnTo>
                  <a:lnTo>
                    <a:pt x="0" y="672075"/>
                  </a:lnTo>
                  <a:lnTo>
                    <a:pt x="0" y="672075"/>
                  </a:lnTo>
                  <a:lnTo>
                    <a:pt x="0" y="192025"/>
                  </a:lnTo>
                  <a:close/>
                </a:path>
              </a:pathLst>
            </a:custGeom>
            <a:solidFill>
              <a:schemeClr val="accent6">
                <a:lumMod val="20000"/>
                <a:lumOff val="80000"/>
              </a:schemeClr>
            </a:solidFill>
            <a:ln w="6350">
              <a:solidFill>
                <a:schemeClr val="accent6"/>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p:cNvSpPr txBox="1"/>
            <p:nvPr/>
          </p:nvSpPr>
          <p:spPr>
            <a:xfrm>
              <a:off x="5148064" y="1268760"/>
              <a:ext cx="3744416" cy="1107996"/>
            </a:xfrm>
            <a:prstGeom prst="rect">
              <a:avLst/>
            </a:prstGeom>
            <a:noFill/>
          </p:spPr>
          <p:txBody>
            <a:bodyPr wrap="square" rtlCol="0">
              <a:spAutoFit/>
            </a:bodyPr>
            <a:lstStyle/>
            <a:p>
              <a:r>
                <a:rPr lang="en-GB" sz="2200" dirty="0" smtClean="0">
                  <a:latin typeface="Century Gothic" pitchFamily="34" charset="0"/>
                </a:rPr>
                <a:t>People will vape more at home. So children will be exposed to more nicotine.</a:t>
              </a:r>
              <a:endParaRPr lang="en-GB" sz="2200" dirty="0">
                <a:latin typeface="Century Gothic" pitchFamily="34" charset="0"/>
              </a:endParaRPr>
            </a:p>
          </p:txBody>
        </p:sp>
      </p:grpSp>
      <p:pic>
        <p:nvPicPr>
          <p:cNvPr id="18" name="Picture 17" descr="teen boy 1.png"/>
          <p:cNvPicPr>
            <a:picLocks noChangeAspect="1"/>
          </p:cNvPicPr>
          <p:nvPr/>
        </p:nvPicPr>
        <p:blipFill>
          <a:blip r:embed="rId4" cstate="print"/>
          <a:stretch>
            <a:fillRect/>
          </a:stretch>
        </p:blipFill>
        <p:spPr>
          <a:xfrm>
            <a:off x="5004048" y="2178839"/>
            <a:ext cx="2952328" cy="4679161"/>
          </a:xfrm>
          <a:prstGeom prst="rect">
            <a:avLst/>
          </a:prstGeom>
          <a:ln>
            <a:noFill/>
          </a:ln>
          <a:effectLst>
            <a:outerShdw blurRad="292100" dist="139700" dir="2700000" algn="tl" rotWithShape="0">
              <a:srgbClr val="333333">
                <a:alpha val="65000"/>
              </a:srgbClr>
            </a:outerShdw>
          </a:effectLst>
        </p:spPr>
      </p:pic>
      <p:pic>
        <p:nvPicPr>
          <p:cNvPr id="37" name="Picture 36" descr="teen girl  2.png"/>
          <p:cNvPicPr>
            <a:picLocks noChangeAspect="1"/>
          </p:cNvPicPr>
          <p:nvPr/>
        </p:nvPicPr>
        <p:blipFill>
          <a:blip r:embed="rId5" cstate="print"/>
          <a:stretch>
            <a:fillRect/>
          </a:stretch>
        </p:blipFill>
        <p:spPr>
          <a:xfrm>
            <a:off x="6938897" y="2461248"/>
            <a:ext cx="2097599" cy="4280120"/>
          </a:xfrm>
          <a:prstGeom prst="rect">
            <a:avLst/>
          </a:prstGeom>
        </p:spPr>
      </p:pic>
      <p:grpSp>
        <p:nvGrpSpPr>
          <p:cNvPr id="28" name="Group 27"/>
          <p:cNvGrpSpPr/>
          <p:nvPr/>
        </p:nvGrpSpPr>
        <p:grpSpPr>
          <a:xfrm>
            <a:off x="3419872" y="2658616"/>
            <a:ext cx="2232248" cy="1202432"/>
            <a:chOff x="5580112" y="3140968"/>
            <a:chExt cx="2232248" cy="1202432"/>
          </a:xfrm>
        </p:grpSpPr>
        <p:sp>
          <p:nvSpPr>
            <p:cNvPr id="32" name="Rounded Rectangular Callout 31"/>
            <p:cNvSpPr/>
            <p:nvPr/>
          </p:nvSpPr>
          <p:spPr>
            <a:xfrm>
              <a:off x="5652120" y="3140968"/>
              <a:ext cx="2088232" cy="1202432"/>
            </a:xfrm>
            <a:prstGeom prst="wedgeRoundRectCallout">
              <a:avLst>
                <a:gd name="adj1" fmla="val 65905"/>
                <a:gd name="adj2" fmla="val 20396"/>
                <a:gd name="adj3" fmla="val 16667"/>
              </a:avLst>
            </a:prstGeom>
            <a:solidFill>
              <a:schemeClr val="accent5">
                <a:lumMod val="20000"/>
                <a:lumOff val="80000"/>
              </a:schemeClr>
            </a:solidFill>
            <a:ln w="6350">
              <a:solidFill>
                <a:schemeClr val="accent5"/>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p:cNvSpPr txBox="1"/>
            <p:nvPr/>
          </p:nvSpPr>
          <p:spPr>
            <a:xfrm>
              <a:off x="5580112" y="3185100"/>
              <a:ext cx="2232248" cy="1107996"/>
            </a:xfrm>
            <a:prstGeom prst="rect">
              <a:avLst/>
            </a:prstGeom>
            <a:noFill/>
          </p:spPr>
          <p:txBody>
            <a:bodyPr wrap="square" rtlCol="0">
              <a:spAutoFit/>
            </a:bodyPr>
            <a:lstStyle/>
            <a:p>
              <a:pPr algn="ctr"/>
              <a:r>
                <a:rPr lang="en-GB" sz="2200" dirty="0" smtClean="0">
                  <a:latin typeface="Century Gothic" pitchFamily="34" charset="0"/>
                </a:rPr>
                <a:t>Fewer people will get heart disease.</a:t>
              </a:r>
              <a:endParaRPr lang="en-GB" sz="2200" dirty="0">
                <a:latin typeface="Century Gothic" pitchFamily="34" charset="0"/>
              </a:endParaRPr>
            </a:p>
          </p:txBody>
        </p:sp>
      </p:grpSp>
      <p:grpSp>
        <p:nvGrpSpPr>
          <p:cNvPr id="35" name="Group 34"/>
          <p:cNvGrpSpPr/>
          <p:nvPr/>
        </p:nvGrpSpPr>
        <p:grpSpPr>
          <a:xfrm>
            <a:off x="107504" y="1340768"/>
            <a:ext cx="3528392" cy="1378085"/>
            <a:chOff x="107504" y="1340768"/>
            <a:chExt cx="3528392" cy="1378085"/>
          </a:xfrm>
        </p:grpSpPr>
        <p:sp>
          <p:nvSpPr>
            <p:cNvPr id="34" name="Freeform 33"/>
            <p:cNvSpPr/>
            <p:nvPr/>
          </p:nvSpPr>
          <p:spPr>
            <a:xfrm>
              <a:off x="107504" y="1340768"/>
              <a:ext cx="3528392" cy="1378085"/>
            </a:xfrm>
            <a:custGeom>
              <a:avLst/>
              <a:gdLst>
                <a:gd name="connsiteX0" fmla="*/ 0 w 3528392"/>
                <a:gd name="connsiteY0" fmla="*/ 127397 h 764367"/>
                <a:gd name="connsiteX1" fmla="*/ 37314 w 3528392"/>
                <a:gd name="connsiteY1" fmla="*/ 37314 h 764367"/>
                <a:gd name="connsiteX2" fmla="*/ 127397 w 3528392"/>
                <a:gd name="connsiteY2" fmla="*/ 0 h 764367"/>
                <a:gd name="connsiteX3" fmla="*/ 2058229 w 3528392"/>
                <a:gd name="connsiteY3" fmla="*/ 0 h 764367"/>
                <a:gd name="connsiteX4" fmla="*/ 2058229 w 3528392"/>
                <a:gd name="connsiteY4" fmla="*/ 0 h 764367"/>
                <a:gd name="connsiteX5" fmla="*/ 2940327 w 3528392"/>
                <a:gd name="connsiteY5" fmla="*/ 0 h 764367"/>
                <a:gd name="connsiteX6" fmla="*/ 3400995 w 3528392"/>
                <a:gd name="connsiteY6" fmla="*/ 0 h 764367"/>
                <a:gd name="connsiteX7" fmla="*/ 3491078 w 3528392"/>
                <a:gd name="connsiteY7" fmla="*/ 37314 h 764367"/>
                <a:gd name="connsiteX8" fmla="*/ 3528392 w 3528392"/>
                <a:gd name="connsiteY8" fmla="*/ 127397 h 764367"/>
                <a:gd name="connsiteX9" fmla="*/ 3528392 w 3528392"/>
                <a:gd name="connsiteY9" fmla="*/ 445881 h 764367"/>
                <a:gd name="connsiteX10" fmla="*/ 3528392 w 3528392"/>
                <a:gd name="connsiteY10" fmla="*/ 445881 h 764367"/>
                <a:gd name="connsiteX11" fmla="*/ 3528392 w 3528392"/>
                <a:gd name="connsiteY11" fmla="*/ 636973 h 764367"/>
                <a:gd name="connsiteX12" fmla="*/ 3528392 w 3528392"/>
                <a:gd name="connsiteY12" fmla="*/ 636970 h 764367"/>
                <a:gd name="connsiteX13" fmla="*/ 3491078 w 3528392"/>
                <a:gd name="connsiteY13" fmla="*/ 727053 h 764367"/>
                <a:gd name="connsiteX14" fmla="*/ 3400995 w 3528392"/>
                <a:gd name="connsiteY14" fmla="*/ 764367 h 764367"/>
                <a:gd name="connsiteX15" fmla="*/ 2940327 w 3528392"/>
                <a:gd name="connsiteY15" fmla="*/ 764367 h 764367"/>
                <a:gd name="connsiteX16" fmla="*/ 1808266 w 3528392"/>
                <a:gd name="connsiteY16" fmla="*/ 1378085 h 764367"/>
                <a:gd name="connsiteX17" fmla="*/ 2058229 w 3528392"/>
                <a:gd name="connsiteY17" fmla="*/ 764367 h 764367"/>
                <a:gd name="connsiteX18" fmla="*/ 127397 w 3528392"/>
                <a:gd name="connsiteY18" fmla="*/ 764367 h 764367"/>
                <a:gd name="connsiteX19" fmla="*/ 37314 w 3528392"/>
                <a:gd name="connsiteY19" fmla="*/ 727053 h 764367"/>
                <a:gd name="connsiteX20" fmla="*/ 0 w 3528392"/>
                <a:gd name="connsiteY20" fmla="*/ 636970 h 764367"/>
                <a:gd name="connsiteX21" fmla="*/ 0 w 3528392"/>
                <a:gd name="connsiteY21" fmla="*/ 636973 h 764367"/>
                <a:gd name="connsiteX22" fmla="*/ 0 w 3528392"/>
                <a:gd name="connsiteY22" fmla="*/ 445881 h 764367"/>
                <a:gd name="connsiteX23" fmla="*/ 0 w 3528392"/>
                <a:gd name="connsiteY23" fmla="*/ 445881 h 764367"/>
                <a:gd name="connsiteX24" fmla="*/ 0 w 3528392"/>
                <a:gd name="connsiteY24" fmla="*/ 127397 h 764367"/>
                <a:gd name="connsiteX0" fmla="*/ 0 w 3528392"/>
                <a:gd name="connsiteY0" fmla="*/ 127397 h 1378085"/>
                <a:gd name="connsiteX1" fmla="*/ 37314 w 3528392"/>
                <a:gd name="connsiteY1" fmla="*/ 37314 h 1378085"/>
                <a:gd name="connsiteX2" fmla="*/ 127397 w 3528392"/>
                <a:gd name="connsiteY2" fmla="*/ 0 h 1378085"/>
                <a:gd name="connsiteX3" fmla="*/ 2058229 w 3528392"/>
                <a:gd name="connsiteY3" fmla="*/ 0 h 1378085"/>
                <a:gd name="connsiteX4" fmla="*/ 2058229 w 3528392"/>
                <a:gd name="connsiteY4" fmla="*/ 0 h 1378085"/>
                <a:gd name="connsiteX5" fmla="*/ 2940327 w 3528392"/>
                <a:gd name="connsiteY5" fmla="*/ 0 h 1378085"/>
                <a:gd name="connsiteX6" fmla="*/ 3400995 w 3528392"/>
                <a:gd name="connsiteY6" fmla="*/ 0 h 1378085"/>
                <a:gd name="connsiteX7" fmla="*/ 3491078 w 3528392"/>
                <a:gd name="connsiteY7" fmla="*/ 37314 h 1378085"/>
                <a:gd name="connsiteX8" fmla="*/ 3528392 w 3528392"/>
                <a:gd name="connsiteY8" fmla="*/ 127397 h 1378085"/>
                <a:gd name="connsiteX9" fmla="*/ 3528392 w 3528392"/>
                <a:gd name="connsiteY9" fmla="*/ 445881 h 1378085"/>
                <a:gd name="connsiteX10" fmla="*/ 3528392 w 3528392"/>
                <a:gd name="connsiteY10" fmla="*/ 445881 h 1378085"/>
                <a:gd name="connsiteX11" fmla="*/ 3528392 w 3528392"/>
                <a:gd name="connsiteY11" fmla="*/ 636973 h 1378085"/>
                <a:gd name="connsiteX12" fmla="*/ 3528392 w 3528392"/>
                <a:gd name="connsiteY12" fmla="*/ 636970 h 1378085"/>
                <a:gd name="connsiteX13" fmla="*/ 3491078 w 3528392"/>
                <a:gd name="connsiteY13" fmla="*/ 727053 h 1378085"/>
                <a:gd name="connsiteX14" fmla="*/ 3400995 w 3528392"/>
                <a:gd name="connsiteY14" fmla="*/ 764367 h 1378085"/>
                <a:gd name="connsiteX15" fmla="*/ 2448272 w 3528392"/>
                <a:gd name="connsiteY15" fmla="*/ 792088 h 1378085"/>
                <a:gd name="connsiteX16" fmla="*/ 1808266 w 3528392"/>
                <a:gd name="connsiteY16" fmla="*/ 1378085 h 1378085"/>
                <a:gd name="connsiteX17" fmla="*/ 2058229 w 3528392"/>
                <a:gd name="connsiteY17" fmla="*/ 764367 h 1378085"/>
                <a:gd name="connsiteX18" fmla="*/ 127397 w 3528392"/>
                <a:gd name="connsiteY18" fmla="*/ 764367 h 1378085"/>
                <a:gd name="connsiteX19" fmla="*/ 37314 w 3528392"/>
                <a:gd name="connsiteY19" fmla="*/ 727053 h 1378085"/>
                <a:gd name="connsiteX20" fmla="*/ 0 w 3528392"/>
                <a:gd name="connsiteY20" fmla="*/ 636970 h 1378085"/>
                <a:gd name="connsiteX21" fmla="*/ 0 w 3528392"/>
                <a:gd name="connsiteY21" fmla="*/ 636973 h 1378085"/>
                <a:gd name="connsiteX22" fmla="*/ 0 w 3528392"/>
                <a:gd name="connsiteY22" fmla="*/ 445881 h 1378085"/>
                <a:gd name="connsiteX23" fmla="*/ 0 w 3528392"/>
                <a:gd name="connsiteY23" fmla="*/ 445881 h 1378085"/>
                <a:gd name="connsiteX24" fmla="*/ 0 w 3528392"/>
                <a:gd name="connsiteY24" fmla="*/ 127397 h 137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28392" h="1378085">
                  <a:moveTo>
                    <a:pt x="0" y="127397"/>
                  </a:moveTo>
                  <a:cubicBezTo>
                    <a:pt x="0" y="93609"/>
                    <a:pt x="13422" y="61205"/>
                    <a:pt x="37314" y="37314"/>
                  </a:cubicBezTo>
                  <a:cubicBezTo>
                    <a:pt x="61206" y="13422"/>
                    <a:pt x="93610" y="0"/>
                    <a:pt x="127397" y="0"/>
                  </a:cubicBezTo>
                  <a:lnTo>
                    <a:pt x="2058229" y="0"/>
                  </a:lnTo>
                  <a:lnTo>
                    <a:pt x="2058229" y="0"/>
                  </a:lnTo>
                  <a:lnTo>
                    <a:pt x="2940327" y="0"/>
                  </a:lnTo>
                  <a:lnTo>
                    <a:pt x="3400995" y="0"/>
                  </a:lnTo>
                  <a:cubicBezTo>
                    <a:pt x="3434783" y="0"/>
                    <a:pt x="3467187" y="13422"/>
                    <a:pt x="3491078" y="37314"/>
                  </a:cubicBezTo>
                  <a:cubicBezTo>
                    <a:pt x="3514970" y="61206"/>
                    <a:pt x="3528392" y="93610"/>
                    <a:pt x="3528392" y="127397"/>
                  </a:cubicBezTo>
                  <a:lnTo>
                    <a:pt x="3528392" y="445881"/>
                  </a:lnTo>
                  <a:lnTo>
                    <a:pt x="3528392" y="445881"/>
                  </a:lnTo>
                  <a:lnTo>
                    <a:pt x="3528392" y="636973"/>
                  </a:lnTo>
                  <a:lnTo>
                    <a:pt x="3528392" y="636970"/>
                  </a:lnTo>
                  <a:cubicBezTo>
                    <a:pt x="3528392" y="670758"/>
                    <a:pt x="3514970" y="703162"/>
                    <a:pt x="3491078" y="727053"/>
                  </a:cubicBezTo>
                  <a:cubicBezTo>
                    <a:pt x="3467186" y="750945"/>
                    <a:pt x="3434782" y="764367"/>
                    <a:pt x="3400995" y="764367"/>
                  </a:cubicBezTo>
                  <a:lnTo>
                    <a:pt x="2448272" y="792088"/>
                  </a:lnTo>
                  <a:lnTo>
                    <a:pt x="1808266" y="1378085"/>
                  </a:lnTo>
                  <a:lnTo>
                    <a:pt x="2058229" y="764367"/>
                  </a:lnTo>
                  <a:lnTo>
                    <a:pt x="127397" y="764367"/>
                  </a:lnTo>
                  <a:cubicBezTo>
                    <a:pt x="93609" y="764367"/>
                    <a:pt x="61205" y="750945"/>
                    <a:pt x="37314" y="727053"/>
                  </a:cubicBezTo>
                  <a:cubicBezTo>
                    <a:pt x="13422" y="703161"/>
                    <a:pt x="0" y="670757"/>
                    <a:pt x="0" y="636970"/>
                  </a:cubicBezTo>
                  <a:lnTo>
                    <a:pt x="0" y="636973"/>
                  </a:lnTo>
                  <a:lnTo>
                    <a:pt x="0" y="445881"/>
                  </a:lnTo>
                  <a:lnTo>
                    <a:pt x="0" y="445881"/>
                  </a:lnTo>
                  <a:lnTo>
                    <a:pt x="0" y="127397"/>
                  </a:lnTo>
                  <a:close/>
                </a:path>
              </a:pathLst>
            </a:custGeom>
            <a:solidFill>
              <a:schemeClr val="accent4">
                <a:lumMod val="20000"/>
                <a:lumOff val="80000"/>
              </a:schemeClr>
            </a:solidFill>
            <a:ln w="6350">
              <a:solidFill>
                <a:schemeClr val="accent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a:off x="179512" y="1340768"/>
              <a:ext cx="3384376" cy="769441"/>
            </a:xfrm>
            <a:prstGeom prst="rect">
              <a:avLst/>
            </a:prstGeom>
            <a:noFill/>
          </p:spPr>
          <p:txBody>
            <a:bodyPr wrap="square" rtlCol="0">
              <a:spAutoFit/>
            </a:bodyPr>
            <a:lstStyle/>
            <a:p>
              <a:pPr algn="ctr"/>
              <a:r>
                <a:rPr lang="en-GB" sz="2200" dirty="0" smtClean="0">
                  <a:latin typeface="Century Gothic" pitchFamily="34" charset="0"/>
                </a:rPr>
                <a:t>No one will be exposed to nicotine at work.</a:t>
              </a:r>
              <a:endParaRPr lang="en-GB" sz="2200" dirty="0">
                <a:latin typeface="Century Gothic" pitchFamily="34" charset="0"/>
              </a:endParaRPr>
            </a:p>
          </p:txBody>
        </p:sp>
      </p:grpSp>
      <p:pic>
        <p:nvPicPr>
          <p:cNvPr id="19" name="Picture 18" descr="teen boy 2.png"/>
          <p:cNvPicPr>
            <a:picLocks noChangeAspect="1"/>
          </p:cNvPicPr>
          <p:nvPr/>
        </p:nvPicPr>
        <p:blipFill>
          <a:blip r:embed="rId6" cstate="print"/>
          <a:srcRect b="9072"/>
          <a:stretch>
            <a:fillRect/>
          </a:stretch>
        </p:blipFill>
        <p:spPr>
          <a:xfrm>
            <a:off x="-396552" y="1978654"/>
            <a:ext cx="2999833" cy="4879346"/>
          </a:xfrm>
          <a:prstGeom prst="rect">
            <a:avLst/>
          </a:prstGeom>
          <a:ln>
            <a:noFill/>
          </a:ln>
          <a:effectLst>
            <a:outerShdw blurRad="292100" dist="139700" dir="2700000" algn="tl" rotWithShape="0">
              <a:srgbClr val="333333">
                <a:alpha val="65000"/>
              </a:srgbClr>
            </a:outerShdw>
          </a:effectLst>
        </p:spPr>
      </p:pic>
      <p:pic>
        <p:nvPicPr>
          <p:cNvPr id="22" name="Picture 21" descr="teen girl  1.png"/>
          <p:cNvPicPr>
            <a:picLocks noChangeAspect="1"/>
          </p:cNvPicPr>
          <p:nvPr/>
        </p:nvPicPr>
        <p:blipFill>
          <a:blip r:embed="rId7" cstate="print"/>
          <a:srcRect b="9846"/>
          <a:stretch>
            <a:fillRect/>
          </a:stretch>
        </p:blipFill>
        <p:spPr>
          <a:xfrm>
            <a:off x="1763688" y="2348880"/>
            <a:ext cx="2343181" cy="4293096"/>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1979712" y="116632"/>
            <a:ext cx="6912768" cy="1077218"/>
          </a:xfrm>
          <a:prstGeom prst="rect">
            <a:avLst/>
          </a:prstGeom>
          <a:noFill/>
        </p:spPr>
        <p:txBody>
          <a:bodyPr wrap="square" rtlCol="0">
            <a:spAutoFit/>
          </a:bodyPr>
          <a:lstStyle/>
          <a:p>
            <a:r>
              <a:rPr lang="en-GB" sz="3200" dirty="0" smtClean="0">
                <a:latin typeface="Century Gothic" pitchFamily="34" charset="0"/>
              </a:rPr>
              <a:t>A ban on indoor vaping in public places has </a:t>
            </a:r>
            <a:r>
              <a:rPr lang="en-GB" sz="3200" b="1" dirty="0" smtClean="0">
                <a:solidFill>
                  <a:srgbClr val="7A5A00"/>
                </a:solidFill>
                <a:latin typeface="Century Gothic" pitchFamily="34" charset="0"/>
              </a:rPr>
              <a:t>risks</a:t>
            </a:r>
            <a:r>
              <a:rPr lang="en-GB" sz="3200" dirty="0" smtClean="0">
                <a:latin typeface="Century Gothic" pitchFamily="34" charset="0"/>
              </a:rPr>
              <a:t> and </a:t>
            </a:r>
            <a:r>
              <a:rPr lang="en-GB" sz="3200" b="1" dirty="0" smtClean="0">
                <a:solidFill>
                  <a:srgbClr val="7A5A00"/>
                </a:solidFill>
                <a:latin typeface="Century Gothic" pitchFamily="34" charset="0"/>
              </a:rPr>
              <a:t>benefits</a:t>
            </a:r>
            <a:endParaRPr lang="en-GB" sz="3200" dirty="0">
              <a:latin typeface="Century Gothic" pitchFamily="34" charset="0"/>
            </a:endParaRPr>
          </a:p>
        </p:txBody>
      </p:sp>
      <p:sp>
        <p:nvSpPr>
          <p:cNvPr id="38" name="Rectangle 37"/>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Play</a:t>
            </a:r>
            <a:endParaRPr lang="en-GB" sz="2000" dirty="0" smtClean="0">
              <a:solidFill>
                <a:schemeClr val="tx1">
                  <a:lumMod val="50000"/>
                  <a:lumOff val="50000"/>
                </a:schemeClr>
              </a:solidFill>
              <a:latin typeface="Century Gothic" pitchFamily="34" charset="0"/>
            </a:endParaRPr>
          </a:p>
        </p:txBody>
      </p:sp>
      <p:sp>
        <p:nvSpPr>
          <p:cNvPr id="39" name="Rectangle 38"/>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endParaRPr lang="en-GB" sz="2000" dirty="0" smtClean="0">
              <a:solidFill>
                <a:schemeClr val="tx1">
                  <a:lumMod val="50000"/>
                  <a:lumOff val="50000"/>
                </a:schemeClr>
              </a:solidFill>
              <a:latin typeface="Century Gothic" pitchFamily="34" charset="0"/>
            </a:endParaRPr>
          </a:p>
        </p:txBody>
      </p:sp>
      <p:sp>
        <p:nvSpPr>
          <p:cNvPr id="40" name="Rounded Rectangle 39"/>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grpSp>
        <p:nvGrpSpPr>
          <p:cNvPr id="29" name="Group 28"/>
          <p:cNvGrpSpPr/>
          <p:nvPr/>
        </p:nvGrpSpPr>
        <p:grpSpPr>
          <a:xfrm>
            <a:off x="1475656" y="4065148"/>
            <a:ext cx="5328592" cy="2172163"/>
            <a:chOff x="1331640" y="4065148"/>
            <a:chExt cx="5328592" cy="2172163"/>
          </a:xfrm>
        </p:grpSpPr>
        <p:sp>
          <p:nvSpPr>
            <p:cNvPr id="33" name="Freeform 32"/>
            <p:cNvSpPr/>
            <p:nvPr/>
          </p:nvSpPr>
          <p:spPr>
            <a:xfrm>
              <a:off x="1331640" y="4065148"/>
              <a:ext cx="5328592" cy="2172163"/>
            </a:xfrm>
            <a:custGeom>
              <a:avLst/>
              <a:gdLst>
                <a:gd name="connsiteX0" fmla="*/ 0 w 5328592"/>
                <a:gd name="connsiteY0" fmla="*/ 201401 h 1208382"/>
                <a:gd name="connsiteX1" fmla="*/ 58989 w 5328592"/>
                <a:gd name="connsiteY1" fmla="*/ 58989 h 1208382"/>
                <a:gd name="connsiteX2" fmla="*/ 201401 w 5328592"/>
                <a:gd name="connsiteY2" fmla="*/ 0 h 1208382"/>
                <a:gd name="connsiteX3" fmla="*/ 888099 w 5328592"/>
                <a:gd name="connsiteY3" fmla="*/ 0 h 1208382"/>
                <a:gd name="connsiteX4" fmla="*/ 1673711 w 5328592"/>
                <a:gd name="connsiteY4" fmla="*/ -963781 h 1208382"/>
                <a:gd name="connsiteX5" fmla="*/ 2220247 w 5328592"/>
                <a:gd name="connsiteY5" fmla="*/ 0 h 1208382"/>
                <a:gd name="connsiteX6" fmla="*/ 5127191 w 5328592"/>
                <a:gd name="connsiteY6" fmla="*/ 0 h 1208382"/>
                <a:gd name="connsiteX7" fmla="*/ 5269603 w 5328592"/>
                <a:gd name="connsiteY7" fmla="*/ 58989 h 1208382"/>
                <a:gd name="connsiteX8" fmla="*/ 5328592 w 5328592"/>
                <a:gd name="connsiteY8" fmla="*/ 201401 h 1208382"/>
                <a:gd name="connsiteX9" fmla="*/ 5328592 w 5328592"/>
                <a:gd name="connsiteY9" fmla="*/ 201397 h 1208382"/>
                <a:gd name="connsiteX10" fmla="*/ 5328592 w 5328592"/>
                <a:gd name="connsiteY10" fmla="*/ 201397 h 1208382"/>
                <a:gd name="connsiteX11" fmla="*/ 5328592 w 5328592"/>
                <a:gd name="connsiteY11" fmla="*/ 503493 h 1208382"/>
                <a:gd name="connsiteX12" fmla="*/ 5328592 w 5328592"/>
                <a:gd name="connsiteY12" fmla="*/ 1006981 h 1208382"/>
                <a:gd name="connsiteX13" fmla="*/ 5269603 w 5328592"/>
                <a:gd name="connsiteY13" fmla="*/ 1149393 h 1208382"/>
                <a:gd name="connsiteX14" fmla="*/ 5127191 w 5328592"/>
                <a:gd name="connsiteY14" fmla="*/ 1208382 h 1208382"/>
                <a:gd name="connsiteX15" fmla="*/ 2220247 w 5328592"/>
                <a:gd name="connsiteY15" fmla="*/ 1208382 h 1208382"/>
                <a:gd name="connsiteX16" fmla="*/ 888099 w 5328592"/>
                <a:gd name="connsiteY16" fmla="*/ 1208382 h 1208382"/>
                <a:gd name="connsiteX17" fmla="*/ 888099 w 5328592"/>
                <a:gd name="connsiteY17" fmla="*/ 1208382 h 1208382"/>
                <a:gd name="connsiteX18" fmla="*/ 201401 w 5328592"/>
                <a:gd name="connsiteY18" fmla="*/ 1208382 h 1208382"/>
                <a:gd name="connsiteX19" fmla="*/ 58989 w 5328592"/>
                <a:gd name="connsiteY19" fmla="*/ 1149393 h 1208382"/>
                <a:gd name="connsiteX20" fmla="*/ 0 w 5328592"/>
                <a:gd name="connsiteY20" fmla="*/ 1006981 h 1208382"/>
                <a:gd name="connsiteX21" fmla="*/ 0 w 5328592"/>
                <a:gd name="connsiteY21" fmla="*/ 503493 h 1208382"/>
                <a:gd name="connsiteX22" fmla="*/ 0 w 5328592"/>
                <a:gd name="connsiteY22" fmla="*/ 201397 h 1208382"/>
                <a:gd name="connsiteX23" fmla="*/ 0 w 5328592"/>
                <a:gd name="connsiteY23" fmla="*/ 201397 h 1208382"/>
                <a:gd name="connsiteX24" fmla="*/ 0 w 5328592"/>
                <a:gd name="connsiteY24" fmla="*/ 201401 h 1208382"/>
                <a:gd name="connsiteX0" fmla="*/ 0 w 5328592"/>
                <a:gd name="connsiteY0" fmla="*/ 1165182 h 2172163"/>
                <a:gd name="connsiteX1" fmla="*/ 58989 w 5328592"/>
                <a:gd name="connsiteY1" fmla="*/ 1022770 h 2172163"/>
                <a:gd name="connsiteX2" fmla="*/ 201401 w 5328592"/>
                <a:gd name="connsiteY2" fmla="*/ 963781 h 2172163"/>
                <a:gd name="connsiteX3" fmla="*/ 1728192 w 5328592"/>
                <a:gd name="connsiteY3" fmla="*/ 948027 h 2172163"/>
                <a:gd name="connsiteX4" fmla="*/ 1673711 w 5328592"/>
                <a:gd name="connsiteY4" fmla="*/ 0 h 2172163"/>
                <a:gd name="connsiteX5" fmla="*/ 2220247 w 5328592"/>
                <a:gd name="connsiteY5" fmla="*/ 963781 h 2172163"/>
                <a:gd name="connsiteX6" fmla="*/ 5127191 w 5328592"/>
                <a:gd name="connsiteY6" fmla="*/ 963781 h 2172163"/>
                <a:gd name="connsiteX7" fmla="*/ 5269603 w 5328592"/>
                <a:gd name="connsiteY7" fmla="*/ 1022770 h 2172163"/>
                <a:gd name="connsiteX8" fmla="*/ 5328592 w 5328592"/>
                <a:gd name="connsiteY8" fmla="*/ 1165182 h 2172163"/>
                <a:gd name="connsiteX9" fmla="*/ 5328592 w 5328592"/>
                <a:gd name="connsiteY9" fmla="*/ 1165178 h 2172163"/>
                <a:gd name="connsiteX10" fmla="*/ 5328592 w 5328592"/>
                <a:gd name="connsiteY10" fmla="*/ 1165178 h 2172163"/>
                <a:gd name="connsiteX11" fmla="*/ 5328592 w 5328592"/>
                <a:gd name="connsiteY11" fmla="*/ 1467274 h 2172163"/>
                <a:gd name="connsiteX12" fmla="*/ 5328592 w 5328592"/>
                <a:gd name="connsiteY12" fmla="*/ 1970762 h 2172163"/>
                <a:gd name="connsiteX13" fmla="*/ 5269603 w 5328592"/>
                <a:gd name="connsiteY13" fmla="*/ 2113174 h 2172163"/>
                <a:gd name="connsiteX14" fmla="*/ 5127191 w 5328592"/>
                <a:gd name="connsiteY14" fmla="*/ 2172163 h 2172163"/>
                <a:gd name="connsiteX15" fmla="*/ 2220247 w 5328592"/>
                <a:gd name="connsiteY15" fmla="*/ 2172163 h 2172163"/>
                <a:gd name="connsiteX16" fmla="*/ 888099 w 5328592"/>
                <a:gd name="connsiteY16" fmla="*/ 2172163 h 2172163"/>
                <a:gd name="connsiteX17" fmla="*/ 888099 w 5328592"/>
                <a:gd name="connsiteY17" fmla="*/ 2172163 h 2172163"/>
                <a:gd name="connsiteX18" fmla="*/ 201401 w 5328592"/>
                <a:gd name="connsiteY18" fmla="*/ 2172163 h 2172163"/>
                <a:gd name="connsiteX19" fmla="*/ 58989 w 5328592"/>
                <a:gd name="connsiteY19" fmla="*/ 2113174 h 2172163"/>
                <a:gd name="connsiteX20" fmla="*/ 0 w 5328592"/>
                <a:gd name="connsiteY20" fmla="*/ 1970762 h 2172163"/>
                <a:gd name="connsiteX21" fmla="*/ 0 w 5328592"/>
                <a:gd name="connsiteY21" fmla="*/ 1467274 h 2172163"/>
                <a:gd name="connsiteX22" fmla="*/ 0 w 5328592"/>
                <a:gd name="connsiteY22" fmla="*/ 1165178 h 2172163"/>
                <a:gd name="connsiteX23" fmla="*/ 0 w 5328592"/>
                <a:gd name="connsiteY23" fmla="*/ 1165178 h 2172163"/>
                <a:gd name="connsiteX24" fmla="*/ 0 w 5328592"/>
                <a:gd name="connsiteY24" fmla="*/ 1165182 h 217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28592" h="2172163">
                  <a:moveTo>
                    <a:pt x="0" y="1165182"/>
                  </a:moveTo>
                  <a:cubicBezTo>
                    <a:pt x="0" y="1111767"/>
                    <a:pt x="21219" y="1060540"/>
                    <a:pt x="58989" y="1022770"/>
                  </a:cubicBezTo>
                  <a:cubicBezTo>
                    <a:pt x="96759" y="985000"/>
                    <a:pt x="147986" y="963781"/>
                    <a:pt x="201401" y="963781"/>
                  </a:cubicBezTo>
                  <a:lnTo>
                    <a:pt x="1728192" y="948027"/>
                  </a:lnTo>
                  <a:lnTo>
                    <a:pt x="1673711" y="0"/>
                  </a:lnTo>
                  <a:lnTo>
                    <a:pt x="2220247" y="963781"/>
                  </a:lnTo>
                  <a:lnTo>
                    <a:pt x="5127191" y="963781"/>
                  </a:lnTo>
                  <a:cubicBezTo>
                    <a:pt x="5180606" y="963781"/>
                    <a:pt x="5231833" y="985000"/>
                    <a:pt x="5269603" y="1022770"/>
                  </a:cubicBezTo>
                  <a:cubicBezTo>
                    <a:pt x="5307373" y="1060540"/>
                    <a:pt x="5328592" y="1111767"/>
                    <a:pt x="5328592" y="1165182"/>
                  </a:cubicBezTo>
                  <a:lnTo>
                    <a:pt x="5328592" y="1165178"/>
                  </a:lnTo>
                  <a:lnTo>
                    <a:pt x="5328592" y="1165178"/>
                  </a:lnTo>
                  <a:lnTo>
                    <a:pt x="5328592" y="1467274"/>
                  </a:lnTo>
                  <a:lnTo>
                    <a:pt x="5328592" y="1970762"/>
                  </a:lnTo>
                  <a:cubicBezTo>
                    <a:pt x="5328592" y="2024177"/>
                    <a:pt x="5307373" y="2075404"/>
                    <a:pt x="5269603" y="2113174"/>
                  </a:cubicBezTo>
                  <a:cubicBezTo>
                    <a:pt x="5231833" y="2150944"/>
                    <a:pt x="5180606" y="2172163"/>
                    <a:pt x="5127191" y="2172163"/>
                  </a:cubicBezTo>
                  <a:lnTo>
                    <a:pt x="2220247" y="2172163"/>
                  </a:lnTo>
                  <a:lnTo>
                    <a:pt x="888099" y="2172163"/>
                  </a:lnTo>
                  <a:lnTo>
                    <a:pt x="888099" y="2172163"/>
                  </a:lnTo>
                  <a:lnTo>
                    <a:pt x="201401" y="2172163"/>
                  </a:lnTo>
                  <a:cubicBezTo>
                    <a:pt x="147986" y="2172163"/>
                    <a:pt x="96759" y="2150944"/>
                    <a:pt x="58989" y="2113174"/>
                  </a:cubicBezTo>
                  <a:cubicBezTo>
                    <a:pt x="21219" y="2075404"/>
                    <a:pt x="0" y="2024177"/>
                    <a:pt x="0" y="1970762"/>
                  </a:cubicBezTo>
                  <a:lnTo>
                    <a:pt x="0" y="1467274"/>
                  </a:lnTo>
                  <a:lnTo>
                    <a:pt x="0" y="1165178"/>
                  </a:lnTo>
                  <a:lnTo>
                    <a:pt x="0" y="1165178"/>
                  </a:lnTo>
                  <a:lnTo>
                    <a:pt x="0" y="1165182"/>
                  </a:lnTo>
                  <a:close/>
                </a:path>
              </a:pathLst>
            </a:custGeom>
            <a:solidFill>
              <a:schemeClr val="bg2">
                <a:lumMod val="90000"/>
              </a:schemeClr>
            </a:solidFill>
            <a:ln w="6350">
              <a:solidFill>
                <a:schemeClr val="bg2">
                  <a:lumMod val="2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1331640" y="5100938"/>
              <a:ext cx="5328592" cy="1107996"/>
            </a:xfrm>
            <a:prstGeom prst="rect">
              <a:avLst/>
            </a:prstGeom>
            <a:noFill/>
          </p:spPr>
          <p:txBody>
            <a:bodyPr wrap="square" rtlCol="0">
              <a:spAutoFit/>
            </a:bodyPr>
            <a:lstStyle/>
            <a:p>
              <a:pPr algn="ctr"/>
              <a:r>
                <a:rPr lang="en-GB" sz="2200" dirty="0" smtClean="0">
                  <a:latin typeface="Century Gothic" pitchFamily="34" charset="0"/>
                </a:rPr>
                <a:t>If people have to go outside to vape, they might as well smoke instead. </a:t>
              </a:r>
              <a:br>
                <a:rPr lang="en-GB" sz="2200" dirty="0" smtClean="0">
                  <a:latin typeface="Century Gothic" pitchFamily="34" charset="0"/>
                </a:rPr>
              </a:br>
              <a:r>
                <a:rPr lang="en-GB" sz="2200" dirty="0" smtClean="0">
                  <a:latin typeface="Century Gothic" pitchFamily="34" charset="0"/>
                </a:rPr>
                <a:t>So more people will get lung cancer.</a:t>
              </a:r>
              <a:endParaRPr lang="en-GB" sz="2200" dirty="0">
                <a:latin typeface="Century Gothic" pitchFamily="34" charset="0"/>
              </a:endParaRPr>
            </a:p>
          </p:txBody>
        </p:sp>
      </p:grpSp>
      <p:sp>
        <p:nvSpPr>
          <p:cNvPr id="30" name="Rounded Rectangle 29"/>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31"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par>
                                <p:cTn id="8" presetID="10" presetClass="entr" presetSubtype="0" fill="hold" nodeType="withEffect">
                                  <p:stCondLst>
                                    <p:cond delay="100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2000"/>
                                        <p:tgtEl>
                                          <p:spTgt spid="35"/>
                                        </p:tgtEl>
                                      </p:cBhvr>
                                    </p:animEffect>
                                  </p:childTnLst>
                                </p:cTn>
                              </p:par>
                            </p:childTnLst>
                          </p:cTn>
                        </p:par>
                        <p:par>
                          <p:cTn id="11" fill="hold">
                            <p:stCondLst>
                              <p:cond delay="30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2000"/>
                                        <p:tgtEl>
                                          <p:spTgt spid="18"/>
                                        </p:tgtEl>
                                      </p:cBhvr>
                                    </p:animEffect>
                                  </p:childTnLst>
                                </p:cTn>
                              </p:par>
                              <p:par>
                                <p:cTn id="15" presetID="10" presetClass="entr" presetSubtype="0" fill="hold" nodeType="withEffect">
                                  <p:stCondLst>
                                    <p:cond delay="10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2000"/>
                                        <p:tgtEl>
                                          <p:spTgt spid="28"/>
                                        </p:tgtEl>
                                      </p:cBhvr>
                                    </p:animEffect>
                                  </p:childTnLst>
                                </p:cTn>
                              </p:par>
                            </p:childTnLst>
                          </p:cTn>
                        </p:par>
                        <p:par>
                          <p:cTn id="18" fill="hold">
                            <p:stCondLst>
                              <p:cond delay="6000"/>
                            </p:stCondLst>
                            <p:childTnLst>
                              <p:par>
                                <p:cTn id="19" presetID="1" presetClass="entr" presetSubtype="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0" presetClass="entr" presetSubtype="0" fill="hold" nodeType="withEffect">
                                  <p:stCondLst>
                                    <p:cond delay="100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2000"/>
                                        <p:tgtEl>
                                          <p:spTgt spid="36"/>
                                        </p:tgtEl>
                                      </p:cBhvr>
                                    </p:animEffect>
                                  </p:childTnLst>
                                </p:cTn>
                              </p:par>
                            </p:childTnLst>
                          </p:cTn>
                        </p:par>
                        <p:par>
                          <p:cTn id="24" fill="hold">
                            <p:stCondLst>
                              <p:cond delay="90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2000"/>
                                        <p:tgtEl>
                                          <p:spTgt spid="22"/>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stone scale.png"/>
          <p:cNvPicPr>
            <a:picLocks noChangeAspect="1"/>
          </p:cNvPicPr>
          <p:nvPr/>
        </p:nvPicPr>
        <p:blipFill>
          <a:blip r:embed="rId3" cstate="print"/>
          <a:stretch>
            <a:fillRect/>
          </a:stretch>
        </p:blipFill>
        <p:spPr>
          <a:xfrm>
            <a:off x="1115616" y="2880739"/>
            <a:ext cx="6768752" cy="3788621"/>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51520" y="1700808"/>
            <a:ext cx="6984776" cy="1015663"/>
          </a:xfrm>
          <a:prstGeom prst="rect">
            <a:avLst/>
          </a:prstGeom>
          <a:noFill/>
        </p:spPr>
        <p:txBody>
          <a:bodyPr wrap="square" rtlCol="0">
            <a:spAutoFit/>
          </a:bodyPr>
          <a:lstStyle/>
          <a:p>
            <a:r>
              <a:rPr lang="en-GB" sz="3000" dirty="0" smtClean="0">
                <a:latin typeface="Century Gothic" pitchFamily="34" charset="0"/>
              </a:rPr>
              <a:t>We need to </a:t>
            </a:r>
            <a:r>
              <a:rPr lang="en-GB" sz="3000" b="1" dirty="0" smtClean="0">
                <a:solidFill>
                  <a:srgbClr val="AC7F00"/>
                </a:solidFill>
                <a:latin typeface="Century Gothic" pitchFamily="34" charset="0"/>
              </a:rPr>
              <a:t>quantify</a:t>
            </a:r>
            <a:r>
              <a:rPr lang="en-GB" sz="3000" dirty="0" smtClean="0">
                <a:latin typeface="Century Gothic" pitchFamily="34" charset="0"/>
              </a:rPr>
              <a:t> the risks </a:t>
            </a:r>
            <a:br>
              <a:rPr lang="en-GB" sz="3000" dirty="0" smtClean="0">
                <a:latin typeface="Century Gothic" pitchFamily="34" charset="0"/>
              </a:rPr>
            </a:br>
            <a:r>
              <a:rPr lang="en-GB" sz="3000" dirty="0" smtClean="0">
                <a:latin typeface="Century Gothic" pitchFamily="34" charset="0"/>
              </a:rPr>
              <a:t>and benefits, and </a:t>
            </a:r>
            <a:r>
              <a:rPr lang="en-GB" sz="3000" b="1" dirty="0" smtClean="0">
                <a:solidFill>
                  <a:srgbClr val="AC7F00"/>
                </a:solidFill>
                <a:latin typeface="Century Gothic" pitchFamily="34" charset="0"/>
              </a:rPr>
              <a:t>weigh them up</a:t>
            </a:r>
            <a:r>
              <a:rPr lang="en-GB" sz="3000" dirty="0" smtClean="0">
                <a:latin typeface="Century Gothic" pitchFamily="34" charset="0"/>
              </a:rPr>
              <a:t>.</a:t>
            </a:r>
            <a:endParaRPr lang="en-GB" sz="3000" dirty="0">
              <a:latin typeface="Century Gothic" pitchFamily="34" charset="0"/>
            </a:endParaRPr>
          </a:p>
        </p:txBody>
      </p:sp>
      <p:grpSp>
        <p:nvGrpSpPr>
          <p:cNvPr id="35" name="Group 34"/>
          <p:cNvGrpSpPr/>
          <p:nvPr/>
        </p:nvGrpSpPr>
        <p:grpSpPr>
          <a:xfrm>
            <a:off x="244966" y="5112568"/>
            <a:ext cx="1155405" cy="732826"/>
            <a:chOff x="104227" y="4653136"/>
            <a:chExt cx="1155405" cy="732826"/>
          </a:xfrm>
        </p:grpSpPr>
        <p:pic>
          <p:nvPicPr>
            <p:cNvPr id="30" name="Picture 29" descr="pebble 1.png"/>
            <p:cNvPicPr>
              <a:picLocks noChangeAspect="1"/>
            </p:cNvPicPr>
            <p:nvPr/>
          </p:nvPicPr>
          <p:blipFill>
            <a:blip r:embed="rId4" cstate="print"/>
            <a:stretch>
              <a:fillRect/>
            </a:stretch>
          </p:blipFill>
          <p:spPr>
            <a:xfrm>
              <a:off x="104227" y="4653136"/>
              <a:ext cx="1155405" cy="732826"/>
            </a:xfrm>
            <a:prstGeom prst="rect">
              <a:avLst/>
            </a:prstGeom>
          </p:spPr>
        </p:pic>
        <p:sp>
          <p:nvSpPr>
            <p:cNvPr id="51" name="TextBox 50"/>
            <p:cNvSpPr txBox="1"/>
            <p:nvPr/>
          </p:nvSpPr>
          <p:spPr>
            <a:xfrm>
              <a:off x="323528" y="4725144"/>
              <a:ext cx="648072"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risk</a:t>
              </a:r>
              <a:endParaRPr lang="en-GB" b="1" dirty="0">
                <a:solidFill>
                  <a:schemeClr val="bg1"/>
                </a:solidFill>
                <a:latin typeface="Century Gothic" pitchFamily="34" charset="0"/>
              </a:endParaRPr>
            </a:p>
          </p:txBody>
        </p:sp>
      </p:grpSp>
      <p:grpSp>
        <p:nvGrpSpPr>
          <p:cNvPr id="44" name="Group 43"/>
          <p:cNvGrpSpPr/>
          <p:nvPr/>
        </p:nvGrpSpPr>
        <p:grpSpPr>
          <a:xfrm>
            <a:off x="6444208" y="5157192"/>
            <a:ext cx="1397616" cy="1048212"/>
            <a:chOff x="6444208" y="5157192"/>
            <a:chExt cx="1397616" cy="1048212"/>
          </a:xfrm>
        </p:grpSpPr>
        <p:pic>
          <p:nvPicPr>
            <p:cNvPr id="41" name="Picture 40" descr="pebble 2.png"/>
            <p:cNvPicPr>
              <a:picLocks noChangeAspect="1"/>
            </p:cNvPicPr>
            <p:nvPr/>
          </p:nvPicPr>
          <p:blipFill>
            <a:blip r:embed="rId5" cstate="print"/>
            <a:stretch>
              <a:fillRect/>
            </a:stretch>
          </p:blipFill>
          <p:spPr>
            <a:xfrm>
              <a:off x="6444208" y="5157192"/>
              <a:ext cx="1397616" cy="1048212"/>
            </a:xfrm>
            <a:prstGeom prst="rect">
              <a:avLst/>
            </a:prstGeom>
          </p:spPr>
        </p:pic>
        <p:sp>
          <p:nvSpPr>
            <p:cNvPr id="55" name="TextBox 54"/>
            <p:cNvSpPr txBox="1"/>
            <p:nvPr/>
          </p:nvSpPr>
          <p:spPr>
            <a:xfrm rot="19954258">
              <a:off x="6631830" y="5440522"/>
              <a:ext cx="1008112" cy="369332"/>
            </a:xfrm>
            <a:prstGeom prst="rect">
              <a:avLst/>
            </a:prstGeom>
            <a:noFill/>
          </p:spPr>
          <p:txBody>
            <a:bodyPr wrap="square" rtlCol="0">
              <a:spAutoFit/>
            </a:bodyPr>
            <a:lstStyle/>
            <a:p>
              <a:r>
                <a:rPr lang="en-GB" b="1" dirty="0" smtClean="0">
                  <a:solidFill>
                    <a:schemeClr val="bg1"/>
                  </a:solidFill>
                  <a:latin typeface="Century Gothic" pitchFamily="34" charset="0"/>
                </a:rPr>
                <a:t>benefit</a:t>
              </a:r>
              <a:endParaRPr lang="en-GB" b="1" dirty="0">
                <a:solidFill>
                  <a:schemeClr val="bg1"/>
                </a:solidFill>
                <a:latin typeface="Century Gothic" pitchFamily="34" charset="0"/>
              </a:endParaRPr>
            </a:p>
          </p:txBody>
        </p:sp>
      </p:grpSp>
      <p:grpSp>
        <p:nvGrpSpPr>
          <p:cNvPr id="43" name="Group 42"/>
          <p:cNvGrpSpPr/>
          <p:nvPr/>
        </p:nvGrpSpPr>
        <p:grpSpPr>
          <a:xfrm>
            <a:off x="7668344" y="4725144"/>
            <a:ext cx="1101197" cy="825898"/>
            <a:chOff x="7939276" y="4432202"/>
            <a:chExt cx="1101197" cy="825898"/>
          </a:xfrm>
        </p:grpSpPr>
        <p:pic>
          <p:nvPicPr>
            <p:cNvPr id="42" name="Picture 41" descr="pebble 2.png"/>
            <p:cNvPicPr>
              <a:picLocks noChangeAspect="1"/>
            </p:cNvPicPr>
            <p:nvPr/>
          </p:nvPicPr>
          <p:blipFill>
            <a:blip r:embed="rId6" cstate="print"/>
            <a:stretch>
              <a:fillRect/>
            </a:stretch>
          </p:blipFill>
          <p:spPr>
            <a:xfrm rot="19908669">
              <a:off x="7939276" y="4432202"/>
              <a:ext cx="1101197" cy="825898"/>
            </a:xfrm>
            <a:prstGeom prst="rect">
              <a:avLst/>
            </a:prstGeom>
          </p:spPr>
        </p:pic>
        <p:sp>
          <p:nvSpPr>
            <p:cNvPr id="56" name="TextBox 55"/>
            <p:cNvSpPr txBox="1"/>
            <p:nvPr/>
          </p:nvSpPr>
          <p:spPr>
            <a:xfrm>
              <a:off x="7956376" y="4643844"/>
              <a:ext cx="1008112" cy="369332"/>
            </a:xfrm>
            <a:prstGeom prst="rect">
              <a:avLst/>
            </a:prstGeom>
            <a:noFill/>
          </p:spPr>
          <p:txBody>
            <a:bodyPr wrap="square" rtlCol="0">
              <a:spAutoFit/>
            </a:bodyPr>
            <a:lstStyle/>
            <a:p>
              <a:r>
                <a:rPr lang="en-GB" b="1" dirty="0" smtClean="0">
                  <a:solidFill>
                    <a:schemeClr val="bg1"/>
                  </a:solidFill>
                  <a:latin typeface="Century Gothic" pitchFamily="34" charset="0"/>
                </a:rPr>
                <a:t>benefit</a:t>
              </a:r>
              <a:endParaRPr lang="en-GB" b="1" dirty="0">
                <a:solidFill>
                  <a:schemeClr val="bg1"/>
                </a:solidFill>
                <a:latin typeface="Century Gothic" pitchFamily="34" charset="0"/>
              </a:endParaRPr>
            </a:p>
          </p:txBody>
        </p:sp>
      </p:grpSp>
      <p:sp>
        <p:nvSpPr>
          <p:cNvPr id="27" name="TextBox 26"/>
          <p:cNvSpPr txBox="1"/>
          <p:nvPr/>
        </p:nvSpPr>
        <p:spPr>
          <a:xfrm>
            <a:off x="3347864" y="335558"/>
            <a:ext cx="5472608" cy="1077218"/>
          </a:xfrm>
          <a:prstGeom prst="rect">
            <a:avLst/>
          </a:prstGeom>
          <a:noFill/>
        </p:spPr>
        <p:txBody>
          <a:bodyPr wrap="square" rtlCol="0">
            <a:spAutoFit/>
          </a:bodyPr>
          <a:lstStyle/>
          <a:p>
            <a:r>
              <a:rPr lang="en-GB" sz="3200" dirty="0" smtClean="0">
                <a:latin typeface="Century Gothic" pitchFamily="34" charset="0"/>
              </a:rPr>
              <a:t>It is difficult to make </a:t>
            </a:r>
            <a:br>
              <a:rPr lang="en-GB" sz="3200" dirty="0" smtClean="0">
                <a:latin typeface="Century Gothic" pitchFamily="34" charset="0"/>
              </a:rPr>
            </a:br>
            <a:r>
              <a:rPr lang="en-GB" sz="3200" dirty="0" smtClean="0">
                <a:latin typeface="Century Gothic" pitchFamily="34" charset="0"/>
              </a:rPr>
              <a:t>sense of risks and benefits.</a:t>
            </a:r>
            <a:endParaRPr lang="en-GB" sz="3600" dirty="0">
              <a:latin typeface="Century Gothic" pitchFamily="34" charset="0"/>
            </a:endParaRPr>
          </a:p>
        </p:txBody>
      </p:sp>
      <p:sp>
        <p:nvSpPr>
          <p:cNvPr id="25" name="Rectangle 24"/>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Play</a:t>
            </a:r>
          </a:p>
        </p:txBody>
      </p:sp>
      <p:sp>
        <p:nvSpPr>
          <p:cNvPr id="26" name="Rectangle 25"/>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8" name="Rounded Rectangle 27"/>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grpSp>
        <p:nvGrpSpPr>
          <p:cNvPr id="36" name="Group 35"/>
          <p:cNvGrpSpPr/>
          <p:nvPr/>
        </p:nvGrpSpPr>
        <p:grpSpPr>
          <a:xfrm>
            <a:off x="2048443" y="4968552"/>
            <a:ext cx="1011389" cy="641483"/>
            <a:chOff x="1979712" y="4797152"/>
            <a:chExt cx="1011389" cy="641483"/>
          </a:xfrm>
        </p:grpSpPr>
        <p:pic>
          <p:nvPicPr>
            <p:cNvPr id="31" name="Picture 30" descr="pebble 1.png"/>
            <p:cNvPicPr>
              <a:picLocks noChangeAspect="1"/>
            </p:cNvPicPr>
            <p:nvPr/>
          </p:nvPicPr>
          <p:blipFill>
            <a:blip r:embed="rId4" cstate="print"/>
            <a:stretch>
              <a:fillRect/>
            </a:stretch>
          </p:blipFill>
          <p:spPr>
            <a:xfrm>
              <a:off x="1979712" y="4797152"/>
              <a:ext cx="1011389" cy="641483"/>
            </a:xfrm>
            <a:prstGeom prst="rect">
              <a:avLst/>
            </a:prstGeom>
          </p:spPr>
        </p:pic>
        <p:sp>
          <p:nvSpPr>
            <p:cNvPr id="32" name="TextBox 31"/>
            <p:cNvSpPr txBox="1"/>
            <p:nvPr/>
          </p:nvSpPr>
          <p:spPr>
            <a:xfrm>
              <a:off x="2195736" y="4859868"/>
              <a:ext cx="648072"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risk</a:t>
              </a:r>
              <a:endParaRPr lang="en-GB" b="1" dirty="0">
                <a:solidFill>
                  <a:schemeClr val="bg1"/>
                </a:solidFill>
                <a:latin typeface="Century Gothic" pitchFamily="34" charset="0"/>
              </a:endParaRPr>
            </a:p>
          </p:txBody>
        </p:sp>
      </p:grpSp>
      <p:grpSp>
        <p:nvGrpSpPr>
          <p:cNvPr id="45" name="Group 44"/>
          <p:cNvGrpSpPr/>
          <p:nvPr/>
        </p:nvGrpSpPr>
        <p:grpSpPr>
          <a:xfrm>
            <a:off x="1184347" y="5688632"/>
            <a:ext cx="865072" cy="548680"/>
            <a:chOff x="827584" y="5661248"/>
            <a:chExt cx="865072" cy="548680"/>
          </a:xfrm>
        </p:grpSpPr>
        <p:pic>
          <p:nvPicPr>
            <p:cNvPr id="33" name="Picture 32" descr="pebble 1.png"/>
            <p:cNvPicPr>
              <a:picLocks noChangeAspect="1"/>
            </p:cNvPicPr>
            <p:nvPr/>
          </p:nvPicPr>
          <p:blipFill>
            <a:blip r:embed="rId7" cstate="print"/>
            <a:stretch>
              <a:fillRect/>
            </a:stretch>
          </p:blipFill>
          <p:spPr>
            <a:xfrm>
              <a:off x="827584" y="5661248"/>
              <a:ext cx="865072" cy="548680"/>
            </a:xfrm>
            <a:prstGeom prst="rect">
              <a:avLst/>
            </a:prstGeom>
          </p:spPr>
        </p:pic>
        <p:sp>
          <p:nvSpPr>
            <p:cNvPr id="34" name="TextBox 33"/>
            <p:cNvSpPr txBox="1"/>
            <p:nvPr/>
          </p:nvSpPr>
          <p:spPr>
            <a:xfrm>
              <a:off x="971600" y="5661248"/>
              <a:ext cx="648072"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risk</a:t>
              </a:r>
              <a:endParaRPr lang="en-GB" b="1" dirty="0">
                <a:solidFill>
                  <a:schemeClr val="bg1"/>
                </a:solidFill>
                <a:latin typeface="Century Gothic" pitchFamily="34" charset="0"/>
              </a:endParaRPr>
            </a:p>
          </p:txBody>
        </p:sp>
      </p:grpSp>
      <p:grpSp>
        <p:nvGrpSpPr>
          <p:cNvPr id="40" name="Group 39"/>
          <p:cNvGrpSpPr/>
          <p:nvPr/>
        </p:nvGrpSpPr>
        <p:grpSpPr>
          <a:xfrm>
            <a:off x="431154" y="4464496"/>
            <a:ext cx="681185" cy="432048"/>
            <a:chOff x="1043608" y="3784394"/>
            <a:chExt cx="681185" cy="432048"/>
          </a:xfrm>
        </p:grpSpPr>
        <p:pic>
          <p:nvPicPr>
            <p:cNvPr id="38" name="Picture 37" descr="pebble 1.png"/>
            <p:cNvPicPr>
              <a:picLocks noChangeAspect="1"/>
            </p:cNvPicPr>
            <p:nvPr/>
          </p:nvPicPr>
          <p:blipFill>
            <a:blip r:embed="rId8" cstate="print"/>
            <a:stretch>
              <a:fillRect/>
            </a:stretch>
          </p:blipFill>
          <p:spPr>
            <a:xfrm>
              <a:off x="1043608" y="3784394"/>
              <a:ext cx="681185" cy="432048"/>
            </a:xfrm>
            <a:prstGeom prst="rect">
              <a:avLst/>
            </a:prstGeom>
          </p:spPr>
        </p:pic>
        <p:sp>
          <p:nvSpPr>
            <p:cNvPr id="39" name="TextBox 38"/>
            <p:cNvSpPr txBox="1"/>
            <p:nvPr/>
          </p:nvSpPr>
          <p:spPr>
            <a:xfrm>
              <a:off x="1060164" y="3789040"/>
              <a:ext cx="648072"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risk</a:t>
              </a:r>
              <a:endParaRPr lang="en-GB" b="1" dirty="0">
                <a:solidFill>
                  <a:schemeClr val="bg1"/>
                </a:solidFill>
                <a:latin typeface="Century Gothic"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40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1000"/>
                                        <p:tgtEl>
                                          <p:spTgt spid="36"/>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childTnLst>
                                </p:cTn>
                              </p:par>
                            </p:childTnLst>
                          </p:cTn>
                        </p:par>
                        <p:par>
                          <p:cTn id="20" fill="hold">
                            <p:stCondLst>
                              <p:cond delay="7000"/>
                            </p:stCondLst>
                            <p:childTnLst>
                              <p:par>
                                <p:cTn id="21" presetID="10" presetClass="entr" presetSubtype="0"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1000"/>
                                        <p:tgtEl>
                                          <p:spTgt spid="40"/>
                                        </p:tgtEl>
                                      </p:cBhvr>
                                    </p:animEffect>
                                  </p:childTnLst>
                                </p:cTn>
                              </p:par>
                            </p:childTnLst>
                          </p:cTn>
                        </p:par>
                        <p:par>
                          <p:cTn id="24" fill="hold">
                            <p:stCondLst>
                              <p:cond delay="8000"/>
                            </p:stCondLst>
                            <p:childTnLst>
                              <p:par>
                                <p:cTn id="25" presetID="10"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childTnLst>
                                </p:cTn>
                              </p:par>
                            </p:childTnLst>
                          </p:cTn>
                        </p:par>
                        <p:par>
                          <p:cTn id="28" fill="hold">
                            <p:stCondLst>
                              <p:cond delay="9000"/>
                            </p:stCondLst>
                            <p:childTnLst>
                              <p:par>
                                <p:cTn id="29" presetID="10"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1000"/>
                                        <p:tgtEl>
                                          <p:spTgt spid="43"/>
                                        </p:tgtEl>
                                      </p:cBhvr>
                                    </p:animEffect>
                                  </p:childTnLst>
                                </p:cTn>
                              </p:par>
                            </p:childTnLst>
                          </p:cTn>
                        </p:par>
                        <p:par>
                          <p:cTn id="32" fill="hold">
                            <p:stCondLst>
                              <p:cond delay="10000"/>
                            </p:stCondLst>
                            <p:childTnLst>
                              <p:par>
                                <p:cTn id="33" presetID="10"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a:xfrm>
            <a:off x="5076056" y="1916832"/>
            <a:ext cx="3086102" cy="3888435"/>
            <a:chOff x="4388532" y="1268758"/>
            <a:chExt cx="4363961" cy="3600403"/>
          </a:xfrm>
        </p:grpSpPr>
        <p:grpSp>
          <p:nvGrpSpPr>
            <p:cNvPr id="3" name="Group 30"/>
            <p:cNvGrpSpPr/>
            <p:nvPr/>
          </p:nvGrpSpPr>
          <p:grpSpPr>
            <a:xfrm>
              <a:off x="4388532" y="1268758"/>
              <a:ext cx="4363961" cy="3600403"/>
              <a:chOff x="4388532" y="1268758"/>
              <a:chExt cx="4363961" cy="2842131"/>
            </a:xfrm>
            <a:effectLst>
              <a:outerShdw blurRad="152400" dist="76200" dir="2700000" algn="tl" rotWithShape="0">
                <a:schemeClr val="tx1">
                  <a:lumMod val="75000"/>
                  <a:lumOff val="25000"/>
                  <a:alpha val="40000"/>
                </a:schemeClr>
              </a:outerShdw>
            </a:effectLst>
          </p:grpSpPr>
          <p:sp>
            <p:nvSpPr>
              <p:cNvPr id="24" name="Rounded Rectangle 23"/>
              <p:cNvSpPr/>
              <p:nvPr/>
            </p:nvSpPr>
            <p:spPr>
              <a:xfrm>
                <a:off x="4388533" y="1298377"/>
                <a:ext cx="4359931" cy="2812512"/>
              </a:xfrm>
              <a:prstGeom prst="roundRect">
                <a:avLst>
                  <a:gd name="adj" fmla="val 8999"/>
                </a:avLst>
              </a:prstGeom>
              <a:solidFill>
                <a:schemeClr val="bg1"/>
              </a:solidFill>
              <a:ln w="6350">
                <a:solidFill>
                  <a:srgbClr val="AC7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TextBox 26"/>
              <p:cNvSpPr txBox="1"/>
              <p:nvPr/>
            </p:nvSpPr>
            <p:spPr>
              <a:xfrm>
                <a:off x="4388532" y="1268758"/>
                <a:ext cx="4363961" cy="437322"/>
              </a:xfrm>
              <a:prstGeom prst="rect">
                <a:avLst/>
              </a:prstGeom>
              <a:solidFill>
                <a:srgbClr val="AC7F00"/>
              </a:solidFill>
            </p:spPr>
            <p:txBody>
              <a:bodyPr wrap="square" rtlCol="0">
                <a:spAutoFit/>
              </a:bodyPr>
              <a:lstStyle/>
              <a:p>
                <a:pPr algn="ctr"/>
                <a:r>
                  <a:rPr lang="en-GB" sz="3000" b="1" dirty="0" smtClean="0">
                    <a:solidFill>
                      <a:schemeClr val="bg1"/>
                    </a:solidFill>
                    <a:latin typeface="Century Gothic" pitchFamily="34" charset="0"/>
                  </a:rPr>
                  <a:t>Lesson 2</a:t>
                </a:r>
              </a:p>
            </p:txBody>
          </p:sp>
        </p:grpSp>
        <p:sp>
          <p:nvSpPr>
            <p:cNvPr id="26" name="TextBox 25"/>
            <p:cNvSpPr txBox="1"/>
            <p:nvPr/>
          </p:nvSpPr>
          <p:spPr>
            <a:xfrm>
              <a:off x="4592181" y="1976641"/>
              <a:ext cx="4072972" cy="2479311"/>
            </a:xfrm>
            <a:prstGeom prst="rect">
              <a:avLst/>
            </a:prstGeom>
            <a:noFill/>
          </p:spPr>
          <p:txBody>
            <a:bodyPr wrap="square" rtlCol="0">
              <a:spAutoFit/>
            </a:bodyPr>
            <a:lstStyle/>
            <a:p>
              <a:pPr algn="ctr"/>
              <a:r>
                <a:rPr lang="en-GB" sz="2800" b="1" dirty="0" smtClean="0">
                  <a:solidFill>
                    <a:srgbClr val="AC7F00"/>
                  </a:solidFill>
                  <a:latin typeface="Century Gothic" pitchFamily="34" charset="0"/>
                </a:rPr>
                <a:t>Are the benefits </a:t>
              </a:r>
              <a:r>
                <a:rPr lang="en-GB" sz="2800" dirty="0" smtClean="0">
                  <a:latin typeface="Century Gothic" pitchFamily="34" charset="0"/>
                </a:rPr>
                <a:t>of banning indoor vaping in public places </a:t>
              </a:r>
              <a:r>
                <a:rPr lang="en-GB" sz="2800" b="1" dirty="0" smtClean="0">
                  <a:solidFill>
                    <a:srgbClr val="AC7F00"/>
                  </a:solidFill>
                  <a:latin typeface="Century Gothic" pitchFamily="34" charset="0"/>
                </a:rPr>
                <a:t>worth the risks?</a:t>
              </a:r>
              <a:endParaRPr lang="en-GB" sz="2800" b="1" dirty="0">
                <a:solidFill>
                  <a:srgbClr val="AC7F00"/>
                </a:solidFill>
              </a:endParaRPr>
            </a:p>
          </p:txBody>
        </p:sp>
      </p:grpSp>
      <p:grpSp>
        <p:nvGrpSpPr>
          <p:cNvPr id="4" name="Group 17"/>
          <p:cNvGrpSpPr/>
          <p:nvPr/>
        </p:nvGrpSpPr>
        <p:grpSpPr>
          <a:xfrm>
            <a:off x="971600" y="1916832"/>
            <a:ext cx="3383285" cy="3880621"/>
            <a:chOff x="395536" y="1924641"/>
            <a:chExt cx="3383285" cy="3880621"/>
          </a:xfrm>
        </p:grpSpPr>
        <p:grpSp>
          <p:nvGrpSpPr>
            <p:cNvPr id="5" name="Group 32"/>
            <p:cNvGrpSpPr/>
            <p:nvPr/>
          </p:nvGrpSpPr>
          <p:grpSpPr>
            <a:xfrm>
              <a:off x="395536" y="1924641"/>
              <a:ext cx="3383285" cy="3880621"/>
              <a:chOff x="-135258" y="1268760"/>
              <a:chExt cx="5162086" cy="2692199"/>
            </a:xfrm>
            <a:effectLst>
              <a:outerShdw blurRad="127000" dist="76200" dir="2700000" algn="tl" rotWithShape="0">
                <a:schemeClr val="tx1">
                  <a:lumMod val="75000"/>
                  <a:lumOff val="25000"/>
                  <a:alpha val="40000"/>
                </a:schemeClr>
              </a:outerShdw>
            </a:effectLst>
          </p:grpSpPr>
          <p:sp>
            <p:nvSpPr>
              <p:cNvPr id="43" name="Rounded Rectangle 42"/>
              <p:cNvSpPr/>
              <p:nvPr/>
            </p:nvSpPr>
            <p:spPr>
              <a:xfrm>
                <a:off x="-118407" y="1297461"/>
                <a:ext cx="5145235" cy="2663498"/>
              </a:xfrm>
              <a:prstGeom prst="roundRect">
                <a:avLst>
                  <a:gd name="adj" fmla="val 8999"/>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p:cNvSpPr txBox="1"/>
              <p:nvPr/>
            </p:nvSpPr>
            <p:spPr>
              <a:xfrm>
                <a:off x="-135258" y="1268760"/>
                <a:ext cx="5162086" cy="394229"/>
              </a:xfrm>
              <a:prstGeom prst="rect">
                <a:avLst/>
              </a:prstGeom>
              <a:solidFill>
                <a:srgbClr val="0070C0"/>
              </a:solidFill>
            </p:spPr>
            <p:txBody>
              <a:bodyPr wrap="square" rtlCol="0">
                <a:spAutoFit/>
              </a:bodyPr>
              <a:lstStyle/>
              <a:p>
                <a:pPr algn="ctr"/>
                <a:r>
                  <a:rPr lang="en-GB" sz="3000" b="1" dirty="0" smtClean="0">
                    <a:solidFill>
                      <a:schemeClr val="bg1"/>
                    </a:solidFill>
                    <a:latin typeface="Century Gothic" pitchFamily="34" charset="0"/>
                  </a:rPr>
                  <a:t>Lesson 1</a:t>
                </a:r>
              </a:p>
            </p:txBody>
          </p:sp>
        </p:grpSp>
        <p:sp>
          <p:nvSpPr>
            <p:cNvPr id="46" name="TextBox 45"/>
            <p:cNvSpPr txBox="1"/>
            <p:nvPr/>
          </p:nvSpPr>
          <p:spPr>
            <a:xfrm>
              <a:off x="570415" y="2636911"/>
              <a:ext cx="2993473" cy="3108543"/>
            </a:xfrm>
            <a:prstGeom prst="rect">
              <a:avLst/>
            </a:prstGeom>
            <a:noFill/>
          </p:spPr>
          <p:txBody>
            <a:bodyPr wrap="square" rtlCol="0">
              <a:spAutoFit/>
            </a:bodyPr>
            <a:lstStyle/>
            <a:p>
              <a:pPr algn="ctr"/>
              <a:r>
                <a:rPr lang="en-GB" sz="2800" b="1" dirty="0" smtClean="0">
                  <a:solidFill>
                    <a:srgbClr val="0070C0"/>
                  </a:solidFill>
                  <a:latin typeface="Century Gothic" pitchFamily="34" charset="0"/>
                </a:rPr>
                <a:t>Is there scientific evidence that nicotine from vaping can get to people nearby?</a:t>
              </a:r>
              <a:endParaRPr lang="en-GB" sz="2800" b="1" dirty="0">
                <a:solidFill>
                  <a:srgbClr val="0070C0"/>
                </a:solidFill>
              </a:endParaRPr>
            </a:p>
          </p:txBody>
        </p:sp>
      </p:grpSp>
      <p:sp>
        <p:nvSpPr>
          <p:cNvPr id="47" name="TextBox 46"/>
          <p:cNvSpPr txBox="1"/>
          <p:nvPr/>
        </p:nvSpPr>
        <p:spPr>
          <a:xfrm>
            <a:off x="2483768" y="404664"/>
            <a:ext cx="4392488" cy="1077218"/>
          </a:xfrm>
          <a:prstGeom prst="rect">
            <a:avLst/>
          </a:prstGeom>
          <a:noFill/>
        </p:spPr>
        <p:txBody>
          <a:bodyPr wrap="square" rtlCol="0">
            <a:spAutoFit/>
          </a:bodyPr>
          <a:lstStyle/>
          <a:p>
            <a:r>
              <a:rPr lang="en-GB" sz="3200" dirty="0" smtClean="0">
                <a:latin typeface="Century Gothic" pitchFamily="34" charset="0"/>
              </a:rPr>
              <a:t>How are you going to </a:t>
            </a:r>
            <a:r>
              <a:rPr lang="en-GB" sz="3200" b="1" dirty="0" smtClean="0">
                <a:latin typeface="Century Gothic" pitchFamily="34" charset="0"/>
              </a:rPr>
              <a:t>make a decision</a:t>
            </a:r>
            <a:r>
              <a:rPr lang="en-GB" sz="3200" dirty="0" smtClean="0">
                <a:latin typeface="Century Gothic" pitchFamily="34" charset="0"/>
              </a:rPr>
              <a:t>?</a:t>
            </a:r>
            <a:endParaRPr lang="en-GB" sz="3200" dirty="0">
              <a:latin typeface="Century Gothic" pitchFamily="34" charset="0"/>
            </a:endParaRPr>
          </a:p>
        </p:txBody>
      </p:sp>
      <p:pic>
        <p:nvPicPr>
          <p:cNvPr id="14" name="Picture 13" descr="no vape sign.png"/>
          <p:cNvPicPr>
            <a:picLocks noChangeAspect="1"/>
          </p:cNvPicPr>
          <p:nvPr/>
        </p:nvPicPr>
        <p:blipFill>
          <a:blip r:embed="rId4" cstate="print"/>
          <a:stretch>
            <a:fillRect/>
          </a:stretch>
        </p:blipFill>
        <p:spPr>
          <a:xfrm>
            <a:off x="7380312" y="188640"/>
            <a:ext cx="1302698" cy="1293651"/>
          </a:xfrm>
          <a:prstGeom prst="rect">
            <a:avLst/>
          </a:prstGeom>
          <a:ln>
            <a:noFill/>
          </a:ln>
          <a:effectLst>
            <a:outerShdw blurRad="292100" dist="139700" dir="2700000" algn="tl" rotWithShape="0">
              <a:srgbClr val="333333">
                <a:alpha val="65000"/>
              </a:srgbClr>
            </a:outerShdw>
          </a:effectLst>
        </p:spPr>
      </p:pic>
      <p:sp>
        <p:nvSpPr>
          <p:cNvPr id="15" name="Rectangle 14"/>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Review</a:t>
            </a:r>
          </a:p>
        </p:txBody>
      </p:sp>
      <p:sp>
        <p:nvSpPr>
          <p:cNvPr id="16" name="Rectangle 15"/>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Consider</a:t>
            </a:r>
          </a:p>
        </p:txBody>
      </p:sp>
      <p:sp>
        <p:nvSpPr>
          <p:cNvPr id="17" name="Rounded Rectangle 16"/>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spTree>
    <p:custDataLst>
      <p:tags r:id="rId1"/>
    </p:custDataLst>
    <p:extLst>
      <p:ext uri="{BB962C8B-B14F-4D97-AF65-F5344CB8AC3E}">
        <p14:creationId xmlns:p14="http://schemas.microsoft.com/office/powerpoint/2010/main" xmlns="" val="24751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07927" y="2060848"/>
            <a:ext cx="7424513" cy="3323987"/>
          </a:xfrm>
          <a:prstGeom prst="rect">
            <a:avLst/>
          </a:prstGeom>
        </p:spPr>
        <p:txBody>
          <a:bodyPr wrap="square">
            <a:spAutoFit/>
          </a:bodyPr>
          <a:lstStyle/>
          <a:p>
            <a:pPr marL="457200" indent="-457200" fontAlgn="base">
              <a:buClr>
                <a:schemeClr val="accent5">
                  <a:lumMod val="40000"/>
                  <a:lumOff val="60000"/>
                </a:schemeClr>
              </a:buClr>
              <a:buSzPct val="60000"/>
              <a:buFont typeface="Wingdings 2" pitchFamily="18" charset="2"/>
              <a:buChar char=""/>
            </a:pPr>
            <a:r>
              <a:rPr lang="en-GB" sz="3000" dirty="0" smtClean="0">
                <a:solidFill>
                  <a:schemeClr val="bg1">
                    <a:lumMod val="75000"/>
                  </a:schemeClr>
                </a:solidFill>
                <a:latin typeface="Century Gothic" pitchFamily="34" charset="0"/>
              </a:rPr>
              <a:t>Draw before and after diagrams </a:t>
            </a:r>
            <a:br>
              <a:rPr lang="en-GB" sz="3000" dirty="0" smtClean="0">
                <a:solidFill>
                  <a:schemeClr val="bg1">
                    <a:lumMod val="75000"/>
                  </a:schemeClr>
                </a:solidFill>
                <a:latin typeface="Century Gothic" pitchFamily="34" charset="0"/>
              </a:rPr>
            </a:br>
            <a:r>
              <a:rPr lang="en-GB" sz="3000" dirty="0" smtClean="0">
                <a:solidFill>
                  <a:schemeClr val="bg1">
                    <a:lumMod val="75000"/>
                  </a:schemeClr>
                </a:solidFill>
                <a:latin typeface="Century Gothic" pitchFamily="34" charset="0"/>
              </a:rPr>
              <a:t>of particles to explain observations</a:t>
            </a:r>
          </a:p>
          <a:p>
            <a:pPr marL="457200" indent="-457200" fontAlgn="base">
              <a:buClr>
                <a:schemeClr val="accent3">
                  <a:lumMod val="40000"/>
                  <a:lumOff val="60000"/>
                </a:schemeClr>
              </a:buClr>
              <a:buSzPct val="60000"/>
              <a:buFont typeface="Wingdings 2" pitchFamily="18" charset="2"/>
              <a:buChar char=""/>
            </a:pPr>
            <a:endParaRPr lang="en-GB" sz="3000" dirty="0" smtClean="0">
              <a:solidFill>
                <a:schemeClr val="bg1">
                  <a:lumMod val="75000"/>
                </a:schemeClr>
              </a:solidFill>
              <a:latin typeface="Century Gothic" pitchFamily="34" charset="0"/>
            </a:endParaRPr>
          </a:p>
          <a:p>
            <a:pPr marL="457200" indent="-457200" fontAlgn="base">
              <a:buClr>
                <a:schemeClr val="accent3">
                  <a:lumMod val="40000"/>
                  <a:lumOff val="60000"/>
                </a:schemeClr>
              </a:buClr>
              <a:buSzPct val="60000"/>
              <a:buFont typeface="Wingdings 2" pitchFamily="18" charset="2"/>
              <a:buChar char=""/>
            </a:pPr>
            <a:endParaRPr lang="en-GB" sz="3000" dirty="0" smtClean="0">
              <a:solidFill>
                <a:schemeClr val="bg1">
                  <a:lumMod val="75000"/>
                </a:schemeClr>
              </a:solidFill>
              <a:latin typeface="Century Gothic" pitchFamily="34" charset="0"/>
            </a:endParaRPr>
          </a:p>
          <a:p>
            <a:pPr marL="457200" indent="-457200" fontAlgn="base">
              <a:buClr>
                <a:schemeClr val="accent3">
                  <a:lumMod val="40000"/>
                  <a:lumOff val="60000"/>
                </a:schemeClr>
              </a:buClr>
              <a:buSzPct val="60000"/>
              <a:buFont typeface="Wingdings 2" pitchFamily="18" charset="2"/>
              <a:buChar char=""/>
            </a:pPr>
            <a:endParaRPr lang="en-GB" sz="3000" dirty="0" smtClean="0">
              <a:solidFill>
                <a:schemeClr val="bg1">
                  <a:lumMod val="75000"/>
                </a:schemeClr>
              </a:solidFill>
              <a:latin typeface="Century Gothic" pitchFamily="34" charset="0"/>
            </a:endParaRPr>
          </a:p>
          <a:p>
            <a:pPr marL="457200" indent="-457200" fontAlgn="base">
              <a:buClr>
                <a:srgbClr val="678034"/>
              </a:buClr>
              <a:buSzPct val="60000"/>
              <a:buFont typeface="Wingdings 2" pitchFamily="18" charset="2"/>
              <a:buChar char=""/>
            </a:pPr>
            <a:r>
              <a:rPr lang="en-GB" sz="3000" dirty="0" smtClean="0">
                <a:latin typeface="Century Gothic" pitchFamily="34" charset="0"/>
              </a:rPr>
              <a:t>Weigh up risks and benefits </a:t>
            </a:r>
            <a:br>
              <a:rPr lang="en-GB" sz="3000" dirty="0" smtClean="0">
                <a:latin typeface="Century Gothic" pitchFamily="34" charset="0"/>
              </a:rPr>
            </a:br>
            <a:r>
              <a:rPr lang="en-GB" sz="3000" dirty="0" smtClean="0">
                <a:latin typeface="Century Gothic" pitchFamily="34" charset="0"/>
              </a:rPr>
              <a:t>to make a decision</a:t>
            </a:r>
          </a:p>
        </p:txBody>
      </p:sp>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
        <p:nvSpPr>
          <p:cNvPr id="16" name="Rectangle 15"/>
          <p:cNvSpPr/>
          <p:nvPr/>
        </p:nvSpPr>
        <p:spPr>
          <a:xfrm rot="16200000">
            <a:off x="-245821" y="2198149"/>
            <a:ext cx="1836712" cy="553998"/>
          </a:xfrm>
          <a:prstGeom prst="rect">
            <a:avLst/>
          </a:prstGeom>
        </p:spPr>
        <p:txBody>
          <a:bodyPr wrap="square">
            <a:spAutoFit/>
          </a:bodyPr>
          <a:lstStyle/>
          <a:p>
            <a:pPr fontAlgn="base">
              <a:spcBef>
                <a:spcPts val="1800"/>
              </a:spcBef>
            </a:pPr>
            <a:r>
              <a:rPr lang="en-GB" sz="3000" b="1" dirty="0" smtClean="0">
                <a:solidFill>
                  <a:schemeClr val="accent5">
                    <a:lumMod val="40000"/>
                    <a:lumOff val="60000"/>
                  </a:schemeClr>
                </a:solidFill>
                <a:latin typeface="Century Gothic" pitchFamily="34" charset="0"/>
              </a:rPr>
              <a:t>Particles</a:t>
            </a:r>
            <a:r>
              <a:rPr lang="en-GB" sz="3000" b="1" dirty="0" smtClean="0">
                <a:solidFill>
                  <a:srgbClr val="008EC0"/>
                </a:solidFill>
                <a:latin typeface="Century Gothic" pitchFamily="34" charset="0"/>
              </a:rPr>
              <a:t> </a:t>
            </a:r>
            <a:endParaRPr lang="en-GB" sz="3000" dirty="0" smtClean="0">
              <a:latin typeface="Century Gothic" pitchFamily="34" charset="0"/>
            </a:endParaRPr>
          </a:p>
        </p:txBody>
      </p:sp>
      <p:sp>
        <p:nvSpPr>
          <p:cNvPr id="17" name="Rectangle 16"/>
          <p:cNvSpPr/>
          <p:nvPr/>
        </p:nvSpPr>
        <p:spPr>
          <a:xfrm rot="16200000">
            <a:off x="-551600" y="4664170"/>
            <a:ext cx="2448273" cy="553998"/>
          </a:xfrm>
          <a:prstGeom prst="rect">
            <a:avLst/>
          </a:prstGeom>
        </p:spPr>
        <p:txBody>
          <a:bodyPr wrap="square">
            <a:spAutoFit/>
          </a:bodyPr>
          <a:lstStyle/>
          <a:p>
            <a:pPr fontAlgn="base">
              <a:spcBef>
                <a:spcPts val="1800"/>
              </a:spcBef>
            </a:pPr>
            <a:r>
              <a:rPr lang="en-GB" sz="3000" b="1" dirty="0" smtClean="0">
                <a:solidFill>
                  <a:srgbClr val="678034"/>
                </a:solidFill>
                <a:latin typeface="Century Gothic" pitchFamily="34" charset="0"/>
              </a:rPr>
              <a:t>Judge risks </a:t>
            </a:r>
            <a:endParaRPr lang="en-GB" sz="3000" dirty="0" smtClean="0">
              <a:solidFill>
                <a:srgbClr val="678034"/>
              </a:solidFill>
              <a:latin typeface="Century Gothic" pitchFamily="34" charset="0"/>
            </a:endParaRPr>
          </a:p>
        </p:txBody>
      </p:sp>
      <p:sp>
        <p:nvSpPr>
          <p:cNvPr id="18" name="Rectangle 17"/>
          <p:cNvSpPr/>
          <p:nvPr/>
        </p:nvSpPr>
        <p:spPr>
          <a:xfrm>
            <a:off x="1979712" y="766445"/>
            <a:ext cx="5904655" cy="646331"/>
          </a:xfrm>
          <a:prstGeom prst="rect">
            <a:avLst/>
          </a:prstGeom>
        </p:spPr>
        <p:txBody>
          <a:bodyPr wrap="square">
            <a:spAutoFit/>
          </a:bodyPr>
          <a:lstStyle/>
          <a:p>
            <a:pPr fontAlgn="base">
              <a:spcBef>
                <a:spcPts val="1800"/>
              </a:spcBef>
            </a:pPr>
            <a:r>
              <a:rPr lang="en-GB" sz="3600" b="1" dirty="0" smtClean="0">
                <a:latin typeface="Century Gothic" pitchFamily="34" charset="0"/>
              </a:rPr>
              <a:t>In these lessons you will :</a:t>
            </a:r>
            <a:endParaRPr lang="en-GB" sz="3000" dirty="0" smtClean="0">
              <a:latin typeface="Century Gothic" pitchFamily="34" charset="0"/>
            </a:endParaRPr>
          </a:p>
        </p:txBody>
      </p:sp>
      <p:sp>
        <p:nvSpPr>
          <p:cNvPr id="14" name="Rectangle 13"/>
          <p:cNvSpPr/>
          <p:nvPr/>
        </p:nvSpPr>
        <p:spPr>
          <a:xfrm>
            <a:off x="1043608" y="1691516"/>
            <a:ext cx="1114408" cy="369332"/>
          </a:xfrm>
          <a:prstGeom prst="rect">
            <a:avLst/>
          </a:prstGeom>
        </p:spPr>
        <p:txBody>
          <a:bodyPr wrap="none" anchor="ctr">
            <a:spAutoFit/>
          </a:bodyPr>
          <a:lstStyle/>
          <a:p>
            <a:r>
              <a:rPr lang="en-GB" b="1" dirty="0" smtClean="0">
                <a:solidFill>
                  <a:schemeClr val="bg2">
                    <a:lumMod val="75000"/>
                  </a:schemeClr>
                </a:solidFill>
                <a:latin typeface="Century Gothic" pitchFamily="34" charset="0"/>
              </a:rPr>
              <a:t>Lesson 1</a:t>
            </a:r>
            <a:endParaRPr lang="en-GB" b="1" dirty="0">
              <a:solidFill>
                <a:schemeClr val="bg2">
                  <a:lumMod val="75000"/>
                </a:schemeClr>
              </a:solidFill>
              <a:latin typeface="Century Gothic" pitchFamily="34" charset="0"/>
            </a:endParaRPr>
          </a:p>
        </p:txBody>
      </p:sp>
      <p:sp>
        <p:nvSpPr>
          <p:cNvPr id="15" name="Rectangle 14"/>
          <p:cNvSpPr/>
          <p:nvPr/>
        </p:nvSpPr>
        <p:spPr>
          <a:xfrm>
            <a:off x="1043608" y="3995772"/>
            <a:ext cx="1114408" cy="369332"/>
          </a:xfrm>
          <a:prstGeom prst="rect">
            <a:avLst/>
          </a:prstGeom>
        </p:spPr>
        <p:txBody>
          <a:bodyPr wrap="none" anchor="ctr">
            <a:spAutoFit/>
          </a:bodyPr>
          <a:lstStyle/>
          <a:p>
            <a:r>
              <a:rPr lang="en-GB" b="1" dirty="0" smtClean="0">
                <a:solidFill>
                  <a:srgbClr val="AC7F00"/>
                </a:solidFill>
                <a:latin typeface="Century Gothic" pitchFamily="34" charset="0"/>
              </a:rPr>
              <a:t>Lesson 2</a:t>
            </a:r>
            <a:endParaRPr lang="en-GB" b="1" dirty="0">
              <a:solidFill>
                <a:srgbClr val="AC7F00"/>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0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t="13907"/>
          <a:stretch>
            <a:fillRect/>
          </a:stretch>
        </p:blipFill>
        <p:spPr bwMode="auto">
          <a:xfrm>
            <a:off x="-1" y="908720"/>
            <a:ext cx="4355977" cy="5616624"/>
          </a:xfrm>
          <a:prstGeom prst="rect">
            <a:avLst/>
          </a:prstGeom>
          <a:ln w="57150">
            <a:solidFill>
              <a:schemeClr val="tx1"/>
            </a:solidFill>
          </a:ln>
          <a:effectLst>
            <a:outerShdw blurRad="292100" dist="139700" dir="2700000" algn="tl" rotWithShape="0">
              <a:srgbClr val="333333">
                <a:alpha val="65000"/>
              </a:srgbClr>
            </a:outerShdw>
          </a:effectLst>
        </p:spPr>
      </p:pic>
      <p:sp>
        <p:nvSpPr>
          <p:cNvPr id="34" name="TextBox 33"/>
          <p:cNvSpPr txBox="1"/>
          <p:nvPr/>
        </p:nvSpPr>
        <p:spPr>
          <a:xfrm>
            <a:off x="4644008" y="908720"/>
            <a:ext cx="4320480" cy="2554545"/>
          </a:xfrm>
          <a:prstGeom prst="rect">
            <a:avLst/>
          </a:prstGeom>
          <a:noFill/>
        </p:spPr>
        <p:txBody>
          <a:bodyPr wrap="square" rtlCol="0">
            <a:spAutoFit/>
          </a:bodyPr>
          <a:lstStyle/>
          <a:p>
            <a:r>
              <a:rPr lang="en-GB" sz="3200" dirty="0" smtClean="0">
                <a:latin typeface="Century Gothic" pitchFamily="34" charset="0"/>
              </a:rPr>
              <a:t>Now play </a:t>
            </a:r>
            <a:r>
              <a:rPr lang="en-GB" sz="3200" i="1" dirty="0" smtClean="0">
                <a:solidFill>
                  <a:srgbClr val="7030A0"/>
                </a:solidFill>
                <a:latin typeface="Century Gothic" pitchFamily="34" charset="0"/>
              </a:rPr>
              <a:t>Whizz</a:t>
            </a:r>
            <a:r>
              <a:rPr lang="en-GB" sz="3200" b="1" dirty="0" smtClean="0">
                <a:solidFill>
                  <a:srgbClr val="7030A0"/>
                </a:solidFill>
                <a:latin typeface="Century Gothic" pitchFamily="34" charset="0"/>
              </a:rPr>
              <a:t>Quiz </a:t>
            </a:r>
            <a:r>
              <a:rPr lang="en-GB" sz="3200" dirty="0" smtClean="0">
                <a:latin typeface="Century Gothic" pitchFamily="34" charset="0"/>
              </a:rPr>
              <a:t>to learn how to </a:t>
            </a:r>
            <a:r>
              <a:rPr lang="en-GB" sz="3200" b="1" dirty="0" smtClean="0">
                <a:solidFill>
                  <a:srgbClr val="7A5A00"/>
                </a:solidFill>
                <a:latin typeface="Century Gothic" pitchFamily="34" charset="0"/>
              </a:rPr>
              <a:t>quantify</a:t>
            </a:r>
            <a:r>
              <a:rPr lang="en-GB" sz="3200" dirty="0" smtClean="0">
                <a:latin typeface="Century Gothic" pitchFamily="34" charset="0"/>
              </a:rPr>
              <a:t> risks and benefits, and how </a:t>
            </a:r>
            <a:br>
              <a:rPr lang="en-GB" sz="3200" dirty="0" smtClean="0">
                <a:latin typeface="Century Gothic" pitchFamily="34" charset="0"/>
              </a:rPr>
            </a:br>
            <a:r>
              <a:rPr lang="en-GB" sz="3200" dirty="0" smtClean="0">
                <a:latin typeface="Century Gothic" pitchFamily="34" charset="0"/>
              </a:rPr>
              <a:t>to </a:t>
            </a:r>
            <a:r>
              <a:rPr lang="en-GB" sz="3200" b="1" dirty="0" smtClean="0">
                <a:solidFill>
                  <a:srgbClr val="7A5A00"/>
                </a:solidFill>
                <a:latin typeface="Century Gothic" pitchFamily="34" charset="0"/>
              </a:rPr>
              <a:t>weigh them up</a:t>
            </a:r>
            <a:r>
              <a:rPr lang="en-GB" sz="3200" dirty="0" smtClean="0">
                <a:latin typeface="Century Gothic" pitchFamily="34" charset="0"/>
              </a:rPr>
              <a:t>.  </a:t>
            </a:r>
            <a:endParaRPr lang="en-GB" sz="3200" dirty="0">
              <a:latin typeface="Century Gothic" pitchFamily="34" charset="0"/>
            </a:endParaRPr>
          </a:p>
        </p:txBody>
      </p:sp>
      <p:grpSp>
        <p:nvGrpSpPr>
          <p:cNvPr id="38" name="Group 37"/>
          <p:cNvGrpSpPr/>
          <p:nvPr/>
        </p:nvGrpSpPr>
        <p:grpSpPr>
          <a:xfrm>
            <a:off x="4499992" y="4149080"/>
            <a:ext cx="4536504" cy="1440160"/>
            <a:chOff x="4499992" y="4149080"/>
            <a:chExt cx="4536504" cy="1440160"/>
          </a:xfrm>
        </p:grpSpPr>
        <p:sp>
          <p:nvSpPr>
            <p:cNvPr id="19" name="TextBox 18"/>
            <p:cNvSpPr txBox="1"/>
            <p:nvPr/>
          </p:nvSpPr>
          <p:spPr>
            <a:xfrm>
              <a:off x="5004048" y="4293096"/>
              <a:ext cx="4032448" cy="1200329"/>
            </a:xfrm>
            <a:prstGeom prst="rect">
              <a:avLst/>
            </a:prstGeom>
            <a:noFill/>
          </p:spPr>
          <p:txBody>
            <a:bodyPr wrap="square" rtlCol="0">
              <a:spAutoFit/>
            </a:bodyPr>
            <a:lstStyle/>
            <a:p>
              <a:r>
                <a:rPr lang="en-GB" sz="2400" dirty="0" smtClean="0">
                  <a:latin typeface="Century Gothic" pitchFamily="34" charset="0"/>
                </a:rPr>
                <a:t>After each round, write your score, and what you learnt about risk, on SS1.  </a:t>
              </a:r>
              <a:endParaRPr lang="en-GB" sz="2400" dirty="0">
                <a:latin typeface="Century Gothic" pitchFamily="34" charset="0"/>
              </a:endParaRPr>
            </a:p>
          </p:txBody>
        </p:sp>
        <p:sp>
          <p:nvSpPr>
            <p:cNvPr id="23" name="Rounded Rectangle 22"/>
            <p:cNvSpPr/>
            <p:nvPr/>
          </p:nvSpPr>
          <p:spPr>
            <a:xfrm>
              <a:off x="4499992" y="4149080"/>
              <a:ext cx="4536504" cy="1440160"/>
            </a:xfrm>
            <a:prstGeom prst="roundRect">
              <a:avLst/>
            </a:prstGeom>
            <a:noFill/>
            <a:ln w="6350">
              <a:solidFill>
                <a:srgbClr val="EB9F1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9" name="Picture 28" descr="write.png"/>
            <p:cNvPicPr>
              <a:picLocks noChangeAspect="1"/>
            </p:cNvPicPr>
            <p:nvPr/>
          </p:nvPicPr>
          <p:blipFill>
            <a:blip r:embed="rId5" cstate="print"/>
            <a:stretch>
              <a:fillRect/>
            </a:stretch>
          </p:blipFill>
          <p:spPr>
            <a:xfrm>
              <a:off x="4658099" y="4293096"/>
              <a:ext cx="345949" cy="504445"/>
            </a:xfrm>
            <a:prstGeom prst="rect">
              <a:avLst/>
            </a:prstGeom>
            <a:effectLst>
              <a:outerShdw blurRad="50800" dist="38100" dir="2700000" algn="tl" rotWithShape="0">
                <a:prstClr val="black">
                  <a:alpha val="40000"/>
                </a:prstClr>
              </a:outerShdw>
            </a:effectLst>
          </p:spPr>
        </p:pic>
      </p:grpSp>
      <p:sp>
        <p:nvSpPr>
          <p:cNvPr id="22" name="Rectangle 21"/>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Play</a:t>
            </a:r>
          </a:p>
        </p:txBody>
      </p:sp>
      <p:sp>
        <p:nvSpPr>
          <p:cNvPr id="24" name="Rectangle 23"/>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5" name="Rounded Rectangle 24"/>
          <p:cNvSpPr/>
          <p:nvPr/>
        </p:nvSpPr>
        <p:spPr>
          <a:xfrm>
            <a:off x="0" y="6529282"/>
            <a:ext cx="3131840" cy="356102"/>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Engage</a:t>
            </a:r>
          </a:p>
        </p:txBody>
      </p:sp>
      <p:grpSp>
        <p:nvGrpSpPr>
          <p:cNvPr id="15" name="Group 9"/>
          <p:cNvGrpSpPr/>
          <p:nvPr/>
        </p:nvGrpSpPr>
        <p:grpSpPr>
          <a:xfrm>
            <a:off x="7813154" y="0"/>
            <a:ext cx="1296144" cy="641606"/>
            <a:chOff x="7813154" y="0"/>
            <a:chExt cx="1296144" cy="641606"/>
          </a:xfrm>
        </p:grpSpPr>
        <p:sp>
          <p:nvSpPr>
            <p:cNvPr id="16" name="TextBox 15"/>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17" name="Picture 16" descr="Student sheets.png"/>
            <p:cNvPicPr>
              <a:picLocks noChangeAspect="1"/>
            </p:cNvPicPr>
            <p:nvPr/>
          </p:nvPicPr>
          <p:blipFill>
            <a:blip r:embed="rId6" cstate="print"/>
            <a:stretch>
              <a:fillRect/>
            </a:stretch>
          </p:blipFill>
          <p:spPr>
            <a:xfrm>
              <a:off x="8598815" y="44624"/>
              <a:ext cx="510483" cy="596982"/>
            </a:xfrm>
            <a:prstGeom prst="rect">
              <a:avLst/>
            </a:prstGeom>
          </p:spPr>
        </p:pic>
      </p:grpSp>
      <p:grpSp>
        <p:nvGrpSpPr>
          <p:cNvPr id="31" name="Group 30"/>
          <p:cNvGrpSpPr/>
          <p:nvPr/>
        </p:nvGrpSpPr>
        <p:grpSpPr>
          <a:xfrm>
            <a:off x="611560" y="5332288"/>
            <a:ext cx="3059832" cy="769441"/>
            <a:chOff x="611560" y="5332288"/>
            <a:chExt cx="3059832" cy="769441"/>
          </a:xfrm>
        </p:grpSpPr>
        <p:sp>
          <p:nvSpPr>
            <p:cNvPr id="30" name="Rounded Rectangle 29"/>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8" name="Group 27"/>
            <p:cNvGrpSpPr/>
            <p:nvPr/>
          </p:nvGrpSpPr>
          <p:grpSpPr>
            <a:xfrm>
              <a:off x="611560" y="5332288"/>
              <a:ext cx="3059832" cy="769441"/>
              <a:chOff x="611560" y="5332288"/>
              <a:chExt cx="3059832" cy="769441"/>
            </a:xfrm>
          </p:grpSpPr>
          <p:sp>
            <p:nvSpPr>
              <p:cNvPr id="26" name="TextBox 25"/>
              <p:cNvSpPr txBox="1"/>
              <p:nvPr/>
            </p:nvSpPr>
            <p:spPr>
              <a:xfrm>
                <a:off x="683568" y="5332288"/>
                <a:ext cx="2987824" cy="769441"/>
              </a:xfrm>
              <a:prstGeom prst="rect">
                <a:avLst/>
              </a:prstGeom>
              <a:noFill/>
            </p:spPr>
            <p:txBody>
              <a:bodyPr wrap="square" rtlCol="0">
                <a:spAutoFit/>
              </a:bodyPr>
              <a:lstStyle/>
              <a:p>
                <a:r>
                  <a:rPr lang="en-GB" sz="4400" i="1" dirty="0" smtClean="0">
                    <a:solidFill>
                      <a:srgbClr val="7030A0"/>
                    </a:solidFill>
                    <a:latin typeface="Century Gothic" pitchFamily="34" charset="0"/>
                  </a:rPr>
                  <a:t>Whizz</a:t>
                </a:r>
                <a:r>
                  <a:rPr lang="en-GB" sz="4400" b="1" dirty="0" smtClean="0">
                    <a:solidFill>
                      <a:srgbClr val="7030A0"/>
                    </a:solidFill>
                    <a:latin typeface="Century Gothic" pitchFamily="34" charset="0"/>
                  </a:rPr>
                  <a:t>Quiz</a:t>
                </a:r>
                <a:endParaRPr lang="en-GB" sz="4400" b="1" dirty="0">
                  <a:solidFill>
                    <a:srgbClr val="7030A0"/>
                  </a:solidFill>
                  <a:latin typeface="Century Gothic" pitchFamily="34" charset="0"/>
                </a:endParaRPr>
              </a:p>
            </p:txBody>
          </p:sp>
          <p:sp>
            <p:nvSpPr>
              <p:cNvPr id="27" name="Rounded Rectangle 26"/>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4" cstate="print"/>
          <a:srcRect r="16748"/>
          <a:stretch>
            <a:fillRect/>
          </a:stretch>
        </p:blipFill>
        <p:spPr bwMode="auto">
          <a:xfrm flipH="1">
            <a:off x="0" y="3861048"/>
            <a:ext cx="3045024" cy="2743200"/>
          </a:xfrm>
          <a:prstGeom prst="rect">
            <a:avLst/>
          </a:prstGeom>
          <a:noFill/>
          <a:ln w="9525">
            <a:noFill/>
            <a:miter lim="800000"/>
            <a:headEnd/>
            <a:tailEnd/>
          </a:ln>
        </p:spPr>
      </p:pic>
      <p:pic>
        <p:nvPicPr>
          <p:cNvPr id="3078" name="Picture 6"/>
          <p:cNvPicPr>
            <a:picLocks noChangeAspect="1" noChangeArrowheads="1"/>
          </p:cNvPicPr>
          <p:nvPr/>
        </p:nvPicPr>
        <p:blipFill>
          <a:blip r:embed="rId5" cstate="print"/>
          <a:srcRect/>
          <a:stretch>
            <a:fillRect/>
          </a:stretch>
        </p:blipFill>
        <p:spPr bwMode="auto">
          <a:xfrm>
            <a:off x="2627784" y="3501008"/>
            <a:ext cx="4320480" cy="2970331"/>
          </a:xfrm>
          <a:prstGeom prst="rect">
            <a:avLst/>
          </a:prstGeom>
          <a:ln>
            <a:noFill/>
          </a:ln>
          <a:effectLst>
            <a:softEdge rad="112500"/>
          </a:effectLst>
        </p:spPr>
      </p:pic>
      <p:pic>
        <p:nvPicPr>
          <p:cNvPr id="3077" name="Picture 5"/>
          <p:cNvPicPr>
            <a:picLocks noChangeAspect="1" noChangeArrowheads="1"/>
          </p:cNvPicPr>
          <p:nvPr/>
        </p:nvPicPr>
        <p:blipFill>
          <a:blip r:embed="rId6" cstate="print"/>
          <a:srcRect b="5906"/>
          <a:stretch>
            <a:fillRect/>
          </a:stretch>
        </p:blipFill>
        <p:spPr bwMode="auto">
          <a:xfrm>
            <a:off x="5220072" y="4077072"/>
            <a:ext cx="3657600" cy="229438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076" name="Picture 4"/>
          <p:cNvPicPr>
            <a:picLocks noChangeAspect="1" noChangeArrowheads="1"/>
          </p:cNvPicPr>
          <p:nvPr/>
        </p:nvPicPr>
        <p:blipFill>
          <a:blip r:embed="rId7" cstate="print"/>
          <a:srcRect/>
          <a:stretch>
            <a:fillRect/>
          </a:stretch>
        </p:blipFill>
        <p:spPr bwMode="auto">
          <a:xfrm>
            <a:off x="-195418" y="1556792"/>
            <a:ext cx="3626370" cy="2304256"/>
          </a:xfrm>
          <a:prstGeom prst="rect">
            <a:avLst/>
          </a:prstGeom>
          <a:ln>
            <a:noFill/>
          </a:ln>
          <a:effectLst>
            <a:softEdge rad="112500"/>
          </a:effectLst>
        </p:spPr>
      </p:pic>
      <p:sp>
        <p:nvSpPr>
          <p:cNvPr id="33" name="TextBox 32"/>
          <p:cNvSpPr txBox="1"/>
          <p:nvPr/>
        </p:nvSpPr>
        <p:spPr>
          <a:xfrm>
            <a:off x="1979712" y="260648"/>
            <a:ext cx="4536504" cy="1261884"/>
          </a:xfrm>
          <a:prstGeom prst="rect">
            <a:avLst/>
          </a:prstGeom>
          <a:noFill/>
        </p:spPr>
        <p:txBody>
          <a:bodyPr wrap="square" rtlCol="0">
            <a:spAutoFit/>
          </a:bodyPr>
          <a:lstStyle/>
          <a:p>
            <a:r>
              <a:rPr lang="en-GB" sz="2800" b="1" dirty="0" smtClean="0">
                <a:solidFill>
                  <a:srgbClr val="7030A0"/>
                </a:solidFill>
                <a:latin typeface="Century Gothic" pitchFamily="34" charset="0"/>
              </a:rPr>
              <a:t>Round 1</a:t>
            </a:r>
          </a:p>
          <a:p>
            <a:r>
              <a:rPr lang="en-GB" sz="2400" dirty="0" smtClean="0">
                <a:latin typeface="Century Gothic" pitchFamily="34" charset="0"/>
              </a:rPr>
              <a:t>Which method of transport has the lowest risk of death? </a:t>
            </a:r>
            <a:endParaRPr lang="en-GB" sz="2400" dirty="0">
              <a:latin typeface="Century Gothic" pitchFamily="34" charset="0"/>
            </a:endParaRPr>
          </a:p>
        </p:txBody>
      </p:sp>
      <p:sp>
        <p:nvSpPr>
          <p:cNvPr id="13" name="Rectangle 12"/>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14" name="Rounded Rectangle 13"/>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12" name="Rounded Rectangle 11"/>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pic>
        <p:nvPicPr>
          <p:cNvPr id="11" name="Picture 3"/>
          <p:cNvPicPr>
            <a:picLocks noChangeAspect="1" noChangeArrowheads="1"/>
          </p:cNvPicPr>
          <p:nvPr/>
        </p:nvPicPr>
        <p:blipFill>
          <a:blip r:embed="rId8" cstate="print"/>
          <a:srcRect t="19051" b="8660"/>
          <a:stretch>
            <a:fillRect/>
          </a:stretch>
        </p:blipFill>
        <p:spPr bwMode="auto">
          <a:xfrm flipH="1">
            <a:off x="6372202" y="836712"/>
            <a:ext cx="2771798" cy="3005570"/>
          </a:xfrm>
          <a:prstGeom prst="rect">
            <a:avLst/>
          </a:prstGeom>
          <a:ln w="57150">
            <a:solidFill>
              <a:schemeClr val="tx1"/>
            </a:solidFill>
          </a:ln>
          <a:effectLst>
            <a:outerShdw blurRad="292100" dist="139700" dir="2700000" algn="tl" rotWithShape="0">
              <a:srgbClr val="333333">
                <a:alpha val="65000"/>
              </a:srgbClr>
            </a:outerShdw>
          </a:effectLst>
        </p:spPr>
      </p:pic>
      <p:pic>
        <p:nvPicPr>
          <p:cNvPr id="3075" name="Picture 3"/>
          <p:cNvPicPr>
            <a:picLocks noChangeAspect="1" noChangeArrowheads="1"/>
          </p:cNvPicPr>
          <p:nvPr/>
        </p:nvPicPr>
        <p:blipFill>
          <a:blip r:embed="rId9" cstate="print"/>
          <a:srcRect/>
          <a:stretch>
            <a:fillRect/>
          </a:stretch>
        </p:blipFill>
        <p:spPr bwMode="auto">
          <a:xfrm>
            <a:off x="2699792" y="2060848"/>
            <a:ext cx="2800908" cy="1867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27" name="Group 26"/>
          <p:cNvGrpSpPr/>
          <p:nvPr/>
        </p:nvGrpSpPr>
        <p:grpSpPr>
          <a:xfrm>
            <a:off x="6317356" y="1"/>
            <a:ext cx="2754636" cy="723275"/>
            <a:chOff x="611560" y="5301208"/>
            <a:chExt cx="3059832" cy="803409"/>
          </a:xfrm>
        </p:grpSpPr>
        <p:sp>
          <p:nvSpPr>
            <p:cNvPr id="29" name="Rounded Rectangle 28"/>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0" name="Group 27"/>
            <p:cNvGrpSpPr/>
            <p:nvPr/>
          </p:nvGrpSpPr>
          <p:grpSpPr>
            <a:xfrm>
              <a:off x="611560" y="5301208"/>
              <a:ext cx="3059832" cy="803409"/>
              <a:chOff x="611560" y="5301208"/>
              <a:chExt cx="3059832" cy="803409"/>
            </a:xfrm>
          </p:grpSpPr>
          <p:sp>
            <p:nvSpPr>
              <p:cNvPr id="31" name="TextBox 30"/>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32" name="Rounded Rectangle 31"/>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077"/>
                                        </p:tgtEl>
                                        <p:attrNameLst>
                                          <p:attrName>style.visibility</p:attrName>
                                        </p:attrNameLst>
                                      </p:cBhvr>
                                      <p:to>
                                        <p:strVal val="visible"/>
                                      </p:to>
                                    </p:set>
                                    <p:animEffect transition="in" filter="fade">
                                      <p:cBhvr>
                                        <p:cTn id="11" dur="2000"/>
                                        <p:tgtEl>
                                          <p:spTgt spid="307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fade">
                                      <p:cBhvr>
                                        <p:cTn id="15" dur="2000"/>
                                        <p:tgtEl>
                                          <p:spTgt spid="3076"/>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079"/>
                                        </p:tgtEl>
                                        <p:attrNameLst>
                                          <p:attrName>style.visibility</p:attrName>
                                        </p:attrNameLst>
                                      </p:cBhvr>
                                      <p:to>
                                        <p:strVal val="visible"/>
                                      </p:to>
                                    </p:set>
                                    <p:animEffect transition="in" filter="fade">
                                      <p:cBhvr>
                                        <p:cTn id="19" dur="2000"/>
                                        <p:tgtEl>
                                          <p:spTgt spid="3079"/>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3075"/>
                                        </p:tgtEl>
                                        <p:attrNameLst>
                                          <p:attrName>style.visibility</p:attrName>
                                        </p:attrNameLst>
                                      </p:cBhvr>
                                      <p:to>
                                        <p:strVal val="visible"/>
                                      </p:to>
                                    </p:set>
                                    <p:animEffect transition="in" filter="fade">
                                      <p:cBhvr>
                                        <p:cTn id="23" dur="2000"/>
                                        <p:tgtEl>
                                          <p:spTgt spid="3075"/>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3078"/>
                                        </p:tgtEl>
                                        <p:attrNameLst>
                                          <p:attrName>style.visibility</p:attrName>
                                        </p:attrNameLst>
                                      </p:cBhvr>
                                      <p:to>
                                        <p:strVal val="visible"/>
                                      </p:to>
                                    </p:set>
                                    <p:animEffect transition="in" filter="fade">
                                      <p:cBhvr>
                                        <p:cTn id="27" dur="2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4" cstate="print"/>
          <a:srcRect/>
          <a:stretch>
            <a:fillRect/>
          </a:stretch>
        </p:blipFill>
        <p:spPr bwMode="auto">
          <a:xfrm>
            <a:off x="2195736" y="5493229"/>
            <a:ext cx="1656184" cy="11041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7"/>
          <p:cNvPicPr>
            <a:picLocks noChangeAspect="1" noChangeArrowheads="1"/>
          </p:cNvPicPr>
          <p:nvPr/>
        </p:nvPicPr>
        <p:blipFill>
          <a:blip r:embed="rId5" cstate="print"/>
          <a:srcRect r="16748"/>
          <a:stretch>
            <a:fillRect/>
          </a:stretch>
        </p:blipFill>
        <p:spPr bwMode="auto">
          <a:xfrm flipH="1">
            <a:off x="5868144" y="5373216"/>
            <a:ext cx="1366478" cy="1231032"/>
          </a:xfrm>
          <a:prstGeom prst="rect">
            <a:avLst/>
          </a:prstGeom>
          <a:noFill/>
          <a:ln w="9525">
            <a:noFill/>
            <a:miter lim="800000"/>
            <a:headEnd/>
            <a:tailEnd/>
          </a:ln>
        </p:spPr>
      </p:pic>
      <p:pic>
        <p:nvPicPr>
          <p:cNvPr id="16" name="Picture 6"/>
          <p:cNvPicPr>
            <a:picLocks noChangeAspect="1" noChangeArrowheads="1"/>
          </p:cNvPicPr>
          <p:nvPr/>
        </p:nvPicPr>
        <p:blipFill>
          <a:blip r:embed="rId6" cstate="print"/>
          <a:srcRect/>
          <a:stretch>
            <a:fillRect/>
          </a:stretch>
        </p:blipFill>
        <p:spPr bwMode="auto">
          <a:xfrm>
            <a:off x="3923928" y="5373216"/>
            <a:ext cx="1911486" cy="1314147"/>
          </a:xfrm>
          <a:prstGeom prst="rect">
            <a:avLst/>
          </a:prstGeom>
          <a:ln>
            <a:noFill/>
          </a:ln>
          <a:effectLst>
            <a:softEdge rad="112500"/>
          </a:effectLst>
        </p:spPr>
      </p:pic>
      <p:pic>
        <p:nvPicPr>
          <p:cNvPr id="17" name="Picture 5"/>
          <p:cNvPicPr>
            <a:picLocks noChangeAspect="1" noChangeArrowheads="1"/>
          </p:cNvPicPr>
          <p:nvPr/>
        </p:nvPicPr>
        <p:blipFill>
          <a:blip r:embed="rId7" cstate="print"/>
          <a:srcRect b="5906"/>
          <a:stretch>
            <a:fillRect/>
          </a:stretch>
        </p:blipFill>
        <p:spPr bwMode="auto">
          <a:xfrm>
            <a:off x="7164288" y="5301208"/>
            <a:ext cx="1935723" cy="121426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8" name="Picture 4"/>
          <p:cNvPicPr>
            <a:picLocks noChangeAspect="1" noChangeArrowheads="1"/>
          </p:cNvPicPr>
          <p:nvPr/>
        </p:nvPicPr>
        <p:blipFill>
          <a:blip r:embed="rId8" cstate="print"/>
          <a:srcRect/>
          <a:stretch>
            <a:fillRect/>
          </a:stretch>
        </p:blipFill>
        <p:spPr bwMode="auto">
          <a:xfrm>
            <a:off x="-180528" y="5349213"/>
            <a:ext cx="2304256" cy="1464163"/>
          </a:xfrm>
          <a:prstGeom prst="rect">
            <a:avLst/>
          </a:prstGeom>
          <a:ln>
            <a:noFill/>
          </a:ln>
          <a:effectLst>
            <a:softEdge rad="112500"/>
          </a:effectLst>
        </p:spPr>
      </p:pic>
      <p:sp>
        <p:nvSpPr>
          <p:cNvPr id="35" name="TextBox 34"/>
          <p:cNvSpPr txBox="1"/>
          <p:nvPr/>
        </p:nvSpPr>
        <p:spPr>
          <a:xfrm>
            <a:off x="395536" y="4293096"/>
            <a:ext cx="5472608" cy="1077218"/>
          </a:xfrm>
          <a:prstGeom prst="rect">
            <a:avLst/>
          </a:prstGeom>
          <a:noFill/>
        </p:spPr>
        <p:txBody>
          <a:bodyPr wrap="square" rtlCol="0">
            <a:spAutoFit/>
          </a:bodyPr>
          <a:lstStyle/>
          <a:p>
            <a:pPr algn="ctr"/>
            <a:r>
              <a:rPr lang="en-GB" sz="3200" dirty="0" smtClean="0">
                <a:solidFill>
                  <a:srgbClr val="7A5A00"/>
                </a:solidFill>
                <a:latin typeface="Century Gothic" pitchFamily="34" charset="0"/>
              </a:rPr>
              <a:t>To compare risks you need numbers and units.</a:t>
            </a:r>
          </a:p>
        </p:txBody>
      </p:sp>
      <p:graphicFrame>
        <p:nvGraphicFramePr>
          <p:cNvPr id="36" name="Table 35"/>
          <p:cNvGraphicFramePr>
            <a:graphicFrameLocks noGrp="1"/>
          </p:cNvGraphicFramePr>
          <p:nvPr/>
        </p:nvGraphicFramePr>
        <p:xfrm>
          <a:off x="179512" y="980729"/>
          <a:ext cx="5976664" cy="3240361"/>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887367"/>
                <a:gridCol w="3066971"/>
                <a:gridCol w="1022326"/>
              </a:tblGrid>
              <a:tr h="1091141">
                <a:tc>
                  <a:txBody>
                    <a:bodyPr/>
                    <a:lstStyle/>
                    <a:p>
                      <a:pPr marL="92075" indent="0"/>
                      <a:r>
                        <a:rPr lang="en-GB" sz="2000" dirty="0" smtClean="0">
                          <a:solidFill>
                            <a:schemeClr val="tx1"/>
                          </a:solidFill>
                          <a:latin typeface="Century Gothic" pitchFamily="34" charset="0"/>
                        </a:rPr>
                        <a:t>Transport</a:t>
                      </a:r>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452438" indent="0"/>
                      <a:r>
                        <a:rPr lang="en-GB" sz="2000" dirty="0" smtClean="0">
                          <a:solidFill>
                            <a:schemeClr val="tx1"/>
                          </a:solidFill>
                          <a:latin typeface="Century Gothic" pitchFamily="34" charset="0"/>
                        </a:rPr>
                        <a:t>Chance of dying </a:t>
                      </a:r>
                      <a:br>
                        <a:rPr lang="en-GB" sz="2000" dirty="0" smtClean="0">
                          <a:solidFill>
                            <a:schemeClr val="tx1"/>
                          </a:solidFill>
                          <a:latin typeface="Century Gothic" pitchFamily="34" charset="0"/>
                        </a:rPr>
                      </a:br>
                      <a:r>
                        <a:rPr lang="en-GB" sz="2000" dirty="0" smtClean="0">
                          <a:solidFill>
                            <a:schemeClr val="tx1"/>
                          </a:solidFill>
                          <a:latin typeface="Century Gothic" pitchFamily="34" charset="0"/>
                        </a:rPr>
                        <a:t>per 10 billion km</a:t>
                      </a:r>
                      <a:r>
                        <a:rPr lang="en-GB" sz="2000" baseline="0" dirty="0" smtClean="0">
                          <a:solidFill>
                            <a:schemeClr val="tx1"/>
                          </a:solidFill>
                          <a:latin typeface="Century Gothic" pitchFamily="34" charset="0"/>
                        </a:rPr>
                        <a:t> travelled</a:t>
                      </a:r>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92075" indent="0"/>
                      <a:r>
                        <a:rPr lang="en-GB" sz="2000" dirty="0" smtClean="0">
                          <a:solidFill>
                            <a:srgbClr val="7030A0"/>
                          </a:solidFill>
                          <a:latin typeface="Century Gothic" pitchFamily="34" charset="0"/>
                        </a:rPr>
                        <a:t>Your score</a:t>
                      </a:r>
                      <a:endParaRPr lang="en-GB" sz="2000" dirty="0">
                        <a:solidFill>
                          <a:srgbClr val="7030A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429844">
                <a:tc>
                  <a:txBody>
                    <a:bodyPr/>
                    <a:lstStyle/>
                    <a:p>
                      <a:pPr marL="0" indent="92075"/>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l">
                        <a:tabLst>
                          <a:tab pos="1612900" algn="r"/>
                        </a:tabLst>
                      </a:pPr>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sz="2000" b="1" dirty="0">
                        <a:solidFill>
                          <a:srgbClr val="7030A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429844">
                <a:tc>
                  <a:txBody>
                    <a:bodyPr/>
                    <a:lstStyle/>
                    <a:p>
                      <a:pPr marL="0" indent="92075"/>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l">
                        <a:tabLst>
                          <a:tab pos="1612900" algn="r"/>
                        </a:tabLst>
                      </a:pPr>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sz="2000" b="1" dirty="0">
                        <a:solidFill>
                          <a:srgbClr val="7030A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429844">
                <a:tc>
                  <a:txBody>
                    <a:bodyPr/>
                    <a:lstStyle/>
                    <a:p>
                      <a:pPr marL="0" indent="92075"/>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l">
                        <a:tabLst>
                          <a:tab pos="1612900" algn="r"/>
                        </a:tabLst>
                      </a:pPr>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sz="2000" b="1" dirty="0">
                        <a:solidFill>
                          <a:srgbClr val="7030A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429844">
                <a:tc>
                  <a:txBody>
                    <a:bodyPr/>
                    <a:lstStyle/>
                    <a:p>
                      <a:pPr marL="0" indent="92075"/>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l">
                        <a:tabLst>
                          <a:tab pos="1612900" algn="r"/>
                        </a:tabLst>
                      </a:pPr>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sz="2000" b="1" dirty="0">
                        <a:solidFill>
                          <a:srgbClr val="7030A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429844">
                <a:tc>
                  <a:txBody>
                    <a:bodyPr/>
                    <a:lstStyle/>
                    <a:p>
                      <a:pPr marL="0" indent="92075"/>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l">
                        <a:tabLst>
                          <a:tab pos="1612900" algn="r"/>
                        </a:tabLst>
                      </a:pPr>
                      <a:endParaRPr lang="en-GB" sz="2000"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sz="2000" b="1" dirty="0">
                        <a:solidFill>
                          <a:srgbClr val="7030A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bl>
          </a:graphicData>
        </a:graphic>
      </p:graphicFrame>
      <p:pic>
        <p:nvPicPr>
          <p:cNvPr id="1026" name="Picture 2"/>
          <p:cNvPicPr>
            <a:picLocks noChangeAspect="1" noChangeArrowheads="1"/>
          </p:cNvPicPr>
          <p:nvPr/>
        </p:nvPicPr>
        <p:blipFill>
          <a:blip r:embed="rId9" cstate="print"/>
          <a:srcRect r="15875"/>
          <a:stretch>
            <a:fillRect/>
          </a:stretch>
        </p:blipFill>
        <p:spPr bwMode="auto">
          <a:xfrm flipH="1">
            <a:off x="6354121" y="836712"/>
            <a:ext cx="2789874" cy="3600400"/>
          </a:xfrm>
          <a:prstGeom prst="rect">
            <a:avLst/>
          </a:prstGeom>
          <a:ln w="57150">
            <a:solidFill>
              <a:schemeClr val="tx1"/>
            </a:solidFill>
          </a:ln>
          <a:effectLst>
            <a:outerShdw blurRad="292100" dist="139700" dir="2700000" algn="tl" rotWithShape="0">
              <a:srgbClr val="333333">
                <a:alpha val="65000"/>
              </a:srgbClr>
            </a:outerShdw>
          </a:effectLst>
        </p:spPr>
      </p:pic>
      <p:grpSp>
        <p:nvGrpSpPr>
          <p:cNvPr id="13" name="Group 12"/>
          <p:cNvGrpSpPr/>
          <p:nvPr/>
        </p:nvGrpSpPr>
        <p:grpSpPr>
          <a:xfrm>
            <a:off x="6317356" y="1"/>
            <a:ext cx="2754636" cy="723275"/>
            <a:chOff x="611560" y="5301208"/>
            <a:chExt cx="3059832" cy="803409"/>
          </a:xfrm>
        </p:grpSpPr>
        <p:sp>
          <p:nvSpPr>
            <p:cNvPr id="14" name="Rounded Rectangle 13"/>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2" name="Group 27"/>
            <p:cNvGrpSpPr/>
            <p:nvPr/>
          </p:nvGrpSpPr>
          <p:grpSpPr>
            <a:xfrm>
              <a:off x="611560" y="5301208"/>
              <a:ext cx="3059832" cy="803409"/>
              <a:chOff x="611560" y="5301208"/>
              <a:chExt cx="3059832" cy="803409"/>
            </a:xfrm>
          </p:grpSpPr>
          <p:sp>
            <p:nvSpPr>
              <p:cNvPr id="23" name="TextBox 22"/>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24" name="Rounded Rectangle 23"/>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25" name="TextBox 24"/>
          <p:cNvSpPr txBox="1"/>
          <p:nvPr/>
        </p:nvSpPr>
        <p:spPr>
          <a:xfrm>
            <a:off x="1979712" y="260648"/>
            <a:ext cx="3024336"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1 </a:t>
            </a:r>
            <a:r>
              <a:rPr lang="en-GB" sz="2400" b="1" dirty="0" smtClean="0">
                <a:solidFill>
                  <a:srgbClr val="7030A0"/>
                </a:solidFill>
                <a:latin typeface="Century Gothic" pitchFamily="34" charset="0"/>
              </a:rPr>
              <a:t>answers</a:t>
            </a:r>
            <a:endParaRPr lang="en-GB" sz="2400" b="1" dirty="0">
              <a:solidFill>
                <a:srgbClr val="7030A0"/>
              </a:solidFill>
              <a:latin typeface="Century Gothic" pitchFamily="34" charset="0"/>
            </a:endParaRPr>
          </a:p>
        </p:txBody>
      </p:sp>
      <p:sp>
        <p:nvSpPr>
          <p:cNvPr id="26" name="Rectangle 25"/>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7" name="Rounded Rectangle 26"/>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8" name="Rounded Rectangle 27"/>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sp>
        <p:nvSpPr>
          <p:cNvPr id="20" name="Rounded Rectangle 19"/>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1"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9</a:t>
            </a:fld>
            <a:endParaRPr lang="en-GB" altLang="en-US" sz="1400" b="1" dirty="0">
              <a:solidFill>
                <a:schemeClr val="bg1"/>
              </a:solidFill>
              <a:latin typeface="Century Gothic" pitchFamily="34" charset="0"/>
            </a:endParaRPr>
          </a:p>
        </p:txBody>
      </p:sp>
      <p:sp>
        <p:nvSpPr>
          <p:cNvPr id="29" name="TextBox 28"/>
          <p:cNvSpPr txBox="1"/>
          <p:nvPr/>
        </p:nvSpPr>
        <p:spPr>
          <a:xfrm>
            <a:off x="251520" y="2092786"/>
            <a:ext cx="5904656" cy="400110"/>
          </a:xfrm>
          <a:prstGeom prst="rect">
            <a:avLst/>
          </a:prstGeom>
          <a:noFill/>
        </p:spPr>
        <p:txBody>
          <a:bodyPr wrap="square" rtlCol="0">
            <a:spAutoFit/>
          </a:bodyPr>
          <a:lstStyle/>
          <a:p>
            <a:pPr>
              <a:tabLst>
                <a:tab pos="3411538" algn="r"/>
                <a:tab pos="5383213" algn="r"/>
              </a:tabLst>
            </a:pPr>
            <a:r>
              <a:rPr lang="en-GB" sz="2000" dirty="0" smtClean="0">
                <a:latin typeface="Century Gothic" pitchFamily="34" charset="0"/>
              </a:rPr>
              <a:t>aeroplane	25	</a:t>
            </a:r>
            <a:r>
              <a:rPr lang="en-GB" sz="2000" b="1" dirty="0" smtClean="0">
                <a:solidFill>
                  <a:srgbClr val="7030A0"/>
                </a:solidFill>
                <a:latin typeface="Century Gothic" pitchFamily="34" charset="0"/>
              </a:rPr>
              <a:t>4</a:t>
            </a:r>
            <a:endParaRPr lang="en-GB" sz="2000" b="1" dirty="0">
              <a:solidFill>
                <a:srgbClr val="7030A0"/>
              </a:solidFill>
              <a:latin typeface="Century Gothic" pitchFamily="34" charset="0"/>
            </a:endParaRPr>
          </a:p>
        </p:txBody>
      </p:sp>
      <p:sp>
        <p:nvSpPr>
          <p:cNvPr id="30" name="TextBox 29"/>
          <p:cNvSpPr txBox="1"/>
          <p:nvPr/>
        </p:nvSpPr>
        <p:spPr>
          <a:xfrm>
            <a:off x="251520" y="2524834"/>
            <a:ext cx="5904656" cy="400110"/>
          </a:xfrm>
          <a:prstGeom prst="rect">
            <a:avLst/>
          </a:prstGeom>
          <a:noFill/>
        </p:spPr>
        <p:txBody>
          <a:bodyPr wrap="square" rtlCol="0">
            <a:spAutoFit/>
          </a:bodyPr>
          <a:lstStyle/>
          <a:p>
            <a:pPr>
              <a:tabLst>
                <a:tab pos="3411538" algn="r"/>
                <a:tab pos="5383213" algn="r"/>
              </a:tabLst>
            </a:pPr>
            <a:r>
              <a:rPr lang="en-GB" sz="2000" dirty="0" smtClean="0">
                <a:latin typeface="Century Gothic" pitchFamily="34" charset="0"/>
              </a:rPr>
              <a:t>bicycle	365	</a:t>
            </a:r>
            <a:r>
              <a:rPr lang="en-GB" sz="2000" b="1" dirty="0" smtClean="0">
                <a:solidFill>
                  <a:srgbClr val="7030A0"/>
                </a:solidFill>
                <a:latin typeface="Century Gothic" pitchFamily="34" charset="0"/>
              </a:rPr>
              <a:t>2</a:t>
            </a:r>
            <a:endParaRPr lang="en-GB" sz="2000" b="1" dirty="0">
              <a:solidFill>
                <a:srgbClr val="7030A0"/>
              </a:solidFill>
              <a:latin typeface="Century Gothic" pitchFamily="34" charset="0"/>
            </a:endParaRPr>
          </a:p>
        </p:txBody>
      </p:sp>
      <p:sp>
        <p:nvSpPr>
          <p:cNvPr id="31" name="TextBox 30"/>
          <p:cNvSpPr txBox="1"/>
          <p:nvPr/>
        </p:nvSpPr>
        <p:spPr>
          <a:xfrm>
            <a:off x="251520" y="2956882"/>
            <a:ext cx="5904656" cy="400110"/>
          </a:xfrm>
          <a:prstGeom prst="rect">
            <a:avLst/>
          </a:prstGeom>
          <a:noFill/>
        </p:spPr>
        <p:txBody>
          <a:bodyPr wrap="square" rtlCol="0">
            <a:spAutoFit/>
          </a:bodyPr>
          <a:lstStyle/>
          <a:p>
            <a:pPr>
              <a:tabLst>
                <a:tab pos="3411538" algn="r"/>
                <a:tab pos="5383213" algn="r"/>
              </a:tabLst>
            </a:pPr>
            <a:r>
              <a:rPr lang="en-GB" sz="2000" dirty="0" smtClean="0">
                <a:latin typeface="Century Gothic" pitchFamily="34" charset="0"/>
              </a:rPr>
              <a:t>car	24	</a:t>
            </a:r>
            <a:r>
              <a:rPr lang="en-GB" sz="2000" b="1" dirty="0" smtClean="0">
                <a:solidFill>
                  <a:srgbClr val="7030A0"/>
                </a:solidFill>
                <a:latin typeface="Century Gothic" pitchFamily="34" charset="0"/>
              </a:rPr>
              <a:t>4</a:t>
            </a:r>
            <a:endParaRPr lang="en-GB" sz="2000" b="1" dirty="0">
              <a:solidFill>
                <a:srgbClr val="7030A0"/>
              </a:solidFill>
              <a:latin typeface="Century Gothic" pitchFamily="34" charset="0"/>
            </a:endParaRPr>
          </a:p>
        </p:txBody>
      </p:sp>
      <p:sp>
        <p:nvSpPr>
          <p:cNvPr id="32" name="TextBox 31"/>
          <p:cNvSpPr txBox="1"/>
          <p:nvPr/>
        </p:nvSpPr>
        <p:spPr>
          <a:xfrm>
            <a:off x="251520" y="3388930"/>
            <a:ext cx="5904656" cy="400110"/>
          </a:xfrm>
          <a:prstGeom prst="rect">
            <a:avLst/>
          </a:prstGeom>
          <a:noFill/>
        </p:spPr>
        <p:txBody>
          <a:bodyPr wrap="square" rtlCol="0">
            <a:spAutoFit/>
          </a:bodyPr>
          <a:lstStyle/>
          <a:p>
            <a:pPr>
              <a:tabLst>
                <a:tab pos="3411538" algn="r"/>
                <a:tab pos="5383213" algn="r"/>
              </a:tabLst>
            </a:pPr>
            <a:r>
              <a:rPr lang="en-GB" sz="2000" dirty="0" smtClean="0">
                <a:latin typeface="Century Gothic" pitchFamily="34" charset="0"/>
              </a:rPr>
              <a:t>motorbike	998	</a:t>
            </a:r>
            <a:r>
              <a:rPr lang="en-GB" sz="2000" b="1" dirty="0" smtClean="0">
                <a:solidFill>
                  <a:srgbClr val="7030A0"/>
                </a:solidFill>
                <a:latin typeface="Century Gothic" pitchFamily="34" charset="0"/>
              </a:rPr>
              <a:t>0</a:t>
            </a:r>
            <a:endParaRPr lang="en-GB" sz="2000" b="1" dirty="0">
              <a:solidFill>
                <a:srgbClr val="7030A0"/>
              </a:solidFill>
              <a:latin typeface="Century Gothic" pitchFamily="34" charset="0"/>
            </a:endParaRPr>
          </a:p>
        </p:txBody>
      </p:sp>
      <p:sp>
        <p:nvSpPr>
          <p:cNvPr id="33" name="TextBox 32"/>
          <p:cNvSpPr txBox="1"/>
          <p:nvPr/>
        </p:nvSpPr>
        <p:spPr>
          <a:xfrm>
            <a:off x="251520" y="3820978"/>
            <a:ext cx="5904656" cy="400110"/>
          </a:xfrm>
          <a:prstGeom prst="rect">
            <a:avLst/>
          </a:prstGeom>
          <a:noFill/>
        </p:spPr>
        <p:txBody>
          <a:bodyPr wrap="square" rtlCol="0">
            <a:spAutoFit/>
          </a:bodyPr>
          <a:lstStyle/>
          <a:p>
            <a:pPr>
              <a:tabLst>
                <a:tab pos="3411538" algn="r"/>
                <a:tab pos="5383213" algn="r"/>
              </a:tabLst>
            </a:pPr>
            <a:r>
              <a:rPr lang="en-GB" sz="2000" dirty="0" smtClean="0">
                <a:latin typeface="Century Gothic" pitchFamily="34" charset="0"/>
              </a:rPr>
              <a:t>train	2	</a:t>
            </a:r>
            <a:r>
              <a:rPr lang="en-GB" sz="2000" b="1" dirty="0" smtClean="0">
                <a:solidFill>
                  <a:srgbClr val="7030A0"/>
                </a:solidFill>
                <a:latin typeface="Century Gothic" pitchFamily="34" charset="0"/>
              </a:rPr>
              <a:t>5</a:t>
            </a:r>
            <a:endParaRPr lang="en-GB" sz="2000" b="1" dirty="0">
              <a:solidFill>
                <a:srgbClr val="7030A0"/>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childTnLst>
                          </p:cTn>
                        </p:par>
                        <p:par>
                          <p:cTn id="8" fill="hold">
                            <p:stCondLst>
                              <p:cond delay="40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2000"/>
                                        <p:tgtEl>
                                          <p:spTgt spid="29"/>
                                        </p:tgtEl>
                                      </p:cBhvr>
                                    </p:animEffect>
                                  </p:childTnLst>
                                </p:cTn>
                              </p:par>
                            </p:childTnLst>
                          </p:cTn>
                        </p:par>
                        <p:par>
                          <p:cTn id="12" fill="hold">
                            <p:stCondLst>
                              <p:cond delay="6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2000"/>
                                        <p:tgtEl>
                                          <p:spTgt spid="30"/>
                                        </p:tgtEl>
                                      </p:cBhvr>
                                    </p:animEffect>
                                  </p:childTnLst>
                                </p:cTn>
                              </p:par>
                            </p:childTnLst>
                          </p:cTn>
                        </p:par>
                        <p:par>
                          <p:cTn id="16" fill="hold">
                            <p:stCondLst>
                              <p:cond delay="8000"/>
                            </p:stCondLst>
                            <p:childTnLst>
                              <p:par>
                                <p:cTn id="17" presetID="2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2000"/>
                                        <p:tgtEl>
                                          <p:spTgt spid="31"/>
                                        </p:tgtEl>
                                      </p:cBhvr>
                                    </p:animEffect>
                                  </p:childTnLst>
                                </p:cTn>
                              </p:par>
                            </p:childTnLst>
                          </p:cTn>
                        </p:par>
                        <p:par>
                          <p:cTn id="20" fill="hold">
                            <p:stCondLst>
                              <p:cond delay="10000"/>
                            </p:stCondLst>
                            <p:childTnLst>
                              <p:par>
                                <p:cTn id="21" presetID="2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2000"/>
                                        <p:tgtEl>
                                          <p:spTgt spid="32"/>
                                        </p:tgtEl>
                                      </p:cBhvr>
                                    </p:animEffect>
                                  </p:childTnLst>
                                </p:cTn>
                              </p:par>
                            </p:childTnLst>
                          </p:cTn>
                        </p:par>
                        <p:par>
                          <p:cTn id="24" fill="hold">
                            <p:stCondLst>
                              <p:cond delay="120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2000"/>
                                        <p:tgtEl>
                                          <p:spTgt spid="33"/>
                                        </p:tgtEl>
                                      </p:cBhvr>
                                    </p:animEffect>
                                  </p:childTnLst>
                                </p:cTn>
                              </p:par>
                            </p:childTnLst>
                          </p:cTn>
                        </p:par>
                        <p:par>
                          <p:cTn id="28" fill="hold">
                            <p:stCondLst>
                              <p:cond delay="140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691680" y="980728"/>
            <a:ext cx="4475208" cy="2151305"/>
            <a:chOff x="1691680" y="980728"/>
            <a:chExt cx="4475208" cy="2151305"/>
          </a:xfrm>
        </p:grpSpPr>
        <p:grpSp>
          <p:nvGrpSpPr>
            <p:cNvPr id="24" name="Group 23"/>
            <p:cNvGrpSpPr/>
            <p:nvPr/>
          </p:nvGrpSpPr>
          <p:grpSpPr>
            <a:xfrm>
              <a:off x="1691680" y="2204864"/>
              <a:ext cx="2448272" cy="864096"/>
              <a:chOff x="1691680" y="2204864"/>
              <a:chExt cx="2448272" cy="864096"/>
            </a:xfrm>
          </p:grpSpPr>
          <p:sp>
            <p:nvSpPr>
              <p:cNvPr id="22" name="Rounded Rectangle 21"/>
              <p:cNvSpPr/>
              <p:nvPr/>
            </p:nvSpPr>
            <p:spPr>
              <a:xfrm>
                <a:off x="1691680" y="2204864"/>
                <a:ext cx="2448272" cy="864096"/>
              </a:xfrm>
              <a:prstGeom prst="roundRect">
                <a:avLst/>
              </a:prstGeom>
              <a:noFill/>
              <a:ln w="635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1691680" y="2204864"/>
                <a:ext cx="2088232" cy="830997"/>
              </a:xfrm>
              <a:prstGeom prst="rect">
                <a:avLst/>
              </a:prstGeom>
              <a:noFill/>
            </p:spPr>
            <p:txBody>
              <a:bodyPr wrap="square" rtlCol="0">
                <a:spAutoFit/>
              </a:bodyPr>
              <a:lstStyle/>
              <a:p>
                <a:pPr algn="r"/>
                <a:r>
                  <a:rPr lang="en-GB" sz="2400" dirty="0" smtClean="0">
                    <a:solidFill>
                      <a:srgbClr val="0070C0"/>
                    </a:solidFill>
                    <a:latin typeface="Century Gothic" pitchFamily="34" charset="0"/>
                  </a:rPr>
                  <a:t>A parachute jump</a:t>
                </a:r>
              </a:p>
            </p:txBody>
          </p:sp>
        </p:grpSp>
        <p:pic>
          <p:nvPicPr>
            <p:cNvPr id="28" name="Picture 27" descr="parachute.png"/>
            <p:cNvPicPr>
              <a:picLocks noChangeAspect="1"/>
            </p:cNvPicPr>
            <p:nvPr/>
          </p:nvPicPr>
          <p:blipFill>
            <a:blip r:embed="rId4" cstate="print"/>
            <a:srcRect l="8986" t="9854" b="13199"/>
            <a:stretch>
              <a:fillRect/>
            </a:stretch>
          </p:blipFill>
          <p:spPr>
            <a:xfrm>
              <a:off x="3779912" y="980728"/>
              <a:ext cx="2386976" cy="21513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7" name="Group 26"/>
          <p:cNvGrpSpPr/>
          <p:nvPr/>
        </p:nvGrpSpPr>
        <p:grpSpPr>
          <a:xfrm>
            <a:off x="0" y="2852936"/>
            <a:ext cx="8388424" cy="4005064"/>
            <a:chOff x="0" y="2852936"/>
            <a:chExt cx="8388424" cy="4005064"/>
          </a:xfrm>
        </p:grpSpPr>
        <p:grpSp>
          <p:nvGrpSpPr>
            <p:cNvPr id="26" name="Group 25"/>
            <p:cNvGrpSpPr/>
            <p:nvPr/>
          </p:nvGrpSpPr>
          <p:grpSpPr>
            <a:xfrm>
              <a:off x="5796136" y="5085184"/>
              <a:ext cx="2592288" cy="864096"/>
              <a:chOff x="5796136" y="5085184"/>
              <a:chExt cx="2592288" cy="864096"/>
            </a:xfrm>
          </p:grpSpPr>
          <p:sp>
            <p:nvSpPr>
              <p:cNvPr id="23" name="Rounded Rectangle 22"/>
              <p:cNvSpPr/>
              <p:nvPr/>
            </p:nvSpPr>
            <p:spPr>
              <a:xfrm>
                <a:off x="5796136" y="5085184"/>
                <a:ext cx="2448272" cy="864096"/>
              </a:xfrm>
              <a:prstGeom prst="roundRect">
                <a:avLst/>
              </a:prstGeom>
              <a:noFill/>
              <a:ln w="6350">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p:cNvSpPr txBox="1"/>
              <p:nvPr/>
            </p:nvSpPr>
            <p:spPr>
              <a:xfrm>
                <a:off x="6372200" y="5085184"/>
                <a:ext cx="2016224" cy="830997"/>
              </a:xfrm>
              <a:prstGeom prst="rect">
                <a:avLst/>
              </a:prstGeom>
              <a:noFill/>
            </p:spPr>
            <p:txBody>
              <a:bodyPr wrap="square" rtlCol="0">
                <a:spAutoFit/>
              </a:bodyPr>
              <a:lstStyle/>
              <a:p>
                <a:r>
                  <a:rPr lang="en-GB" sz="2400" dirty="0" smtClean="0">
                    <a:solidFill>
                      <a:srgbClr val="AC7F00"/>
                    </a:solidFill>
                    <a:latin typeface="Century Gothic" pitchFamily="34" charset="0"/>
                  </a:rPr>
                  <a:t>Running a marathon</a:t>
                </a:r>
                <a:r>
                  <a:rPr lang="en-GB" dirty="0" smtClean="0">
                    <a:solidFill>
                      <a:srgbClr val="AC7F00"/>
                    </a:solidFill>
                    <a:latin typeface="Century Gothic" pitchFamily="34" charset="0"/>
                  </a:rPr>
                  <a:t> </a:t>
                </a:r>
                <a:endParaRPr lang="en-GB" dirty="0">
                  <a:solidFill>
                    <a:srgbClr val="AC7F00"/>
                  </a:solidFill>
                  <a:latin typeface="Century Gothic" pitchFamily="34" charset="0"/>
                </a:endParaRPr>
              </a:p>
            </p:txBody>
          </p:sp>
        </p:grpSp>
        <p:pic>
          <p:nvPicPr>
            <p:cNvPr id="19" name="Picture 18" descr="marathon.png"/>
            <p:cNvPicPr>
              <a:picLocks noChangeAspect="1"/>
            </p:cNvPicPr>
            <p:nvPr/>
          </p:nvPicPr>
          <p:blipFill>
            <a:blip r:embed="rId5" cstate="print"/>
            <a:stretch>
              <a:fillRect/>
            </a:stretch>
          </p:blipFill>
          <p:spPr>
            <a:xfrm>
              <a:off x="0" y="2852936"/>
              <a:ext cx="6288324" cy="4005064"/>
            </a:xfrm>
            <a:prstGeom prst="rect">
              <a:avLst/>
            </a:prstGeom>
          </p:spPr>
        </p:pic>
      </p:grpSp>
      <p:pic>
        <p:nvPicPr>
          <p:cNvPr id="4098" name="Picture 2"/>
          <p:cNvPicPr>
            <a:picLocks noChangeAspect="1" noChangeArrowheads="1"/>
          </p:cNvPicPr>
          <p:nvPr/>
        </p:nvPicPr>
        <p:blipFill>
          <a:blip r:embed="rId6" cstate="print"/>
          <a:srcRect b="8526"/>
          <a:stretch>
            <a:fillRect/>
          </a:stretch>
        </p:blipFill>
        <p:spPr bwMode="auto">
          <a:xfrm flipH="1">
            <a:off x="6324340" y="790219"/>
            <a:ext cx="2819657" cy="3862917"/>
          </a:xfrm>
          <a:prstGeom prst="rect">
            <a:avLst/>
          </a:prstGeom>
          <a:ln w="57150">
            <a:solidFill>
              <a:schemeClr val="tx1"/>
            </a:solidFill>
          </a:ln>
          <a:effectLst>
            <a:outerShdw blurRad="292100" dist="139700" dir="2700000" algn="tl" rotWithShape="0">
              <a:srgbClr val="333333">
                <a:alpha val="65000"/>
              </a:srgbClr>
            </a:outerShdw>
          </a:effectLst>
        </p:spPr>
      </p:pic>
      <p:sp>
        <p:nvSpPr>
          <p:cNvPr id="33" name="TextBox 32"/>
          <p:cNvSpPr txBox="1"/>
          <p:nvPr/>
        </p:nvSpPr>
        <p:spPr>
          <a:xfrm>
            <a:off x="107504" y="1052736"/>
            <a:ext cx="3600400" cy="954107"/>
          </a:xfrm>
          <a:prstGeom prst="rect">
            <a:avLst/>
          </a:prstGeom>
          <a:noFill/>
        </p:spPr>
        <p:txBody>
          <a:bodyPr wrap="square" rtlCol="0">
            <a:spAutoFit/>
          </a:bodyPr>
          <a:lstStyle/>
          <a:p>
            <a:pPr algn="r"/>
            <a:r>
              <a:rPr lang="en-GB" sz="2800" dirty="0" smtClean="0">
                <a:latin typeface="Century Gothic" pitchFamily="34" charset="0"/>
              </a:rPr>
              <a:t>Which has the lower risk of death?</a:t>
            </a:r>
          </a:p>
        </p:txBody>
      </p:sp>
      <p:sp>
        <p:nvSpPr>
          <p:cNvPr id="34" name="TextBox 33"/>
          <p:cNvSpPr txBox="1"/>
          <p:nvPr/>
        </p:nvSpPr>
        <p:spPr>
          <a:xfrm>
            <a:off x="395536" y="2276872"/>
            <a:ext cx="2952328" cy="646331"/>
          </a:xfrm>
          <a:prstGeom prst="rect">
            <a:avLst/>
          </a:prstGeom>
          <a:noFill/>
        </p:spPr>
        <p:txBody>
          <a:bodyPr wrap="square" rtlCol="0">
            <a:spAutoFit/>
          </a:bodyPr>
          <a:lstStyle/>
          <a:p>
            <a:endParaRPr lang="en-GB" dirty="0" smtClean="0">
              <a:latin typeface="Century Gothic" pitchFamily="34" charset="0"/>
            </a:endParaRPr>
          </a:p>
          <a:p>
            <a:endParaRPr lang="en-GB" dirty="0">
              <a:latin typeface="Century Gothic" pitchFamily="34" charset="0"/>
            </a:endParaRPr>
          </a:p>
        </p:txBody>
      </p:sp>
      <p:sp>
        <p:nvSpPr>
          <p:cNvPr id="11" name="Rectangle 10"/>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12" name="Rounded Rectangle 11"/>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13" name="Rounded Rectangle 12"/>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grpSp>
        <p:nvGrpSpPr>
          <p:cNvPr id="10" name="Group 9"/>
          <p:cNvGrpSpPr/>
          <p:nvPr/>
        </p:nvGrpSpPr>
        <p:grpSpPr>
          <a:xfrm>
            <a:off x="6317356" y="1"/>
            <a:ext cx="2754636" cy="723275"/>
            <a:chOff x="611560" y="5301208"/>
            <a:chExt cx="3059832" cy="803409"/>
          </a:xfrm>
        </p:grpSpPr>
        <p:sp>
          <p:nvSpPr>
            <p:cNvPr id="14" name="Rounded Rectangle 13"/>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5" name="Group 27"/>
            <p:cNvGrpSpPr/>
            <p:nvPr/>
          </p:nvGrpSpPr>
          <p:grpSpPr>
            <a:xfrm>
              <a:off x="611560" y="5301208"/>
              <a:ext cx="3059832" cy="803409"/>
              <a:chOff x="611560" y="5301208"/>
              <a:chExt cx="3059832" cy="803409"/>
            </a:xfrm>
          </p:grpSpPr>
          <p:sp>
            <p:nvSpPr>
              <p:cNvPr id="16" name="TextBox 15"/>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17" name="Rounded Rectangle 16"/>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18" name="TextBox 17"/>
          <p:cNvSpPr txBox="1"/>
          <p:nvPr/>
        </p:nvSpPr>
        <p:spPr>
          <a:xfrm>
            <a:off x="1979712" y="260648"/>
            <a:ext cx="1728192"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2</a:t>
            </a:r>
            <a:endParaRPr lang="en-GB" sz="2800" b="1" dirty="0">
              <a:solidFill>
                <a:srgbClr val="7030A0"/>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000"/>
                                        <p:tgtEl>
                                          <p:spTgt spid="2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marathon.png"/>
          <p:cNvPicPr>
            <a:picLocks noChangeAspect="1"/>
          </p:cNvPicPr>
          <p:nvPr/>
        </p:nvPicPr>
        <p:blipFill>
          <a:blip r:embed="rId4" cstate="print"/>
          <a:srcRect l="8930"/>
          <a:stretch>
            <a:fillRect/>
          </a:stretch>
        </p:blipFill>
        <p:spPr>
          <a:xfrm>
            <a:off x="0" y="4653136"/>
            <a:ext cx="2843808" cy="1988840"/>
          </a:xfrm>
          <a:prstGeom prst="rect">
            <a:avLst/>
          </a:prstGeom>
        </p:spPr>
      </p:pic>
      <p:sp>
        <p:nvSpPr>
          <p:cNvPr id="35" name="TextBox 34"/>
          <p:cNvSpPr txBox="1"/>
          <p:nvPr/>
        </p:nvSpPr>
        <p:spPr>
          <a:xfrm>
            <a:off x="2771800" y="4797152"/>
            <a:ext cx="4032448" cy="1569660"/>
          </a:xfrm>
          <a:prstGeom prst="rect">
            <a:avLst/>
          </a:prstGeom>
          <a:noFill/>
        </p:spPr>
        <p:txBody>
          <a:bodyPr wrap="square" rtlCol="0">
            <a:spAutoFit/>
          </a:bodyPr>
          <a:lstStyle/>
          <a:p>
            <a:pPr algn="ctr"/>
            <a:r>
              <a:rPr lang="en-GB" sz="3200" dirty="0" smtClean="0">
                <a:solidFill>
                  <a:srgbClr val="7A5A00"/>
                </a:solidFill>
                <a:latin typeface="Century Gothic" pitchFamily="34" charset="0"/>
              </a:rPr>
              <a:t>Familiar things </a:t>
            </a:r>
            <a:br>
              <a:rPr lang="en-GB" sz="3200" dirty="0" smtClean="0">
                <a:solidFill>
                  <a:srgbClr val="7A5A00"/>
                </a:solidFill>
                <a:latin typeface="Century Gothic" pitchFamily="34" charset="0"/>
              </a:rPr>
            </a:br>
            <a:r>
              <a:rPr lang="en-GB" sz="3200" dirty="0" smtClean="0">
                <a:solidFill>
                  <a:srgbClr val="7A5A00"/>
                </a:solidFill>
                <a:latin typeface="Century Gothic" pitchFamily="34" charset="0"/>
              </a:rPr>
              <a:t>feel less risky than unfamiliar things.</a:t>
            </a:r>
          </a:p>
        </p:txBody>
      </p:sp>
      <p:graphicFrame>
        <p:nvGraphicFramePr>
          <p:cNvPr id="36" name="Table 35"/>
          <p:cNvGraphicFramePr>
            <a:graphicFrameLocks noGrp="1"/>
          </p:cNvGraphicFramePr>
          <p:nvPr/>
        </p:nvGraphicFramePr>
        <p:xfrm>
          <a:off x="323528" y="2333992"/>
          <a:ext cx="4248472" cy="21031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785145"/>
                <a:gridCol w="2463327"/>
              </a:tblGrid>
              <a:tr h="370840">
                <a:tc>
                  <a:txBody>
                    <a:bodyPr/>
                    <a:lstStyle/>
                    <a:p>
                      <a:pPr marL="92075" indent="0"/>
                      <a:r>
                        <a:rPr lang="en-GB" sz="2000" dirty="0" smtClean="0">
                          <a:solidFill>
                            <a:schemeClr val="tx1"/>
                          </a:solidFill>
                          <a:latin typeface="Century Gothic" pitchFamily="34" charset="0"/>
                        </a:rPr>
                        <a:t>Activity </a:t>
                      </a:r>
                      <a:endParaRPr lang="en-GB" sz="2000" dirty="0">
                        <a:solidFill>
                          <a:schemeClr val="tx1"/>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pPr marL="92075" indent="0"/>
                      <a:r>
                        <a:rPr lang="en-GB" sz="2000" dirty="0" smtClean="0">
                          <a:solidFill>
                            <a:schemeClr val="tx1"/>
                          </a:solidFill>
                          <a:latin typeface="Century Gothic" pitchFamily="34" charset="0"/>
                        </a:rPr>
                        <a:t>Chance of </a:t>
                      </a:r>
                      <a:br>
                        <a:rPr lang="en-GB" sz="2000" dirty="0" smtClean="0">
                          <a:solidFill>
                            <a:schemeClr val="tx1"/>
                          </a:solidFill>
                          <a:latin typeface="Century Gothic" pitchFamily="34" charset="0"/>
                        </a:rPr>
                      </a:br>
                      <a:r>
                        <a:rPr lang="en-GB" sz="2000" dirty="0" smtClean="0">
                          <a:solidFill>
                            <a:schemeClr val="tx1"/>
                          </a:solidFill>
                          <a:latin typeface="Century Gothic" pitchFamily="34" charset="0"/>
                        </a:rPr>
                        <a:t>dying per event</a:t>
                      </a:r>
                      <a:endParaRPr lang="en-GB" sz="2000" dirty="0">
                        <a:solidFill>
                          <a:schemeClr val="tx1"/>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r h="370840">
                <a:tc>
                  <a:txBody>
                    <a:bodyPr/>
                    <a:lstStyle/>
                    <a:p>
                      <a:pPr marL="92075" indent="0"/>
                      <a:endParaRPr lang="en-GB" sz="2000" dirty="0" smtClean="0">
                        <a:solidFill>
                          <a:schemeClr val="tx1"/>
                        </a:solidFill>
                        <a:latin typeface="Century Gothic" pitchFamily="34" charset="0"/>
                      </a:endParaRPr>
                    </a:p>
                    <a:p>
                      <a:pPr marL="92075" indent="0"/>
                      <a:endParaRPr lang="en-GB" sz="2000" dirty="0">
                        <a:solidFill>
                          <a:schemeClr val="tx1"/>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pPr marL="92075" indent="0"/>
                      <a:endParaRPr lang="en-GB" sz="2000" dirty="0">
                        <a:solidFill>
                          <a:schemeClr val="tx1"/>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r h="370840">
                <a:tc>
                  <a:txBody>
                    <a:bodyPr/>
                    <a:lstStyle/>
                    <a:p>
                      <a:pPr marL="92075" indent="0"/>
                      <a:endParaRPr lang="en-GB" sz="2000" dirty="0" smtClean="0">
                        <a:solidFill>
                          <a:schemeClr val="tx1"/>
                        </a:solidFill>
                        <a:latin typeface="Century Gothic" pitchFamily="34" charset="0"/>
                      </a:endParaRPr>
                    </a:p>
                    <a:p>
                      <a:pPr marL="92075" indent="0"/>
                      <a:endParaRPr lang="en-GB" sz="2000" dirty="0">
                        <a:solidFill>
                          <a:schemeClr val="tx1"/>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pPr marL="92075" indent="0"/>
                      <a:endParaRPr lang="en-GB" sz="2000" dirty="0">
                        <a:solidFill>
                          <a:schemeClr val="tx1"/>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bl>
          </a:graphicData>
        </a:graphic>
      </p:graphicFrame>
      <p:sp>
        <p:nvSpPr>
          <p:cNvPr id="19" name="TextBox 18"/>
          <p:cNvSpPr txBox="1"/>
          <p:nvPr/>
        </p:nvSpPr>
        <p:spPr>
          <a:xfrm>
            <a:off x="251520" y="1358979"/>
            <a:ext cx="4896544" cy="830997"/>
          </a:xfrm>
          <a:prstGeom prst="rect">
            <a:avLst/>
          </a:prstGeom>
          <a:noFill/>
        </p:spPr>
        <p:txBody>
          <a:bodyPr wrap="square" rtlCol="0">
            <a:spAutoFit/>
          </a:bodyPr>
          <a:lstStyle/>
          <a:p>
            <a:r>
              <a:rPr lang="en-GB" sz="2400" dirty="0" smtClean="0">
                <a:latin typeface="Century Gothic" pitchFamily="34" charset="0"/>
              </a:rPr>
              <a:t>How you feel about a risk might not be the same as the real risk.</a:t>
            </a:r>
          </a:p>
        </p:txBody>
      </p:sp>
      <p:sp>
        <p:nvSpPr>
          <p:cNvPr id="24" name="TextBox 23"/>
          <p:cNvSpPr txBox="1"/>
          <p:nvPr/>
        </p:nvSpPr>
        <p:spPr>
          <a:xfrm>
            <a:off x="4716016" y="2422629"/>
            <a:ext cx="1368152" cy="1200329"/>
          </a:xfrm>
          <a:prstGeom prst="rect">
            <a:avLst/>
          </a:prstGeom>
          <a:noFill/>
        </p:spPr>
        <p:txBody>
          <a:bodyPr wrap="square" rtlCol="0">
            <a:spAutoFit/>
          </a:bodyPr>
          <a:lstStyle/>
          <a:p>
            <a:r>
              <a:rPr lang="en-GB" b="1" dirty="0" smtClean="0">
                <a:solidFill>
                  <a:srgbClr val="7030A0"/>
                </a:solidFill>
                <a:latin typeface="Century Gothic" pitchFamily="34" charset="0"/>
              </a:rPr>
              <a:t>Score 5 </a:t>
            </a:r>
            <a:r>
              <a:rPr lang="en-GB" dirty="0" smtClean="0">
                <a:solidFill>
                  <a:srgbClr val="7030A0"/>
                </a:solidFill>
                <a:latin typeface="Century Gothic" pitchFamily="34" charset="0"/>
              </a:rPr>
              <a:t>if you said the risks are similar. </a:t>
            </a:r>
          </a:p>
        </p:txBody>
      </p:sp>
      <p:sp>
        <p:nvSpPr>
          <p:cNvPr id="27" name="TextBox 26"/>
          <p:cNvSpPr txBox="1"/>
          <p:nvPr/>
        </p:nvSpPr>
        <p:spPr>
          <a:xfrm>
            <a:off x="4716016" y="3718773"/>
            <a:ext cx="1224136" cy="646331"/>
          </a:xfrm>
          <a:prstGeom prst="rect">
            <a:avLst/>
          </a:prstGeom>
          <a:noFill/>
        </p:spPr>
        <p:txBody>
          <a:bodyPr wrap="square" rtlCol="0">
            <a:spAutoFit/>
          </a:bodyPr>
          <a:lstStyle/>
          <a:p>
            <a:r>
              <a:rPr lang="en-GB" dirty="0" smtClean="0">
                <a:solidFill>
                  <a:srgbClr val="7030A0"/>
                </a:solidFill>
                <a:latin typeface="Century Gothic" pitchFamily="34" charset="0"/>
              </a:rPr>
              <a:t>If not, </a:t>
            </a:r>
            <a:r>
              <a:rPr lang="en-GB" b="1" dirty="0" smtClean="0">
                <a:solidFill>
                  <a:srgbClr val="7030A0"/>
                </a:solidFill>
                <a:latin typeface="Century Gothic" pitchFamily="34" charset="0"/>
              </a:rPr>
              <a:t>score 0</a:t>
            </a:r>
            <a:r>
              <a:rPr lang="en-GB" dirty="0" smtClean="0">
                <a:solidFill>
                  <a:srgbClr val="7030A0"/>
                </a:solidFill>
                <a:latin typeface="Century Gothic" pitchFamily="34" charset="0"/>
              </a:rPr>
              <a:t>.</a:t>
            </a:r>
            <a:endParaRPr lang="en-GB" dirty="0">
              <a:solidFill>
                <a:srgbClr val="7030A0"/>
              </a:solidFill>
              <a:latin typeface="Century Gothic" pitchFamily="34" charset="0"/>
            </a:endParaRPr>
          </a:p>
        </p:txBody>
      </p:sp>
      <p:sp>
        <p:nvSpPr>
          <p:cNvPr id="22" name="Rectangle 21"/>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3" name="Rounded Rectangle 22"/>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8" name="Rounded Rectangle 27"/>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pic>
        <p:nvPicPr>
          <p:cNvPr id="13" name="Picture 2"/>
          <p:cNvPicPr>
            <a:picLocks noChangeAspect="1" noChangeArrowheads="1"/>
          </p:cNvPicPr>
          <p:nvPr/>
        </p:nvPicPr>
        <p:blipFill>
          <a:blip r:embed="rId5" cstate="print"/>
          <a:srcRect b="13793"/>
          <a:stretch>
            <a:fillRect/>
          </a:stretch>
        </p:blipFill>
        <p:spPr bwMode="auto">
          <a:xfrm flipH="1">
            <a:off x="6355386" y="836712"/>
            <a:ext cx="2788613" cy="3600400"/>
          </a:xfrm>
          <a:prstGeom prst="rect">
            <a:avLst/>
          </a:prstGeom>
          <a:ln w="57150">
            <a:solidFill>
              <a:schemeClr val="tx1"/>
            </a:solidFill>
          </a:ln>
          <a:effectLst>
            <a:outerShdw blurRad="292100" dist="139700" dir="2700000" algn="tl" rotWithShape="0">
              <a:srgbClr val="333333">
                <a:alpha val="65000"/>
              </a:srgbClr>
            </a:outerShdw>
          </a:effectLst>
        </p:spPr>
      </p:pic>
      <p:grpSp>
        <p:nvGrpSpPr>
          <p:cNvPr id="14" name="Group 13"/>
          <p:cNvGrpSpPr/>
          <p:nvPr/>
        </p:nvGrpSpPr>
        <p:grpSpPr>
          <a:xfrm>
            <a:off x="6317356" y="1"/>
            <a:ext cx="2754636" cy="723275"/>
            <a:chOff x="611560" y="5301208"/>
            <a:chExt cx="3059832" cy="803409"/>
          </a:xfrm>
        </p:grpSpPr>
        <p:sp>
          <p:nvSpPr>
            <p:cNvPr id="15" name="Rounded Rectangle 14"/>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6" name="Group 27"/>
            <p:cNvGrpSpPr/>
            <p:nvPr/>
          </p:nvGrpSpPr>
          <p:grpSpPr>
            <a:xfrm>
              <a:off x="611560" y="5301208"/>
              <a:ext cx="3059832" cy="803409"/>
              <a:chOff x="611560" y="5301208"/>
              <a:chExt cx="3059832" cy="803409"/>
            </a:xfrm>
          </p:grpSpPr>
          <p:sp>
            <p:nvSpPr>
              <p:cNvPr id="17" name="TextBox 16"/>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18" name="Rounded Rectangle 17"/>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21" name="TextBox 20"/>
          <p:cNvSpPr txBox="1"/>
          <p:nvPr/>
        </p:nvSpPr>
        <p:spPr>
          <a:xfrm>
            <a:off x="1979712" y="260648"/>
            <a:ext cx="3096344"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2 </a:t>
            </a:r>
            <a:r>
              <a:rPr lang="en-GB" sz="2400" b="1" dirty="0" smtClean="0">
                <a:solidFill>
                  <a:srgbClr val="7030A0"/>
                </a:solidFill>
                <a:latin typeface="Century Gothic" pitchFamily="34" charset="0"/>
              </a:rPr>
              <a:t>answers</a:t>
            </a:r>
            <a:endParaRPr lang="en-GB" sz="2400" b="1" dirty="0">
              <a:solidFill>
                <a:srgbClr val="7030A0"/>
              </a:solidFill>
              <a:latin typeface="Century Gothic" pitchFamily="34" charset="0"/>
            </a:endParaRPr>
          </a:p>
        </p:txBody>
      </p:sp>
      <p:sp>
        <p:nvSpPr>
          <p:cNvPr id="30" name="TextBox 29"/>
          <p:cNvSpPr txBox="1"/>
          <p:nvPr/>
        </p:nvSpPr>
        <p:spPr>
          <a:xfrm>
            <a:off x="2195736" y="3172906"/>
            <a:ext cx="1872208" cy="400110"/>
          </a:xfrm>
          <a:prstGeom prst="rect">
            <a:avLst/>
          </a:prstGeom>
          <a:noFill/>
        </p:spPr>
        <p:txBody>
          <a:bodyPr wrap="square" rtlCol="0">
            <a:spAutoFit/>
          </a:bodyPr>
          <a:lstStyle/>
          <a:p>
            <a:pPr fontAlgn="ctr"/>
            <a:r>
              <a:rPr lang="en-GB" sz="2000" b="1" dirty="0" smtClean="0">
                <a:solidFill>
                  <a:srgbClr val="7030A0"/>
                </a:solidFill>
                <a:latin typeface="Century Gothic" pitchFamily="34" charset="0"/>
              </a:rPr>
              <a:t>8</a:t>
            </a:r>
            <a:r>
              <a:rPr lang="en-GB" sz="2000" dirty="0" smtClean="0">
                <a:latin typeface="Century Gothic" pitchFamily="34" charset="0"/>
              </a:rPr>
              <a:t> in a million</a:t>
            </a:r>
          </a:p>
        </p:txBody>
      </p:sp>
      <p:sp>
        <p:nvSpPr>
          <p:cNvPr id="31" name="TextBox 30"/>
          <p:cNvSpPr txBox="1"/>
          <p:nvPr/>
        </p:nvSpPr>
        <p:spPr>
          <a:xfrm>
            <a:off x="395536" y="3717032"/>
            <a:ext cx="1512168" cy="707886"/>
          </a:xfrm>
          <a:prstGeom prst="rect">
            <a:avLst/>
          </a:prstGeom>
          <a:noFill/>
        </p:spPr>
        <p:txBody>
          <a:bodyPr wrap="square" rtlCol="0">
            <a:spAutoFit/>
          </a:bodyPr>
          <a:lstStyle/>
          <a:p>
            <a:pPr fontAlgn="ctr"/>
            <a:r>
              <a:rPr lang="en-GB" sz="2000" dirty="0" smtClean="0">
                <a:latin typeface="Century Gothic" pitchFamily="34" charset="0"/>
              </a:rPr>
              <a:t>running a marathon</a:t>
            </a:r>
          </a:p>
        </p:txBody>
      </p:sp>
      <p:sp>
        <p:nvSpPr>
          <p:cNvPr id="32" name="TextBox 31"/>
          <p:cNvSpPr txBox="1"/>
          <p:nvPr/>
        </p:nvSpPr>
        <p:spPr>
          <a:xfrm>
            <a:off x="2195736" y="3892986"/>
            <a:ext cx="1872208" cy="400110"/>
          </a:xfrm>
          <a:prstGeom prst="rect">
            <a:avLst/>
          </a:prstGeom>
          <a:noFill/>
        </p:spPr>
        <p:txBody>
          <a:bodyPr wrap="square" rtlCol="0">
            <a:spAutoFit/>
          </a:bodyPr>
          <a:lstStyle/>
          <a:p>
            <a:pPr fontAlgn="ctr"/>
            <a:r>
              <a:rPr lang="en-GB" sz="2000" b="1" dirty="0" smtClean="0">
                <a:solidFill>
                  <a:srgbClr val="7030A0"/>
                </a:solidFill>
                <a:latin typeface="Century Gothic" pitchFamily="34" charset="0"/>
              </a:rPr>
              <a:t>8</a:t>
            </a:r>
            <a:r>
              <a:rPr lang="en-GB" sz="2000" dirty="0" smtClean="0">
                <a:latin typeface="Century Gothic" pitchFamily="34" charset="0"/>
              </a:rPr>
              <a:t> in a million</a:t>
            </a:r>
          </a:p>
        </p:txBody>
      </p:sp>
      <p:sp>
        <p:nvSpPr>
          <p:cNvPr id="33" name="TextBox 32"/>
          <p:cNvSpPr txBox="1"/>
          <p:nvPr/>
        </p:nvSpPr>
        <p:spPr>
          <a:xfrm>
            <a:off x="395536" y="3009146"/>
            <a:ext cx="1512168" cy="707886"/>
          </a:xfrm>
          <a:prstGeom prst="rect">
            <a:avLst/>
          </a:prstGeom>
          <a:noFill/>
        </p:spPr>
        <p:txBody>
          <a:bodyPr wrap="square" rtlCol="0">
            <a:spAutoFit/>
          </a:bodyPr>
          <a:lstStyle/>
          <a:p>
            <a:pPr fontAlgn="ctr"/>
            <a:r>
              <a:rPr lang="en-GB" sz="2000" dirty="0" smtClean="0">
                <a:latin typeface="Century Gothic" pitchFamily="34" charset="0"/>
              </a:rPr>
              <a:t>parachute</a:t>
            </a:r>
            <a:br>
              <a:rPr lang="en-GB" sz="2000" dirty="0" smtClean="0">
                <a:latin typeface="Century Gothic" pitchFamily="34" charset="0"/>
              </a:rPr>
            </a:br>
            <a:r>
              <a:rPr lang="en-GB" sz="2000" dirty="0" smtClean="0">
                <a:latin typeface="Century Gothic" pitchFamily="34" charset="0"/>
              </a:rPr>
              <a:t>jump</a:t>
            </a:r>
          </a:p>
        </p:txBody>
      </p:sp>
      <p:pic>
        <p:nvPicPr>
          <p:cNvPr id="34" name="Picture 33" descr="parachute.png"/>
          <p:cNvPicPr>
            <a:picLocks noChangeAspect="1"/>
          </p:cNvPicPr>
          <p:nvPr/>
        </p:nvPicPr>
        <p:blipFill>
          <a:blip r:embed="rId6" cstate="print"/>
          <a:srcRect l="8986" t="9854" b="13199"/>
          <a:stretch>
            <a:fillRect/>
          </a:stretch>
        </p:blipFill>
        <p:spPr>
          <a:xfrm>
            <a:off x="6660232" y="4653136"/>
            <a:ext cx="1944216" cy="17522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2000"/>
                                        <p:tgtEl>
                                          <p:spTgt spid="36"/>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2000"/>
                                        <p:tgtEl>
                                          <p:spTgt spid="33"/>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2000"/>
                                        <p:tgtEl>
                                          <p:spTgt spid="30"/>
                                        </p:tgtEl>
                                      </p:cBhvr>
                                    </p:animEffect>
                                  </p:childTnLst>
                                </p:cTn>
                              </p:par>
                            </p:childTnLst>
                          </p:cTn>
                        </p:par>
                        <p:par>
                          <p:cTn id="18" fill="hold">
                            <p:stCondLst>
                              <p:cond delay="5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2000"/>
                                        <p:tgtEl>
                                          <p:spTgt spid="31"/>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2000"/>
                                        <p:tgtEl>
                                          <p:spTgt spid="32"/>
                                        </p:tgtEl>
                                      </p:cBhvr>
                                    </p:animEffect>
                                  </p:childTnLst>
                                </p:cTn>
                              </p:par>
                            </p:childTnLst>
                          </p:cTn>
                        </p:par>
                        <p:par>
                          <p:cTn id="25" fill="hold">
                            <p:stCondLst>
                              <p:cond delay="8000"/>
                            </p:stCondLst>
                            <p:childTnLst>
                              <p:par>
                                <p:cTn id="26" presetID="10"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2000"/>
                                        <p:tgtEl>
                                          <p:spTgt spid="24"/>
                                        </p:tgtEl>
                                      </p:cBhvr>
                                    </p:animEffect>
                                  </p:childTnLst>
                                </p:cTn>
                              </p:par>
                            </p:childTnLst>
                          </p:cTn>
                        </p:par>
                        <p:par>
                          <p:cTn id="29" fill="hold">
                            <p:stCondLst>
                              <p:cond delay="10000"/>
                            </p:stCondLst>
                            <p:childTnLst>
                              <p:par>
                                <p:cTn id="30" presetID="10"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childTnLst>
                                </p:cTn>
                              </p:par>
                            </p:childTnLst>
                          </p:cTn>
                        </p:par>
                        <p:par>
                          <p:cTn id="33" fill="hold">
                            <p:stCondLst>
                              <p:cond delay="12000"/>
                            </p:stCondLst>
                            <p:childTnLst>
                              <p:par>
                                <p:cTn id="34" presetID="10" presetClass="entr" presetSubtype="0"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9" grpId="0"/>
      <p:bldP spid="24" grpId="0"/>
      <p:bldP spid="27" grpId="0"/>
      <p:bldP spid="30" grpId="0"/>
      <p:bldP spid="31"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0" y="1988840"/>
            <a:ext cx="5292080" cy="4572000"/>
            <a:chOff x="0" y="1988840"/>
            <a:chExt cx="5292080" cy="4572000"/>
          </a:xfrm>
        </p:grpSpPr>
        <p:grpSp>
          <p:nvGrpSpPr>
            <p:cNvPr id="23" name="Group 22"/>
            <p:cNvGrpSpPr/>
            <p:nvPr/>
          </p:nvGrpSpPr>
          <p:grpSpPr>
            <a:xfrm>
              <a:off x="2699792" y="5661248"/>
              <a:ext cx="2592288" cy="576064"/>
              <a:chOff x="2699792" y="5661248"/>
              <a:chExt cx="2592288" cy="576064"/>
            </a:xfrm>
          </p:grpSpPr>
          <p:sp>
            <p:nvSpPr>
              <p:cNvPr id="22" name="Rounded Rectangle 21"/>
              <p:cNvSpPr/>
              <p:nvPr/>
            </p:nvSpPr>
            <p:spPr>
              <a:xfrm>
                <a:off x="2699792" y="5661248"/>
                <a:ext cx="2448272" cy="576064"/>
              </a:xfrm>
              <a:prstGeom prst="roundRect">
                <a:avLst/>
              </a:prstGeom>
              <a:noFill/>
              <a:ln w="6350">
                <a:solidFill>
                  <a:schemeClr val="tx2">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p:cNvSpPr txBox="1"/>
              <p:nvPr/>
            </p:nvSpPr>
            <p:spPr>
              <a:xfrm>
                <a:off x="3203848" y="5733256"/>
                <a:ext cx="2088232" cy="461665"/>
              </a:xfrm>
              <a:prstGeom prst="rect">
                <a:avLst/>
              </a:prstGeom>
              <a:noFill/>
            </p:spPr>
            <p:txBody>
              <a:bodyPr wrap="square" rtlCol="0">
                <a:spAutoFit/>
              </a:bodyPr>
              <a:lstStyle/>
              <a:p>
                <a:r>
                  <a:rPr lang="en-GB" sz="2400" dirty="0" smtClean="0">
                    <a:latin typeface="Century Gothic" pitchFamily="34" charset="0"/>
                  </a:rPr>
                  <a:t>Falling over </a:t>
                </a:r>
                <a:endParaRPr lang="en-GB" sz="2400" dirty="0">
                  <a:latin typeface="Century Gothic" pitchFamily="34" charset="0"/>
                </a:endParaRPr>
              </a:p>
            </p:txBody>
          </p:sp>
        </p:grpSp>
        <p:pic>
          <p:nvPicPr>
            <p:cNvPr id="2050" name="Picture 2"/>
            <p:cNvPicPr>
              <a:picLocks noChangeAspect="1" noChangeArrowheads="1"/>
            </p:cNvPicPr>
            <p:nvPr/>
          </p:nvPicPr>
          <p:blipFill>
            <a:blip r:embed="rId4" cstate="print"/>
            <a:srcRect/>
            <a:stretch>
              <a:fillRect/>
            </a:stretch>
          </p:blipFill>
          <p:spPr bwMode="auto">
            <a:xfrm>
              <a:off x="0" y="1988840"/>
              <a:ext cx="3048000" cy="4572000"/>
            </a:xfrm>
            <a:prstGeom prst="rect">
              <a:avLst/>
            </a:prstGeom>
            <a:ln>
              <a:noFill/>
            </a:ln>
            <a:effectLst>
              <a:outerShdw blurRad="292100" dist="139700" dir="2700000" algn="tl" rotWithShape="0">
                <a:srgbClr val="333333">
                  <a:alpha val="65000"/>
                </a:srgbClr>
              </a:outerShdw>
            </a:effectLst>
          </p:spPr>
        </p:pic>
      </p:grpSp>
      <p:sp>
        <p:nvSpPr>
          <p:cNvPr id="33" name="TextBox 32"/>
          <p:cNvSpPr txBox="1"/>
          <p:nvPr/>
        </p:nvSpPr>
        <p:spPr>
          <a:xfrm>
            <a:off x="1979712" y="836712"/>
            <a:ext cx="4104456" cy="954107"/>
          </a:xfrm>
          <a:prstGeom prst="rect">
            <a:avLst/>
          </a:prstGeom>
          <a:noFill/>
        </p:spPr>
        <p:txBody>
          <a:bodyPr wrap="square" rtlCol="0">
            <a:spAutoFit/>
          </a:bodyPr>
          <a:lstStyle/>
          <a:p>
            <a:r>
              <a:rPr lang="en-GB" sz="2800" dirty="0" smtClean="0">
                <a:latin typeface="Century Gothic" pitchFamily="34" charset="0"/>
              </a:rPr>
              <a:t>Which is a person </a:t>
            </a:r>
            <a:br>
              <a:rPr lang="en-GB" sz="2800" dirty="0" smtClean="0">
                <a:latin typeface="Century Gothic" pitchFamily="34" charset="0"/>
              </a:rPr>
            </a:br>
            <a:r>
              <a:rPr lang="en-GB" sz="2800" dirty="0" smtClean="0">
                <a:latin typeface="Century Gothic" pitchFamily="34" charset="0"/>
              </a:rPr>
              <a:t>less likely to die from? </a:t>
            </a:r>
            <a:endParaRPr lang="en-GB" sz="2800" dirty="0">
              <a:latin typeface="Century Gothic" pitchFamily="34" charset="0"/>
            </a:endParaRPr>
          </a:p>
        </p:txBody>
      </p:sp>
      <p:sp>
        <p:nvSpPr>
          <p:cNvPr id="13" name="Rectangle 12"/>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14" name="Rounded Rectangle 13"/>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0" name="Rounded Rectangle 19"/>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pic>
        <p:nvPicPr>
          <p:cNvPr id="11" name="Picture 3"/>
          <p:cNvPicPr>
            <a:picLocks noChangeAspect="1" noChangeArrowheads="1"/>
          </p:cNvPicPr>
          <p:nvPr/>
        </p:nvPicPr>
        <p:blipFill>
          <a:blip r:embed="rId5" cstate="print"/>
          <a:srcRect b="8660"/>
          <a:stretch>
            <a:fillRect/>
          </a:stretch>
        </p:blipFill>
        <p:spPr bwMode="auto">
          <a:xfrm flipH="1">
            <a:off x="6372200" y="783470"/>
            <a:ext cx="2771798" cy="3797658"/>
          </a:xfrm>
          <a:prstGeom prst="rect">
            <a:avLst/>
          </a:prstGeom>
          <a:ln w="57150">
            <a:solidFill>
              <a:schemeClr val="tx1"/>
            </a:solidFill>
          </a:ln>
          <a:effectLst>
            <a:outerShdw blurRad="292100" dist="139700" dir="2700000" algn="tl" rotWithShape="0">
              <a:srgbClr val="333333">
                <a:alpha val="65000"/>
              </a:srgbClr>
            </a:outerShdw>
          </a:effectLst>
        </p:spPr>
      </p:pic>
      <p:sp>
        <p:nvSpPr>
          <p:cNvPr id="12" name="TextBox 11"/>
          <p:cNvSpPr txBox="1"/>
          <p:nvPr/>
        </p:nvSpPr>
        <p:spPr>
          <a:xfrm>
            <a:off x="1979712" y="260648"/>
            <a:ext cx="1800200"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3</a:t>
            </a:r>
            <a:endParaRPr lang="en-GB" sz="2800" b="1" dirty="0">
              <a:solidFill>
                <a:srgbClr val="7030A0"/>
              </a:solidFill>
              <a:latin typeface="Century Gothic" pitchFamily="34" charset="0"/>
            </a:endParaRPr>
          </a:p>
        </p:txBody>
      </p:sp>
      <p:grpSp>
        <p:nvGrpSpPr>
          <p:cNvPr id="15" name="Group 14"/>
          <p:cNvGrpSpPr/>
          <p:nvPr/>
        </p:nvGrpSpPr>
        <p:grpSpPr>
          <a:xfrm>
            <a:off x="6317356" y="1"/>
            <a:ext cx="2754636" cy="723275"/>
            <a:chOff x="611560" y="5301208"/>
            <a:chExt cx="3059832" cy="803409"/>
          </a:xfrm>
        </p:grpSpPr>
        <p:sp>
          <p:nvSpPr>
            <p:cNvPr id="16" name="Rounded Rectangle 15"/>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 name="Group 27"/>
            <p:cNvGrpSpPr/>
            <p:nvPr/>
          </p:nvGrpSpPr>
          <p:grpSpPr>
            <a:xfrm>
              <a:off x="611560" y="5301208"/>
              <a:ext cx="3059832" cy="803409"/>
              <a:chOff x="611560" y="5301208"/>
              <a:chExt cx="3059832" cy="803409"/>
            </a:xfrm>
          </p:grpSpPr>
          <p:sp>
            <p:nvSpPr>
              <p:cNvPr id="18" name="TextBox 17"/>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21" name="Rounded Rectangle 20"/>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26" name="Group 25"/>
          <p:cNvGrpSpPr/>
          <p:nvPr/>
        </p:nvGrpSpPr>
        <p:grpSpPr>
          <a:xfrm>
            <a:off x="3203848" y="1988839"/>
            <a:ext cx="2970393" cy="3024337"/>
            <a:chOff x="3203848" y="1988839"/>
            <a:chExt cx="2970393" cy="3024337"/>
          </a:xfrm>
        </p:grpSpPr>
        <p:pic>
          <p:nvPicPr>
            <p:cNvPr id="2055" name="Picture 7"/>
            <p:cNvPicPr>
              <a:picLocks noChangeAspect="1" noChangeArrowheads="1"/>
            </p:cNvPicPr>
            <p:nvPr/>
          </p:nvPicPr>
          <p:blipFill>
            <a:blip r:embed="rId6" cstate="print"/>
            <a:srcRect/>
            <a:stretch>
              <a:fillRect/>
            </a:stretch>
          </p:blipFill>
          <p:spPr bwMode="auto">
            <a:xfrm>
              <a:off x="3203848" y="1988839"/>
              <a:ext cx="2970393" cy="23350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4" name="TextBox 33"/>
            <p:cNvSpPr txBox="1"/>
            <p:nvPr/>
          </p:nvSpPr>
          <p:spPr>
            <a:xfrm>
              <a:off x="3203848" y="4509120"/>
              <a:ext cx="2880320" cy="461665"/>
            </a:xfrm>
            <a:prstGeom prst="rect">
              <a:avLst/>
            </a:prstGeom>
            <a:noFill/>
          </p:spPr>
          <p:txBody>
            <a:bodyPr wrap="square" rtlCol="0">
              <a:spAutoFit/>
            </a:bodyPr>
            <a:lstStyle/>
            <a:p>
              <a:r>
                <a:rPr lang="en-GB" sz="2400" dirty="0" smtClean="0">
                  <a:latin typeface="Century Gothic" pitchFamily="34" charset="0"/>
                </a:rPr>
                <a:t>The effects of fires</a:t>
              </a:r>
              <a:endParaRPr lang="en-GB" sz="2400" dirty="0">
                <a:latin typeface="Century Gothic" pitchFamily="34" charset="0"/>
              </a:endParaRPr>
            </a:p>
          </p:txBody>
        </p:sp>
        <p:sp>
          <p:nvSpPr>
            <p:cNvPr id="25" name="Rounded Rectangle 24"/>
            <p:cNvSpPr/>
            <p:nvPr/>
          </p:nvSpPr>
          <p:spPr>
            <a:xfrm>
              <a:off x="3203848" y="4437112"/>
              <a:ext cx="2880320" cy="576064"/>
            </a:xfrm>
            <a:prstGeom prst="roundRect">
              <a:avLst/>
            </a:prstGeom>
            <a:noFill/>
            <a:ln w="6350">
              <a:solidFill>
                <a:srgbClr val="678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4" cstate="print"/>
          <a:srcRect/>
          <a:stretch>
            <a:fillRect/>
          </a:stretch>
        </p:blipFill>
        <p:spPr bwMode="auto">
          <a:xfrm flipH="1">
            <a:off x="0" y="3996445"/>
            <a:ext cx="1907704" cy="2861555"/>
          </a:xfrm>
          <a:prstGeom prst="rect">
            <a:avLst/>
          </a:prstGeom>
          <a:ln>
            <a:noFill/>
          </a:ln>
          <a:effectLst>
            <a:outerShdw blurRad="292100" dist="139700" dir="2700000" algn="tl" rotWithShape="0">
              <a:srgbClr val="333333">
                <a:alpha val="65000"/>
              </a:srgbClr>
            </a:outerShdw>
          </a:effectLst>
        </p:spPr>
      </p:pic>
      <p:pic>
        <p:nvPicPr>
          <p:cNvPr id="15" name="Picture 2"/>
          <p:cNvPicPr>
            <a:picLocks noChangeAspect="1" noChangeArrowheads="1"/>
          </p:cNvPicPr>
          <p:nvPr/>
        </p:nvPicPr>
        <p:blipFill>
          <a:blip r:embed="rId5" cstate="print"/>
          <a:srcRect b="15517"/>
          <a:stretch>
            <a:fillRect/>
          </a:stretch>
        </p:blipFill>
        <p:spPr bwMode="auto">
          <a:xfrm flipH="1">
            <a:off x="6355384" y="836712"/>
            <a:ext cx="2788613" cy="3528392"/>
          </a:xfrm>
          <a:prstGeom prst="rect">
            <a:avLst/>
          </a:prstGeom>
          <a:ln w="57150">
            <a:solidFill>
              <a:schemeClr val="tx1"/>
            </a:solidFill>
          </a:ln>
          <a:effectLst>
            <a:outerShdw blurRad="292100" dist="139700" dir="2700000" algn="tl" rotWithShape="0">
              <a:srgbClr val="333333">
                <a:alpha val="65000"/>
              </a:srgbClr>
            </a:outerShdw>
          </a:effectLst>
        </p:spPr>
      </p:pic>
      <p:graphicFrame>
        <p:nvGraphicFramePr>
          <p:cNvPr id="36" name="Table 35"/>
          <p:cNvGraphicFramePr>
            <a:graphicFrameLocks noGrp="1"/>
          </p:cNvGraphicFramePr>
          <p:nvPr/>
        </p:nvGraphicFramePr>
        <p:xfrm>
          <a:off x="323529" y="1916832"/>
          <a:ext cx="5760639" cy="1826762"/>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327141"/>
                <a:gridCol w="2610511"/>
                <a:gridCol w="1822987"/>
              </a:tblGrid>
              <a:tr h="562861">
                <a:tc>
                  <a:txBody>
                    <a:bodyPr/>
                    <a:lstStyle/>
                    <a:p>
                      <a:pPr marL="0" indent="176213" algn="l" defTabSz="914400" rtl="0" eaLnBrk="1" latinLnBrk="0" hangingPunct="1"/>
                      <a:r>
                        <a:rPr lang="en-GB" sz="2000" b="1" kern="1200" dirty="0" smtClean="0">
                          <a:solidFill>
                            <a:schemeClr val="tx1"/>
                          </a:solidFill>
                          <a:latin typeface="+mn-lt"/>
                          <a:ea typeface="+mn-ea"/>
                          <a:cs typeface="+mn-cs"/>
                        </a:rPr>
                        <a:t>Activity </a:t>
                      </a:r>
                      <a:endParaRPr lang="en-GB" sz="2000" b="1" kern="1200" dirty="0">
                        <a:solidFill>
                          <a:schemeClr val="tx1"/>
                        </a:solidFill>
                        <a:latin typeface="+mn-lt"/>
                        <a:ea typeface="+mn-ea"/>
                        <a:cs typeface="+mn-cs"/>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269875" indent="0" algn="l" defTabSz="914400" rtl="0" eaLnBrk="1" latinLnBrk="0" hangingPunct="1"/>
                      <a:r>
                        <a:rPr lang="en-GB" sz="2000" b="1" kern="1200" dirty="0" smtClean="0">
                          <a:solidFill>
                            <a:schemeClr val="tx1"/>
                          </a:solidFill>
                          <a:latin typeface="+mn-lt"/>
                          <a:ea typeface="+mn-ea"/>
                          <a:cs typeface="+mn-cs"/>
                        </a:rPr>
                        <a:t>Number of deaths </a:t>
                      </a:r>
                      <a:br>
                        <a:rPr lang="en-GB" sz="2000" b="1" kern="1200" dirty="0" smtClean="0">
                          <a:solidFill>
                            <a:schemeClr val="tx1"/>
                          </a:solidFill>
                          <a:latin typeface="+mn-lt"/>
                          <a:ea typeface="+mn-ea"/>
                          <a:cs typeface="+mn-cs"/>
                        </a:rPr>
                      </a:br>
                      <a:r>
                        <a:rPr lang="en-GB" sz="2000" b="1" kern="1200" dirty="0" smtClean="0">
                          <a:solidFill>
                            <a:schemeClr val="tx1"/>
                          </a:solidFill>
                          <a:latin typeface="+mn-lt"/>
                          <a:ea typeface="+mn-ea"/>
                          <a:cs typeface="+mn-cs"/>
                        </a:rPr>
                        <a:t>in UK in 2009</a:t>
                      </a:r>
                      <a:endParaRPr lang="en-GB" sz="2000" b="1" kern="1200" dirty="0">
                        <a:solidFill>
                          <a:schemeClr val="tx1"/>
                        </a:solidFill>
                        <a:latin typeface="+mn-lt"/>
                        <a:ea typeface="+mn-ea"/>
                        <a:cs typeface="+mn-cs"/>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indent="269875" algn="l" defTabSz="914400" rtl="0" eaLnBrk="1" latinLnBrk="0" hangingPunct="1"/>
                      <a:r>
                        <a:rPr lang="en-GB" sz="2000" b="1" kern="1200" dirty="0" smtClean="0">
                          <a:solidFill>
                            <a:schemeClr val="tx1"/>
                          </a:solidFill>
                          <a:latin typeface="+mn-lt"/>
                          <a:ea typeface="+mn-ea"/>
                          <a:cs typeface="+mn-cs"/>
                        </a:rPr>
                        <a:t>Your score</a:t>
                      </a:r>
                      <a:endParaRPr lang="en-GB" sz="2000" b="1" kern="1200" dirty="0">
                        <a:solidFill>
                          <a:schemeClr val="tx1"/>
                        </a:solidFill>
                        <a:latin typeface="+mn-lt"/>
                        <a:ea typeface="+mn-ea"/>
                        <a:cs typeface="+mn-cs"/>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562861">
                <a:tc>
                  <a:txBody>
                    <a:bodyPr/>
                    <a:lstStyle/>
                    <a:p>
                      <a:pPr algn="ctr"/>
                      <a:endParaRPr lang="en-GB" dirty="0" smtClean="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b="1" dirty="0">
                        <a:solidFill>
                          <a:srgbClr val="FF000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562861">
                <a:tc>
                  <a:txBody>
                    <a:bodyPr/>
                    <a:lstStyle/>
                    <a:p>
                      <a:pPr algn="ctr"/>
                      <a:endParaRPr lang="en-GB" dirty="0" smtClean="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dirty="0">
                        <a:solidFill>
                          <a:schemeClr val="tx1"/>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algn="ctr"/>
                      <a:endParaRPr lang="en-GB" b="1" dirty="0">
                        <a:solidFill>
                          <a:srgbClr val="FF0000"/>
                        </a:solidFill>
                        <a:latin typeface="Century Gothic" pitchFamily="34" charset="0"/>
                      </a:endParaRPr>
                    </a:p>
                  </a:txBody>
                  <a:tcPr anchor="ct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bl>
          </a:graphicData>
        </a:graphic>
      </p:graphicFrame>
      <p:sp>
        <p:nvSpPr>
          <p:cNvPr id="20" name="TextBox 19"/>
          <p:cNvSpPr txBox="1"/>
          <p:nvPr/>
        </p:nvSpPr>
        <p:spPr>
          <a:xfrm>
            <a:off x="251520" y="980728"/>
            <a:ext cx="6264696" cy="830997"/>
          </a:xfrm>
          <a:prstGeom prst="rect">
            <a:avLst/>
          </a:prstGeom>
          <a:noFill/>
        </p:spPr>
        <p:txBody>
          <a:bodyPr wrap="square" rtlCol="0">
            <a:spAutoFit/>
          </a:bodyPr>
          <a:lstStyle/>
          <a:p>
            <a:r>
              <a:rPr lang="en-GB" sz="2400" dirty="0" smtClean="0">
                <a:latin typeface="Century Gothic" pitchFamily="34" charset="0"/>
              </a:rPr>
              <a:t>Again, how risky you think something </a:t>
            </a:r>
            <a:br>
              <a:rPr lang="en-GB" sz="2400" dirty="0" smtClean="0">
                <a:latin typeface="Century Gothic" pitchFamily="34" charset="0"/>
              </a:rPr>
            </a:br>
            <a:r>
              <a:rPr lang="en-GB" sz="2400" dirty="0" smtClean="0">
                <a:latin typeface="Century Gothic" pitchFamily="34" charset="0"/>
              </a:rPr>
              <a:t>is might be different from the real risk.</a:t>
            </a:r>
          </a:p>
        </p:txBody>
      </p:sp>
      <p:sp>
        <p:nvSpPr>
          <p:cNvPr id="25" name="TextBox 24"/>
          <p:cNvSpPr txBox="1"/>
          <p:nvPr/>
        </p:nvSpPr>
        <p:spPr>
          <a:xfrm>
            <a:off x="1979712" y="4149080"/>
            <a:ext cx="4032448" cy="2062103"/>
          </a:xfrm>
          <a:prstGeom prst="rect">
            <a:avLst/>
          </a:prstGeom>
          <a:noFill/>
        </p:spPr>
        <p:txBody>
          <a:bodyPr wrap="square" rtlCol="0">
            <a:spAutoFit/>
          </a:bodyPr>
          <a:lstStyle/>
          <a:p>
            <a:pPr algn="ctr"/>
            <a:r>
              <a:rPr lang="en-GB" sz="3200" dirty="0" smtClean="0">
                <a:solidFill>
                  <a:srgbClr val="7A5A00"/>
                </a:solidFill>
                <a:latin typeface="Century Gothic" pitchFamily="34" charset="0"/>
              </a:rPr>
              <a:t>Media reports might affect how risky you think something is.</a:t>
            </a:r>
          </a:p>
        </p:txBody>
      </p:sp>
      <p:sp>
        <p:nvSpPr>
          <p:cNvPr id="22" name="Rectangle 21"/>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3" name="Rounded Rectangle 22"/>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9" name="Rounded Rectangle 28"/>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sp>
        <p:nvSpPr>
          <p:cNvPr id="16" name="TextBox 15"/>
          <p:cNvSpPr txBox="1"/>
          <p:nvPr/>
        </p:nvSpPr>
        <p:spPr>
          <a:xfrm>
            <a:off x="1979712" y="260648"/>
            <a:ext cx="2952328"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3 </a:t>
            </a:r>
            <a:r>
              <a:rPr lang="en-GB" sz="2400" b="1" dirty="0" smtClean="0">
                <a:solidFill>
                  <a:srgbClr val="7030A0"/>
                </a:solidFill>
                <a:latin typeface="Century Gothic" pitchFamily="34" charset="0"/>
              </a:rPr>
              <a:t>answers</a:t>
            </a:r>
            <a:endParaRPr lang="en-GB" sz="2400" b="1" dirty="0">
              <a:solidFill>
                <a:srgbClr val="7030A0"/>
              </a:solidFill>
              <a:latin typeface="Century Gothic" pitchFamily="34" charset="0"/>
            </a:endParaRPr>
          </a:p>
        </p:txBody>
      </p:sp>
      <p:grpSp>
        <p:nvGrpSpPr>
          <p:cNvPr id="17" name="Group 16"/>
          <p:cNvGrpSpPr/>
          <p:nvPr/>
        </p:nvGrpSpPr>
        <p:grpSpPr>
          <a:xfrm>
            <a:off x="6317356" y="1"/>
            <a:ext cx="2754636" cy="723275"/>
            <a:chOff x="611560" y="5301208"/>
            <a:chExt cx="3059832" cy="803409"/>
          </a:xfrm>
        </p:grpSpPr>
        <p:sp>
          <p:nvSpPr>
            <p:cNvPr id="18" name="Rounded Rectangle 17"/>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1" name="Group 27"/>
            <p:cNvGrpSpPr/>
            <p:nvPr/>
          </p:nvGrpSpPr>
          <p:grpSpPr>
            <a:xfrm>
              <a:off x="611560" y="5301208"/>
              <a:ext cx="3059832" cy="803409"/>
              <a:chOff x="611560" y="5301208"/>
              <a:chExt cx="3059832" cy="803409"/>
            </a:xfrm>
          </p:grpSpPr>
          <p:sp>
            <p:nvSpPr>
              <p:cNvPr id="30" name="TextBox 29"/>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31" name="Rounded Rectangle 30"/>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32" name="Group 31"/>
          <p:cNvGrpSpPr/>
          <p:nvPr/>
        </p:nvGrpSpPr>
        <p:grpSpPr>
          <a:xfrm rot="603341">
            <a:off x="5892216" y="4120725"/>
            <a:ext cx="3168352" cy="2204093"/>
            <a:chOff x="5580112" y="3933056"/>
            <a:chExt cx="3168352" cy="2204093"/>
          </a:xfrm>
        </p:grpSpPr>
        <p:pic>
          <p:nvPicPr>
            <p:cNvPr id="26" name="Picture 25" descr="newspaper blank.png"/>
            <p:cNvPicPr>
              <a:picLocks noChangeAspect="1"/>
            </p:cNvPicPr>
            <p:nvPr/>
          </p:nvPicPr>
          <p:blipFill>
            <a:blip r:embed="rId6" cstate="print"/>
            <a:stretch>
              <a:fillRect/>
            </a:stretch>
          </p:blipFill>
          <p:spPr>
            <a:xfrm>
              <a:off x="5580112" y="3933056"/>
              <a:ext cx="3168352" cy="2204093"/>
            </a:xfrm>
            <a:prstGeom prst="rect">
              <a:avLst/>
            </a:prstGeom>
          </p:spPr>
        </p:pic>
        <p:sp>
          <p:nvSpPr>
            <p:cNvPr id="27" name="TextBox 26"/>
            <p:cNvSpPr txBox="1"/>
            <p:nvPr/>
          </p:nvSpPr>
          <p:spPr>
            <a:xfrm>
              <a:off x="6084168" y="4649554"/>
              <a:ext cx="2304256" cy="579646"/>
            </a:xfrm>
            <a:prstGeom prst="rect">
              <a:avLst/>
            </a:prstGeom>
            <a:noFill/>
          </p:spPr>
          <p:txBody>
            <a:bodyPr wrap="square" rtlCol="0">
              <a:spAutoFit/>
            </a:bodyPr>
            <a:lstStyle/>
            <a:p>
              <a:pPr>
                <a:lnSpc>
                  <a:spcPts val="1900"/>
                </a:lnSpc>
              </a:pPr>
              <a:r>
                <a:rPr lang="en-GB" b="1" dirty="0" smtClean="0">
                  <a:latin typeface="Times New Roman" pitchFamily="18" charset="0"/>
                  <a:cs typeface="Times New Roman" pitchFamily="18" charset="0"/>
                </a:rPr>
                <a:t>House fire kills mum and twin sons, aged 4</a:t>
              </a:r>
              <a:endParaRPr lang="en-GB" b="1" dirty="0">
                <a:latin typeface="Times New Roman" pitchFamily="18" charset="0"/>
                <a:cs typeface="Times New Roman" pitchFamily="18" charset="0"/>
              </a:endParaRPr>
            </a:p>
          </p:txBody>
        </p:sp>
        <p:pic>
          <p:nvPicPr>
            <p:cNvPr id="24" name="Picture 7"/>
            <p:cNvPicPr>
              <a:picLocks noChangeAspect="1" noChangeArrowheads="1"/>
            </p:cNvPicPr>
            <p:nvPr/>
          </p:nvPicPr>
          <p:blipFill>
            <a:blip r:embed="rId7" cstate="print"/>
            <a:srcRect t="33129" b="23143"/>
            <a:stretch>
              <a:fillRect/>
            </a:stretch>
          </p:blipFill>
          <p:spPr bwMode="auto">
            <a:xfrm>
              <a:off x="6012160" y="5157192"/>
              <a:ext cx="2448272" cy="936104"/>
            </a:xfrm>
            <a:prstGeom prst="rect">
              <a:avLst/>
            </a:prstGeom>
            <a:ln>
              <a:noFill/>
            </a:ln>
            <a:effectLst>
              <a:softEdge rad="112500"/>
            </a:effectLst>
          </p:spPr>
        </p:pic>
      </p:grpSp>
      <p:sp>
        <p:nvSpPr>
          <p:cNvPr id="33" name="TextBox 32"/>
          <p:cNvSpPr txBox="1"/>
          <p:nvPr/>
        </p:nvSpPr>
        <p:spPr>
          <a:xfrm>
            <a:off x="611560" y="2740858"/>
            <a:ext cx="5184576" cy="400110"/>
          </a:xfrm>
          <a:prstGeom prst="rect">
            <a:avLst/>
          </a:prstGeom>
          <a:noFill/>
        </p:spPr>
        <p:txBody>
          <a:bodyPr wrap="square" rtlCol="0">
            <a:spAutoFit/>
          </a:bodyPr>
          <a:lstStyle/>
          <a:p>
            <a:pPr>
              <a:tabLst>
                <a:tab pos="2420938" algn="r"/>
                <a:tab pos="4489450" algn="r"/>
              </a:tabLst>
            </a:pPr>
            <a:r>
              <a:rPr lang="en-GB" sz="2000" dirty="0" smtClean="0">
                <a:latin typeface="Century Gothic" pitchFamily="34" charset="0"/>
              </a:rPr>
              <a:t>fires	279	</a:t>
            </a:r>
            <a:r>
              <a:rPr lang="en-GB" sz="2000" b="1" dirty="0" smtClean="0">
                <a:solidFill>
                  <a:srgbClr val="7030A0"/>
                </a:solidFill>
                <a:latin typeface="Century Gothic" pitchFamily="34" charset="0"/>
              </a:rPr>
              <a:t>5</a:t>
            </a:r>
            <a:endParaRPr lang="en-GB" sz="2000" b="1" dirty="0">
              <a:solidFill>
                <a:srgbClr val="7030A0"/>
              </a:solidFill>
              <a:latin typeface="Century Gothic" pitchFamily="34" charset="0"/>
            </a:endParaRPr>
          </a:p>
        </p:txBody>
      </p:sp>
      <p:sp>
        <p:nvSpPr>
          <p:cNvPr id="34" name="TextBox 33"/>
          <p:cNvSpPr txBox="1"/>
          <p:nvPr/>
        </p:nvSpPr>
        <p:spPr>
          <a:xfrm>
            <a:off x="611560" y="3284984"/>
            <a:ext cx="5112568" cy="400110"/>
          </a:xfrm>
          <a:prstGeom prst="rect">
            <a:avLst/>
          </a:prstGeom>
          <a:noFill/>
        </p:spPr>
        <p:txBody>
          <a:bodyPr wrap="square" rtlCol="0">
            <a:spAutoFit/>
          </a:bodyPr>
          <a:lstStyle/>
          <a:p>
            <a:pPr>
              <a:tabLst>
                <a:tab pos="2420938" algn="r"/>
                <a:tab pos="4489450" algn="r"/>
              </a:tabLst>
            </a:pPr>
            <a:r>
              <a:rPr lang="en-GB" sz="2000" dirty="0" smtClean="0">
                <a:latin typeface="Century Gothic" pitchFamily="34" charset="0"/>
              </a:rPr>
              <a:t>falls	3593	</a:t>
            </a:r>
            <a:r>
              <a:rPr lang="en-GB" sz="2000" b="1" dirty="0" smtClean="0">
                <a:solidFill>
                  <a:srgbClr val="7030A0"/>
                </a:solidFill>
                <a:latin typeface="Century Gothic" pitchFamily="34" charset="0"/>
              </a:rPr>
              <a:t>0</a:t>
            </a:r>
            <a:endParaRPr lang="en-GB" sz="2000" b="1" dirty="0">
              <a:solidFill>
                <a:srgbClr val="7030A0"/>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2000"/>
                                        <p:tgtEl>
                                          <p:spTgt spid="36"/>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2000"/>
                                        <p:tgtEl>
                                          <p:spTgt spid="33"/>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2000"/>
                                        <p:tgtEl>
                                          <p:spTgt spid="34"/>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1"/>
      <p:bldP spid="25"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7504" y="2115913"/>
            <a:ext cx="6200182" cy="353943"/>
          </a:xfrm>
          <a:prstGeom prst="rect">
            <a:avLst/>
          </a:prstGeom>
          <a:solidFill>
            <a:srgbClr val="7030A0"/>
          </a:solidFill>
          <a:ln w="19050">
            <a:solidFill>
              <a:srgbClr val="7030A0"/>
            </a:solidFill>
          </a:ln>
        </p:spPr>
        <p:txBody>
          <a:bodyPr wrap="square" rtlCol="0">
            <a:spAutoFit/>
          </a:bodyPr>
          <a:lstStyle/>
          <a:p>
            <a:r>
              <a:rPr lang="en-GB" sz="1700" dirty="0" smtClean="0">
                <a:solidFill>
                  <a:schemeClr val="bg1"/>
                </a:solidFill>
                <a:latin typeface="Century Gothic" pitchFamily="34" charset="0"/>
              </a:rPr>
              <a:t>Choose a sensible square on the grid for each activity.   </a:t>
            </a:r>
          </a:p>
        </p:txBody>
      </p:sp>
      <p:pic>
        <p:nvPicPr>
          <p:cNvPr id="18" name="Picture 2"/>
          <p:cNvPicPr>
            <a:picLocks noChangeAspect="1" noChangeArrowheads="1"/>
          </p:cNvPicPr>
          <p:nvPr/>
        </p:nvPicPr>
        <p:blipFill>
          <a:blip r:embed="rId4" cstate="print"/>
          <a:srcRect t="3623" r="4578" b="13036"/>
          <a:stretch>
            <a:fillRect/>
          </a:stretch>
        </p:blipFill>
        <p:spPr bwMode="auto">
          <a:xfrm flipH="1">
            <a:off x="6300192" y="764704"/>
            <a:ext cx="2843808" cy="1656184"/>
          </a:xfrm>
          <a:prstGeom prst="rect">
            <a:avLst/>
          </a:prstGeom>
          <a:ln w="57150">
            <a:solidFill>
              <a:schemeClr val="tx1"/>
            </a:solidFill>
          </a:ln>
          <a:effectLst>
            <a:outerShdw blurRad="292100" dist="139700" dir="2700000" algn="tl" rotWithShape="0">
              <a:srgbClr val="333333">
                <a:alpha val="65000"/>
              </a:srgbClr>
            </a:outerShdw>
          </a:effectLst>
        </p:spPr>
      </p:pic>
      <p:sp>
        <p:nvSpPr>
          <p:cNvPr id="20" name="TextBox 19"/>
          <p:cNvSpPr txBox="1"/>
          <p:nvPr/>
        </p:nvSpPr>
        <p:spPr>
          <a:xfrm>
            <a:off x="1979712" y="692696"/>
            <a:ext cx="4248472" cy="830997"/>
          </a:xfrm>
          <a:prstGeom prst="rect">
            <a:avLst/>
          </a:prstGeom>
          <a:noFill/>
        </p:spPr>
        <p:txBody>
          <a:bodyPr wrap="square" rtlCol="0">
            <a:spAutoFit/>
          </a:bodyPr>
          <a:lstStyle/>
          <a:p>
            <a:r>
              <a:rPr lang="en-GB" sz="2400" dirty="0" smtClean="0">
                <a:latin typeface="Century Gothic" pitchFamily="34" charset="0"/>
              </a:rPr>
              <a:t>The consequences of </a:t>
            </a:r>
            <a:br>
              <a:rPr lang="en-GB" sz="2400" dirty="0" smtClean="0">
                <a:latin typeface="Century Gothic" pitchFamily="34" charset="0"/>
              </a:rPr>
            </a:br>
            <a:r>
              <a:rPr lang="en-GB" sz="2400" dirty="0" smtClean="0">
                <a:latin typeface="Century Gothic" pitchFamily="34" charset="0"/>
              </a:rPr>
              <a:t>risk-taking include death...</a:t>
            </a:r>
          </a:p>
        </p:txBody>
      </p:sp>
      <p:sp>
        <p:nvSpPr>
          <p:cNvPr id="14" name="TextBox 13"/>
          <p:cNvSpPr txBox="1"/>
          <p:nvPr/>
        </p:nvSpPr>
        <p:spPr>
          <a:xfrm>
            <a:off x="0" y="1527175"/>
            <a:ext cx="6300192" cy="461665"/>
          </a:xfrm>
          <a:prstGeom prst="rect">
            <a:avLst/>
          </a:prstGeom>
          <a:noFill/>
        </p:spPr>
        <p:txBody>
          <a:bodyPr wrap="square" rtlCol="0">
            <a:spAutoFit/>
          </a:bodyPr>
          <a:lstStyle/>
          <a:p>
            <a:r>
              <a:rPr lang="en-GB" sz="2400" dirty="0" smtClean="0">
                <a:latin typeface="Century Gothic" pitchFamily="34" charset="0"/>
              </a:rPr>
              <a:t>... but there are other consequences too. </a:t>
            </a:r>
          </a:p>
        </p:txBody>
      </p:sp>
      <p:sp>
        <p:nvSpPr>
          <p:cNvPr id="30" name="TextBox 29"/>
          <p:cNvSpPr txBox="1"/>
          <p:nvPr/>
        </p:nvSpPr>
        <p:spPr>
          <a:xfrm>
            <a:off x="755576" y="5877272"/>
            <a:ext cx="4392488" cy="646331"/>
          </a:xfrm>
          <a:prstGeom prst="rect">
            <a:avLst/>
          </a:prstGeom>
          <a:noFill/>
        </p:spPr>
        <p:txBody>
          <a:bodyPr wrap="square" rtlCol="0">
            <a:spAutoFit/>
          </a:bodyPr>
          <a:lstStyle/>
          <a:p>
            <a:r>
              <a:rPr lang="en-GB" dirty="0" smtClean="0">
                <a:latin typeface="Century Gothic" pitchFamily="34" charset="0"/>
              </a:rPr>
              <a:t>increasing chance of it happening</a:t>
            </a:r>
            <a:br>
              <a:rPr lang="en-GB" dirty="0" smtClean="0">
                <a:latin typeface="Century Gothic" pitchFamily="34" charset="0"/>
              </a:rPr>
            </a:br>
            <a:r>
              <a:rPr lang="en-GB" b="1" dirty="0" smtClean="0">
                <a:solidFill>
                  <a:srgbClr val="AC7F00"/>
                </a:solidFill>
                <a:latin typeface="Century Gothic" pitchFamily="34" charset="0"/>
              </a:rPr>
              <a:t>(likelihood of risk)</a:t>
            </a:r>
            <a:endParaRPr lang="en-GB" b="1" dirty="0">
              <a:solidFill>
                <a:srgbClr val="AC7F00"/>
              </a:solidFill>
              <a:latin typeface="Century Gothic" pitchFamily="34" charset="0"/>
            </a:endParaRPr>
          </a:p>
        </p:txBody>
      </p:sp>
      <p:sp>
        <p:nvSpPr>
          <p:cNvPr id="31" name="TextBox 30"/>
          <p:cNvSpPr txBox="1"/>
          <p:nvPr/>
        </p:nvSpPr>
        <p:spPr>
          <a:xfrm rot="16200000">
            <a:off x="-1333526" y="3933926"/>
            <a:ext cx="3528392" cy="646331"/>
          </a:xfrm>
          <a:prstGeom prst="rect">
            <a:avLst/>
          </a:prstGeom>
          <a:noFill/>
        </p:spPr>
        <p:txBody>
          <a:bodyPr wrap="square" rtlCol="0">
            <a:spAutoFit/>
          </a:bodyPr>
          <a:lstStyle/>
          <a:p>
            <a:r>
              <a:rPr lang="en-GB" b="1" dirty="0" smtClean="0">
                <a:solidFill>
                  <a:srgbClr val="AC7F00"/>
                </a:solidFill>
                <a:latin typeface="Century Gothic" pitchFamily="34" charset="0"/>
              </a:rPr>
              <a:t>Seriousness</a:t>
            </a:r>
            <a:r>
              <a:rPr lang="en-GB" dirty="0" smtClean="0">
                <a:latin typeface="Century Gothic" pitchFamily="34" charset="0"/>
              </a:rPr>
              <a:t> of consequences if it did happen </a:t>
            </a:r>
            <a:endParaRPr lang="en-GB" b="1" dirty="0">
              <a:solidFill>
                <a:srgbClr val="AC7F00"/>
              </a:solidFill>
              <a:latin typeface="Century Gothic" pitchFamily="34" charset="0"/>
            </a:endParaRPr>
          </a:p>
        </p:txBody>
      </p:sp>
      <p:graphicFrame>
        <p:nvGraphicFramePr>
          <p:cNvPr id="34" name="Table 33"/>
          <p:cNvGraphicFramePr>
            <a:graphicFrameLocks noGrp="1"/>
          </p:cNvGraphicFramePr>
          <p:nvPr/>
        </p:nvGraphicFramePr>
        <p:xfrm>
          <a:off x="827585" y="2636912"/>
          <a:ext cx="4608510" cy="324036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536170"/>
                <a:gridCol w="1536170"/>
                <a:gridCol w="1536170"/>
              </a:tblGrid>
              <a:tr h="1080120">
                <a:tc>
                  <a:txBody>
                    <a:bodyPr/>
                    <a:lstStyle/>
                    <a:p>
                      <a:r>
                        <a:rPr lang="en-GB" sz="2000" b="1" dirty="0" smtClean="0">
                          <a:solidFill>
                            <a:srgbClr val="00B050"/>
                          </a:solidFill>
                        </a:rPr>
                        <a:t>G</a:t>
                      </a:r>
                      <a:endParaRPr lang="en-GB" sz="2000" b="1" dirty="0">
                        <a:solidFill>
                          <a:srgbClr val="00B050"/>
                        </a:solidFill>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r>
                        <a:rPr lang="en-GB" sz="2000" b="1" kern="1200" dirty="0" smtClean="0">
                          <a:solidFill>
                            <a:srgbClr val="00B050"/>
                          </a:solidFill>
                          <a:latin typeface="+mn-lt"/>
                          <a:ea typeface="+mn-ea"/>
                          <a:cs typeface="+mn-cs"/>
                        </a:rPr>
                        <a:t>H</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r>
                        <a:rPr lang="en-GB" sz="2000" b="1" kern="1200" dirty="0" smtClean="0">
                          <a:solidFill>
                            <a:srgbClr val="00B050"/>
                          </a:solidFill>
                          <a:latin typeface="+mn-lt"/>
                          <a:ea typeface="+mn-ea"/>
                          <a:cs typeface="+mn-cs"/>
                        </a:rPr>
                        <a:t>I</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1080120">
                <a:tc>
                  <a:txBody>
                    <a:bodyPr/>
                    <a:lstStyle/>
                    <a:p>
                      <a:pPr marL="0" algn="l" defTabSz="914400" rtl="0" eaLnBrk="1" latinLnBrk="0" hangingPunct="1"/>
                      <a:r>
                        <a:rPr lang="en-GB" sz="2000" b="1" kern="1200" dirty="0" smtClean="0">
                          <a:solidFill>
                            <a:srgbClr val="00B050"/>
                          </a:solidFill>
                          <a:latin typeface="+mn-lt"/>
                          <a:ea typeface="+mn-ea"/>
                          <a:cs typeface="+mn-cs"/>
                        </a:rPr>
                        <a:t>D</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r>
                        <a:rPr lang="en-GB" sz="2000" b="1" kern="1200" dirty="0" smtClean="0">
                          <a:solidFill>
                            <a:srgbClr val="00B050"/>
                          </a:solidFill>
                          <a:latin typeface="+mn-lt"/>
                          <a:ea typeface="+mn-ea"/>
                          <a:cs typeface="+mn-cs"/>
                        </a:rPr>
                        <a:t>E</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r>
                        <a:rPr lang="en-GB" sz="2000" b="1" kern="1200" dirty="0" smtClean="0">
                          <a:solidFill>
                            <a:srgbClr val="00B050"/>
                          </a:solidFill>
                          <a:latin typeface="+mn-lt"/>
                          <a:ea typeface="+mn-ea"/>
                          <a:cs typeface="+mn-cs"/>
                        </a:rPr>
                        <a:t>F</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r h="1080120">
                <a:tc>
                  <a:txBody>
                    <a:bodyPr/>
                    <a:lstStyle/>
                    <a:p>
                      <a:pPr marL="0" algn="l" defTabSz="914400" rtl="0" eaLnBrk="1" latinLnBrk="0" hangingPunct="1"/>
                      <a:r>
                        <a:rPr lang="en-GB" sz="2000" b="1" kern="1200" dirty="0" smtClean="0">
                          <a:solidFill>
                            <a:srgbClr val="00B050"/>
                          </a:solidFill>
                          <a:latin typeface="+mn-lt"/>
                          <a:ea typeface="+mn-ea"/>
                          <a:cs typeface="+mn-cs"/>
                        </a:rPr>
                        <a:t>A</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r>
                        <a:rPr lang="en-GB" sz="2000" b="1" kern="1200" dirty="0" smtClean="0">
                          <a:solidFill>
                            <a:srgbClr val="00B050"/>
                          </a:solidFill>
                          <a:latin typeface="+mn-lt"/>
                          <a:ea typeface="+mn-ea"/>
                          <a:cs typeface="+mn-cs"/>
                        </a:rPr>
                        <a:t>B</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r>
                        <a:rPr lang="en-GB" sz="2000" b="1" kern="1200" dirty="0" smtClean="0">
                          <a:solidFill>
                            <a:srgbClr val="00B050"/>
                          </a:solidFill>
                          <a:latin typeface="+mn-lt"/>
                          <a:ea typeface="+mn-ea"/>
                          <a:cs typeface="+mn-cs"/>
                        </a:rPr>
                        <a:t>C</a:t>
                      </a:r>
                      <a:endParaRPr lang="en-GB" sz="2000" b="1" kern="1200" dirty="0">
                        <a:solidFill>
                          <a:srgbClr val="00B050"/>
                        </a:solidFill>
                        <a:latin typeface="+mn-lt"/>
                        <a:ea typeface="+mn-ea"/>
                        <a:cs typeface="+mn-cs"/>
                      </a:endParaRPr>
                    </a:p>
                  </a:txBody>
                  <a:tcPr>
                    <a:lnL w="6350" cap="flat" cmpd="sng" algn="ctr">
                      <a:solidFill>
                        <a:srgbClr val="AC7F00"/>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r>
            </a:tbl>
          </a:graphicData>
        </a:graphic>
      </p:graphicFrame>
      <p:cxnSp>
        <p:nvCxnSpPr>
          <p:cNvPr id="37" name="Straight Arrow Connector 36"/>
          <p:cNvCxnSpPr/>
          <p:nvPr/>
        </p:nvCxnSpPr>
        <p:spPr>
          <a:xfrm>
            <a:off x="827584" y="5877272"/>
            <a:ext cx="4752528" cy="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827584" y="2492896"/>
            <a:ext cx="8384" cy="339276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228184" y="2636912"/>
            <a:ext cx="2915816" cy="954107"/>
          </a:xfrm>
          <a:prstGeom prst="rect">
            <a:avLst/>
          </a:prstGeom>
          <a:solidFill>
            <a:srgbClr val="FFFFFF"/>
          </a:solidFill>
          <a:ln w="9525">
            <a:solidFill>
              <a:schemeClr val="tx2"/>
            </a:solidFill>
          </a:ln>
          <a:effectLst>
            <a:outerShdw blurRad="114300" dist="63500" dir="2700000" algn="tl" rotWithShape="0">
              <a:prstClr val="black">
                <a:alpha val="40000"/>
              </a:prstClr>
            </a:outerShdw>
          </a:effectLst>
        </p:spPr>
        <p:txBody>
          <a:bodyPr wrap="square" rtlCol="0">
            <a:spAutoFit/>
          </a:bodyPr>
          <a:lstStyle/>
          <a:p>
            <a:r>
              <a:rPr lang="en-GB" sz="2000" b="1" dirty="0" smtClean="0">
                <a:solidFill>
                  <a:srgbClr val="00B050"/>
                </a:solidFill>
                <a:latin typeface="Century Gothic" pitchFamily="34" charset="0"/>
              </a:rPr>
              <a:t>Activity 1</a:t>
            </a:r>
          </a:p>
          <a:p>
            <a:r>
              <a:rPr lang="en-GB" dirty="0" smtClean="0">
                <a:latin typeface="Century Gothic" pitchFamily="34" charset="0"/>
              </a:rPr>
              <a:t>Falling off your bike </a:t>
            </a:r>
            <a:br>
              <a:rPr lang="en-GB" dirty="0" smtClean="0">
                <a:latin typeface="Century Gothic" pitchFamily="34" charset="0"/>
              </a:rPr>
            </a:br>
            <a:r>
              <a:rPr lang="en-GB" dirty="0" smtClean="0">
                <a:latin typeface="Century Gothic" pitchFamily="34" charset="0"/>
              </a:rPr>
              <a:t>on a quiet cycle path.</a:t>
            </a:r>
            <a:endParaRPr lang="en-GB" dirty="0">
              <a:latin typeface="Century Gothic" pitchFamily="34" charset="0"/>
            </a:endParaRPr>
          </a:p>
        </p:txBody>
      </p:sp>
      <p:sp>
        <p:nvSpPr>
          <p:cNvPr id="43" name="TextBox 42"/>
          <p:cNvSpPr txBox="1"/>
          <p:nvPr/>
        </p:nvSpPr>
        <p:spPr>
          <a:xfrm>
            <a:off x="6228184" y="3760584"/>
            <a:ext cx="2915816" cy="1231106"/>
          </a:xfrm>
          <a:prstGeom prst="rect">
            <a:avLst/>
          </a:prstGeom>
          <a:solidFill>
            <a:srgbClr val="FFFFFF"/>
          </a:solidFill>
          <a:ln w="9525">
            <a:solidFill>
              <a:schemeClr val="tx2"/>
            </a:solidFill>
          </a:ln>
          <a:effectLst>
            <a:outerShdw blurRad="101600" dist="63500" dir="2700000" algn="tl" rotWithShape="0">
              <a:prstClr val="black">
                <a:alpha val="40000"/>
              </a:prstClr>
            </a:outerShdw>
          </a:effectLst>
        </p:spPr>
        <p:txBody>
          <a:bodyPr wrap="square" rtlCol="0">
            <a:spAutoFit/>
          </a:bodyPr>
          <a:lstStyle/>
          <a:p>
            <a:r>
              <a:rPr lang="en-GB" sz="2000" b="1" dirty="0" smtClean="0">
                <a:solidFill>
                  <a:srgbClr val="00B050"/>
                </a:solidFill>
                <a:latin typeface="Century Gothic" pitchFamily="34" charset="0"/>
              </a:rPr>
              <a:t>Activity 2</a:t>
            </a:r>
          </a:p>
          <a:p>
            <a:r>
              <a:rPr lang="en-GB" dirty="0" smtClean="0">
                <a:latin typeface="Century Gothic" pitchFamily="34" charset="0"/>
              </a:rPr>
              <a:t>Falling off your bike on </a:t>
            </a:r>
            <a:br>
              <a:rPr lang="en-GB" dirty="0" smtClean="0">
                <a:latin typeface="Century Gothic" pitchFamily="34" charset="0"/>
              </a:rPr>
            </a:br>
            <a:r>
              <a:rPr lang="en-GB" dirty="0" smtClean="0">
                <a:latin typeface="Century Gothic" pitchFamily="34" charset="0"/>
              </a:rPr>
              <a:t>a muddy path going down a mountain</a:t>
            </a:r>
            <a:r>
              <a:rPr lang="en-GB" dirty="0" smtClean="0"/>
              <a:t>.</a:t>
            </a:r>
            <a:endParaRPr lang="en-GB" dirty="0"/>
          </a:p>
        </p:txBody>
      </p:sp>
      <p:sp>
        <p:nvSpPr>
          <p:cNvPr id="44" name="TextBox 43"/>
          <p:cNvSpPr txBox="1"/>
          <p:nvPr/>
        </p:nvSpPr>
        <p:spPr>
          <a:xfrm>
            <a:off x="6228184" y="5157192"/>
            <a:ext cx="2915816" cy="1231106"/>
          </a:xfrm>
          <a:prstGeom prst="rect">
            <a:avLst/>
          </a:prstGeom>
          <a:solidFill>
            <a:srgbClr val="FFFFFF"/>
          </a:solidFill>
          <a:ln w="9525">
            <a:solidFill>
              <a:schemeClr val="tx2"/>
            </a:solidFill>
          </a:ln>
          <a:effectLst>
            <a:outerShdw blurRad="88900" dist="63500" dir="2700000" algn="tl" rotWithShape="0">
              <a:prstClr val="black">
                <a:alpha val="40000"/>
              </a:prstClr>
            </a:outerShdw>
          </a:effectLst>
        </p:spPr>
        <p:txBody>
          <a:bodyPr wrap="square" rtlCol="0">
            <a:spAutoFit/>
          </a:bodyPr>
          <a:lstStyle/>
          <a:p>
            <a:r>
              <a:rPr lang="en-GB" sz="2000" b="1" dirty="0" smtClean="0">
                <a:solidFill>
                  <a:srgbClr val="00B050"/>
                </a:solidFill>
                <a:latin typeface="Century Gothic" pitchFamily="34" charset="0"/>
              </a:rPr>
              <a:t>Activity 3</a:t>
            </a:r>
          </a:p>
          <a:p>
            <a:r>
              <a:rPr lang="en-GB" dirty="0" smtClean="0">
                <a:latin typeface="Century Gothic" pitchFamily="34" charset="0"/>
              </a:rPr>
              <a:t>Falling off your bike on </a:t>
            </a:r>
            <a:br>
              <a:rPr lang="en-GB" dirty="0" smtClean="0">
                <a:latin typeface="Century Gothic" pitchFamily="34" charset="0"/>
              </a:rPr>
            </a:br>
            <a:r>
              <a:rPr lang="en-GB" dirty="0" smtClean="0">
                <a:latin typeface="Century Gothic" pitchFamily="34" charset="0"/>
              </a:rPr>
              <a:t>a busy city road with </a:t>
            </a:r>
            <a:br>
              <a:rPr lang="en-GB" dirty="0" smtClean="0">
                <a:latin typeface="Century Gothic" pitchFamily="34" charset="0"/>
              </a:rPr>
            </a:br>
            <a:r>
              <a:rPr lang="en-GB" dirty="0" smtClean="0">
                <a:latin typeface="Century Gothic" pitchFamily="34" charset="0"/>
              </a:rPr>
              <a:t>lots of lorries.</a:t>
            </a:r>
            <a:endParaRPr lang="en-GB" dirty="0">
              <a:latin typeface="Century Gothic" pitchFamily="34" charset="0"/>
            </a:endParaRPr>
          </a:p>
        </p:txBody>
      </p:sp>
      <p:sp>
        <p:nvSpPr>
          <p:cNvPr id="22" name="Rectangle 21"/>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3" name="Rounded Rectangle 22"/>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4" name="Rounded Rectangle 23"/>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sp>
        <p:nvSpPr>
          <p:cNvPr id="19" name="TextBox 18"/>
          <p:cNvSpPr txBox="1"/>
          <p:nvPr/>
        </p:nvSpPr>
        <p:spPr>
          <a:xfrm>
            <a:off x="1979712" y="260648"/>
            <a:ext cx="1656184"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4</a:t>
            </a:r>
            <a:endParaRPr lang="en-GB" sz="2800" b="1" dirty="0">
              <a:solidFill>
                <a:srgbClr val="7030A0"/>
              </a:solidFill>
              <a:latin typeface="Century Gothic" pitchFamily="34" charset="0"/>
            </a:endParaRPr>
          </a:p>
        </p:txBody>
      </p:sp>
      <p:sp>
        <p:nvSpPr>
          <p:cNvPr id="28" name="Rounded Rectangle 27"/>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14</a:t>
            </a:fld>
            <a:endParaRPr lang="en-GB" altLang="en-US" sz="1400" b="1" dirty="0">
              <a:solidFill>
                <a:schemeClr val="bg1"/>
              </a:solidFill>
              <a:latin typeface="Century Gothic" pitchFamily="34" charset="0"/>
            </a:endParaRPr>
          </a:p>
        </p:txBody>
      </p:sp>
      <p:grpSp>
        <p:nvGrpSpPr>
          <p:cNvPr id="32" name="Group 31"/>
          <p:cNvGrpSpPr/>
          <p:nvPr/>
        </p:nvGrpSpPr>
        <p:grpSpPr>
          <a:xfrm>
            <a:off x="6317356" y="1"/>
            <a:ext cx="2754636" cy="723275"/>
            <a:chOff x="611560" y="5301208"/>
            <a:chExt cx="3059832" cy="803409"/>
          </a:xfrm>
        </p:grpSpPr>
        <p:sp>
          <p:nvSpPr>
            <p:cNvPr id="33" name="Rounded Rectangle 32"/>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5" name="Group 27"/>
            <p:cNvGrpSpPr/>
            <p:nvPr/>
          </p:nvGrpSpPr>
          <p:grpSpPr>
            <a:xfrm>
              <a:off x="611560" y="5301208"/>
              <a:ext cx="3059832" cy="803409"/>
              <a:chOff x="611560" y="5301208"/>
              <a:chExt cx="3059832" cy="803409"/>
            </a:xfrm>
          </p:grpSpPr>
          <p:sp>
            <p:nvSpPr>
              <p:cNvPr id="36" name="TextBox 35"/>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38" name="Rounded Rectangle 37"/>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2000"/>
                                        <p:tgtEl>
                                          <p:spTgt spid="25"/>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2000"/>
                                        <p:tgtEl>
                                          <p:spTgt spid="31"/>
                                        </p:tgtEl>
                                      </p:cBhvr>
                                    </p:animEffect>
                                  </p:childTnLst>
                                </p:cTn>
                              </p:par>
                              <p:par>
                                <p:cTn id="16" presetID="22" presetClass="entr" presetSubtype="4"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down)">
                                      <p:cBhvr>
                                        <p:cTn id="18" dur="1000"/>
                                        <p:tgtEl>
                                          <p:spTgt spid="40"/>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2000"/>
                                        <p:tgtEl>
                                          <p:spTgt spid="30"/>
                                        </p:tgtEl>
                                      </p:cBhvr>
                                    </p:animEffect>
                                  </p:childTnLst>
                                </p:cTn>
                              </p:par>
                            </p:childTnLst>
                          </p:cTn>
                        </p:par>
                        <p:par>
                          <p:cTn id="23" fill="hold">
                            <p:stCondLst>
                              <p:cond delay="8000"/>
                            </p:stCondLst>
                            <p:childTnLst>
                              <p:par>
                                <p:cTn id="24" presetID="22" presetClass="entr" presetSubtype="8"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left)">
                                      <p:cBhvr>
                                        <p:cTn id="26" dur="1000"/>
                                        <p:tgtEl>
                                          <p:spTgt spid="37"/>
                                        </p:tgtEl>
                                      </p:cBhvr>
                                    </p:animEffect>
                                  </p:childTnLst>
                                </p:cTn>
                              </p:par>
                            </p:childTnLst>
                          </p:cTn>
                        </p:par>
                        <p:par>
                          <p:cTn id="27" fill="hold">
                            <p:stCondLst>
                              <p:cond delay="9000"/>
                            </p:stCondLst>
                            <p:childTnLst>
                              <p:par>
                                <p:cTn id="28" presetID="10"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2000"/>
                                        <p:tgtEl>
                                          <p:spTgt spid="42"/>
                                        </p:tgtEl>
                                      </p:cBhvr>
                                    </p:animEffect>
                                  </p:childTnLst>
                                </p:cTn>
                              </p:par>
                            </p:childTnLst>
                          </p:cTn>
                        </p:par>
                        <p:par>
                          <p:cTn id="31" fill="hold">
                            <p:stCondLst>
                              <p:cond delay="11000"/>
                            </p:stCondLst>
                            <p:childTnLst>
                              <p:par>
                                <p:cTn id="32" presetID="10" presetClass="entr" presetSubtype="0"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2000"/>
                                        <p:tgtEl>
                                          <p:spTgt spid="43"/>
                                        </p:tgtEl>
                                      </p:cBhvr>
                                    </p:animEffect>
                                  </p:childTnLst>
                                </p:cTn>
                              </p:par>
                            </p:childTnLst>
                          </p:cTn>
                        </p:par>
                        <p:par>
                          <p:cTn id="35" fill="hold">
                            <p:stCondLst>
                              <p:cond delay="13000"/>
                            </p:stCondLst>
                            <p:childTnLst>
                              <p:par>
                                <p:cTn id="36" presetID="10" presetClass="entr" presetSubtype="0"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4" grpId="0"/>
      <p:bldP spid="30" grpId="0"/>
      <p:bldP spid="31" grpId="0"/>
      <p:bldP spid="42" grpId="0" animBg="1"/>
      <p:bldP spid="43" grpId="0"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35496" y="4869160"/>
            <a:ext cx="5256584" cy="1384995"/>
          </a:xfrm>
          <a:prstGeom prst="rect">
            <a:avLst/>
          </a:prstGeom>
          <a:noFill/>
        </p:spPr>
        <p:txBody>
          <a:bodyPr wrap="square" rtlCol="0">
            <a:spAutoFit/>
          </a:bodyPr>
          <a:lstStyle/>
          <a:p>
            <a:pPr algn="r"/>
            <a:r>
              <a:rPr lang="en-GB" sz="2800" dirty="0" smtClean="0">
                <a:latin typeface="Century Gothic" pitchFamily="34" charset="0"/>
              </a:rPr>
              <a:t>You can estimate the size </a:t>
            </a:r>
            <a:br>
              <a:rPr lang="en-GB" sz="2800" dirty="0" smtClean="0">
                <a:latin typeface="Century Gothic" pitchFamily="34" charset="0"/>
              </a:rPr>
            </a:br>
            <a:r>
              <a:rPr lang="en-GB" sz="2800" dirty="0" smtClean="0">
                <a:latin typeface="Century Gothic" pitchFamily="34" charset="0"/>
              </a:rPr>
              <a:t>of a risk by combining its </a:t>
            </a:r>
            <a:r>
              <a:rPr lang="en-GB" sz="2800" b="1" dirty="0" smtClean="0">
                <a:solidFill>
                  <a:srgbClr val="AC7F00"/>
                </a:solidFill>
                <a:latin typeface="Century Gothic" pitchFamily="34" charset="0"/>
              </a:rPr>
              <a:t>likelihood</a:t>
            </a:r>
            <a:r>
              <a:rPr lang="en-GB" sz="2800" dirty="0" smtClean="0">
                <a:latin typeface="Century Gothic" pitchFamily="34" charset="0"/>
              </a:rPr>
              <a:t> and its </a:t>
            </a:r>
            <a:r>
              <a:rPr lang="en-GB" sz="2800" b="1" dirty="0" smtClean="0">
                <a:solidFill>
                  <a:srgbClr val="AC7F00"/>
                </a:solidFill>
                <a:latin typeface="Century Gothic" pitchFamily="34" charset="0"/>
              </a:rPr>
              <a:t>seriousness</a:t>
            </a:r>
            <a:r>
              <a:rPr lang="en-GB" sz="2400" dirty="0" smtClean="0">
                <a:solidFill>
                  <a:srgbClr val="7A5A00"/>
                </a:solidFill>
                <a:latin typeface="Century Gothic" pitchFamily="34" charset="0"/>
              </a:rPr>
              <a:t>.</a:t>
            </a:r>
          </a:p>
        </p:txBody>
      </p:sp>
      <p:sp>
        <p:nvSpPr>
          <p:cNvPr id="32" name="TextBox 31"/>
          <p:cNvSpPr txBox="1"/>
          <p:nvPr/>
        </p:nvSpPr>
        <p:spPr>
          <a:xfrm>
            <a:off x="395536" y="921494"/>
            <a:ext cx="2664296" cy="923330"/>
          </a:xfrm>
          <a:prstGeom prst="rect">
            <a:avLst/>
          </a:prstGeom>
          <a:noFill/>
        </p:spPr>
        <p:txBody>
          <a:bodyPr wrap="square" rtlCol="0">
            <a:spAutoFit/>
          </a:bodyPr>
          <a:lstStyle/>
          <a:p>
            <a:r>
              <a:rPr lang="en-GB" b="1" dirty="0" smtClean="0">
                <a:solidFill>
                  <a:srgbClr val="7030A0"/>
                </a:solidFill>
                <a:latin typeface="Century Gothic" pitchFamily="34" charset="0"/>
              </a:rPr>
              <a:t>Score 1 </a:t>
            </a:r>
            <a:r>
              <a:rPr lang="en-GB" dirty="0" smtClean="0">
                <a:solidFill>
                  <a:srgbClr val="7030A0"/>
                </a:solidFill>
                <a:latin typeface="Century Gothic" pitchFamily="34" charset="0"/>
              </a:rPr>
              <a:t>mark for every sensible placement on the grid.</a:t>
            </a:r>
            <a:endParaRPr lang="en-GB" b="1" dirty="0">
              <a:solidFill>
                <a:srgbClr val="7030A0"/>
              </a:solidFill>
              <a:latin typeface="Century Gothic" pitchFamily="34" charset="0"/>
            </a:endParaRPr>
          </a:p>
        </p:txBody>
      </p:sp>
      <p:grpSp>
        <p:nvGrpSpPr>
          <p:cNvPr id="26" name="Group 25"/>
          <p:cNvGrpSpPr/>
          <p:nvPr/>
        </p:nvGrpSpPr>
        <p:grpSpPr>
          <a:xfrm>
            <a:off x="5292080" y="3861048"/>
            <a:ext cx="4104456" cy="2808312"/>
            <a:chOff x="5292080" y="3861048"/>
            <a:chExt cx="4104456" cy="2808312"/>
          </a:xfrm>
        </p:grpSpPr>
        <p:pic>
          <p:nvPicPr>
            <p:cNvPr id="5124" name="Picture 4"/>
            <p:cNvPicPr>
              <a:picLocks noChangeAspect="1" noChangeArrowheads="1"/>
            </p:cNvPicPr>
            <p:nvPr/>
          </p:nvPicPr>
          <p:blipFill>
            <a:blip r:embed="rId4" cstate="print"/>
            <a:srcRect l="9323" t="7628"/>
            <a:stretch>
              <a:fillRect/>
            </a:stretch>
          </p:blipFill>
          <p:spPr bwMode="auto">
            <a:xfrm>
              <a:off x="5292080" y="3861048"/>
              <a:ext cx="4104456" cy="2808312"/>
            </a:xfrm>
            <a:prstGeom prst="rect">
              <a:avLst/>
            </a:prstGeom>
            <a:ln>
              <a:noFill/>
            </a:ln>
            <a:effectLst>
              <a:softEdge rad="112500"/>
            </a:effectLst>
          </p:spPr>
        </p:pic>
        <p:sp>
          <p:nvSpPr>
            <p:cNvPr id="34" name="TextBox 33"/>
            <p:cNvSpPr txBox="1"/>
            <p:nvPr/>
          </p:nvSpPr>
          <p:spPr>
            <a:xfrm>
              <a:off x="6695419" y="3902214"/>
              <a:ext cx="2555776" cy="707886"/>
            </a:xfrm>
            <a:prstGeom prst="rect">
              <a:avLst/>
            </a:prstGeom>
            <a:solidFill>
              <a:schemeClr val="tx1"/>
            </a:solidFill>
            <a:effectLst>
              <a:softEdge rad="63500"/>
            </a:effectLst>
          </p:spPr>
          <p:txBody>
            <a:bodyPr wrap="square" rtlCol="0">
              <a:spAutoFit/>
            </a:bodyPr>
            <a:lstStyle/>
            <a:p>
              <a:r>
                <a:rPr lang="en-GB" sz="2000" dirty="0" smtClean="0">
                  <a:solidFill>
                    <a:schemeClr val="bg1"/>
                  </a:solidFill>
                  <a:latin typeface="Century Gothic" pitchFamily="34" charset="0"/>
                </a:rPr>
                <a:t>Medium likelihood, high seriousness.  </a:t>
              </a:r>
              <a:r>
                <a:rPr lang="en-GB" sz="2000" b="1" dirty="0" smtClean="0">
                  <a:solidFill>
                    <a:schemeClr val="bg1"/>
                  </a:solidFill>
                  <a:latin typeface="Century Gothic" pitchFamily="34" charset="0"/>
                </a:rPr>
                <a:t>H</a:t>
              </a:r>
              <a:endParaRPr lang="en-GB" sz="2000" b="1" dirty="0">
                <a:solidFill>
                  <a:schemeClr val="bg1"/>
                </a:solidFill>
                <a:latin typeface="Century Gothic" pitchFamily="34" charset="0"/>
              </a:endParaRPr>
            </a:p>
          </p:txBody>
        </p:sp>
      </p:grpSp>
      <p:grpSp>
        <p:nvGrpSpPr>
          <p:cNvPr id="22" name="Group 21"/>
          <p:cNvGrpSpPr/>
          <p:nvPr/>
        </p:nvGrpSpPr>
        <p:grpSpPr>
          <a:xfrm>
            <a:off x="3419872" y="980728"/>
            <a:ext cx="2808312" cy="2513062"/>
            <a:chOff x="3491880" y="980728"/>
            <a:chExt cx="2808312" cy="2513062"/>
          </a:xfrm>
        </p:grpSpPr>
        <p:pic>
          <p:nvPicPr>
            <p:cNvPr id="5123" name="Picture 3"/>
            <p:cNvPicPr>
              <a:picLocks noChangeAspect="1" noChangeArrowheads="1"/>
            </p:cNvPicPr>
            <p:nvPr/>
          </p:nvPicPr>
          <p:blipFill>
            <a:blip r:embed="rId5" cstate="print"/>
            <a:srcRect r="8040"/>
            <a:stretch>
              <a:fillRect/>
            </a:stretch>
          </p:blipFill>
          <p:spPr bwMode="auto">
            <a:xfrm>
              <a:off x="3491880" y="980728"/>
              <a:ext cx="2808312" cy="2513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5" name="TextBox 34"/>
            <p:cNvSpPr txBox="1"/>
            <p:nvPr/>
          </p:nvSpPr>
          <p:spPr>
            <a:xfrm>
              <a:off x="3491880" y="1239724"/>
              <a:ext cx="2088232" cy="984885"/>
            </a:xfrm>
            <a:prstGeom prst="rect">
              <a:avLst/>
            </a:prstGeom>
            <a:noFill/>
          </p:spPr>
          <p:txBody>
            <a:bodyPr wrap="square" rtlCol="0">
              <a:spAutoFit/>
            </a:bodyPr>
            <a:lstStyle/>
            <a:p>
              <a:r>
                <a:rPr lang="en-GB" dirty="0" smtClean="0">
                  <a:solidFill>
                    <a:schemeClr val="bg1"/>
                  </a:solidFill>
                  <a:latin typeface="Century Gothic" pitchFamily="34" charset="0"/>
                </a:rPr>
                <a:t>Low likelihood, low seriousness</a:t>
              </a:r>
              <a:r>
                <a:rPr lang="en-GB" sz="2000" dirty="0" smtClean="0">
                  <a:solidFill>
                    <a:schemeClr val="bg1"/>
                  </a:solidFill>
                  <a:latin typeface="Century Gothic" pitchFamily="34" charset="0"/>
                </a:rPr>
                <a:t>.</a:t>
              </a:r>
            </a:p>
            <a:p>
              <a:r>
                <a:rPr lang="en-GB" sz="2000" b="1" dirty="0" smtClean="0">
                  <a:solidFill>
                    <a:schemeClr val="bg1"/>
                  </a:solidFill>
                  <a:latin typeface="Century Gothic" pitchFamily="34" charset="0"/>
                </a:rPr>
                <a:t>A</a:t>
              </a:r>
              <a:endParaRPr lang="en-GB" sz="2000" b="1" dirty="0">
                <a:solidFill>
                  <a:schemeClr val="bg1"/>
                </a:solidFill>
                <a:latin typeface="Century Gothic" pitchFamily="34" charset="0"/>
              </a:endParaRPr>
            </a:p>
          </p:txBody>
        </p:sp>
      </p:grpSp>
      <p:sp>
        <p:nvSpPr>
          <p:cNvPr id="20" name="Rectangle 19"/>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4" name="Rounded Rectangle 23"/>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7" name="Rounded Rectangle 26"/>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grpSp>
        <p:nvGrpSpPr>
          <p:cNvPr id="21" name="Group 20"/>
          <p:cNvGrpSpPr/>
          <p:nvPr/>
        </p:nvGrpSpPr>
        <p:grpSpPr>
          <a:xfrm>
            <a:off x="-180528" y="1916832"/>
            <a:ext cx="3491880" cy="2736304"/>
            <a:chOff x="-108520" y="1916832"/>
            <a:chExt cx="3491880" cy="2736304"/>
          </a:xfrm>
        </p:grpSpPr>
        <p:pic>
          <p:nvPicPr>
            <p:cNvPr id="5122" name="Picture 2"/>
            <p:cNvPicPr>
              <a:picLocks noChangeAspect="1" noChangeArrowheads="1"/>
            </p:cNvPicPr>
            <p:nvPr/>
          </p:nvPicPr>
          <p:blipFill>
            <a:blip r:embed="rId6" cstate="print"/>
            <a:srcRect l="9661" r="5263"/>
            <a:stretch>
              <a:fillRect/>
            </a:stretch>
          </p:blipFill>
          <p:spPr bwMode="auto">
            <a:xfrm>
              <a:off x="-108520" y="1916832"/>
              <a:ext cx="3491880" cy="2736304"/>
            </a:xfrm>
            <a:prstGeom prst="rect">
              <a:avLst/>
            </a:prstGeom>
            <a:ln>
              <a:noFill/>
            </a:ln>
            <a:effectLst>
              <a:outerShdw blurRad="292100" dist="139700" dir="2700000" algn="tl" rotWithShape="0">
                <a:srgbClr val="333333">
                  <a:alpha val="65000"/>
                </a:srgbClr>
              </a:outerShdw>
            </a:effectLst>
          </p:spPr>
        </p:pic>
        <p:sp>
          <p:nvSpPr>
            <p:cNvPr id="33" name="TextBox 32"/>
            <p:cNvSpPr txBox="1"/>
            <p:nvPr/>
          </p:nvSpPr>
          <p:spPr>
            <a:xfrm>
              <a:off x="431032" y="1916832"/>
              <a:ext cx="2843808" cy="1292662"/>
            </a:xfrm>
            <a:prstGeom prst="rect">
              <a:avLst/>
            </a:prstGeom>
            <a:noFill/>
            <a:effectLst>
              <a:softEdge rad="63500"/>
            </a:effectLst>
          </p:spPr>
          <p:txBody>
            <a:bodyPr wrap="square" rtlCol="0">
              <a:spAutoFit/>
            </a:bodyPr>
            <a:lstStyle/>
            <a:p>
              <a:pPr algn="r"/>
              <a:r>
                <a:rPr lang="en-GB" dirty="0" smtClean="0">
                  <a:solidFill>
                    <a:schemeClr val="bg1"/>
                  </a:solidFill>
                  <a:latin typeface="Century Gothic" pitchFamily="34" charset="0"/>
                </a:rPr>
                <a:t>High likelihood, medium seriousness</a:t>
              </a:r>
              <a:r>
                <a:rPr lang="en-GB" sz="2000" dirty="0" smtClean="0">
                  <a:solidFill>
                    <a:schemeClr val="bg1"/>
                  </a:solidFill>
                  <a:latin typeface="Century Gothic" pitchFamily="34" charset="0"/>
                </a:rPr>
                <a:t>.</a:t>
              </a:r>
            </a:p>
            <a:p>
              <a:pPr algn="r"/>
              <a:r>
                <a:rPr lang="en-GB" sz="2000" b="1" dirty="0" smtClean="0">
                  <a:solidFill>
                    <a:schemeClr val="bg1"/>
                  </a:solidFill>
                  <a:latin typeface="Century Gothic" pitchFamily="34" charset="0"/>
                </a:rPr>
                <a:t>F</a:t>
              </a:r>
            </a:p>
            <a:p>
              <a:pPr algn="r"/>
              <a:endParaRPr lang="en-GB" sz="2000" dirty="0">
                <a:solidFill>
                  <a:schemeClr val="bg1"/>
                </a:solidFill>
                <a:latin typeface="Century Gothic" pitchFamily="34" charset="0"/>
              </a:endParaRPr>
            </a:p>
          </p:txBody>
        </p:sp>
      </p:grpSp>
      <p:pic>
        <p:nvPicPr>
          <p:cNvPr id="23" name="Picture 3"/>
          <p:cNvPicPr>
            <a:picLocks noChangeAspect="1" noChangeArrowheads="1"/>
          </p:cNvPicPr>
          <p:nvPr/>
        </p:nvPicPr>
        <p:blipFill>
          <a:blip r:embed="rId7" cstate="print"/>
          <a:srcRect t="17319" b="11672"/>
          <a:stretch>
            <a:fillRect/>
          </a:stretch>
        </p:blipFill>
        <p:spPr bwMode="auto">
          <a:xfrm flipH="1">
            <a:off x="6372202" y="836712"/>
            <a:ext cx="2771798" cy="2952328"/>
          </a:xfrm>
          <a:prstGeom prst="rect">
            <a:avLst/>
          </a:prstGeom>
          <a:ln w="57150">
            <a:solidFill>
              <a:schemeClr val="tx1"/>
            </a:solidFill>
          </a:ln>
          <a:effectLst>
            <a:outerShdw blurRad="292100" dist="139700" dir="2700000" algn="tl" rotWithShape="0">
              <a:srgbClr val="333333">
                <a:alpha val="65000"/>
              </a:srgbClr>
            </a:outerShdw>
          </a:effectLst>
        </p:spPr>
      </p:pic>
      <p:sp>
        <p:nvSpPr>
          <p:cNvPr id="28" name="Rounded Rectangle 27"/>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15</a:t>
            </a:fld>
            <a:endParaRPr lang="en-GB" altLang="en-US" sz="1400" b="1" dirty="0">
              <a:solidFill>
                <a:schemeClr val="bg1"/>
              </a:solidFill>
              <a:latin typeface="Century Gothic" pitchFamily="34" charset="0"/>
            </a:endParaRPr>
          </a:p>
        </p:txBody>
      </p:sp>
      <p:sp>
        <p:nvSpPr>
          <p:cNvPr id="30" name="TextBox 29"/>
          <p:cNvSpPr txBox="1"/>
          <p:nvPr/>
        </p:nvSpPr>
        <p:spPr>
          <a:xfrm>
            <a:off x="1979712" y="260648"/>
            <a:ext cx="3096344"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4 </a:t>
            </a:r>
            <a:r>
              <a:rPr lang="en-GB" sz="2400" b="1" dirty="0" smtClean="0">
                <a:solidFill>
                  <a:srgbClr val="7030A0"/>
                </a:solidFill>
                <a:latin typeface="Century Gothic" pitchFamily="34" charset="0"/>
              </a:rPr>
              <a:t>answer</a:t>
            </a:r>
            <a:endParaRPr lang="en-GB" sz="2400" b="1" dirty="0">
              <a:solidFill>
                <a:srgbClr val="7030A0"/>
              </a:solidFill>
              <a:latin typeface="Century Gothic" pitchFamily="34" charset="0"/>
            </a:endParaRPr>
          </a:p>
        </p:txBody>
      </p:sp>
      <p:grpSp>
        <p:nvGrpSpPr>
          <p:cNvPr id="36" name="Group 35"/>
          <p:cNvGrpSpPr/>
          <p:nvPr/>
        </p:nvGrpSpPr>
        <p:grpSpPr>
          <a:xfrm>
            <a:off x="6317356" y="1"/>
            <a:ext cx="2754636" cy="723275"/>
            <a:chOff x="611560" y="5301208"/>
            <a:chExt cx="3059832" cy="803409"/>
          </a:xfrm>
        </p:grpSpPr>
        <p:sp>
          <p:nvSpPr>
            <p:cNvPr id="37" name="Rounded Rectangle 36"/>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8" name="Group 27"/>
            <p:cNvGrpSpPr/>
            <p:nvPr/>
          </p:nvGrpSpPr>
          <p:grpSpPr>
            <a:xfrm>
              <a:off x="611560" y="5301208"/>
              <a:ext cx="3059832" cy="803409"/>
              <a:chOff x="611560" y="5301208"/>
              <a:chExt cx="3059832" cy="803409"/>
            </a:xfrm>
          </p:grpSpPr>
          <p:sp>
            <p:nvSpPr>
              <p:cNvPr id="39" name="TextBox 38"/>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40" name="Rounded Rectangle 39"/>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000"/>
                                        <p:tgtEl>
                                          <p:spTgt spid="21"/>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2000"/>
                                        <p:tgtEl>
                                          <p:spTgt spid="22"/>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2000"/>
                                        <p:tgtEl>
                                          <p:spTgt spid="26"/>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4" cstate="print"/>
          <a:srcRect/>
          <a:stretch>
            <a:fillRect/>
          </a:stretch>
        </p:blipFill>
        <p:spPr bwMode="auto">
          <a:xfrm>
            <a:off x="-180529" y="3933056"/>
            <a:ext cx="4083189" cy="2736304"/>
          </a:xfrm>
          <a:prstGeom prst="rect">
            <a:avLst/>
          </a:prstGeom>
          <a:ln>
            <a:noFill/>
          </a:ln>
          <a:effectLst>
            <a:softEdge rad="112500"/>
          </a:effectLst>
        </p:spPr>
      </p:pic>
      <p:pic>
        <p:nvPicPr>
          <p:cNvPr id="6149" name="Picture 5"/>
          <p:cNvPicPr>
            <a:picLocks noChangeAspect="1" noChangeArrowheads="1"/>
          </p:cNvPicPr>
          <p:nvPr/>
        </p:nvPicPr>
        <p:blipFill>
          <a:blip r:embed="rId5" cstate="print"/>
          <a:srcRect/>
          <a:stretch>
            <a:fillRect/>
          </a:stretch>
        </p:blipFill>
        <p:spPr bwMode="auto">
          <a:xfrm flipH="1">
            <a:off x="4572000" y="3810000"/>
            <a:ext cx="4572000" cy="3048000"/>
          </a:xfrm>
          <a:prstGeom prst="rect">
            <a:avLst/>
          </a:prstGeom>
          <a:ln>
            <a:noFill/>
          </a:ln>
          <a:effectLst>
            <a:outerShdw blurRad="190500" algn="tl" rotWithShape="0">
              <a:srgbClr val="000000">
                <a:alpha val="70000"/>
              </a:srgbClr>
            </a:outerShdw>
          </a:effectLst>
        </p:spPr>
      </p:pic>
      <p:pic>
        <p:nvPicPr>
          <p:cNvPr id="13" name="Picture 2"/>
          <p:cNvPicPr>
            <a:picLocks noChangeAspect="1" noChangeArrowheads="1"/>
          </p:cNvPicPr>
          <p:nvPr/>
        </p:nvPicPr>
        <p:blipFill>
          <a:blip r:embed="rId6" cstate="print"/>
          <a:srcRect r="15875"/>
          <a:stretch>
            <a:fillRect/>
          </a:stretch>
        </p:blipFill>
        <p:spPr bwMode="auto">
          <a:xfrm flipH="1">
            <a:off x="6372199" y="839116"/>
            <a:ext cx="2771799" cy="3577075"/>
          </a:xfrm>
          <a:prstGeom prst="rect">
            <a:avLst/>
          </a:prstGeom>
          <a:ln w="57150">
            <a:solidFill>
              <a:schemeClr val="tx1"/>
            </a:solidFill>
          </a:ln>
          <a:effectLst>
            <a:outerShdw blurRad="292100" dist="139700" dir="2700000" algn="tl" rotWithShape="0">
              <a:srgbClr val="333333">
                <a:alpha val="65000"/>
              </a:srgbClr>
            </a:outerShdw>
          </a:effectLst>
        </p:spPr>
      </p:pic>
      <p:sp>
        <p:nvSpPr>
          <p:cNvPr id="33" name="TextBox 32"/>
          <p:cNvSpPr txBox="1"/>
          <p:nvPr/>
        </p:nvSpPr>
        <p:spPr>
          <a:xfrm>
            <a:off x="3203848" y="788511"/>
            <a:ext cx="3312368" cy="1200329"/>
          </a:xfrm>
          <a:prstGeom prst="rect">
            <a:avLst/>
          </a:prstGeom>
          <a:noFill/>
        </p:spPr>
        <p:txBody>
          <a:bodyPr wrap="square" rtlCol="0">
            <a:spAutoFit/>
          </a:bodyPr>
          <a:lstStyle/>
          <a:p>
            <a:r>
              <a:rPr lang="en-GB" sz="2400" dirty="0" smtClean="0">
                <a:latin typeface="Century Gothic" pitchFamily="34" charset="0"/>
              </a:rPr>
              <a:t>Every year, around 100 cyclists die in collisions in the UK. </a:t>
            </a:r>
          </a:p>
        </p:txBody>
      </p:sp>
      <p:sp>
        <p:nvSpPr>
          <p:cNvPr id="19" name="TextBox 18"/>
          <p:cNvSpPr txBox="1"/>
          <p:nvPr/>
        </p:nvSpPr>
        <p:spPr>
          <a:xfrm>
            <a:off x="107504" y="1052736"/>
            <a:ext cx="2808312" cy="1754326"/>
          </a:xfrm>
          <a:prstGeom prst="rect">
            <a:avLst/>
          </a:prstGeom>
          <a:noFill/>
        </p:spPr>
        <p:txBody>
          <a:bodyPr wrap="square" rtlCol="0">
            <a:spAutoFit/>
          </a:bodyPr>
          <a:lstStyle/>
          <a:p>
            <a:r>
              <a:rPr lang="en-GB" sz="3600" dirty="0" smtClean="0">
                <a:latin typeface="Century Gothic" pitchFamily="34" charset="0"/>
              </a:rPr>
              <a:t>Why do people risk cycling?</a:t>
            </a:r>
            <a:endParaRPr lang="en-GB" sz="3600" dirty="0">
              <a:latin typeface="Century Gothic" pitchFamily="34" charset="0"/>
            </a:endParaRPr>
          </a:p>
        </p:txBody>
      </p:sp>
      <p:sp>
        <p:nvSpPr>
          <p:cNvPr id="27" name="TextBox 26"/>
          <p:cNvSpPr txBox="1"/>
          <p:nvPr/>
        </p:nvSpPr>
        <p:spPr>
          <a:xfrm>
            <a:off x="107504" y="2924944"/>
            <a:ext cx="3312368" cy="461665"/>
          </a:xfrm>
          <a:prstGeom prst="rect">
            <a:avLst/>
          </a:prstGeom>
          <a:noFill/>
        </p:spPr>
        <p:txBody>
          <a:bodyPr wrap="square" rtlCol="0">
            <a:spAutoFit/>
          </a:bodyPr>
          <a:lstStyle/>
          <a:p>
            <a:r>
              <a:rPr lang="en-GB" sz="2400" dirty="0" smtClean="0">
                <a:solidFill>
                  <a:srgbClr val="7030A0"/>
                </a:solidFill>
                <a:latin typeface="Century Gothic" pitchFamily="34" charset="0"/>
              </a:rPr>
              <a:t>Think of </a:t>
            </a:r>
            <a:r>
              <a:rPr lang="en-GB" sz="2400" b="1" dirty="0" smtClean="0">
                <a:solidFill>
                  <a:srgbClr val="7030A0"/>
                </a:solidFill>
                <a:latin typeface="Century Gothic" pitchFamily="34" charset="0"/>
              </a:rPr>
              <a:t>five</a:t>
            </a:r>
            <a:r>
              <a:rPr lang="en-GB" sz="2400" dirty="0" smtClean="0">
                <a:solidFill>
                  <a:srgbClr val="7030A0"/>
                </a:solidFill>
                <a:latin typeface="Century Gothic" pitchFamily="34" charset="0"/>
              </a:rPr>
              <a:t> reasons. </a:t>
            </a:r>
          </a:p>
        </p:txBody>
      </p:sp>
      <p:sp>
        <p:nvSpPr>
          <p:cNvPr id="22" name="Rectangle 21"/>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3" name="Rounded Rectangle 22"/>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6" name="Rounded Rectangle 25"/>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pic>
        <p:nvPicPr>
          <p:cNvPr id="6148" name="Picture 4"/>
          <p:cNvPicPr>
            <a:picLocks noChangeAspect="1" noChangeArrowheads="1"/>
          </p:cNvPicPr>
          <p:nvPr/>
        </p:nvPicPr>
        <p:blipFill>
          <a:blip r:embed="rId7" cstate="print"/>
          <a:srcRect/>
          <a:stretch>
            <a:fillRect/>
          </a:stretch>
        </p:blipFill>
        <p:spPr bwMode="auto">
          <a:xfrm>
            <a:off x="3404409" y="1988840"/>
            <a:ext cx="2607751" cy="35313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Rounded Rectangle 17"/>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1"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16</a:t>
            </a:fld>
            <a:endParaRPr lang="en-GB" altLang="en-US" sz="1400" b="1" dirty="0">
              <a:solidFill>
                <a:schemeClr val="bg1"/>
              </a:solidFill>
              <a:latin typeface="Century Gothic" pitchFamily="34" charset="0"/>
            </a:endParaRPr>
          </a:p>
        </p:txBody>
      </p:sp>
      <p:sp>
        <p:nvSpPr>
          <p:cNvPr id="28" name="TextBox 27"/>
          <p:cNvSpPr txBox="1"/>
          <p:nvPr/>
        </p:nvSpPr>
        <p:spPr>
          <a:xfrm>
            <a:off x="2051720" y="260648"/>
            <a:ext cx="2088232"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5</a:t>
            </a:r>
            <a:endParaRPr lang="en-GB" sz="2800" b="1" dirty="0">
              <a:solidFill>
                <a:srgbClr val="7030A0"/>
              </a:solidFill>
              <a:latin typeface="Century Gothic" pitchFamily="34" charset="0"/>
            </a:endParaRPr>
          </a:p>
        </p:txBody>
      </p:sp>
      <p:grpSp>
        <p:nvGrpSpPr>
          <p:cNvPr id="29" name="Group 28"/>
          <p:cNvGrpSpPr/>
          <p:nvPr/>
        </p:nvGrpSpPr>
        <p:grpSpPr>
          <a:xfrm>
            <a:off x="6317356" y="1"/>
            <a:ext cx="2754636" cy="723275"/>
            <a:chOff x="611560" y="5301208"/>
            <a:chExt cx="3059832" cy="803409"/>
          </a:xfrm>
        </p:grpSpPr>
        <p:sp>
          <p:nvSpPr>
            <p:cNvPr id="30" name="Rounded Rectangle 29"/>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1" name="Group 27"/>
            <p:cNvGrpSpPr/>
            <p:nvPr/>
          </p:nvGrpSpPr>
          <p:grpSpPr>
            <a:xfrm>
              <a:off x="611560" y="5301208"/>
              <a:ext cx="3059832" cy="803409"/>
              <a:chOff x="611560" y="5301208"/>
              <a:chExt cx="3059832" cy="803409"/>
            </a:xfrm>
          </p:grpSpPr>
          <p:sp>
            <p:nvSpPr>
              <p:cNvPr id="32" name="TextBox 31"/>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34" name="Rounded Rectangle 33"/>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2000"/>
                                        <p:tgtEl>
                                          <p:spTgt spid="27"/>
                                        </p:tgtEl>
                                      </p:cBhvr>
                                    </p:animEffect>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6148"/>
                                        </p:tgtEl>
                                        <p:attrNameLst>
                                          <p:attrName>style.visibility</p:attrName>
                                        </p:attrNameLst>
                                      </p:cBhvr>
                                      <p:to>
                                        <p:strVal val="visible"/>
                                      </p:to>
                                    </p:set>
                                    <p:animEffect transition="in" filter="fade">
                                      <p:cBhvr>
                                        <p:cTn id="18" dur="2000"/>
                                        <p:tgtEl>
                                          <p:spTgt spid="6148"/>
                                        </p:tgtEl>
                                      </p:cBhvr>
                                    </p:animEffect>
                                  </p:childTnLst>
                                </p:cTn>
                              </p:par>
                            </p:childTnLst>
                          </p:cTn>
                        </p:par>
                        <p:par>
                          <p:cTn id="19" fill="hold">
                            <p:stCondLst>
                              <p:cond delay="6000"/>
                            </p:stCondLst>
                            <p:childTnLst>
                              <p:par>
                                <p:cTn id="20" presetID="10" presetClass="entr" presetSubtype="0" fill="hold" nodeType="afterEffect">
                                  <p:stCondLst>
                                    <p:cond delay="0"/>
                                  </p:stCondLst>
                                  <p:childTnLst>
                                    <p:set>
                                      <p:cBhvr>
                                        <p:cTn id="21" dur="1" fill="hold">
                                          <p:stCondLst>
                                            <p:cond delay="0"/>
                                          </p:stCondLst>
                                        </p:cTn>
                                        <p:tgtEl>
                                          <p:spTgt spid="6149"/>
                                        </p:tgtEl>
                                        <p:attrNameLst>
                                          <p:attrName>style.visibility</p:attrName>
                                        </p:attrNameLst>
                                      </p:cBhvr>
                                      <p:to>
                                        <p:strVal val="visible"/>
                                      </p:to>
                                    </p:set>
                                    <p:animEffect transition="in" filter="fade">
                                      <p:cBhvr>
                                        <p:cTn id="22" dur="2000"/>
                                        <p:tgtEl>
                                          <p:spTgt spid="6149"/>
                                        </p:tgtEl>
                                      </p:cBhvr>
                                    </p:animEffect>
                                  </p:childTnLst>
                                </p:cTn>
                              </p:par>
                            </p:childTnLst>
                          </p:cTn>
                        </p:par>
                        <p:par>
                          <p:cTn id="23" fill="hold">
                            <p:stCondLst>
                              <p:cond delay="8000"/>
                            </p:stCondLst>
                            <p:childTnLst>
                              <p:par>
                                <p:cTn id="24" presetID="10" presetClass="entr" presetSubtype="0" fill="hold" nodeType="afterEffect">
                                  <p:stCondLst>
                                    <p:cond delay="0"/>
                                  </p:stCondLst>
                                  <p:childTnLst>
                                    <p:set>
                                      <p:cBhvr>
                                        <p:cTn id="25" dur="1" fill="hold">
                                          <p:stCondLst>
                                            <p:cond delay="0"/>
                                          </p:stCondLst>
                                        </p:cTn>
                                        <p:tgtEl>
                                          <p:spTgt spid="6146"/>
                                        </p:tgtEl>
                                        <p:attrNameLst>
                                          <p:attrName>style.visibility</p:attrName>
                                        </p:attrNameLst>
                                      </p:cBhvr>
                                      <p:to>
                                        <p:strVal val="visible"/>
                                      </p:to>
                                    </p:set>
                                    <p:animEffect transition="in" filter="fade">
                                      <p:cBhvr>
                                        <p:cTn id="26"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9"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251520" y="2155649"/>
            <a:ext cx="2376264" cy="1993431"/>
            <a:chOff x="467544" y="1772816"/>
            <a:chExt cx="2376264" cy="1993431"/>
          </a:xfrm>
        </p:grpSpPr>
        <p:sp>
          <p:nvSpPr>
            <p:cNvPr id="40" name="Freeform 39"/>
            <p:cNvSpPr/>
            <p:nvPr/>
          </p:nvSpPr>
          <p:spPr>
            <a:xfrm>
              <a:off x="467544" y="1772816"/>
              <a:ext cx="2376264" cy="1993431"/>
            </a:xfrm>
            <a:custGeom>
              <a:avLst/>
              <a:gdLst>
                <a:gd name="connsiteX0" fmla="*/ 0 w 2376264"/>
                <a:gd name="connsiteY0" fmla="*/ 252033 h 1512168"/>
                <a:gd name="connsiteX1" fmla="*/ 73819 w 2376264"/>
                <a:gd name="connsiteY1" fmla="*/ 73819 h 1512168"/>
                <a:gd name="connsiteX2" fmla="*/ 252033 w 2376264"/>
                <a:gd name="connsiteY2" fmla="*/ 1 h 1512168"/>
                <a:gd name="connsiteX3" fmla="*/ 1386154 w 2376264"/>
                <a:gd name="connsiteY3" fmla="*/ 0 h 1512168"/>
                <a:gd name="connsiteX4" fmla="*/ 1386154 w 2376264"/>
                <a:gd name="connsiteY4" fmla="*/ 0 h 1512168"/>
                <a:gd name="connsiteX5" fmla="*/ 1980220 w 2376264"/>
                <a:gd name="connsiteY5" fmla="*/ 0 h 1512168"/>
                <a:gd name="connsiteX6" fmla="*/ 2124231 w 2376264"/>
                <a:gd name="connsiteY6" fmla="*/ 0 h 1512168"/>
                <a:gd name="connsiteX7" fmla="*/ 2302445 w 2376264"/>
                <a:gd name="connsiteY7" fmla="*/ 73819 h 1512168"/>
                <a:gd name="connsiteX8" fmla="*/ 2376263 w 2376264"/>
                <a:gd name="connsiteY8" fmla="*/ 252033 h 1512168"/>
                <a:gd name="connsiteX9" fmla="*/ 2376264 w 2376264"/>
                <a:gd name="connsiteY9" fmla="*/ 882098 h 1512168"/>
                <a:gd name="connsiteX10" fmla="*/ 2376264 w 2376264"/>
                <a:gd name="connsiteY10" fmla="*/ 882098 h 1512168"/>
                <a:gd name="connsiteX11" fmla="*/ 2376264 w 2376264"/>
                <a:gd name="connsiteY11" fmla="*/ 1260140 h 1512168"/>
                <a:gd name="connsiteX12" fmla="*/ 2376264 w 2376264"/>
                <a:gd name="connsiteY12" fmla="*/ 1260135 h 1512168"/>
                <a:gd name="connsiteX13" fmla="*/ 2302445 w 2376264"/>
                <a:gd name="connsiteY13" fmla="*/ 1438349 h 1512168"/>
                <a:gd name="connsiteX14" fmla="*/ 2124231 w 2376264"/>
                <a:gd name="connsiteY14" fmla="*/ 1512168 h 1512168"/>
                <a:gd name="connsiteX15" fmla="*/ 1980220 w 2376264"/>
                <a:gd name="connsiteY15" fmla="*/ 1512168 h 1512168"/>
                <a:gd name="connsiteX16" fmla="*/ 1360625 w 2376264"/>
                <a:gd name="connsiteY16" fmla="*/ 1993431 h 1512168"/>
                <a:gd name="connsiteX17" fmla="*/ 1386154 w 2376264"/>
                <a:gd name="connsiteY17" fmla="*/ 1512168 h 1512168"/>
                <a:gd name="connsiteX18" fmla="*/ 252033 w 2376264"/>
                <a:gd name="connsiteY18" fmla="*/ 1512168 h 1512168"/>
                <a:gd name="connsiteX19" fmla="*/ 73819 w 2376264"/>
                <a:gd name="connsiteY19" fmla="*/ 1438349 h 1512168"/>
                <a:gd name="connsiteX20" fmla="*/ 0 w 2376264"/>
                <a:gd name="connsiteY20" fmla="*/ 1260135 h 1512168"/>
                <a:gd name="connsiteX21" fmla="*/ 0 w 2376264"/>
                <a:gd name="connsiteY21" fmla="*/ 1260140 h 1512168"/>
                <a:gd name="connsiteX22" fmla="*/ 0 w 2376264"/>
                <a:gd name="connsiteY22" fmla="*/ 882098 h 1512168"/>
                <a:gd name="connsiteX23" fmla="*/ 0 w 2376264"/>
                <a:gd name="connsiteY23" fmla="*/ 882098 h 1512168"/>
                <a:gd name="connsiteX24" fmla="*/ 0 w 2376264"/>
                <a:gd name="connsiteY24" fmla="*/ 252033 h 1512168"/>
                <a:gd name="connsiteX0" fmla="*/ 0 w 2376264"/>
                <a:gd name="connsiteY0" fmla="*/ 252033 h 1993431"/>
                <a:gd name="connsiteX1" fmla="*/ 73819 w 2376264"/>
                <a:gd name="connsiteY1" fmla="*/ 73819 h 1993431"/>
                <a:gd name="connsiteX2" fmla="*/ 252033 w 2376264"/>
                <a:gd name="connsiteY2" fmla="*/ 1 h 1993431"/>
                <a:gd name="connsiteX3" fmla="*/ 1386154 w 2376264"/>
                <a:gd name="connsiteY3" fmla="*/ 0 h 1993431"/>
                <a:gd name="connsiteX4" fmla="*/ 1386154 w 2376264"/>
                <a:gd name="connsiteY4" fmla="*/ 0 h 1993431"/>
                <a:gd name="connsiteX5" fmla="*/ 1980220 w 2376264"/>
                <a:gd name="connsiteY5" fmla="*/ 0 h 1993431"/>
                <a:gd name="connsiteX6" fmla="*/ 2124231 w 2376264"/>
                <a:gd name="connsiteY6" fmla="*/ 0 h 1993431"/>
                <a:gd name="connsiteX7" fmla="*/ 2302445 w 2376264"/>
                <a:gd name="connsiteY7" fmla="*/ 73819 h 1993431"/>
                <a:gd name="connsiteX8" fmla="*/ 2376263 w 2376264"/>
                <a:gd name="connsiteY8" fmla="*/ 252033 h 1993431"/>
                <a:gd name="connsiteX9" fmla="*/ 2376264 w 2376264"/>
                <a:gd name="connsiteY9" fmla="*/ 882098 h 1993431"/>
                <a:gd name="connsiteX10" fmla="*/ 2376264 w 2376264"/>
                <a:gd name="connsiteY10" fmla="*/ 882098 h 1993431"/>
                <a:gd name="connsiteX11" fmla="*/ 2376264 w 2376264"/>
                <a:gd name="connsiteY11" fmla="*/ 1260140 h 1993431"/>
                <a:gd name="connsiteX12" fmla="*/ 2376264 w 2376264"/>
                <a:gd name="connsiteY12" fmla="*/ 1260135 h 1993431"/>
                <a:gd name="connsiteX13" fmla="*/ 2302445 w 2376264"/>
                <a:gd name="connsiteY13" fmla="*/ 1438349 h 1993431"/>
                <a:gd name="connsiteX14" fmla="*/ 2124231 w 2376264"/>
                <a:gd name="connsiteY14" fmla="*/ 1512168 h 1993431"/>
                <a:gd name="connsiteX15" fmla="*/ 1980220 w 2376264"/>
                <a:gd name="connsiteY15" fmla="*/ 1512168 h 1993431"/>
                <a:gd name="connsiteX16" fmla="*/ 1360625 w 2376264"/>
                <a:gd name="connsiteY16" fmla="*/ 1993431 h 1993431"/>
                <a:gd name="connsiteX17" fmla="*/ 1656184 w 2376264"/>
                <a:gd name="connsiteY17" fmla="*/ 1512168 h 1993431"/>
                <a:gd name="connsiteX18" fmla="*/ 252033 w 2376264"/>
                <a:gd name="connsiteY18" fmla="*/ 1512168 h 1993431"/>
                <a:gd name="connsiteX19" fmla="*/ 73819 w 2376264"/>
                <a:gd name="connsiteY19" fmla="*/ 1438349 h 1993431"/>
                <a:gd name="connsiteX20" fmla="*/ 0 w 2376264"/>
                <a:gd name="connsiteY20" fmla="*/ 1260135 h 1993431"/>
                <a:gd name="connsiteX21" fmla="*/ 0 w 2376264"/>
                <a:gd name="connsiteY21" fmla="*/ 1260140 h 1993431"/>
                <a:gd name="connsiteX22" fmla="*/ 0 w 2376264"/>
                <a:gd name="connsiteY22" fmla="*/ 882098 h 1993431"/>
                <a:gd name="connsiteX23" fmla="*/ 0 w 2376264"/>
                <a:gd name="connsiteY23" fmla="*/ 882098 h 1993431"/>
                <a:gd name="connsiteX24" fmla="*/ 0 w 2376264"/>
                <a:gd name="connsiteY24" fmla="*/ 252033 h 199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76264" h="1993431">
                  <a:moveTo>
                    <a:pt x="0" y="252033"/>
                  </a:moveTo>
                  <a:cubicBezTo>
                    <a:pt x="0" y="185190"/>
                    <a:pt x="26554" y="121084"/>
                    <a:pt x="73819" y="73819"/>
                  </a:cubicBezTo>
                  <a:cubicBezTo>
                    <a:pt x="121084" y="26554"/>
                    <a:pt x="185190" y="0"/>
                    <a:pt x="252033" y="1"/>
                  </a:cubicBezTo>
                  <a:lnTo>
                    <a:pt x="1386154" y="0"/>
                  </a:lnTo>
                  <a:lnTo>
                    <a:pt x="1386154" y="0"/>
                  </a:lnTo>
                  <a:lnTo>
                    <a:pt x="1980220" y="0"/>
                  </a:lnTo>
                  <a:lnTo>
                    <a:pt x="2124231" y="0"/>
                  </a:lnTo>
                  <a:cubicBezTo>
                    <a:pt x="2191074" y="0"/>
                    <a:pt x="2255180" y="26554"/>
                    <a:pt x="2302445" y="73819"/>
                  </a:cubicBezTo>
                  <a:cubicBezTo>
                    <a:pt x="2349710" y="121084"/>
                    <a:pt x="2376264" y="185190"/>
                    <a:pt x="2376263" y="252033"/>
                  </a:cubicBezTo>
                  <a:cubicBezTo>
                    <a:pt x="2376263" y="462055"/>
                    <a:pt x="2376264" y="672076"/>
                    <a:pt x="2376264" y="882098"/>
                  </a:cubicBezTo>
                  <a:lnTo>
                    <a:pt x="2376264" y="882098"/>
                  </a:lnTo>
                  <a:lnTo>
                    <a:pt x="2376264" y="1260140"/>
                  </a:lnTo>
                  <a:lnTo>
                    <a:pt x="2376264" y="1260135"/>
                  </a:lnTo>
                  <a:cubicBezTo>
                    <a:pt x="2376264" y="1326978"/>
                    <a:pt x="2349711" y="1391084"/>
                    <a:pt x="2302445" y="1438349"/>
                  </a:cubicBezTo>
                  <a:cubicBezTo>
                    <a:pt x="2255180" y="1485614"/>
                    <a:pt x="2191074" y="1512168"/>
                    <a:pt x="2124231" y="1512168"/>
                  </a:cubicBezTo>
                  <a:lnTo>
                    <a:pt x="1980220" y="1512168"/>
                  </a:lnTo>
                  <a:lnTo>
                    <a:pt x="1360625" y="1993431"/>
                  </a:lnTo>
                  <a:lnTo>
                    <a:pt x="1656184" y="1512168"/>
                  </a:lnTo>
                  <a:lnTo>
                    <a:pt x="252033" y="1512168"/>
                  </a:lnTo>
                  <a:cubicBezTo>
                    <a:pt x="185190" y="1512168"/>
                    <a:pt x="121084" y="1485615"/>
                    <a:pt x="73819" y="1438349"/>
                  </a:cubicBezTo>
                  <a:cubicBezTo>
                    <a:pt x="26554" y="1391084"/>
                    <a:pt x="0" y="1326978"/>
                    <a:pt x="0" y="1260135"/>
                  </a:cubicBezTo>
                  <a:lnTo>
                    <a:pt x="0" y="1260140"/>
                  </a:lnTo>
                  <a:lnTo>
                    <a:pt x="0" y="882098"/>
                  </a:lnTo>
                  <a:lnTo>
                    <a:pt x="0" y="882098"/>
                  </a:lnTo>
                  <a:lnTo>
                    <a:pt x="0" y="252033"/>
                  </a:lnTo>
                  <a:close/>
                </a:path>
              </a:pathLst>
            </a:custGeom>
            <a:solidFill>
              <a:schemeClr val="tx2">
                <a:lumMod val="20000"/>
                <a:lumOff val="80000"/>
              </a:schemeClr>
            </a:solidFill>
            <a:ln w="635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TextBox 40"/>
            <p:cNvSpPr txBox="1"/>
            <p:nvPr/>
          </p:nvSpPr>
          <p:spPr>
            <a:xfrm>
              <a:off x="524481" y="1816948"/>
              <a:ext cx="2247319" cy="1384995"/>
            </a:xfrm>
            <a:prstGeom prst="rect">
              <a:avLst/>
            </a:prstGeom>
            <a:noFill/>
          </p:spPr>
          <p:txBody>
            <a:bodyPr wrap="square" rtlCol="0">
              <a:spAutoFit/>
            </a:bodyPr>
            <a:lstStyle/>
            <a:p>
              <a:pPr algn="ctr"/>
              <a:r>
                <a:rPr lang="en-GB" sz="2800" dirty="0" smtClean="0">
                  <a:latin typeface="Century Gothic" pitchFamily="34" charset="0"/>
                </a:rPr>
                <a:t>To feel the adrenaline rush.</a:t>
              </a:r>
              <a:endParaRPr lang="en-GB" sz="2800" dirty="0">
                <a:latin typeface="Century Gothic" pitchFamily="34" charset="0"/>
              </a:endParaRPr>
            </a:p>
          </p:txBody>
        </p:sp>
      </p:grpSp>
      <p:pic>
        <p:nvPicPr>
          <p:cNvPr id="48" name="Picture 47" descr="teen boy head.png"/>
          <p:cNvPicPr>
            <a:picLocks noChangeAspect="1"/>
          </p:cNvPicPr>
          <p:nvPr/>
        </p:nvPicPr>
        <p:blipFill>
          <a:blip r:embed="rId4" cstate="print"/>
          <a:srcRect l="27364"/>
          <a:stretch>
            <a:fillRect/>
          </a:stretch>
        </p:blipFill>
        <p:spPr>
          <a:xfrm>
            <a:off x="0" y="3284984"/>
            <a:ext cx="2762439" cy="3312369"/>
          </a:xfrm>
          <a:prstGeom prst="rect">
            <a:avLst/>
          </a:prstGeom>
          <a:ln>
            <a:noFill/>
          </a:ln>
          <a:effectLst>
            <a:outerShdw blurRad="292100" dist="139700" dir="2700000" algn="tl" rotWithShape="0">
              <a:srgbClr val="333333">
                <a:alpha val="65000"/>
              </a:srgbClr>
            </a:outerShdw>
          </a:effectLst>
        </p:spPr>
      </p:pic>
      <p:sp>
        <p:nvSpPr>
          <p:cNvPr id="19" name="TextBox 18"/>
          <p:cNvSpPr txBox="1"/>
          <p:nvPr/>
        </p:nvSpPr>
        <p:spPr>
          <a:xfrm>
            <a:off x="4644008" y="5068341"/>
            <a:ext cx="4464496" cy="1384995"/>
          </a:xfrm>
          <a:prstGeom prst="rect">
            <a:avLst/>
          </a:prstGeom>
          <a:noFill/>
        </p:spPr>
        <p:txBody>
          <a:bodyPr wrap="square" rtlCol="0">
            <a:spAutoFit/>
          </a:bodyPr>
          <a:lstStyle/>
          <a:p>
            <a:r>
              <a:rPr lang="en-GB" sz="2800" dirty="0" smtClean="0">
                <a:solidFill>
                  <a:srgbClr val="7A5A00"/>
                </a:solidFill>
                <a:latin typeface="Century Gothic" pitchFamily="34" charset="0"/>
              </a:rPr>
              <a:t>There are many reasons </a:t>
            </a:r>
            <a:br>
              <a:rPr lang="en-GB" sz="2800" dirty="0" smtClean="0">
                <a:solidFill>
                  <a:srgbClr val="7A5A00"/>
                </a:solidFill>
                <a:latin typeface="Century Gothic" pitchFamily="34" charset="0"/>
              </a:rPr>
            </a:br>
            <a:r>
              <a:rPr lang="en-GB" sz="2800" dirty="0" smtClean="0">
                <a:solidFill>
                  <a:srgbClr val="7A5A00"/>
                </a:solidFill>
                <a:latin typeface="Century Gothic" pitchFamily="34" charset="0"/>
              </a:rPr>
              <a:t>for doing risky activities. </a:t>
            </a:r>
            <a:br>
              <a:rPr lang="en-GB" sz="2800" dirty="0" smtClean="0">
                <a:solidFill>
                  <a:srgbClr val="7A5A00"/>
                </a:solidFill>
                <a:latin typeface="Century Gothic" pitchFamily="34" charset="0"/>
              </a:rPr>
            </a:br>
            <a:r>
              <a:rPr lang="en-GB" sz="2800" dirty="0" smtClean="0">
                <a:solidFill>
                  <a:srgbClr val="7A5A00"/>
                </a:solidFill>
                <a:latin typeface="Century Gothic" pitchFamily="34" charset="0"/>
              </a:rPr>
              <a:t>These are </a:t>
            </a:r>
            <a:r>
              <a:rPr lang="en-GB" sz="2800" b="1" dirty="0" smtClean="0">
                <a:solidFill>
                  <a:srgbClr val="7A5A00"/>
                </a:solidFill>
                <a:latin typeface="Century Gothic" pitchFamily="34" charset="0"/>
              </a:rPr>
              <a:t>benefits</a:t>
            </a:r>
            <a:r>
              <a:rPr lang="en-GB" sz="2800" dirty="0" smtClean="0">
                <a:solidFill>
                  <a:srgbClr val="7A5A00"/>
                </a:solidFill>
                <a:latin typeface="Century Gothic" pitchFamily="34" charset="0"/>
              </a:rPr>
              <a:t>.</a:t>
            </a:r>
          </a:p>
        </p:txBody>
      </p:sp>
      <p:sp>
        <p:nvSpPr>
          <p:cNvPr id="24" name="TextBox 23"/>
          <p:cNvSpPr txBox="1"/>
          <p:nvPr/>
        </p:nvSpPr>
        <p:spPr>
          <a:xfrm>
            <a:off x="251520" y="908720"/>
            <a:ext cx="4320480" cy="646331"/>
          </a:xfrm>
          <a:prstGeom prst="rect">
            <a:avLst/>
          </a:prstGeom>
          <a:noFill/>
        </p:spPr>
        <p:txBody>
          <a:bodyPr wrap="square" rtlCol="0">
            <a:spAutoFit/>
          </a:bodyPr>
          <a:lstStyle/>
          <a:p>
            <a:r>
              <a:rPr lang="en-GB" b="1" dirty="0" smtClean="0">
                <a:solidFill>
                  <a:srgbClr val="7030A0"/>
                </a:solidFill>
                <a:latin typeface="Century Gothic" pitchFamily="34" charset="0"/>
              </a:rPr>
              <a:t>Score one point </a:t>
            </a:r>
            <a:r>
              <a:rPr lang="en-GB" dirty="0" smtClean="0">
                <a:solidFill>
                  <a:srgbClr val="7030A0"/>
                </a:solidFill>
                <a:latin typeface="Century Gothic" pitchFamily="34" charset="0"/>
              </a:rPr>
              <a:t>for every sensible reason, up to a maximum of </a:t>
            </a:r>
            <a:r>
              <a:rPr lang="en-GB" b="1" dirty="0" smtClean="0">
                <a:solidFill>
                  <a:srgbClr val="7030A0"/>
                </a:solidFill>
                <a:latin typeface="Century Gothic" pitchFamily="34" charset="0"/>
              </a:rPr>
              <a:t>5</a:t>
            </a:r>
            <a:r>
              <a:rPr lang="en-GB" dirty="0" smtClean="0">
                <a:solidFill>
                  <a:srgbClr val="7030A0"/>
                </a:solidFill>
                <a:latin typeface="Century Gothic" pitchFamily="34" charset="0"/>
              </a:rPr>
              <a:t> points. </a:t>
            </a:r>
          </a:p>
        </p:txBody>
      </p:sp>
      <p:sp>
        <p:nvSpPr>
          <p:cNvPr id="27" name="TextBox 26"/>
          <p:cNvSpPr txBox="1"/>
          <p:nvPr/>
        </p:nvSpPr>
        <p:spPr>
          <a:xfrm>
            <a:off x="1979712" y="260648"/>
            <a:ext cx="2952328" cy="523220"/>
          </a:xfrm>
          <a:prstGeom prst="rect">
            <a:avLst/>
          </a:prstGeom>
          <a:noFill/>
        </p:spPr>
        <p:txBody>
          <a:bodyPr wrap="square" rtlCol="0">
            <a:spAutoFit/>
          </a:bodyPr>
          <a:lstStyle/>
          <a:p>
            <a:r>
              <a:rPr lang="en-GB" sz="2800" b="1" dirty="0" smtClean="0">
                <a:solidFill>
                  <a:srgbClr val="7030A0"/>
                </a:solidFill>
                <a:latin typeface="Century Gothic" pitchFamily="34" charset="0"/>
              </a:rPr>
              <a:t>Round 5 </a:t>
            </a:r>
            <a:r>
              <a:rPr lang="en-GB" sz="2400" b="1" dirty="0" smtClean="0">
                <a:solidFill>
                  <a:srgbClr val="7030A0"/>
                </a:solidFill>
                <a:latin typeface="Century Gothic" pitchFamily="34" charset="0"/>
              </a:rPr>
              <a:t>answers</a:t>
            </a:r>
            <a:endParaRPr lang="en-GB" sz="2400" b="1" dirty="0">
              <a:solidFill>
                <a:srgbClr val="7030A0"/>
              </a:solidFill>
              <a:latin typeface="Century Gothic" pitchFamily="34" charset="0"/>
            </a:endParaRPr>
          </a:p>
        </p:txBody>
      </p:sp>
      <p:sp>
        <p:nvSpPr>
          <p:cNvPr id="22" name="Rectangle 21"/>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23" name="Rounded Rectangle 22"/>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32" name="Rounded Rectangle 31"/>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pic>
        <p:nvPicPr>
          <p:cNvPr id="15" name="Picture 3"/>
          <p:cNvPicPr>
            <a:picLocks noChangeAspect="1" noChangeArrowheads="1"/>
          </p:cNvPicPr>
          <p:nvPr/>
        </p:nvPicPr>
        <p:blipFill>
          <a:blip r:embed="rId5" cstate="print"/>
          <a:srcRect b="8660"/>
          <a:stretch>
            <a:fillRect/>
          </a:stretch>
        </p:blipFill>
        <p:spPr bwMode="auto">
          <a:xfrm flipH="1">
            <a:off x="6424758" y="855478"/>
            <a:ext cx="2719241" cy="3725650"/>
          </a:xfrm>
          <a:prstGeom prst="rect">
            <a:avLst/>
          </a:prstGeom>
          <a:ln w="57150">
            <a:solidFill>
              <a:schemeClr val="tx1"/>
            </a:solidFill>
          </a:ln>
          <a:effectLst>
            <a:outerShdw blurRad="292100" dist="139700" dir="2700000" algn="tl" rotWithShape="0">
              <a:srgbClr val="333333">
                <a:alpha val="65000"/>
              </a:srgbClr>
            </a:outerShdw>
          </a:effectLst>
        </p:spPr>
      </p:pic>
      <p:grpSp>
        <p:nvGrpSpPr>
          <p:cNvPr id="16" name="Group 15"/>
          <p:cNvGrpSpPr/>
          <p:nvPr/>
        </p:nvGrpSpPr>
        <p:grpSpPr>
          <a:xfrm>
            <a:off x="6317356" y="1"/>
            <a:ext cx="2754636" cy="723275"/>
            <a:chOff x="611560" y="5301208"/>
            <a:chExt cx="3059832" cy="803409"/>
          </a:xfrm>
        </p:grpSpPr>
        <p:sp>
          <p:nvSpPr>
            <p:cNvPr id="17" name="Rounded Rectangle 16"/>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8" name="Group 27"/>
            <p:cNvGrpSpPr/>
            <p:nvPr/>
          </p:nvGrpSpPr>
          <p:grpSpPr>
            <a:xfrm>
              <a:off x="611560" y="5301208"/>
              <a:ext cx="3059832" cy="803409"/>
              <a:chOff x="611560" y="5301208"/>
              <a:chExt cx="3059832" cy="803409"/>
            </a:xfrm>
          </p:grpSpPr>
          <p:sp>
            <p:nvSpPr>
              <p:cNvPr id="21" name="TextBox 20"/>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33" name="Rounded Rectangle 32"/>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38" name="Group 37"/>
          <p:cNvGrpSpPr/>
          <p:nvPr/>
        </p:nvGrpSpPr>
        <p:grpSpPr>
          <a:xfrm>
            <a:off x="3419872" y="4077072"/>
            <a:ext cx="2016224" cy="1008112"/>
            <a:chOff x="3563888" y="1556792"/>
            <a:chExt cx="2016224" cy="1008112"/>
          </a:xfrm>
        </p:grpSpPr>
        <p:sp>
          <p:nvSpPr>
            <p:cNvPr id="25" name="Rounded Rectangular Callout 24"/>
            <p:cNvSpPr/>
            <p:nvPr/>
          </p:nvSpPr>
          <p:spPr>
            <a:xfrm>
              <a:off x="3563888" y="1556792"/>
              <a:ext cx="1944216" cy="1008112"/>
            </a:xfrm>
            <a:prstGeom prst="wedgeRoundRectCallout">
              <a:avLst>
                <a:gd name="adj1" fmla="val -120084"/>
                <a:gd name="adj2" fmla="val 35992"/>
                <a:gd name="adj3" fmla="val 16667"/>
              </a:avLst>
            </a:prstGeom>
            <a:solidFill>
              <a:schemeClr val="accent5">
                <a:lumMod val="40000"/>
                <a:lumOff val="60000"/>
              </a:schemeClr>
            </a:solidFill>
            <a:ln w="6350">
              <a:solidFill>
                <a:schemeClr val="accent5"/>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TextBox 33"/>
            <p:cNvSpPr txBox="1"/>
            <p:nvPr/>
          </p:nvSpPr>
          <p:spPr>
            <a:xfrm>
              <a:off x="3635896" y="1600924"/>
              <a:ext cx="1944216" cy="954107"/>
            </a:xfrm>
            <a:prstGeom prst="rect">
              <a:avLst/>
            </a:prstGeom>
            <a:noFill/>
          </p:spPr>
          <p:txBody>
            <a:bodyPr wrap="square" rtlCol="0">
              <a:spAutoFit/>
            </a:bodyPr>
            <a:lstStyle/>
            <a:p>
              <a:pPr algn="ctr"/>
              <a:r>
                <a:rPr lang="en-GB" sz="2800" dirty="0" smtClean="0">
                  <a:latin typeface="Century Gothic" pitchFamily="34" charset="0"/>
                </a:rPr>
                <a:t>To get to school.</a:t>
              </a:r>
              <a:endParaRPr lang="en-GB" sz="2800" dirty="0">
                <a:latin typeface="Century Gothic" pitchFamily="34" charset="0"/>
              </a:endParaRPr>
            </a:p>
          </p:txBody>
        </p:sp>
      </p:grpSp>
      <p:grpSp>
        <p:nvGrpSpPr>
          <p:cNvPr id="37" name="Group 36"/>
          <p:cNvGrpSpPr/>
          <p:nvPr/>
        </p:nvGrpSpPr>
        <p:grpSpPr>
          <a:xfrm>
            <a:off x="3779912" y="3140968"/>
            <a:ext cx="2304256" cy="648072"/>
            <a:chOff x="3635896" y="2708920"/>
            <a:chExt cx="2304256" cy="648072"/>
          </a:xfrm>
          <a:solidFill>
            <a:schemeClr val="accent3">
              <a:lumMod val="40000"/>
              <a:lumOff val="60000"/>
            </a:schemeClr>
          </a:solidFill>
        </p:grpSpPr>
        <p:sp>
          <p:nvSpPr>
            <p:cNvPr id="35" name="Rounded Rectangular Callout 34"/>
            <p:cNvSpPr/>
            <p:nvPr/>
          </p:nvSpPr>
          <p:spPr>
            <a:xfrm>
              <a:off x="3635896" y="2708920"/>
              <a:ext cx="2232248" cy="648072"/>
            </a:xfrm>
            <a:prstGeom prst="wedgeRoundRectCallout">
              <a:avLst>
                <a:gd name="adj1" fmla="val -88017"/>
                <a:gd name="adj2" fmla="val 86498"/>
                <a:gd name="adj3" fmla="val 16667"/>
              </a:avLst>
            </a:prstGeom>
            <a:grpFill/>
            <a:ln w="6350">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p:cNvSpPr txBox="1"/>
            <p:nvPr/>
          </p:nvSpPr>
          <p:spPr>
            <a:xfrm>
              <a:off x="3707904" y="2780928"/>
              <a:ext cx="2232248" cy="523220"/>
            </a:xfrm>
            <a:prstGeom prst="rect">
              <a:avLst/>
            </a:prstGeom>
            <a:noFill/>
          </p:spPr>
          <p:txBody>
            <a:bodyPr wrap="square" rtlCol="0">
              <a:spAutoFit/>
            </a:bodyPr>
            <a:lstStyle/>
            <a:p>
              <a:pPr algn="ctr"/>
              <a:r>
                <a:rPr lang="en-GB" sz="2800" dirty="0" smtClean="0">
                  <a:latin typeface="Century Gothic" pitchFamily="34" charset="0"/>
                </a:rPr>
                <a:t>To keep fit.</a:t>
              </a:r>
              <a:endParaRPr lang="en-GB" sz="2800" dirty="0">
                <a:latin typeface="Century Gothic" pitchFamily="34" charset="0"/>
              </a:endParaRPr>
            </a:p>
          </p:txBody>
        </p:sp>
      </p:grpSp>
      <p:grpSp>
        <p:nvGrpSpPr>
          <p:cNvPr id="42" name="Group 41"/>
          <p:cNvGrpSpPr/>
          <p:nvPr/>
        </p:nvGrpSpPr>
        <p:grpSpPr>
          <a:xfrm>
            <a:off x="2843808" y="1700808"/>
            <a:ext cx="3032720" cy="1071736"/>
            <a:chOff x="3123456" y="1556792"/>
            <a:chExt cx="3032720" cy="1071736"/>
          </a:xfrm>
        </p:grpSpPr>
        <p:sp>
          <p:nvSpPr>
            <p:cNvPr id="43" name="Rounded Rectangular Callout 42"/>
            <p:cNvSpPr/>
            <p:nvPr/>
          </p:nvSpPr>
          <p:spPr>
            <a:xfrm>
              <a:off x="3123456" y="1556792"/>
              <a:ext cx="2960712" cy="1071736"/>
            </a:xfrm>
            <a:prstGeom prst="wedgeRoundRectCallout">
              <a:avLst>
                <a:gd name="adj1" fmla="val -61696"/>
                <a:gd name="adj2" fmla="val 163656"/>
                <a:gd name="adj3" fmla="val 16667"/>
              </a:avLst>
            </a:prstGeom>
            <a:solidFill>
              <a:schemeClr val="accent6">
                <a:lumMod val="20000"/>
                <a:lumOff val="80000"/>
              </a:schemeClr>
            </a:solidFill>
            <a:ln w="6350">
              <a:solidFill>
                <a:schemeClr val="accent6"/>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TextBox 43"/>
            <p:cNvSpPr txBox="1"/>
            <p:nvPr/>
          </p:nvSpPr>
          <p:spPr>
            <a:xfrm>
              <a:off x="3123456" y="1600924"/>
              <a:ext cx="3032720" cy="954107"/>
            </a:xfrm>
            <a:prstGeom prst="rect">
              <a:avLst/>
            </a:prstGeom>
            <a:noFill/>
          </p:spPr>
          <p:txBody>
            <a:bodyPr wrap="square" rtlCol="0">
              <a:spAutoFit/>
            </a:bodyPr>
            <a:lstStyle/>
            <a:p>
              <a:pPr algn="ctr"/>
              <a:r>
                <a:rPr lang="en-GB" sz="2800" dirty="0" smtClean="0">
                  <a:latin typeface="Century Gothic" pitchFamily="34" charset="0"/>
                </a:rPr>
                <a:t>To relax at the end of the day.</a:t>
              </a:r>
              <a:endParaRPr lang="en-GB" sz="2800" dirty="0">
                <a:latin typeface="Century Gothic" pitchFamily="34" charset="0"/>
              </a:endParaRPr>
            </a:p>
          </p:txBody>
        </p:sp>
      </p:grpSp>
      <p:grpSp>
        <p:nvGrpSpPr>
          <p:cNvPr id="45" name="Group 44"/>
          <p:cNvGrpSpPr/>
          <p:nvPr/>
        </p:nvGrpSpPr>
        <p:grpSpPr>
          <a:xfrm>
            <a:off x="2411760" y="5301208"/>
            <a:ext cx="2160240" cy="1080120"/>
            <a:chOff x="3563888" y="1556792"/>
            <a:chExt cx="2160240" cy="1080120"/>
          </a:xfrm>
        </p:grpSpPr>
        <p:sp>
          <p:nvSpPr>
            <p:cNvPr id="46" name="Rounded Rectangular Callout 45"/>
            <p:cNvSpPr/>
            <p:nvPr/>
          </p:nvSpPr>
          <p:spPr>
            <a:xfrm>
              <a:off x="3563888" y="1556792"/>
              <a:ext cx="2160240" cy="1080120"/>
            </a:xfrm>
            <a:prstGeom prst="wedgeRoundRectCallout">
              <a:avLst>
                <a:gd name="adj1" fmla="val -86574"/>
                <a:gd name="adj2" fmla="val -61652"/>
                <a:gd name="adj3" fmla="val 16667"/>
              </a:avLst>
            </a:prstGeom>
            <a:solidFill>
              <a:schemeClr val="accent4">
                <a:lumMod val="40000"/>
                <a:lumOff val="60000"/>
              </a:schemeClr>
            </a:solidFill>
            <a:ln w="6350">
              <a:solidFill>
                <a:schemeClr val="accent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p:cNvSpPr txBox="1"/>
            <p:nvPr/>
          </p:nvSpPr>
          <p:spPr>
            <a:xfrm>
              <a:off x="3635896" y="1600924"/>
              <a:ext cx="2016224" cy="954107"/>
            </a:xfrm>
            <a:prstGeom prst="rect">
              <a:avLst/>
            </a:prstGeom>
            <a:noFill/>
          </p:spPr>
          <p:txBody>
            <a:bodyPr wrap="square" rtlCol="0">
              <a:spAutoFit/>
            </a:bodyPr>
            <a:lstStyle/>
            <a:p>
              <a:pPr algn="ctr"/>
              <a:r>
                <a:rPr lang="en-GB" sz="2800" dirty="0" smtClean="0">
                  <a:latin typeface="Century Gothic" pitchFamily="34" charset="0"/>
                </a:rPr>
                <a:t>My friends do it.</a:t>
              </a:r>
              <a:endParaRPr lang="en-GB" sz="2800" dirty="0">
                <a:latin typeface="Century Gothic" pitchFamily="34"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2000"/>
                                        <p:tgtEl>
                                          <p:spTgt spid="4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2000"/>
                                        <p:tgtEl>
                                          <p:spTgt spid="42"/>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2000"/>
                                        <p:tgtEl>
                                          <p:spTgt spid="37"/>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2000"/>
                                        <p:tgtEl>
                                          <p:spTgt spid="38"/>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2000"/>
                                        <p:tgtEl>
                                          <p:spTgt spid="45"/>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stone scale.png"/>
          <p:cNvPicPr>
            <a:picLocks noChangeAspect="1"/>
          </p:cNvPicPr>
          <p:nvPr/>
        </p:nvPicPr>
        <p:blipFill>
          <a:blip r:embed="rId4" cstate="print"/>
          <a:stretch>
            <a:fillRect/>
          </a:stretch>
        </p:blipFill>
        <p:spPr>
          <a:xfrm>
            <a:off x="899592" y="4005064"/>
            <a:ext cx="4536503" cy="2539182"/>
          </a:xfrm>
          <a:prstGeom prst="rect">
            <a:avLst/>
          </a:prstGeom>
        </p:spPr>
      </p:pic>
      <p:sp>
        <p:nvSpPr>
          <p:cNvPr id="27" name="TextBox 26"/>
          <p:cNvSpPr txBox="1"/>
          <p:nvPr/>
        </p:nvSpPr>
        <p:spPr>
          <a:xfrm>
            <a:off x="1907704" y="260648"/>
            <a:ext cx="3096344" cy="523220"/>
          </a:xfrm>
          <a:prstGeom prst="rect">
            <a:avLst/>
          </a:prstGeom>
          <a:noFill/>
        </p:spPr>
        <p:txBody>
          <a:bodyPr wrap="square" rtlCol="0">
            <a:spAutoFit/>
          </a:bodyPr>
          <a:lstStyle/>
          <a:p>
            <a:r>
              <a:rPr lang="en-GB" sz="2400" b="1" dirty="0" smtClean="0">
                <a:solidFill>
                  <a:srgbClr val="7030A0"/>
                </a:solidFill>
                <a:latin typeface="Century Gothic" pitchFamily="34" charset="0"/>
              </a:rPr>
              <a:t>More on </a:t>
            </a:r>
            <a:r>
              <a:rPr lang="en-GB" sz="2800" b="1" dirty="0" smtClean="0">
                <a:solidFill>
                  <a:srgbClr val="7030A0"/>
                </a:solidFill>
                <a:latin typeface="Century Gothic" pitchFamily="34" charset="0"/>
              </a:rPr>
              <a:t>round 5</a:t>
            </a:r>
            <a:endParaRPr lang="en-GB" sz="2800" b="1" dirty="0">
              <a:solidFill>
                <a:srgbClr val="7030A0"/>
              </a:solidFill>
              <a:latin typeface="Century Gothic" pitchFamily="34" charset="0"/>
            </a:endParaRPr>
          </a:p>
        </p:txBody>
      </p:sp>
      <p:sp>
        <p:nvSpPr>
          <p:cNvPr id="32" name="TextBox 31"/>
          <p:cNvSpPr txBox="1"/>
          <p:nvPr/>
        </p:nvSpPr>
        <p:spPr>
          <a:xfrm>
            <a:off x="251520" y="980728"/>
            <a:ext cx="4536504" cy="1815882"/>
          </a:xfrm>
          <a:prstGeom prst="rect">
            <a:avLst/>
          </a:prstGeom>
          <a:noFill/>
        </p:spPr>
        <p:txBody>
          <a:bodyPr wrap="square" rtlCol="0">
            <a:spAutoFit/>
          </a:bodyPr>
          <a:lstStyle/>
          <a:p>
            <a:r>
              <a:rPr lang="en-GB" sz="2800" dirty="0" smtClean="0">
                <a:latin typeface="Century Gothic" pitchFamily="34" charset="0"/>
              </a:rPr>
              <a:t>You can estimate </a:t>
            </a:r>
            <a:br>
              <a:rPr lang="en-GB" sz="2800" dirty="0" smtClean="0">
                <a:latin typeface="Century Gothic" pitchFamily="34" charset="0"/>
              </a:rPr>
            </a:br>
            <a:r>
              <a:rPr lang="en-GB" sz="2800" dirty="0" smtClean="0">
                <a:latin typeface="Century Gothic" pitchFamily="34" charset="0"/>
              </a:rPr>
              <a:t>the size of a benefit by combining its </a:t>
            </a:r>
            <a:r>
              <a:rPr lang="en-GB" sz="2800" dirty="0" smtClean="0">
                <a:solidFill>
                  <a:srgbClr val="AC7F00"/>
                </a:solidFill>
                <a:latin typeface="Century Gothic" pitchFamily="34" charset="0"/>
              </a:rPr>
              <a:t>likelihood</a:t>
            </a:r>
            <a:r>
              <a:rPr lang="en-GB" sz="2800" dirty="0" smtClean="0">
                <a:latin typeface="Century Gothic" pitchFamily="34" charset="0"/>
              </a:rPr>
              <a:t> and </a:t>
            </a:r>
            <a:r>
              <a:rPr lang="en-GB" sz="2800" dirty="0" smtClean="0">
                <a:solidFill>
                  <a:srgbClr val="AC7F00"/>
                </a:solidFill>
                <a:latin typeface="Century Gothic" pitchFamily="34" charset="0"/>
              </a:rPr>
              <a:t>how good it is</a:t>
            </a:r>
            <a:r>
              <a:rPr lang="en-GB" sz="2400" dirty="0" smtClean="0">
                <a:solidFill>
                  <a:srgbClr val="7A5A00"/>
                </a:solidFill>
                <a:latin typeface="Century Gothic" pitchFamily="34" charset="0"/>
              </a:rPr>
              <a:t>.</a:t>
            </a:r>
          </a:p>
        </p:txBody>
      </p:sp>
      <p:grpSp>
        <p:nvGrpSpPr>
          <p:cNvPr id="17" name="Group 16"/>
          <p:cNvGrpSpPr/>
          <p:nvPr/>
        </p:nvGrpSpPr>
        <p:grpSpPr>
          <a:xfrm>
            <a:off x="5508104" y="4077072"/>
            <a:ext cx="3024336" cy="2160240"/>
            <a:chOff x="5652120" y="4077072"/>
            <a:chExt cx="3024336" cy="2160240"/>
          </a:xfrm>
        </p:grpSpPr>
        <p:sp>
          <p:nvSpPr>
            <p:cNvPr id="16" name="Oval 15"/>
            <p:cNvSpPr/>
            <p:nvPr/>
          </p:nvSpPr>
          <p:spPr>
            <a:xfrm>
              <a:off x="5652120" y="4077072"/>
              <a:ext cx="3024336" cy="2160240"/>
            </a:xfrm>
            <a:prstGeom prst="ellipse">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Box 34"/>
            <p:cNvSpPr txBox="1"/>
            <p:nvPr/>
          </p:nvSpPr>
          <p:spPr>
            <a:xfrm>
              <a:off x="5652120" y="4293096"/>
              <a:ext cx="3024336" cy="1581202"/>
            </a:xfrm>
            <a:prstGeom prst="rect">
              <a:avLst/>
            </a:prstGeom>
            <a:noFill/>
          </p:spPr>
          <p:txBody>
            <a:bodyPr wrap="square" rtlCol="0">
              <a:spAutoFit/>
            </a:bodyPr>
            <a:lstStyle/>
            <a:p>
              <a:pPr algn="ctr">
                <a:lnSpc>
                  <a:spcPts val="4000"/>
                </a:lnSpc>
              </a:pPr>
              <a:r>
                <a:rPr lang="en-GB" sz="2800" b="1" dirty="0" smtClean="0">
                  <a:solidFill>
                    <a:schemeClr val="bg1"/>
                  </a:solidFill>
                  <a:latin typeface="Century Gothic" pitchFamily="34" charset="0"/>
                </a:rPr>
                <a:t>And now, </a:t>
              </a:r>
              <a:br>
                <a:rPr lang="en-GB" sz="2800" b="1" dirty="0" smtClean="0">
                  <a:solidFill>
                    <a:schemeClr val="bg1"/>
                  </a:solidFill>
                  <a:latin typeface="Century Gothic" pitchFamily="34" charset="0"/>
                </a:rPr>
              </a:br>
              <a:r>
                <a:rPr lang="en-GB" sz="2800" b="1" dirty="0" smtClean="0">
                  <a:solidFill>
                    <a:schemeClr val="bg1"/>
                  </a:solidFill>
                  <a:latin typeface="Century Gothic" pitchFamily="34" charset="0"/>
                </a:rPr>
                <a:t>good bye from WhizzQuiz!</a:t>
              </a:r>
              <a:endParaRPr lang="en-GB" sz="2800" b="1" dirty="0">
                <a:solidFill>
                  <a:schemeClr val="bg1"/>
                </a:solidFill>
                <a:latin typeface="Century Gothic" pitchFamily="34" charset="0"/>
              </a:endParaRPr>
            </a:p>
          </p:txBody>
        </p:sp>
      </p:grpSp>
      <p:sp>
        <p:nvSpPr>
          <p:cNvPr id="14" name="Rectangle 13"/>
          <p:cNvSpPr/>
          <p:nvPr/>
        </p:nvSpPr>
        <p:spPr>
          <a:xfrm>
            <a:off x="6120680"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Decide</a:t>
            </a:r>
          </a:p>
        </p:txBody>
      </p:sp>
      <p:sp>
        <p:nvSpPr>
          <p:cNvPr id="19" name="Rounded Rectangle 18"/>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22" name="Rounded Rectangle 21"/>
          <p:cNvSpPr/>
          <p:nvPr/>
        </p:nvSpPr>
        <p:spPr>
          <a:xfrm>
            <a:off x="3059832"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Play</a:t>
            </a:r>
          </a:p>
        </p:txBody>
      </p:sp>
      <p:pic>
        <p:nvPicPr>
          <p:cNvPr id="13" name="Picture 2"/>
          <p:cNvPicPr>
            <a:picLocks noChangeAspect="1" noChangeArrowheads="1"/>
          </p:cNvPicPr>
          <p:nvPr/>
        </p:nvPicPr>
        <p:blipFill>
          <a:blip r:embed="rId5" cstate="print"/>
          <a:srcRect t="4652" r="4578"/>
          <a:stretch>
            <a:fillRect/>
          </a:stretch>
        </p:blipFill>
        <p:spPr bwMode="auto">
          <a:xfrm flipH="1">
            <a:off x="4713060" y="836712"/>
            <a:ext cx="4430940" cy="2952328"/>
          </a:xfrm>
          <a:prstGeom prst="rect">
            <a:avLst/>
          </a:prstGeom>
          <a:ln w="57150">
            <a:solidFill>
              <a:schemeClr val="tx1"/>
            </a:solidFill>
          </a:ln>
          <a:effectLst>
            <a:outerShdw blurRad="292100" dist="139700" dir="2700000" algn="tl" rotWithShape="0">
              <a:srgbClr val="333333">
                <a:alpha val="65000"/>
              </a:srgbClr>
            </a:outerShdw>
          </a:effectLst>
        </p:spPr>
      </p:pic>
      <p:grpSp>
        <p:nvGrpSpPr>
          <p:cNvPr id="20" name="Group 19"/>
          <p:cNvGrpSpPr/>
          <p:nvPr/>
        </p:nvGrpSpPr>
        <p:grpSpPr>
          <a:xfrm>
            <a:off x="-324544" y="2924944"/>
            <a:ext cx="4752528" cy="1080120"/>
            <a:chOff x="-324544" y="2924944"/>
            <a:chExt cx="4752528" cy="1080120"/>
          </a:xfrm>
        </p:grpSpPr>
        <p:sp>
          <p:nvSpPr>
            <p:cNvPr id="33" name="TextBox 32"/>
            <p:cNvSpPr txBox="1"/>
            <p:nvPr/>
          </p:nvSpPr>
          <p:spPr>
            <a:xfrm>
              <a:off x="1043608" y="2978949"/>
              <a:ext cx="3384376" cy="954107"/>
            </a:xfrm>
            <a:prstGeom prst="rect">
              <a:avLst/>
            </a:prstGeom>
            <a:noFill/>
          </p:spPr>
          <p:txBody>
            <a:bodyPr wrap="square" rtlCol="0">
              <a:spAutoFit/>
            </a:bodyPr>
            <a:lstStyle/>
            <a:p>
              <a:r>
                <a:rPr lang="en-GB" sz="2800" dirty="0" smtClean="0">
                  <a:latin typeface="Century Gothic" pitchFamily="34" charset="0"/>
                </a:rPr>
                <a:t>Then weigh up the risks and benefits.</a:t>
              </a:r>
              <a:endParaRPr lang="en-GB" sz="2400" dirty="0" smtClean="0">
                <a:solidFill>
                  <a:srgbClr val="7A5A00"/>
                </a:solidFill>
                <a:latin typeface="Century Gothic" pitchFamily="34" charset="0"/>
              </a:endParaRPr>
            </a:p>
          </p:txBody>
        </p:sp>
        <p:sp>
          <p:nvSpPr>
            <p:cNvPr id="15" name="Rounded Rectangle 14"/>
            <p:cNvSpPr/>
            <p:nvPr/>
          </p:nvSpPr>
          <p:spPr>
            <a:xfrm>
              <a:off x="-324544" y="2924944"/>
              <a:ext cx="4752528" cy="1080120"/>
            </a:xfrm>
            <a:prstGeom prst="roundRect">
              <a:avLst/>
            </a:prstGeom>
            <a:noFill/>
            <a:ln w="12700">
              <a:solidFill>
                <a:srgbClr val="7A5A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8" name="Group 17"/>
          <p:cNvGrpSpPr/>
          <p:nvPr/>
        </p:nvGrpSpPr>
        <p:grpSpPr>
          <a:xfrm>
            <a:off x="6317356" y="1"/>
            <a:ext cx="2754636" cy="723275"/>
            <a:chOff x="611560" y="5301208"/>
            <a:chExt cx="3059832" cy="803409"/>
          </a:xfrm>
        </p:grpSpPr>
        <p:sp>
          <p:nvSpPr>
            <p:cNvPr id="21" name="Rounded Rectangle 20"/>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4" name="Group 27"/>
            <p:cNvGrpSpPr/>
            <p:nvPr/>
          </p:nvGrpSpPr>
          <p:grpSpPr>
            <a:xfrm>
              <a:off x="611560" y="5301208"/>
              <a:ext cx="3059832" cy="803409"/>
              <a:chOff x="611560" y="5301208"/>
              <a:chExt cx="3059832" cy="803409"/>
            </a:xfrm>
          </p:grpSpPr>
          <p:sp>
            <p:nvSpPr>
              <p:cNvPr id="26" name="TextBox 25"/>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28" name="Rounded Rectangle 27"/>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835696" y="2492896"/>
            <a:ext cx="5976664" cy="3862596"/>
          </a:xfrm>
          <a:prstGeom prst="rect">
            <a:avLst/>
          </a:prstGeom>
        </p:spPr>
        <p:txBody>
          <a:bodyPr wrap="square">
            <a:spAutoFit/>
          </a:bodyPr>
          <a:lstStyle/>
          <a:p>
            <a:pPr marL="717550" lvl="1" indent="-260350">
              <a:spcBef>
                <a:spcPts val="600"/>
              </a:spcBef>
            </a:pPr>
            <a:r>
              <a:rPr lang="en-GB" sz="2000" b="1" dirty="0" smtClean="0">
                <a:solidFill>
                  <a:srgbClr val="00B050"/>
                </a:solidFill>
                <a:latin typeface="Century Gothic" pitchFamily="34" charset="0"/>
              </a:rPr>
              <a:t>1</a:t>
            </a:r>
            <a:r>
              <a:rPr lang="en-GB" sz="2000" dirty="0" smtClean="0">
                <a:latin typeface="Century Gothic" pitchFamily="34" charset="0"/>
              </a:rPr>
              <a:t>	Decide whether each card describes </a:t>
            </a:r>
            <a:br>
              <a:rPr lang="en-GB" sz="2000" dirty="0" smtClean="0">
                <a:latin typeface="Century Gothic" pitchFamily="34" charset="0"/>
              </a:rPr>
            </a:br>
            <a:r>
              <a:rPr lang="en-GB" sz="2000" dirty="0" smtClean="0">
                <a:latin typeface="Century Gothic" pitchFamily="34" charset="0"/>
              </a:rPr>
              <a:t>a risk, a benefit, or neither</a:t>
            </a:r>
          </a:p>
          <a:p>
            <a:pPr marL="717550" lvl="1" indent="-260350">
              <a:spcBef>
                <a:spcPts val="600"/>
              </a:spcBef>
            </a:pPr>
            <a:r>
              <a:rPr lang="en-GB" sz="2000" b="1" dirty="0" smtClean="0">
                <a:solidFill>
                  <a:srgbClr val="00B050"/>
                </a:solidFill>
                <a:latin typeface="Century Gothic" pitchFamily="34" charset="0"/>
              </a:rPr>
              <a:t>2</a:t>
            </a:r>
            <a:r>
              <a:rPr lang="en-GB" sz="2000" dirty="0" smtClean="0">
                <a:latin typeface="Century Gothic" pitchFamily="34" charset="0"/>
              </a:rPr>
              <a:t>	Estimate the seriousness of each risk </a:t>
            </a:r>
            <a:br>
              <a:rPr lang="en-GB" sz="2000" dirty="0" smtClean="0">
                <a:latin typeface="Century Gothic" pitchFamily="34" charset="0"/>
              </a:rPr>
            </a:br>
            <a:r>
              <a:rPr lang="en-GB" sz="2000" dirty="0" smtClean="0">
                <a:latin typeface="Century Gothic" pitchFamily="34" charset="0"/>
              </a:rPr>
              <a:t>and benefit (score 1, 2 or 3).</a:t>
            </a:r>
          </a:p>
          <a:p>
            <a:pPr marL="717550" lvl="1" indent="-260350">
              <a:spcBef>
                <a:spcPts val="600"/>
              </a:spcBef>
            </a:pPr>
            <a:r>
              <a:rPr lang="en-GB" sz="2000" b="1" dirty="0" smtClean="0">
                <a:solidFill>
                  <a:srgbClr val="00B050"/>
                </a:solidFill>
                <a:latin typeface="Century Gothic" pitchFamily="34" charset="0"/>
              </a:rPr>
              <a:t>3</a:t>
            </a:r>
            <a:r>
              <a:rPr lang="en-GB" sz="2000" dirty="0" smtClean="0">
                <a:latin typeface="Century Gothic" pitchFamily="34" charset="0"/>
              </a:rPr>
              <a:t>	Estimate the likelihood of each risk </a:t>
            </a:r>
            <a:br>
              <a:rPr lang="en-GB" sz="2000" dirty="0" smtClean="0">
                <a:latin typeface="Century Gothic" pitchFamily="34" charset="0"/>
              </a:rPr>
            </a:br>
            <a:r>
              <a:rPr lang="en-GB" sz="2000" dirty="0" smtClean="0">
                <a:latin typeface="Century Gothic" pitchFamily="34" charset="0"/>
              </a:rPr>
              <a:t>and benefit happening (score 1, 2 or 3)</a:t>
            </a:r>
          </a:p>
          <a:p>
            <a:pPr marL="717550" lvl="1" indent="-260350">
              <a:spcBef>
                <a:spcPts val="600"/>
              </a:spcBef>
            </a:pPr>
            <a:r>
              <a:rPr lang="en-GB" sz="2000" b="1" dirty="0" smtClean="0">
                <a:solidFill>
                  <a:srgbClr val="00B050"/>
                </a:solidFill>
                <a:latin typeface="Century Gothic" pitchFamily="34" charset="0"/>
              </a:rPr>
              <a:t>4</a:t>
            </a:r>
            <a:r>
              <a:rPr lang="en-GB" sz="2000" dirty="0" smtClean="0">
                <a:latin typeface="Century Gothic" pitchFamily="34" charset="0"/>
              </a:rPr>
              <a:t>	Multiply likelihood x seriousness to decide how big each risk and benefit is.</a:t>
            </a:r>
          </a:p>
          <a:p>
            <a:pPr marL="717550" lvl="1" indent="-260350">
              <a:spcBef>
                <a:spcPts val="600"/>
              </a:spcBef>
            </a:pPr>
            <a:r>
              <a:rPr lang="en-GB" sz="2000" b="1" dirty="0" smtClean="0">
                <a:solidFill>
                  <a:srgbClr val="00B050"/>
                </a:solidFill>
                <a:latin typeface="Century Gothic" pitchFamily="34" charset="0"/>
              </a:rPr>
              <a:t>5</a:t>
            </a:r>
            <a:r>
              <a:rPr lang="en-GB" sz="2000" dirty="0" smtClean="0">
                <a:latin typeface="Century Gothic" pitchFamily="34" charset="0"/>
              </a:rPr>
              <a:t>	Add up the scores for the risks </a:t>
            </a:r>
            <a:br>
              <a:rPr lang="en-GB" sz="2000" dirty="0" smtClean="0">
                <a:latin typeface="Century Gothic" pitchFamily="34" charset="0"/>
              </a:rPr>
            </a:br>
            <a:r>
              <a:rPr lang="en-GB" sz="2000" dirty="0" smtClean="0">
                <a:latin typeface="Century Gothic" pitchFamily="34" charset="0"/>
              </a:rPr>
              <a:t>and for the benefits.</a:t>
            </a:r>
          </a:p>
          <a:p>
            <a:pPr marL="717550" lvl="1" indent="-260350">
              <a:spcBef>
                <a:spcPts val="600"/>
              </a:spcBef>
            </a:pPr>
            <a:r>
              <a:rPr lang="en-GB" sz="2000" b="1" dirty="0" smtClean="0">
                <a:solidFill>
                  <a:srgbClr val="00B050"/>
                </a:solidFill>
                <a:latin typeface="Century Gothic" pitchFamily="34" charset="0"/>
              </a:rPr>
              <a:t>6</a:t>
            </a:r>
            <a:r>
              <a:rPr lang="en-GB" sz="2000" dirty="0" smtClean="0">
                <a:latin typeface="Century Gothic" pitchFamily="34" charset="0"/>
              </a:rPr>
              <a:t>	Compare the totals and decide. </a:t>
            </a:r>
          </a:p>
        </p:txBody>
      </p:sp>
      <p:grpSp>
        <p:nvGrpSpPr>
          <p:cNvPr id="2" name="Group 20"/>
          <p:cNvGrpSpPr/>
          <p:nvPr/>
        </p:nvGrpSpPr>
        <p:grpSpPr>
          <a:xfrm>
            <a:off x="1115617" y="1124744"/>
            <a:ext cx="5544615" cy="973491"/>
            <a:chOff x="1168957" y="2634541"/>
            <a:chExt cx="6359490" cy="2100691"/>
          </a:xfrm>
        </p:grpSpPr>
        <p:sp>
          <p:nvSpPr>
            <p:cNvPr id="19" name="Rounded Rectangle 18"/>
            <p:cNvSpPr/>
            <p:nvPr/>
          </p:nvSpPr>
          <p:spPr>
            <a:xfrm>
              <a:off x="1168957" y="2634541"/>
              <a:ext cx="6359490" cy="2100691"/>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p:cNvSpPr txBox="1"/>
            <p:nvPr/>
          </p:nvSpPr>
          <p:spPr>
            <a:xfrm>
              <a:off x="1251547" y="2789927"/>
              <a:ext cx="6276900" cy="1793204"/>
            </a:xfrm>
            <a:prstGeom prst="rect">
              <a:avLst/>
            </a:prstGeom>
            <a:noFill/>
          </p:spPr>
          <p:txBody>
            <a:bodyPr wrap="square" rtlCol="0">
              <a:spAutoFit/>
            </a:bodyPr>
            <a:lstStyle/>
            <a:p>
              <a:r>
                <a:rPr lang="en-GB" sz="2400" dirty="0" smtClean="0">
                  <a:solidFill>
                    <a:schemeClr val="bg1"/>
                  </a:solidFill>
                  <a:latin typeface="Century Gothic" pitchFamily="34" charset="0"/>
                </a:rPr>
                <a:t>Will you support a European ban </a:t>
              </a:r>
              <a:br>
                <a:rPr lang="en-GB" sz="2400" dirty="0" smtClean="0">
                  <a:solidFill>
                    <a:schemeClr val="bg1"/>
                  </a:solidFill>
                  <a:latin typeface="Century Gothic" pitchFamily="34" charset="0"/>
                </a:rPr>
              </a:br>
              <a:r>
                <a:rPr lang="en-GB" sz="2400" dirty="0" smtClean="0">
                  <a:solidFill>
                    <a:schemeClr val="bg1"/>
                  </a:solidFill>
                  <a:latin typeface="Century Gothic" pitchFamily="34" charset="0"/>
                </a:rPr>
                <a:t>on indoor vaping in public places?</a:t>
              </a:r>
              <a:endParaRPr lang="en-GB" sz="2400" b="1" dirty="0" smtClean="0">
                <a:solidFill>
                  <a:schemeClr val="bg1"/>
                </a:solidFill>
                <a:latin typeface="Century Gothic" pitchFamily="34" charset="0"/>
              </a:endParaRPr>
            </a:p>
          </p:txBody>
        </p:sp>
      </p:grpSp>
      <p:grpSp>
        <p:nvGrpSpPr>
          <p:cNvPr id="3" name="Group 22"/>
          <p:cNvGrpSpPr/>
          <p:nvPr/>
        </p:nvGrpSpPr>
        <p:grpSpPr>
          <a:xfrm>
            <a:off x="1115616" y="2348880"/>
            <a:ext cx="6768752" cy="4032447"/>
            <a:chOff x="1115616" y="2348880"/>
            <a:chExt cx="6768752" cy="4032447"/>
          </a:xfrm>
        </p:grpSpPr>
        <p:sp>
          <p:nvSpPr>
            <p:cNvPr id="18" name="Rounded Rectangle 17"/>
            <p:cNvSpPr/>
            <p:nvPr/>
          </p:nvSpPr>
          <p:spPr>
            <a:xfrm>
              <a:off x="1115616" y="2348880"/>
              <a:ext cx="6768752" cy="4032447"/>
            </a:xfrm>
            <a:prstGeom prst="roundRect">
              <a:avLst>
                <a:gd name="adj" fmla="val 10254"/>
              </a:avLst>
            </a:prstGeom>
            <a:noFill/>
            <a:ln w="6350">
              <a:solidFill>
                <a:srgbClr val="EB9F1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8" name="Picture 27" descr="discuss.png"/>
            <p:cNvPicPr>
              <a:picLocks noChangeAspect="1"/>
            </p:cNvPicPr>
            <p:nvPr/>
          </p:nvPicPr>
          <p:blipFill>
            <a:blip r:embed="rId4" cstate="print"/>
            <a:stretch>
              <a:fillRect/>
            </a:stretch>
          </p:blipFill>
          <p:spPr>
            <a:xfrm>
              <a:off x="1273387" y="2492896"/>
              <a:ext cx="922349" cy="546537"/>
            </a:xfrm>
            <a:prstGeom prst="rect">
              <a:avLst/>
            </a:prstGeom>
            <a:effectLst>
              <a:outerShdw blurRad="88900" dist="63500" dir="2700000" algn="tl" rotWithShape="0">
                <a:prstClr val="black">
                  <a:alpha val="40000"/>
                </a:prstClr>
              </a:outerShdw>
            </a:effectLst>
          </p:spPr>
        </p:pic>
      </p:grpSp>
      <p:sp>
        <p:nvSpPr>
          <p:cNvPr id="29" name="TextBox 28"/>
          <p:cNvSpPr txBox="1"/>
          <p:nvPr/>
        </p:nvSpPr>
        <p:spPr>
          <a:xfrm>
            <a:off x="1835696" y="260648"/>
            <a:ext cx="6120680" cy="523220"/>
          </a:xfrm>
          <a:prstGeom prst="rect">
            <a:avLst/>
          </a:prstGeom>
          <a:noFill/>
        </p:spPr>
        <p:txBody>
          <a:bodyPr wrap="square" rtlCol="0">
            <a:spAutoFit/>
          </a:bodyPr>
          <a:lstStyle/>
          <a:p>
            <a:r>
              <a:rPr lang="en-GB" sz="2800" dirty="0" smtClean="0">
                <a:latin typeface="Century Gothic" pitchFamily="34" charset="0"/>
              </a:rPr>
              <a:t>Back to the big question...</a:t>
            </a:r>
            <a:endParaRPr lang="en-GB" sz="2800" dirty="0">
              <a:latin typeface="Century Gothic" pitchFamily="34" charset="0"/>
            </a:endParaRPr>
          </a:p>
        </p:txBody>
      </p:sp>
      <p:sp>
        <p:nvSpPr>
          <p:cNvPr id="32" name="Rounded Rectangle 31"/>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33" name="Rectangle 32"/>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Play</a:t>
            </a:r>
          </a:p>
        </p:txBody>
      </p:sp>
      <p:sp>
        <p:nvSpPr>
          <p:cNvPr id="30" name="Rounded Rectangle 29"/>
          <p:cNvSpPr/>
          <p:nvPr/>
        </p:nvSpPr>
        <p:spPr>
          <a:xfrm>
            <a:off x="6120680"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Decide</a:t>
            </a:r>
          </a:p>
        </p:txBody>
      </p:sp>
      <p:pic>
        <p:nvPicPr>
          <p:cNvPr id="15" name="Picture 14" descr="no vape sign.png"/>
          <p:cNvPicPr>
            <a:picLocks noChangeAspect="1"/>
          </p:cNvPicPr>
          <p:nvPr/>
        </p:nvPicPr>
        <p:blipFill>
          <a:blip r:embed="rId5" cstate="print"/>
          <a:stretch>
            <a:fillRect/>
          </a:stretch>
        </p:blipFill>
        <p:spPr>
          <a:xfrm>
            <a:off x="6359107" y="692696"/>
            <a:ext cx="1885301" cy="1872208"/>
          </a:xfrm>
          <a:prstGeom prst="rect">
            <a:avLst/>
          </a:prstGeom>
          <a:ln>
            <a:noFill/>
          </a:ln>
          <a:effectLst>
            <a:outerShdw blurRad="292100" dist="139700" dir="2700000" algn="tl" rotWithShape="0">
              <a:srgbClr val="333333">
                <a:alpha val="65000"/>
              </a:srgbClr>
            </a:outerShdw>
          </a:effectLst>
        </p:spPr>
      </p:pic>
      <p:grpSp>
        <p:nvGrpSpPr>
          <p:cNvPr id="4" name="Group 9"/>
          <p:cNvGrpSpPr/>
          <p:nvPr/>
        </p:nvGrpSpPr>
        <p:grpSpPr>
          <a:xfrm>
            <a:off x="7813154" y="0"/>
            <a:ext cx="1296144" cy="641606"/>
            <a:chOff x="7813154" y="0"/>
            <a:chExt cx="1296144" cy="641606"/>
          </a:xfrm>
        </p:grpSpPr>
        <p:sp>
          <p:nvSpPr>
            <p:cNvPr id="17" name="TextBox 16"/>
            <p:cNvSpPr txBox="1"/>
            <p:nvPr/>
          </p:nvSpPr>
          <p:spPr>
            <a:xfrm>
              <a:off x="7813154" y="0"/>
              <a:ext cx="792088" cy="584775"/>
            </a:xfrm>
            <a:prstGeom prst="rect">
              <a:avLst/>
            </a:prstGeom>
            <a:noFill/>
          </p:spPr>
          <p:txBody>
            <a:bodyPr wrap="square" rtlCol="0">
              <a:spAutoFit/>
            </a:bodyPr>
            <a:lstStyle/>
            <a:p>
              <a:pPr algn="r"/>
              <a:r>
                <a:rPr lang="en-GB" sz="1600" dirty="0" smtClean="0">
                  <a:latin typeface="Century Gothic" pitchFamily="34" charset="0"/>
                </a:rPr>
                <a:t>SS2 and 3</a:t>
              </a:r>
              <a:endParaRPr lang="en-GB" sz="1600" dirty="0">
                <a:latin typeface="Century Gothic" pitchFamily="34" charset="0"/>
              </a:endParaRPr>
            </a:p>
          </p:txBody>
        </p:sp>
        <p:pic>
          <p:nvPicPr>
            <p:cNvPr id="22" name="Picture 21" descr="Student sheets.png"/>
            <p:cNvPicPr>
              <a:picLocks noChangeAspect="1"/>
            </p:cNvPicPr>
            <p:nvPr/>
          </p:nvPicPr>
          <p:blipFill>
            <a:blip r:embed="rId6" cstate="print"/>
            <a:stretch>
              <a:fillRect/>
            </a:stretch>
          </p:blipFill>
          <p:spPr>
            <a:xfrm>
              <a:off x="8598815" y="44624"/>
              <a:ext cx="510483" cy="596982"/>
            </a:xfrm>
            <a:prstGeom prst="rect">
              <a:avLst/>
            </a:prstGeom>
          </p:spPr>
        </p:pic>
      </p:grpSp>
    </p:spTree>
    <p:custDataLst>
      <p:tags r:id="rId1"/>
    </p:custDataLst>
    <p:extLst>
      <p:ext uri="{BB962C8B-B14F-4D97-AF65-F5344CB8AC3E}">
        <p14:creationId xmlns="" xmlns:p14="http://schemas.microsoft.com/office/powerpoint/2010/main" val="137713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10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000"/>
                                        <p:tgtEl>
                                          <p:spTgt spid="15"/>
                                        </p:tgtEl>
                                      </p:cBhvr>
                                    </p:animEffect>
                                  </p:childTnLst>
                                </p:cTn>
                              </p:par>
                            </p:childTnLst>
                          </p:cTn>
                        </p:par>
                        <p:par>
                          <p:cTn id="11" fill="hold">
                            <p:stCondLst>
                              <p:cond delay="30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par>
                          <p:cTn id="15" fill="hold">
                            <p:stCondLst>
                              <p:cond delay="5000"/>
                            </p:stCondLst>
                            <p:childTnLst>
                              <p:par>
                                <p:cTn id="16" presetID="10" presetClass="entr" presetSubtype="0" fill="hold" grpId="0" nodeType="after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fade">
                                      <p:cBhvr>
                                        <p:cTn id="18" dur="1000"/>
                                        <p:tgtEl>
                                          <p:spTgt spid="13">
                                            <p:txEl>
                                              <p:pRg st="0" end="0"/>
                                            </p:txEl>
                                          </p:spTgt>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fade">
                                      <p:cBhvr>
                                        <p:cTn id="22" dur="1000"/>
                                        <p:tgtEl>
                                          <p:spTgt spid="13">
                                            <p:txEl>
                                              <p:pRg st="1" end="1"/>
                                            </p:txEl>
                                          </p:spTgt>
                                        </p:tgtEl>
                                      </p:cBhvr>
                                    </p:animEffect>
                                  </p:childTnLst>
                                </p:cTn>
                              </p:par>
                            </p:childTnLst>
                          </p:cTn>
                        </p:par>
                        <p:par>
                          <p:cTn id="23" fill="hold">
                            <p:stCondLst>
                              <p:cond delay="7000"/>
                            </p:stCondLst>
                            <p:childTnLst>
                              <p:par>
                                <p:cTn id="24" presetID="10" presetClass="entr" presetSubtype="0" fill="hold" grpId="0" nodeType="after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1000"/>
                                        <p:tgtEl>
                                          <p:spTgt spid="13">
                                            <p:txEl>
                                              <p:pRg st="2" end="2"/>
                                            </p:txEl>
                                          </p:spTgt>
                                        </p:tgtEl>
                                      </p:cBhvr>
                                    </p:animEffect>
                                  </p:childTnLst>
                                </p:cTn>
                              </p:par>
                            </p:childTnLst>
                          </p:cTn>
                        </p:par>
                        <p:par>
                          <p:cTn id="27" fill="hold">
                            <p:stCondLst>
                              <p:cond delay="8000"/>
                            </p:stCondLst>
                            <p:childTnLst>
                              <p:par>
                                <p:cTn id="28" presetID="10" presetClass="entr" presetSubtype="0" fill="hold" grpId="0" nodeType="afterEffect">
                                  <p:stCondLst>
                                    <p:cond delay="0"/>
                                  </p:stCondLst>
                                  <p:childTnLst>
                                    <p:set>
                                      <p:cBhvr>
                                        <p:cTn id="29" dur="1" fill="hold">
                                          <p:stCondLst>
                                            <p:cond delay="0"/>
                                          </p:stCondLst>
                                        </p:cTn>
                                        <p:tgtEl>
                                          <p:spTgt spid="13">
                                            <p:txEl>
                                              <p:pRg st="3" end="3"/>
                                            </p:txEl>
                                          </p:spTgt>
                                        </p:tgtEl>
                                        <p:attrNameLst>
                                          <p:attrName>style.visibility</p:attrName>
                                        </p:attrNameLst>
                                      </p:cBhvr>
                                      <p:to>
                                        <p:strVal val="visible"/>
                                      </p:to>
                                    </p:set>
                                    <p:animEffect transition="in" filter="fade">
                                      <p:cBhvr>
                                        <p:cTn id="30" dur="1000"/>
                                        <p:tgtEl>
                                          <p:spTgt spid="13">
                                            <p:txEl>
                                              <p:pRg st="3" end="3"/>
                                            </p:txEl>
                                          </p:spTgt>
                                        </p:tgtEl>
                                      </p:cBhvr>
                                    </p:animEffect>
                                  </p:childTnLst>
                                </p:cTn>
                              </p:par>
                            </p:childTnLst>
                          </p:cTn>
                        </p:par>
                        <p:par>
                          <p:cTn id="31" fill="hold">
                            <p:stCondLst>
                              <p:cond delay="9000"/>
                            </p:stCondLst>
                            <p:childTnLst>
                              <p:par>
                                <p:cTn id="32" presetID="10" presetClass="entr" presetSubtype="0" fill="hold" grpId="0" nodeType="after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animEffect transition="in" filter="fade">
                                      <p:cBhvr>
                                        <p:cTn id="34" dur="1000"/>
                                        <p:tgtEl>
                                          <p:spTgt spid="13">
                                            <p:txEl>
                                              <p:pRg st="4" end="4"/>
                                            </p:txEl>
                                          </p:spTgt>
                                        </p:tgtEl>
                                      </p:cBhvr>
                                    </p:animEffect>
                                  </p:childTnLst>
                                </p:cTn>
                              </p:par>
                            </p:childTnLst>
                          </p:cTn>
                        </p:par>
                        <p:par>
                          <p:cTn id="35" fill="hold">
                            <p:stCondLst>
                              <p:cond delay="10000"/>
                            </p:stCondLst>
                            <p:childTnLst>
                              <p:par>
                                <p:cTn id="36" presetID="10" presetClass="entr" presetSubtype="0" fill="hold" grpId="0" nodeType="afterEffect">
                                  <p:stCondLst>
                                    <p:cond delay="0"/>
                                  </p:stCondLst>
                                  <p:childTnLst>
                                    <p:set>
                                      <p:cBhvr>
                                        <p:cTn id="37" dur="1" fill="hold">
                                          <p:stCondLst>
                                            <p:cond delay="0"/>
                                          </p:stCondLst>
                                        </p:cTn>
                                        <p:tgtEl>
                                          <p:spTgt spid="13">
                                            <p:txEl>
                                              <p:pRg st="5" end="5"/>
                                            </p:txEl>
                                          </p:spTgt>
                                        </p:tgtEl>
                                        <p:attrNameLst>
                                          <p:attrName>style.visibility</p:attrName>
                                        </p:attrNameLst>
                                      </p:cBhvr>
                                      <p:to>
                                        <p:strVal val="visible"/>
                                      </p:to>
                                    </p:set>
                                    <p:animEffect transition="in" filter="fade">
                                      <p:cBhvr>
                                        <p:cTn id="38" dur="10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notepad and pen.png"/>
          <p:cNvPicPr>
            <a:picLocks noChangeAspect="1"/>
          </p:cNvPicPr>
          <p:nvPr/>
        </p:nvPicPr>
        <p:blipFill>
          <a:blip r:embed="rId4" cstate="print"/>
          <a:srcRect r="6556"/>
          <a:stretch>
            <a:fillRect/>
          </a:stretch>
        </p:blipFill>
        <p:spPr>
          <a:xfrm>
            <a:off x="3923928" y="188640"/>
            <a:ext cx="5112568" cy="6552728"/>
          </a:xfrm>
          <a:prstGeom prst="rect">
            <a:avLst/>
          </a:prstGeom>
        </p:spPr>
      </p:pic>
      <p:sp>
        <p:nvSpPr>
          <p:cNvPr id="38" name="Rectangle 37"/>
          <p:cNvSpPr/>
          <p:nvPr/>
        </p:nvSpPr>
        <p:spPr>
          <a:xfrm>
            <a:off x="4283968" y="957774"/>
            <a:ext cx="3943294" cy="773665"/>
          </a:xfrm>
          <a:prstGeom prst="rect">
            <a:avLst/>
          </a:prstGeom>
        </p:spPr>
        <p:txBody>
          <a:bodyPr wrap="square">
            <a:spAutoFit/>
          </a:bodyPr>
          <a:lstStyle/>
          <a:p>
            <a:pPr algn="ctr"/>
            <a:endParaRPr lang="en-GB" sz="4000" b="1" dirty="0" smtClean="0">
              <a:latin typeface="Century Gothic" pitchFamily="34" charset="0"/>
            </a:endParaRPr>
          </a:p>
        </p:txBody>
      </p:sp>
      <p:sp>
        <p:nvSpPr>
          <p:cNvPr id="45" name="TextBox 44"/>
          <p:cNvSpPr txBox="1"/>
          <p:nvPr/>
        </p:nvSpPr>
        <p:spPr>
          <a:xfrm>
            <a:off x="4475988" y="764704"/>
            <a:ext cx="3168352" cy="646331"/>
          </a:xfrm>
          <a:prstGeom prst="rect">
            <a:avLst/>
          </a:prstGeom>
          <a:noFill/>
        </p:spPr>
        <p:txBody>
          <a:bodyPr wrap="square" rtlCol="0">
            <a:spAutoFit/>
          </a:bodyPr>
          <a:lstStyle/>
          <a:p>
            <a:r>
              <a:rPr lang="en-GB" dirty="0" smtClean="0">
                <a:latin typeface="Century Gothic" pitchFamily="34" charset="0"/>
              </a:rPr>
              <a:t>I support / do not </a:t>
            </a:r>
            <a:br>
              <a:rPr lang="en-GB" dirty="0" smtClean="0">
                <a:latin typeface="Century Gothic" pitchFamily="34" charset="0"/>
              </a:rPr>
            </a:br>
            <a:r>
              <a:rPr lang="en-GB" dirty="0" smtClean="0">
                <a:latin typeface="Century Gothic" pitchFamily="34" charset="0"/>
              </a:rPr>
              <a:t>support the ban.</a:t>
            </a:r>
            <a:endParaRPr lang="en-GB" dirty="0">
              <a:latin typeface="Century Gothic" pitchFamily="34" charset="0"/>
            </a:endParaRPr>
          </a:p>
        </p:txBody>
      </p:sp>
      <p:sp>
        <p:nvSpPr>
          <p:cNvPr id="46" name="TextBox 45"/>
          <p:cNvSpPr txBox="1"/>
          <p:nvPr/>
        </p:nvSpPr>
        <p:spPr>
          <a:xfrm>
            <a:off x="4475988" y="1412776"/>
            <a:ext cx="3456384" cy="369332"/>
          </a:xfrm>
          <a:prstGeom prst="rect">
            <a:avLst/>
          </a:prstGeom>
          <a:noFill/>
        </p:spPr>
        <p:txBody>
          <a:bodyPr wrap="square" rtlCol="0">
            <a:spAutoFit/>
          </a:bodyPr>
          <a:lstStyle/>
          <a:p>
            <a:r>
              <a:rPr lang="en-GB" dirty="0" smtClean="0">
                <a:latin typeface="Century Gothic" pitchFamily="34" charset="0"/>
              </a:rPr>
              <a:t>The benefits of the ban are</a:t>
            </a:r>
            <a:endParaRPr lang="en-GB" dirty="0">
              <a:latin typeface="Century Gothic" pitchFamily="34" charset="0"/>
            </a:endParaRPr>
          </a:p>
        </p:txBody>
      </p:sp>
      <p:sp>
        <p:nvSpPr>
          <p:cNvPr id="47" name="TextBox 46"/>
          <p:cNvSpPr txBox="1"/>
          <p:nvPr/>
        </p:nvSpPr>
        <p:spPr>
          <a:xfrm>
            <a:off x="4475988" y="2659584"/>
            <a:ext cx="3456384" cy="369332"/>
          </a:xfrm>
          <a:prstGeom prst="rect">
            <a:avLst/>
          </a:prstGeom>
          <a:noFill/>
        </p:spPr>
        <p:txBody>
          <a:bodyPr wrap="square" rtlCol="0">
            <a:spAutoFit/>
          </a:bodyPr>
          <a:lstStyle/>
          <a:p>
            <a:r>
              <a:rPr lang="en-GB" dirty="0" smtClean="0">
                <a:latin typeface="Century Gothic" pitchFamily="34" charset="0"/>
              </a:rPr>
              <a:t>The risks of the ban are</a:t>
            </a:r>
            <a:endParaRPr lang="en-GB" dirty="0">
              <a:latin typeface="Century Gothic" pitchFamily="34" charset="0"/>
            </a:endParaRPr>
          </a:p>
        </p:txBody>
      </p:sp>
      <p:sp>
        <p:nvSpPr>
          <p:cNvPr id="48" name="TextBox 47"/>
          <p:cNvSpPr txBox="1"/>
          <p:nvPr/>
        </p:nvSpPr>
        <p:spPr>
          <a:xfrm>
            <a:off x="4475988" y="3967782"/>
            <a:ext cx="3912436" cy="923330"/>
          </a:xfrm>
          <a:prstGeom prst="rect">
            <a:avLst/>
          </a:prstGeom>
          <a:noFill/>
        </p:spPr>
        <p:txBody>
          <a:bodyPr wrap="square" rtlCol="0">
            <a:spAutoFit/>
          </a:bodyPr>
          <a:lstStyle/>
          <a:p>
            <a:r>
              <a:rPr lang="en-GB" dirty="0" smtClean="0">
                <a:latin typeface="Century Gothic" pitchFamily="34" charset="0"/>
              </a:rPr>
              <a:t>Overall, I think that the risks/benefits outweigh </a:t>
            </a:r>
            <a:br>
              <a:rPr lang="en-GB" dirty="0" smtClean="0">
                <a:latin typeface="Century Gothic" pitchFamily="34" charset="0"/>
              </a:rPr>
            </a:br>
            <a:r>
              <a:rPr lang="en-GB" dirty="0" smtClean="0">
                <a:latin typeface="Century Gothic" pitchFamily="34" charset="0"/>
              </a:rPr>
              <a:t>the risks/benefits because </a:t>
            </a:r>
            <a:endParaRPr lang="en-GB" dirty="0">
              <a:latin typeface="Century Gothic" pitchFamily="34" charset="0"/>
            </a:endParaRPr>
          </a:p>
        </p:txBody>
      </p:sp>
      <p:sp>
        <p:nvSpPr>
          <p:cNvPr id="29" name="Rounded Rectangle 28"/>
          <p:cNvSpPr/>
          <p:nvPr/>
        </p:nvSpPr>
        <p:spPr>
          <a:xfrm>
            <a:off x="0" y="6529282"/>
            <a:ext cx="3131840" cy="35610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Engage</a:t>
            </a:r>
          </a:p>
        </p:txBody>
      </p:sp>
      <p:sp>
        <p:nvSpPr>
          <p:cNvPr id="30" name="Rectangle 29"/>
          <p:cNvSpPr/>
          <p:nvPr/>
        </p:nvSpPr>
        <p:spPr>
          <a:xfrm>
            <a:off x="3059832" y="6525344"/>
            <a:ext cx="3059832" cy="36004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lumMod val="50000"/>
                    <a:lumOff val="50000"/>
                  </a:schemeClr>
                </a:solidFill>
                <a:latin typeface="Century Gothic" pitchFamily="34" charset="0"/>
              </a:rPr>
              <a:t>Play</a:t>
            </a:r>
          </a:p>
        </p:txBody>
      </p:sp>
      <p:sp>
        <p:nvSpPr>
          <p:cNvPr id="31" name="Rounded Rectangle 30"/>
          <p:cNvSpPr/>
          <p:nvPr/>
        </p:nvSpPr>
        <p:spPr>
          <a:xfrm>
            <a:off x="6120680" y="6525344"/>
            <a:ext cx="3059832" cy="360040"/>
          </a:xfrm>
          <a:prstGeom prst="roundRect">
            <a:avLst/>
          </a:prstGeom>
          <a:solidFill>
            <a:srgbClr val="7A5A00"/>
          </a:solidFill>
          <a:ln>
            <a:solidFill>
              <a:srgbClr val="7A5A00"/>
            </a:solid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bg1"/>
                </a:solidFill>
                <a:latin typeface="Century Gothic" pitchFamily="34" charset="0"/>
              </a:rPr>
              <a:t>Decide</a:t>
            </a:r>
          </a:p>
        </p:txBody>
      </p:sp>
      <p:pic>
        <p:nvPicPr>
          <p:cNvPr id="24" name="Picture 23" descr="no vape sign.png"/>
          <p:cNvPicPr>
            <a:picLocks noChangeAspect="1"/>
          </p:cNvPicPr>
          <p:nvPr/>
        </p:nvPicPr>
        <p:blipFill>
          <a:blip r:embed="rId5" cstate="print"/>
          <a:stretch>
            <a:fillRect/>
          </a:stretch>
        </p:blipFill>
        <p:spPr>
          <a:xfrm>
            <a:off x="1043608" y="3140968"/>
            <a:ext cx="2593295" cy="2575285"/>
          </a:xfrm>
          <a:prstGeom prst="rect">
            <a:avLst/>
          </a:prstGeom>
          <a:ln>
            <a:noFill/>
          </a:ln>
          <a:effectLst>
            <a:outerShdw blurRad="292100" dist="139700" dir="2700000" algn="tl" rotWithShape="0">
              <a:srgbClr val="333333">
                <a:alpha val="65000"/>
              </a:srgbClr>
            </a:outerShdw>
          </a:effectLst>
        </p:spPr>
      </p:pic>
      <p:grpSp>
        <p:nvGrpSpPr>
          <p:cNvPr id="25" name="Group 9"/>
          <p:cNvGrpSpPr/>
          <p:nvPr/>
        </p:nvGrpSpPr>
        <p:grpSpPr>
          <a:xfrm>
            <a:off x="7813154" y="0"/>
            <a:ext cx="1296144" cy="641606"/>
            <a:chOff x="7813154" y="0"/>
            <a:chExt cx="1296144" cy="641606"/>
          </a:xfrm>
        </p:grpSpPr>
        <p:sp>
          <p:nvSpPr>
            <p:cNvPr id="26" name="TextBox 25"/>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27" name="Picture 26" descr="Student sheets.png"/>
            <p:cNvPicPr>
              <a:picLocks noChangeAspect="1"/>
            </p:cNvPicPr>
            <p:nvPr/>
          </p:nvPicPr>
          <p:blipFill>
            <a:blip r:embed="rId6" cstate="print"/>
            <a:stretch>
              <a:fillRect/>
            </a:stretch>
          </p:blipFill>
          <p:spPr>
            <a:xfrm>
              <a:off x="8598815" y="44624"/>
              <a:ext cx="510483" cy="596982"/>
            </a:xfrm>
            <a:prstGeom prst="rect">
              <a:avLst/>
            </a:prstGeom>
          </p:spPr>
        </p:pic>
      </p:grpSp>
      <p:grpSp>
        <p:nvGrpSpPr>
          <p:cNvPr id="2" name="Group 20"/>
          <p:cNvGrpSpPr/>
          <p:nvPr/>
        </p:nvGrpSpPr>
        <p:grpSpPr>
          <a:xfrm>
            <a:off x="611560" y="1052736"/>
            <a:ext cx="3456384" cy="1944216"/>
            <a:chOff x="1499319" y="2789927"/>
            <a:chExt cx="4396833" cy="2796943"/>
          </a:xfrm>
        </p:grpSpPr>
        <p:sp>
          <p:nvSpPr>
            <p:cNvPr id="19" name="Rounded Rectangle 18"/>
            <p:cNvSpPr/>
            <p:nvPr/>
          </p:nvSpPr>
          <p:spPr>
            <a:xfrm>
              <a:off x="1499320" y="2789927"/>
              <a:ext cx="4396832" cy="2796943"/>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p:cNvSpPr txBox="1"/>
            <p:nvPr/>
          </p:nvSpPr>
          <p:spPr>
            <a:xfrm>
              <a:off x="1499319" y="2906463"/>
              <a:ext cx="4396833" cy="2612321"/>
            </a:xfrm>
            <a:prstGeom prst="rect">
              <a:avLst/>
            </a:prstGeom>
            <a:noFill/>
          </p:spPr>
          <p:txBody>
            <a:bodyPr wrap="square" rtlCol="0">
              <a:spAutoFit/>
            </a:bodyPr>
            <a:lstStyle/>
            <a:p>
              <a:pPr algn="ctr"/>
              <a:r>
                <a:rPr lang="en-GB" sz="2800" dirty="0" smtClean="0">
                  <a:solidFill>
                    <a:schemeClr val="bg1"/>
                  </a:solidFill>
                  <a:latin typeface="Century Gothic" pitchFamily="34" charset="0"/>
                </a:rPr>
                <a:t>Will you support a European ban on indoor vaping in public places? </a:t>
              </a:r>
              <a:endParaRPr lang="en-GB" sz="2700" b="1" dirty="0" smtClean="0">
                <a:solidFill>
                  <a:schemeClr val="bg1"/>
                </a:solidFill>
                <a:latin typeface="Century Gothic" pitchFamily="34" charset="0"/>
              </a:endParaRPr>
            </a:p>
          </p:txBody>
        </p:sp>
      </p:grpSp>
      <p:grpSp>
        <p:nvGrpSpPr>
          <p:cNvPr id="36" name="Group 35"/>
          <p:cNvGrpSpPr/>
          <p:nvPr/>
        </p:nvGrpSpPr>
        <p:grpSpPr>
          <a:xfrm>
            <a:off x="4572000" y="2132856"/>
            <a:ext cx="3744416" cy="4104456"/>
            <a:chOff x="4572000" y="2132856"/>
            <a:chExt cx="2872318" cy="4104456"/>
          </a:xfrm>
        </p:grpSpPr>
        <p:cxnSp>
          <p:nvCxnSpPr>
            <p:cNvPr id="50" name="Straight Connector 49"/>
            <p:cNvCxnSpPr/>
            <p:nvPr/>
          </p:nvCxnSpPr>
          <p:spPr>
            <a:xfrm>
              <a:off x="4578858" y="5251152"/>
              <a:ext cx="28003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578858" y="5733256"/>
              <a:ext cx="28003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628006" y="2132856"/>
              <a:ext cx="2650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628006" y="2614960"/>
              <a:ext cx="28003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644008" y="3378944"/>
              <a:ext cx="28003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644008" y="3861048"/>
              <a:ext cx="28003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572000" y="6237312"/>
              <a:ext cx="28003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Rounded Rectangle 40"/>
          <p:cNvSpPr/>
          <p:nvPr/>
        </p:nvSpPr>
        <p:spPr>
          <a:xfrm rot="16200000">
            <a:off x="9147942" y="5706833"/>
            <a:ext cx="306387" cy="1079313"/>
          </a:xfrm>
          <a:prstGeom prst="round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44"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20</a:t>
            </a:fld>
            <a:endParaRPr lang="en-GB" altLang="en-US" sz="1400" b="1" dirty="0">
              <a:solidFill>
                <a:schemeClr val="bg1"/>
              </a:solidFill>
              <a:latin typeface="Century Gothic" pitchFamily="34" charset="0"/>
            </a:endParaRPr>
          </a:p>
        </p:txBody>
      </p:sp>
    </p:spTree>
    <p:custDataLst>
      <p:tags r:id="rId1"/>
    </p:custDataLst>
    <p:extLst>
      <p:ext uri="{BB962C8B-B14F-4D97-AF65-F5344CB8AC3E}">
        <p14:creationId xmlns:p14="http://schemas.microsoft.com/office/powerpoint/2010/main" xmlns="" val="137713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7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Electronic cigarettes</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678034"/>
                </a:solidFill>
                <a:latin typeface="Century Gothic" pitchFamily="34" charset="0"/>
              </a:rPr>
              <a:t>Student sheets</a:t>
            </a:r>
            <a:endParaRPr lang="en-US" sz="4000" dirty="0">
              <a:solidFill>
                <a:srgbClr val="678034"/>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xmlns="" val="2217273036"/>
              </p:ext>
            </p:extLst>
          </p:nvPr>
        </p:nvGraphicFramePr>
        <p:xfrm>
          <a:off x="1331639" y="2466301"/>
          <a:ext cx="6552728" cy="2463660"/>
        </p:xfrm>
        <a:graphic>
          <a:graphicData uri="http://schemas.openxmlformats.org/drawingml/2006/table">
            <a:tbl>
              <a:tblPr/>
              <a:tblGrid>
                <a:gridCol w="1368153"/>
                <a:gridCol w="2520280"/>
                <a:gridCol w="2664295"/>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678034"/>
                          </a:solidFill>
                          <a:latin typeface="Century Gothic" panose="020B0502020202020204" pitchFamily="34" charset="0"/>
                        </a:rPr>
                        <a:t>Sheet no. </a:t>
                      </a:r>
                      <a:endParaRPr kumimoji="0" lang="en-GB" sz="1600" b="0" i="0" u="none" strike="noStrike" cap="none" normalizeH="0" baseline="0" dirty="0" smtClean="0">
                        <a:ln>
                          <a:noFill/>
                        </a:ln>
                        <a:solidFill>
                          <a:srgbClr val="678034"/>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12700" cap="flat" cmpd="sng" algn="ctr">
                      <a:solidFill>
                        <a:srgbClr val="678034"/>
                      </a:solidFill>
                      <a:prstDash val="solid"/>
                      <a:round/>
                      <a:headEnd type="none" w="med" len="med"/>
                      <a:tailEnd type="none" w="med" len="med"/>
                    </a:lnR>
                    <a:lnT>
                      <a:noFill/>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678034"/>
                          </a:solidFill>
                          <a:latin typeface="Century Gothic" panose="020B0502020202020204" pitchFamily="34" charset="0"/>
                        </a:rPr>
                        <a:t>Title </a:t>
                      </a:r>
                      <a:endParaRPr kumimoji="0" lang="en-GB" sz="1600" b="0" i="0" u="none" strike="noStrike" cap="none" normalizeH="0" baseline="0" dirty="0" smtClean="0">
                        <a:ln>
                          <a:noFill/>
                        </a:ln>
                        <a:solidFill>
                          <a:srgbClr val="678034"/>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rgbClr val="678034"/>
                      </a:solidFill>
                      <a:prstDash val="solid"/>
                      <a:round/>
                      <a:headEnd type="none" w="med" len="med"/>
                      <a:tailEnd type="none" w="med" len="med"/>
                    </a:lnL>
                    <a:lnR w="12700" cap="flat" cmpd="sng" algn="ctr">
                      <a:solidFill>
                        <a:srgbClr val="678034"/>
                      </a:solidFill>
                      <a:prstDash val="solid"/>
                      <a:round/>
                      <a:headEnd type="none" w="med" len="med"/>
                      <a:tailEnd type="none" w="med" len="med"/>
                    </a:lnR>
                    <a:lnT>
                      <a:noFill/>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678034"/>
                          </a:solidFill>
                          <a:latin typeface="Century Gothic" panose="020B0502020202020204" pitchFamily="34" charset="0"/>
                        </a:rPr>
                        <a:t>Notes</a:t>
                      </a:r>
                      <a:endParaRPr kumimoji="0" lang="en-GB" sz="1600" b="0" i="0" u="none" strike="noStrike" cap="none" normalizeH="0" baseline="0" dirty="0" smtClean="0">
                        <a:ln>
                          <a:noFill/>
                        </a:ln>
                        <a:solidFill>
                          <a:srgbClr val="678034"/>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rgbClr val="678034"/>
                      </a:solidFill>
                      <a:prstDash val="solid"/>
                      <a:round/>
                      <a:headEnd type="none" w="med" len="med"/>
                      <a:tailEnd type="none" w="med" len="med"/>
                    </a:lnL>
                    <a:lnR>
                      <a:noFill/>
                    </a:lnR>
                    <a:lnT>
                      <a:noFill/>
                    </a:lnT>
                    <a:lnB w="12700" cap="flat" cmpd="sng" algn="ctr">
                      <a:solidFill>
                        <a:srgbClr val="678034"/>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anchor="ctr" horzOverflow="overflow">
                    <a:lnL>
                      <a:noFill/>
                    </a:lnL>
                    <a:lnR w="12700" cap="flat" cmpd="sng" algn="ctr">
                      <a:solidFill>
                        <a:srgbClr val="678034"/>
                      </a:solidFill>
                      <a:prstDash val="solid"/>
                      <a:round/>
                      <a:headEnd type="none" w="med" len="med"/>
                      <a:tailEnd type="none" w="med" len="med"/>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Risk WhizzQuiz</a:t>
                      </a:r>
                    </a:p>
                  </a:txBody>
                  <a:tcPr anchor="ctr" horzOverflow="overflow">
                    <a:lnL w="12700" cap="flat" cmpd="sng" algn="ctr">
                      <a:solidFill>
                        <a:srgbClr val="678034"/>
                      </a:solidFill>
                      <a:prstDash val="solid"/>
                      <a:round/>
                      <a:headEnd type="none" w="med" len="med"/>
                      <a:tailEnd type="none" w="med" len="med"/>
                    </a:lnL>
                    <a:lnR w="12700" cap="flat" cmpd="sng" algn="ctr">
                      <a:solidFill>
                        <a:srgbClr val="678034"/>
                      </a:solidFill>
                      <a:prstDash val="solid"/>
                      <a:round/>
                      <a:headEnd type="none" w="med" len="med"/>
                      <a:tailEnd type="none" w="med" len="med"/>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anchor="ctr" horzOverflow="overflow">
                    <a:lnL w="12700" cap="flat" cmpd="sng" algn="ctr">
                      <a:solidFill>
                        <a:srgbClr val="678034"/>
                      </a:solidFill>
                      <a:prstDash val="solid"/>
                      <a:round/>
                      <a:headEnd type="none" w="med" len="med"/>
                      <a:tailEnd type="none" w="med" len="med"/>
                    </a:lnL>
                    <a:lnR>
                      <a:noFill/>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anchor="ctr" horzOverflow="overflow">
                    <a:lnL>
                      <a:noFill/>
                    </a:lnL>
                    <a:lnR w="12700" cap="flat" cmpd="sng" algn="ctr">
                      <a:solidFill>
                        <a:srgbClr val="678034"/>
                      </a:solidFill>
                      <a:prstDash val="solid"/>
                      <a:round/>
                      <a:headEnd type="none" w="med" len="med"/>
                      <a:tailEnd type="none" w="med" len="med"/>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Risks and benefits of a ban on indoor vaping in public places</a:t>
                      </a:r>
                    </a:p>
                  </a:txBody>
                  <a:tcPr anchor="ctr" horzOverflow="overflow">
                    <a:lnL w="12700" cap="flat" cmpd="sng" algn="ctr">
                      <a:solidFill>
                        <a:srgbClr val="678034"/>
                      </a:solidFill>
                      <a:prstDash val="solid"/>
                      <a:round/>
                      <a:headEnd type="none" w="med" len="med"/>
                      <a:tailEnd type="none" w="med" len="med"/>
                    </a:lnL>
                    <a:lnR w="12700" cap="flat" cmpd="sng" algn="ctr">
                      <a:solidFill>
                        <a:srgbClr val="678034"/>
                      </a:solidFill>
                      <a:prstDash val="solid"/>
                      <a:round/>
                      <a:headEnd type="none" w="med" len="med"/>
                      <a:tailEnd type="none" w="med" len="med"/>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cut into cards, one set per group</a:t>
                      </a:r>
                    </a:p>
                  </a:txBody>
                  <a:tcPr anchor="ctr" horzOverflow="overflow">
                    <a:lnL w="12700" cap="flat" cmpd="sng" algn="ctr">
                      <a:solidFill>
                        <a:srgbClr val="678034"/>
                      </a:solidFill>
                      <a:prstDash val="solid"/>
                      <a:round/>
                      <a:headEnd type="none" w="med" len="med"/>
                      <a:tailEnd type="none" w="med" len="med"/>
                    </a:lnL>
                    <a:lnR>
                      <a:noFill/>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anchor="ctr" horzOverflow="overflow">
                    <a:lnL>
                      <a:noFill/>
                    </a:lnL>
                    <a:lnR w="12700" cap="flat" cmpd="sng" algn="ctr">
                      <a:solidFill>
                        <a:srgbClr val="678034"/>
                      </a:solidFill>
                      <a:prstDash val="solid"/>
                      <a:round/>
                      <a:headEnd type="none" w="med" len="med"/>
                      <a:tailEnd type="none" w="med" len="med"/>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Weighing up risks and benefits</a:t>
                      </a:r>
                    </a:p>
                  </a:txBody>
                  <a:tcPr anchor="ctr" horzOverflow="overflow">
                    <a:lnL w="12700" cap="flat" cmpd="sng" algn="ctr">
                      <a:solidFill>
                        <a:srgbClr val="678034"/>
                      </a:solidFill>
                      <a:prstDash val="solid"/>
                      <a:round/>
                      <a:headEnd type="none" w="med" len="med"/>
                      <a:tailEnd type="none" w="med" len="med"/>
                    </a:lnL>
                    <a:lnR w="12700" cap="flat" cmpd="sng" algn="ctr">
                      <a:solidFill>
                        <a:srgbClr val="678034"/>
                      </a:solidFill>
                      <a:prstDash val="solid"/>
                      <a:round/>
                      <a:headEnd type="none" w="med" len="med"/>
                      <a:tailEnd type="none" w="med" len="med"/>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set per group</a:t>
                      </a:r>
                    </a:p>
                  </a:txBody>
                  <a:tcPr anchor="ctr" horzOverflow="overflow">
                    <a:lnL w="12700" cap="flat" cmpd="sng" algn="ctr">
                      <a:solidFill>
                        <a:srgbClr val="678034"/>
                      </a:solidFill>
                      <a:prstDash val="solid"/>
                      <a:round/>
                      <a:headEnd type="none" w="med" len="med"/>
                      <a:tailEnd type="none" w="med" len="med"/>
                    </a:lnL>
                    <a:lnR>
                      <a:noFill/>
                    </a:lnR>
                    <a:lnT w="12700" cap="flat" cmpd="sng" algn="ctr">
                      <a:solidFill>
                        <a:srgbClr val="678034"/>
                      </a:solidFill>
                      <a:prstDash val="solid"/>
                      <a:round/>
                      <a:headEnd type="none" w="med" len="med"/>
                      <a:tailEnd type="none" w="med" len="med"/>
                    </a:lnT>
                    <a:lnB w="12700" cap="flat" cmpd="sng" algn="ctr">
                      <a:solidFill>
                        <a:srgbClr val="678034"/>
                      </a:solid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xmlns="" val="23984087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70" name="Picture 6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41" name="TextBox 40"/>
          <p:cNvSpPr txBox="1"/>
          <p:nvPr/>
        </p:nvSpPr>
        <p:spPr>
          <a:xfrm>
            <a:off x="1907704" y="251937"/>
            <a:ext cx="1080120" cy="584775"/>
          </a:xfrm>
          <a:prstGeom prst="rect">
            <a:avLst/>
          </a:prstGeom>
          <a:noFill/>
        </p:spPr>
        <p:txBody>
          <a:bodyPr wrap="square" rtlCol="0">
            <a:spAutoFit/>
          </a:bodyPr>
          <a:lstStyle/>
          <a:p>
            <a:r>
              <a:rPr lang="en-GB" sz="3200" dirty="0" smtClean="0">
                <a:solidFill>
                  <a:srgbClr val="7A5A00"/>
                </a:solidFill>
                <a:latin typeface="Century Gothic" pitchFamily="34" charset="0"/>
              </a:rPr>
              <a:t>Risk</a:t>
            </a:r>
            <a:endParaRPr lang="en-GB" sz="3200" dirty="0">
              <a:solidFill>
                <a:srgbClr val="7A5A00"/>
              </a:solidFill>
              <a:latin typeface="Century Gothic" pitchFamily="34" charset="0"/>
            </a:endParaRPr>
          </a:p>
        </p:txBody>
      </p:sp>
      <p:graphicFrame>
        <p:nvGraphicFramePr>
          <p:cNvPr id="12" name="Table 11"/>
          <p:cNvGraphicFramePr>
            <a:graphicFrameLocks noGrp="1"/>
          </p:cNvGraphicFramePr>
          <p:nvPr/>
        </p:nvGraphicFramePr>
        <p:xfrm>
          <a:off x="107504" y="836715"/>
          <a:ext cx="8856983" cy="5544614"/>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08112"/>
                <a:gridCol w="1008112"/>
                <a:gridCol w="6840759"/>
              </a:tblGrid>
              <a:tr h="602793">
                <a:tc>
                  <a:txBody>
                    <a:bodyPr/>
                    <a:lstStyle/>
                    <a:p>
                      <a:pPr algn="ctr"/>
                      <a:r>
                        <a:rPr lang="en-GB" sz="1800" b="0" dirty="0" smtClean="0">
                          <a:solidFill>
                            <a:srgbClr val="7A5A00"/>
                          </a:solidFill>
                          <a:latin typeface="Century Gothic" pitchFamily="34" charset="0"/>
                        </a:rPr>
                        <a:t>Round</a:t>
                      </a:r>
                      <a:endParaRPr lang="en-GB" sz="1800" b="0" dirty="0">
                        <a:solidFill>
                          <a:srgbClr val="7A5A00"/>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solidFill>
                      <a:schemeClr val="bg2"/>
                    </a:solidFill>
                  </a:tcPr>
                </a:tc>
                <a:tc>
                  <a:txBody>
                    <a:bodyPr/>
                    <a:lstStyle/>
                    <a:p>
                      <a:pPr algn="ctr"/>
                      <a:r>
                        <a:rPr lang="en-GB" sz="1800" b="0" dirty="0" smtClean="0">
                          <a:solidFill>
                            <a:srgbClr val="7A5A00"/>
                          </a:solidFill>
                          <a:latin typeface="Century Gothic" pitchFamily="34" charset="0"/>
                        </a:rPr>
                        <a:t>Score</a:t>
                      </a:r>
                      <a:endParaRPr lang="en-GB" sz="1800" b="0" dirty="0">
                        <a:solidFill>
                          <a:srgbClr val="7A5A00"/>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solidFill>
                      <a:schemeClr val="bg2"/>
                    </a:solidFill>
                  </a:tcPr>
                </a:tc>
                <a:tc>
                  <a:txBody>
                    <a:bodyPr/>
                    <a:lstStyle/>
                    <a:p>
                      <a:pPr algn="ctr"/>
                      <a:r>
                        <a:rPr lang="en-GB" sz="2400" b="0" dirty="0" smtClean="0">
                          <a:solidFill>
                            <a:srgbClr val="7A5A00"/>
                          </a:solidFill>
                          <a:latin typeface="Century Gothic" pitchFamily="34" charset="0"/>
                        </a:rPr>
                        <a:t>What</a:t>
                      </a:r>
                      <a:r>
                        <a:rPr lang="en-GB" sz="2400" b="0" baseline="0" dirty="0" smtClean="0">
                          <a:solidFill>
                            <a:srgbClr val="7A5A00"/>
                          </a:solidFill>
                          <a:latin typeface="Century Gothic" pitchFamily="34" charset="0"/>
                        </a:rPr>
                        <a:t> I learnt about risk</a:t>
                      </a:r>
                      <a:endParaRPr lang="en-GB" sz="2400" b="0" dirty="0">
                        <a:solidFill>
                          <a:srgbClr val="7A5A00"/>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solidFill>
                      <a:schemeClr val="bg2"/>
                    </a:solidFill>
                  </a:tcPr>
                </a:tc>
              </a:tr>
              <a:tr h="983783">
                <a:tc>
                  <a:txBody>
                    <a:bodyPr/>
                    <a:lstStyle/>
                    <a:p>
                      <a:pPr algn="ctr"/>
                      <a:r>
                        <a:rPr lang="en-GB" sz="2800" b="1" dirty="0" smtClean="0">
                          <a:solidFill>
                            <a:schemeClr val="accent3">
                              <a:lumMod val="75000"/>
                            </a:schemeClr>
                          </a:solidFill>
                          <a:latin typeface="Century Gothic" pitchFamily="34" charset="0"/>
                        </a:rPr>
                        <a:t>1</a:t>
                      </a:r>
                      <a:endParaRPr lang="en-GB" sz="2800" b="1" dirty="0">
                        <a:solidFill>
                          <a:schemeClr val="accent3">
                            <a:lumMod val="75000"/>
                          </a:schemeClr>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r h="983638">
                <a:tc>
                  <a:txBody>
                    <a:bodyPr/>
                    <a:lstStyle/>
                    <a:p>
                      <a:pPr algn="ctr"/>
                      <a:r>
                        <a:rPr lang="en-GB" sz="2800" b="1" dirty="0" smtClean="0">
                          <a:solidFill>
                            <a:schemeClr val="accent3">
                              <a:lumMod val="75000"/>
                            </a:schemeClr>
                          </a:solidFill>
                          <a:latin typeface="Century Gothic" pitchFamily="34" charset="0"/>
                        </a:rPr>
                        <a:t>2</a:t>
                      </a:r>
                      <a:endParaRPr lang="en-GB" sz="2800" b="1" dirty="0">
                        <a:solidFill>
                          <a:schemeClr val="accent3">
                            <a:lumMod val="75000"/>
                          </a:schemeClr>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r h="983494">
                <a:tc>
                  <a:txBody>
                    <a:bodyPr/>
                    <a:lstStyle/>
                    <a:p>
                      <a:pPr marL="0" algn="ctr" defTabSz="914400" rtl="0" eaLnBrk="1" latinLnBrk="0" hangingPunct="1"/>
                      <a:r>
                        <a:rPr lang="en-GB" sz="2800" b="1" kern="1200" dirty="0" smtClean="0">
                          <a:solidFill>
                            <a:schemeClr val="accent3">
                              <a:lumMod val="75000"/>
                            </a:schemeClr>
                          </a:solidFill>
                          <a:latin typeface="+mn-lt"/>
                          <a:ea typeface="+mn-ea"/>
                          <a:cs typeface="+mn-cs"/>
                        </a:rPr>
                        <a:t>3</a:t>
                      </a:r>
                      <a:endParaRPr lang="en-GB" sz="2800" b="1" kern="1200" dirty="0">
                        <a:solidFill>
                          <a:schemeClr val="accent3">
                            <a:lumMod val="75000"/>
                          </a:schemeClr>
                        </a:solidFill>
                        <a:latin typeface="+mn-lt"/>
                        <a:ea typeface="+mn-ea"/>
                        <a:cs typeface="+mn-cs"/>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endParaRPr lang="en-GB" sz="2000" b="1" kern="1200" dirty="0">
                        <a:solidFill>
                          <a:srgbClr val="00B050"/>
                        </a:solidFill>
                        <a:latin typeface="+mn-lt"/>
                        <a:ea typeface="+mn-ea"/>
                        <a:cs typeface="+mn-cs"/>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pPr marL="0" algn="l" defTabSz="914400" rtl="0" eaLnBrk="1" latinLnBrk="0" hangingPunct="1"/>
                      <a:endParaRPr lang="en-GB" sz="2000" b="1" kern="1200" dirty="0">
                        <a:solidFill>
                          <a:srgbClr val="00B050"/>
                        </a:solidFill>
                        <a:latin typeface="+mn-lt"/>
                        <a:ea typeface="+mn-ea"/>
                        <a:cs typeface="+mn-cs"/>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r h="941593">
                <a:tc>
                  <a:txBody>
                    <a:bodyPr/>
                    <a:lstStyle/>
                    <a:p>
                      <a:pPr algn="ctr"/>
                      <a:r>
                        <a:rPr lang="en-GB" sz="2800" b="1" dirty="0" smtClean="0">
                          <a:solidFill>
                            <a:schemeClr val="accent3">
                              <a:lumMod val="75000"/>
                            </a:schemeClr>
                          </a:solidFill>
                          <a:latin typeface="Century Gothic" pitchFamily="34" charset="0"/>
                        </a:rPr>
                        <a:t>4</a:t>
                      </a:r>
                      <a:endParaRPr lang="en-GB" sz="2800" b="1" dirty="0">
                        <a:solidFill>
                          <a:schemeClr val="accent3">
                            <a:lumMod val="75000"/>
                          </a:schemeClr>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r h="1049313">
                <a:tc>
                  <a:txBody>
                    <a:bodyPr/>
                    <a:lstStyle/>
                    <a:p>
                      <a:pPr algn="ctr"/>
                      <a:r>
                        <a:rPr lang="en-GB" sz="2800" b="1" dirty="0" smtClean="0">
                          <a:solidFill>
                            <a:schemeClr val="accent3">
                              <a:lumMod val="75000"/>
                            </a:schemeClr>
                          </a:solidFill>
                          <a:latin typeface="Century Gothic" pitchFamily="34" charset="0"/>
                        </a:rPr>
                        <a:t>5</a:t>
                      </a:r>
                      <a:endParaRPr lang="en-GB" sz="2800" b="1" dirty="0">
                        <a:solidFill>
                          <a:schemeClr val="accent3">
                            <a:lumMod val="75000"/>
                          </a:schemeClr>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rgbClr val="AC7F00"/>
                      </a:solidFill>
                      <a:prstDash val="solid"/>
                      <a:round/>
                      <a:headEnd type="none" w="med" len="med"/>
                      <a:tailEnd type="none" w="med" len="med"/>
                    </a:lnB>
                    <a:noFill/>
                  </a:tcPr>
                </a:tc>
              </a:tr>
            </a:tbl>
          </a:graphicData>
        </a:graphic>
      </p:graphicFrame>
      <p:grpSp>
        <p:nvGrpSpPr>
          <p:cNvPr id="7" name="Group 6"/>
          <p:cNvGrpSpPr/>
          <p:nvPr/>
        </p:nvGrpSpPr>
        <p:grpSpPr>
          <a:xfrm>
            <a:off x="2843808" y="41429"/>
            <a:ext cx="2754636" cy="723275"/>
            <a:chOff x="611560" y="5301208"/>
            <a:chExt cx="3059832" cy="803409"/>
          </a:xfrm>
        </p:grpSpPr>
        <p:sp>
          <p:nvSpPr>
            <p:cNvPr id="8" name="Rounded Rectangle 7"/>
            <p:cNvSpPr/>
            <p:nvPr/>
          </p:nvSpPr>
          <p:spPr>
            <a:xfrm>
              <a:off x="611560" y="5373216"/>
              <a:ext cx="3024336"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 name="Group 27"/>
            <p:cNvGrpSpPr/>
            <p:nvPr/>
          </p:nvGrpSpPr>
          <p:grpSpPr>
            <a:xfrm>
              <a:off x="611560" y="5301208"/>
              <a:ext cx="3059832" cy="803409"/>
              <a:chOff x="611560" y="5301208"/>
              <a:chExt cx="3059832" cy="803409"/>
            </a:xfrm>
          </p:grpSpPr>
          <p:sp>
            <p:nvSpPr>
              <p:cNvPr id="10" name="TextBox 9"/>
              <p:cNvSpPr txBox="1"/>
              <p:nvPr/>
            </p:nvSpPr>
            <p:spPr>
              <a:xfrm>
                <a:off x="683568" y="5301208"/>
                <a:ext cx="2987824" cy="803409"/>
              </a:xfrm>
              <a:prstGeom prst="rect">
                <a:avLst/>
              </a:prstGeom>
              <a:noFill/>
            </p:spPr>
            <p:txBody>
              <a:bodyPr wrap="square" rtlCol="0">
                <a:spAutoFit/>
              </a:bodyPr>
              <a:lstStyle/>
              <a:p>
                <a:r>
                  <a:rPr lang="en-GB" sz="4000" i="1" dirty="0" smtClean="0">
                    <a:solidFill>
                      <a:srgbClr val="7030A0"/>
                    </a:solidFill>
                    <a:latin typeface="Century Gothic" pitchFamily="34" charset="0"/>
                  </a:rPr>
                  <a:t>Whizz</a:t>
                </a:r>
                <a:r>
                  <a:rPr lang="en-GB" sz="4000" b="1" dirty="0" smtClean="0">
                    <a:solidFill>
                      <a:srgbClr val="7030A0"/>
                    </a:solidFill>
                    <a:latin typeface="Century Gothic" pitchFamily="34" charset="0"/>
                  </a:rPr>
                  <a:t>Quiz</a:t>
                </a:r>
                <a:endParaRPr lang="en-GB" sz="4000" b="1" dirty="0">
                  <a:solidFill>
                    <a:srgbClr val="7030A0"/>
                  </a:solidFill>
                  <a:latin typeface="Century Gothic" pitchFamily="34" charset="0"/>
                </a:endParaRPr>
              </a:p>
            </p:txBody>
          </p:sp>
          <p:sp>
            <p:nvSpPr>
              <p:cNvPr id="11" name="Rounded Rectangle 10"/>
              <p:cNvSpPr/>
              <p:nvPr/>
            </p:nvSpPr>
            <p:spPr>
              <a:xfrm>
                <a:off x="611560" y="5373216"/>
                <a:ext cx="3024336" cy="623902"/>
              </a:xfrm>
              <a:prstGeom prst="round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pregnant.png"/>
          <p:cNvPicPr>
            <a:picLocks noChangeAspect="1"/>
          </p:cNvPicPr>
          <p:nvPr/>
        </p:nvPicPr>
        <p:blipFill>
          <a:blip r:embed="rId4" cstate="print"/>
          <a:srcRect l="5870"/>
          <a:stretch>
            <a:fillRect/>
          </a:stretch>
        </p:blipFill>
        <p:spPr>
          <a:xfrm flipH="1">
            <a:off x="4453843" y="1667272"/>
            <a:ext cx="1584176" cy="2166794"/>
          </a:xfrm>
          <a:prstGeom prst="rect">
            <a:avLst/>
          </a:prstGeom>
          <a:ln>
            <a:noFill/>
          </a:ln>
          <a:effectLst>
            <a:outerShdw blurRad="190500" algn="tl" rotWithShape="0">
              <a:srgbClr val="000000">
                <a:alpha val="70000"/>
              </a:srgbClr>
            </a:outerShdw>
          </a:effectLst>
        </p:spPr>
      </p:pic>
      <p:pic>
        <p:nvPicPr>
          <p:cNvPr id="23" name="Picture 22" descr="vaping man.png"/>
          <p:cNvPicPr>
            <a:picLocks noChangeAspect="1"/>
          </p:cNvPicPr>
          <p:nvPr/>
        </p:nvPicPr>
        <p:blipFill>
          <a:blip r:embed="rId5" cstate="print"/>
          <a:srcRect r="5130"/>
          <a:stretch>
            <a:fillRect/>
          </a:stretch>
        </p:blipFill>
        <p:spPr>
          <a:xfrm>
            <a:off x="1018271" y="2358342"/>
            <a:ext cx="2088231" cy="1463072"/>
          </a:xfrm>
          <a:prstGeom prst="rect">
            <a:avLst/>
          </a:prstGeom>
        </p:spPr>
      </p:pic>
      <p:pic>
        <p:nvPicPr>
          <p:cNvPr id="25" name="Picture 24" descr="wipe.png"/>
          <p:cNvPicPr>
            <a:picLocks noChangeAspect="1"/>
          </p:cNvPicPr>
          <p:nvPr/>
        </p:nvPicPr>
        <p:blipFill>
          <a:blip r:embed="rId6" cstate="print"/>
          <a:srcRect r="4133"/>
          <a:stretch>
            <a:fillRect/>
          </a:stretch>
        </p:blipFill>
        <p:spPr>
          <a:xfrm>
            <a:off x="4368673" y="4995013"/>
            <a:ext cx="1670317" cy="1379341"/>
          </a:xfrm>
          <a:prstGeom prst="rect">
            <a:avLst/>
          </a:prstGeom>
        </p:spPr>
      </p:pic>
      <p:pic>
        <p:nvPicPr>
          <p:cNvPr id="1027" name="Picture 3"/>
          <p:cNvPicPr>
            <a:picLocks noChangeAspect="1" noChangeArrowheads="1"/>
          </p:cNvPicPr>
          <p:nvPr/>
        </p:nvPicPr>
        <p:blipFill>
          <a:blip r:embed="rId7" cstate="print"/>
          <a:srcRect b="14734"/>
          <a:stretch>
            <a:fillRect/>
          </a:stretch>
        </p:blipFill>
        <p:spPr bwMode="auto">
          <a:xfrm>
            <a:off x="6660232" y="2492896"/>
            <a:ext cx="2304256" cy="1326069"/>
          </a:xfrm>
          <a:prstGeom prst="rect">
            <a:avLst/>
          </a:prstGeom>
          <a:ln>
            <a:noFill/>
          </a:ln>
          <a:effectLst>
            <a:outerShdw blurRad="190500" algn="tl" rotWithShape="0">
              <a:srgbClr val="000000">
                <a:alpha val="70000"/>
              </a:srgbClr>
            </a:outerShdw>
          </a:effectLst>
        </p:spPr>
      </p:pic>
      <p:pic>
        <p:nvPicPr>
          <p:cNvPr id="24" name="Picture 23" descr="no vape sign.png"/>
          <p:cNvPicPr>
            <a:picLocks noChangeAspect="1"/>
          </p:cNvPicPr>
          <p:nvPr/>
        </p:nvPicPr>
        <p:blipFill>
          <a:blip r:embed="rId8" cstate="print"/>
          <a:stretch>
            <a:fillRect/>
          </a:stretch>
        </p:blipFill>
        <p:spPr>
          <a:xfrm>
            <a:off x="1907704" y="5301208"/>
            <a:ext cx="1087673" cy="1080120"/>
          </a:xfrm>
          <a:prstGeom prst="rect">
            <a:avLst/>
          </a:prstGeom>
          <a:ln>
            <a:noFill/>
          </a:ln>
          <a:effectLst>
            <a:outerShdw blurRad="292100" dist="139700" dir="2700000" algn="tl" rotWithShape="0">
              <a:srgbClr val="333333">
                <a:alpha val="65000"/>
              </a:srgbClr>
            </a:outerShdw>
          </a:effectLst>
        </p:spPr>
      </p:pic>
      <p:pic>
        <p:nvPicPr>
          <p:cNvPr id="21" name="Picture 20" descr="vaping equipment.png"/>
          <p:cNvPicPr>
            <a:picLocks noChangeAspect="1"/>
          </p:cNvPicPr>
          <p:nvPr/>
        </p:nvPicPr>
        <p:blipFill>
          <a:blip r:embed="rId9" cstate="print"/>
          <a:stretch>
            <a:fillRect/>
          </a:stretch>
        </p:blipFill>
        <p:spPr>
          <a:xfrm>
            <a:off x="6300192" y="4797152"/>
            <a:ext cx="1861130" cy="1152128"/>
          </a:xfrm>
          <a:prstGeom prst="rect">
            <a:avLst/>
          </a:prstGeom>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70" name="Picture 69" descr="Student sheets.png"/>
            <p:cNvPicPr>
              <a:picLocks noChangeAspect="1"/>
            </p:cNvPicPr>
            <p:nvPr/>
          </p:nvPicPr>
          <p:blipFill>
            <a:blip r:embed="rId10" cstate="print"/>
            <a:stretch>
              <a:fillRect/>
            </a:stretch>
          </p:blipFill>
          <p:spPr>
            <a:xfrm>
              <a:off x="8598815" y="44624"/>
              <a:ext cx="510483" cy="596982"/>
            </a:xfrm>
            <a:prstGeom prst="rect">
              <a:avLst/>
            </a:prstGeom>
          </p:spPr>
        </p:pic>
      </p:grpSp>
      <p:sp>
        <p:nvSpPr>
          <p:cNvPr id="71" name="TextBox 70"/>
          <p:cNvSpPr txBox="1"/>
          <p:nvPr/>
        </p:nvSpPr>
        <p:spPr>
          <a:xfrm>
            <a:off x="1979712" y="116632"/>
            <a:ext cx="6192688" cy="954107"/>
          </a:xfrm>
          <a:prstGeom prst="rect">
            <a:avLst/>
          </a:prstGeom>
          <a:noFill/>
        </p:spPr>
        <p:txBody>
          <a:bodyPr wrap="square" rtlCol="0">
            <a:spAutoFit/>
          </a:bodyPr>
          <a:lstStyle/>
          <a:p>
            <a:pPr algn="ctr"/>
            <a:r>
              <a:rPr lang="en-GB" sz="2800" dirty="0" smtClean="0">
                <a:solidFill>
                  <a:srgbClr val="7A5A00"/>
                </a:solidFill>
                <a:latin typeface="Century Gothic" pitchFamily="34" charset="0"/>
              </a:rPr>
              <a:t>Risks and benefits of a ban on indoor vaping in public places </a:t>
            </a:r>
            <a:endParaRPr lang="en-GB" sz="2800" dirty="0">
              <a:solidFill>
                <a:srgbClr val="7A5A00"/>
              </a:solidFill>
              <a:latin typeface="Century Gothic" pitchFamily="34" charset="0"/>
            </a:endParaRPr>
          </a:p>
        </p:txBody>
      </p:sp>
      <p:graphicFrame>
        <p:nvGraphicFramePr>
          <p:cNvPr id="12" name="Table 11"/>
          <p:cNvGraphicFramePr>
            <a:graphicFrameLocks noGrp="1"/>
          </p:cNvGraphicFramePr>
          <p:nvPr/>
        </p:nvGraphicFramePr>
        <p:xfrm>
          <a:off x="179512" y="1124744"/>
          <a:ext cx="8784975" cy="526816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928325"/>
                <a:gridCol w="2928325"/>
                <a:gridCol w="2928325"/>
              </a:tblGrid>
              <a:tr h="2696877">
                <a:tc>
                  <a:txBody>
                    <a:bodyPr/>
                    <a:lstStyle/>
                    <a:p>
                      <a:r>
                        <a:rPr lang="en-GB" sz="2800" b="1" kern="1200" dirty="0" smtClean="0">
                          <a:solidFill>
                            <a:schemeClr val="accent3">
                              <a:lumMod val="75000"/>
                            </a:schemeClr>
                          </a:solidFill>
                          <a:latin typeface="Century Gothic" pitchFamily="34" charset="0"/>
                          <a:ea typeface="+mn-ea"/>
                          <a:cs typeface="+mn-cs"/>
                        </a:rPr>
                        <a:t>A</a:t>
                      </a:r>
                      <a:r>
                        <a:rPr lang="en-GB" b="1" dirty="0" smtClean="0">
                          <a:solidFill>
                            <a:schemeClr val="tx1"/>
                          </a:solidFill>
                          <a:latin typeface="Century Gothic" pitchFamily="34" charset="0"/>
                        </a:rPr>
                        <a:t> </a:t>
                      </a:r>
                    </a:p>
                  </a:txBody>
                  <a:tcPr>
                    <a:lnL w="6350" cap="flat" cmpd="sng" algn="ctr">
                      <a:solidFill>
                        <a:srgbClr val="7A5A00"/>
                      </a:solidFill>
                      <a:prstDash val="solid"/>
                      <a:round/>
                      <a:headEnd type="none" w="med" len="med"/>
                      <a:tailEnd type="none" w="med" len="med"/>
                    </a:lnL>
                    <a:lnR w="6350" cap="flat" cmpd="sng" algn="ctr">
                      <a:solidFill>
                        <a:srgbClr val="7A5A00"/>
                      </a:solidFill>
                      <a:prstDash val="solid"/>
                      <a:round/>
                      <a:headEnd type="none" w="med" len="med"/>
                      <a:tailEnd type="none" w="med" len="med"/>
                    </a:lnR>
                    <a:lnT w="6350" cap="flat" cmpd="sng" algn="ctr">
                      <a:solidFill>
                        <a:srgbClr val="7A5A00"/>
                      </a:solidFill>
                      <a:prstDash val="solid"/>
                      <a:round/>
                      <a:headEnd type="none" w="med" len="med"/>
                      <a:tailEnd type="none" w="med" len="med"/>
                    </a:lnT>
                    <a:lnB w="6350" cap="flat" cmpd="sng" algn="ctr">
                      <a:solidFill>
                        <a:srgbClr val="7A5A00"/>
                      </a:solidFill>
                      <a:prstDash val="solid"/>
                      <a:round/>
                      <a:headEnd type="none" w="med" len="med"/>
                      <a:tailEnd type="none" w="med" len="med"/>
                    </a:lnB>
                    <a:noFill/>
                  </a:tcPr>
                </a:tc>
                <a:tc>
                  <a:txBody>
                    <a:bodyPr/>
                    <a:lstStyle/>
                    <a:p>
                      <a:r>
                        <a:rPr lang="en-GB" sz="2800" b="1" kern="1200" dirty="0" smtClean="0">
                          <a:solidFill>
                            <a:schemeClr val="accent3">
                              <a:lumMod val="75000"/>
                            </a:schemeClr>
                          </a:solidFill>
                          <a:latin typeface="Century Gothic" pitchFamily="34" charset="0"/>
                          <a:ea typeface="+mn-ea"/>
                          <a:cs typeface="+mn-cs"/>
                        </a:rPr>
                        <a:t>B</a:t>
                      </a:r>
                      <a:r>
                        <a:rPr lang="en-GB" b="1" dirty="0" smtClean="0">
                          <a:solidFill>
                            <a:schemeClr val="tx1"/>
                          </a:solidFill>
                          <a:latin typeface="Century Gothic" pitchFamily="34" charset="0"/>
                        </a:rPr>
                        <a:t> </a:t>
                      </a:r>
                    </a:p>
                  </a:txBody>
                  <a:tcPr>
                    <a:lnL w="6350" cap="flat" cmpd="sng" algn="ctr">
                      <a:solidFill>
                        <a:srgbClr val="7A5A00"/>
                      </a:solidFill>
                      <a:prstDash val="solid"/>
                      <a:round/>
                      <a:headEnd type="none" w="med" len="med"/>
                      <a:tailEnd type="none" w="med" len="med"/>
                    </a:lnL>
                    <a:lnR w="6350" cap="flat" cmpd="sng" algn="ctr">
                      <a:solidFill>
                        <a:srgbClr val="7A5A00"/>
                      </a:solidFill>
                      <a:prstDash val="solid"/>
                      <a:round/>
                      <a:headEnd type="none" w="med" len="med"/>
                      <a:tailEnd type="none" w="med" len="med"/>
                    </a:lnR>
                    <a:lnT w="6350" cap="flat" cmpd="sng" algn="ctr">
                      <a:solidFill>
                        <a:srgbClr val="7A5A00"/>
                      </a:solidFill>
                      <a:prstDash val="solid"/>
                      <a:round/>
                      <a:headEnd type="none" w="med" len="med"/>
                      <a:tailEnd type="none" w="med" len="med"/>
                    </a:lnT>
                    <a:lnB w="6350" cap="flat" cmpd="sng" algn="ctr">
                      <a:solidFill>
                        <a:srgbClr val="7A5A00"/>
                      </a:solidFill>
                      <a:prstDash val="solid"/>
                      <a:round/>
                      <a:headEnd type="none" w="med" len="med"/>
                      <a:tailEnd type="none" w="med" len="med"/>
                    </a:lnB>
                    <a:noFill/>
                  </a:tcPr>
                </a:tc>
                <a:tc>
                  <a:txBody>
                    <a:bodyPr/>
                    <a:lstStyle/>
                    <a:p>
                      <a:r>
                        <a:rPr lang="en-GB" sz="2800" b="1" kern="1200" dirty="0" smtClean="0">
                          <a:solidFill>
                            <a:schemeClr val="accent3">
                              <a:lumMod val="75000"/>
                            </a:schemeClr>
                          </a:solidFill>
                          <a:latin typeface="Century Gothic" pitchFamily="34" charset="0"/>
                          <a:ea typeface="+mn-ea"/>
                          <a:cs typeface="+mn-cs"/>
                        </a:rPr>
                        <a:t>C</a:t>
                      </a:r>
                      <a:r>
                        <a:rPr lang="en-GB" b="1" dirty="0" smtClean="0">
                          <a:solidFill>
                            <a:schemeClr val="tx1"/>
                          </a:solidFill>
                          <a:latin typeface="Century Gothic" pitchFamily="34" charset="0"/>
                        </a:rPr>
                        <a:t> </a:t>
                      </a:r>
                    </a:p>
                    <a:p>
                      <a:endParaRPr lang="en-GB" sz="1600" b="0" dirty="0">
                        <a:solidFill>
                          <a:schemeClr val="tx1"/>
                        </a:solidFill>
                        <a:latin typeface="Century Gothic" pitchFamily="34" charset="0"/>
                      </a:endParaRPr>
                    </a:p>
                  </a:txBody>
                  <a:tcPr>
                    <a:lnL w="6350" cap="flat" cmpd="sng" algn="ctr">
                      <a:solidFill>
                        <a:srgbClr val="7A5A00"/>
                      </a:solidFill>
                      <a:prstDash val="solid"/>
                      <a:round/>
                      <a:headEnd type="none" w="med" len="med"/>
                      <a:tailEnd type="none" w="med" len="med"/>
                    </a:lnL>
                    <a:lnR w="6350" cap="flat" cmpd="sng" algn="ctr">
                      <a:solidFill>
                        <a:srgbClr val="7A5A00"/>
                      </a:solidFill>
                      <a:prstDash val="solid"/>
                      <a:round/>
                      <a:headEnd type="none" w="med" len="med"/>
                      <a:tailEnd type="none" w="med" len="med"/>
                    </a:lnR>
                    <a:lnT w="6350" cap="flat" cmpd="sng" algn="ctr">
                      <a:solidFill>
                        <a:srgbClr val="7A5A00"/>
                      </a:solidFill>
                      <a:prstDash val="solid"/>
                      <a:round/>
                      <a:headEnd type="none" w="med" len="med"/>
                      <a:tailEnd type="none" w="med" len="med"/>
                    </a:lnT>
                    <a:lnB w="6350" cap="flat" cmpd="sng" algn="ctr">
                      <a:solidFill>
                        <a:srgbClr val="7A5A00"/>
                      </a:solidFill>
                      <a:prstDash val="solid"/>
                      <a:round/>
                      <a:headEnd type="none" w="med" len="med"/>
                      <a:tailEnd type="none" w="med" len="med"/>
                    </a:lnB>
                    <a:noFill/>
                  </a:tcPr>
                </a:tc>
              </a:tr>
              <a:tr h="2571283">
                <a:tc>
                  <a:txBody>
                    <a:bodyPr/>
                    <a:lstStyle/>
                    <a:p>
                      <a:r>
                        <a:rPr lang="en-GB" sz="2800" b="1" kern="1200" dirty="0" smtClean="0">
                          <a:solidFill>
                            <a:schemeClr val="accent3">
                              <a:lumMod val="75000"/>
                            </a:schemeClr>
                          </a:solidFill>
                          <a:latin typeface="Century Gothic" pitchFamily="34" charset="0"/>
                          <a:ea typeface="+mn-ea"/>
                          <a:cs typeface="+mn-cs"/>
                        </a:rPr>
                        <a:t>D</a:t>
                      </a:r>
                      <a:r>
                        <a:rPr lang="en-GB" b="1" dirty="0" smtClean="0">
                          <a:solidFill>
                            <a:schemeClr val="tx1"/>
                          </a:solidFill>
                          <a:latin typeface="Century Gothic" pitchFamily="34" charset="0"/>
                        </a:rPr>
                        <a:t> </a:t>
                      </a:r>
                      <a:endParaRPr lang="en-GB" b="1" dirty="0" smtClean="0">
                        <a:solidFill>
                          <a:srgbClr val="00B050"/>
                        </a:solidFill>
                        <a:latin typeface="Century Gothic" pitchFamily="34" charset="0"/>
                      </a:endParaRPr>
                    </a:p>
                    <a:p>
                      <a:endParaRPr lang="en-GB" sz="1400" b="0" dirty="0" smtClean="0">
                        <a:solidFill>
                          <a:schemeClr val="tx1"/>
                        </a:solidFill>
                        <a:latin typeface="Century Gothic" pitchFamily="34" charset="0"/>
                      </a:endParaRPr>
                    </a:p>
                  </a:txBody>
                  <a:tcPr>
                    <a:lnL w="6350" cap="flat" cmpd="sng" algn="ctr">
                      <a:solidFill>
                        <a:srgbClr val="7A5A00"/>
                      </a:solidFill>
                      <a:prstDash val="solid"/>
                      <a:round/>
                      <a:headEnd type="none" w="med" len="med"/>
                      <a:tailEnd type="none" w="med" len="med"/>
                    </a:lnL>
                    <a:lnR w="6350" cap="flat" cmpd="sng" algn="ctr">
                      <a:solidFill>
                        <a:srgbClr val="7A5A00"/>
                      </a:solidFill>
                      <a:prstDash val="solid"/>
                      <a:round/>
                      <a:headEnd type="none" w="med" len="med"/>
                      <a:tailEnd type="none" w="med" len="med"/>
                    </a:lnR>
                    <a:lnT w="6350" cap="flat" cmpd="sng" algn="ctr">
                      <a:solidFill>
                        <a:srgbClr val="7A5A00"/>
                      </a:solidFill>
                      <a:prstDash val="solid"/>
                      <a:round/>
                      <a:headEnd type="none" w="med" len="med"/>
                      <a:tailEnd type="none" w="med" len="med"/>
                    </a:lnT>
                    <a:lnB w="6350" cap="flat" cmpd="sng" algn="ctr">
                      <a:solidFill>
                        <a:srgbClr val="7A5A00"/>
                      </a:solidFill>
                      <a:prstDash val="solid"/>
                      <a:round/>
                      <a:headEnd type="none" w="med" len="med"/>
                      <a:tailEnd type="none" w="med" len="med"/>
                    </a:lnB>
                    <a:noFill/>
                  </a:tcPr>
                </a:tc>
                <a:tc>
                  <a:txBody>
                    <a:bodyPr/>
                    <a:lstStyle/>
                    <a:p>
                      <a:r>
                        <a:rPr lang="en-GB" sz="2800" b="1" kern="1200" dirty="0" smtClean="0">
                          <a:solidFill>
                            <a:schemeClr val="accent3">
                              <a:lumMod val="75000"/>
                            </a:schemeClr>
                          </a:solidFill>
                          <a:latin typeface="Century Gothic" pitchFamily="34" charset="0"/>
                          <a:ea typeface="+mn-ea"/>
                          <a:cs typeface="+mn-cs"/>
                        </a:rPr>
                        <a:t>E</a:t>
                      </a:r>
                      <a:r>
                        <a:rPr lang="en-GB" b="1" dirty="0" smtClean="0">
                          <a:solidFill>
                            <a:schemeClr val="tx1"/>
                          </a:solidFill>
                          <a:latin typeface="Century Gothic" pitchFamily="34" charset="0"/>
                        </a:rPr>
                        <a:t> </a:t>
                      </a:r>
                      <a:endParaRPr lang="en-GB" b="1" dirty="0" smtClean="0">
                        <a:solidFill>
                          <a:srgbClr val="00B050"/>
                        </a:solidFill>
                        <a:latin typeface="Century Gothic" pitchFamily="34" charset="0"/>
                      </a:endParaRPr>
                    </a:p>
                    <a:p>
                      <a:r>
                        <a:rPr lang="en-GB" sz="1400" b="0" dirty="0" smtClean="0">
                          <a:solidFill>
                            <a:schemeClr val="tx1"/>
                          </a:solidFill>
                          <a:latin typeface="Century Gothic" pitchFamily="34" charset="0"/>
                        </a:rPr>
                        <a:t/>
                      </a:r>
                      <a:br>
                        <a:rPr lang="en-GB" sz="1400" b="0" dirty="0" smtClean="0">
                          <a:solidFill>
                            <a:schemeClr val="tx1"/>
                          </a:solidFill>
                          <a:latin typeface="Century Gothic" pitchFamily="34" charset="0"/>
                        </a:rPr>
                      </a:br>
                      <a:endParaRPr lang="en-GB" sz="1200" b="0" dirty="0" smtClean="0">
                        <a:solidFill>
                          <a:schemeClr val="tx1"/>
                        </a:solidFill>
                        <a:latin typeface="Century Gothic" pitchFamily="34" charset="0"/>
                      </a:endParaRPr>
                    </a:p>
                  </a:txBody>
                  <a:tcPr>
                    <a:lnL w="6350" cap="flat" cmpd="sng" algn="ctr">
                      <a:solidFill>
                        <a:srgbClr val="7A5A00"/>
                      </a:solidFill>
                      <a:prstDash val="solid"/>
                      <a:round/>
                      <a:headEnd type="none" w="med" len="med"/>
                      <a:tailEnd type="none" w="med" len="med"/>
                    </a:lnL>
                    <a:lnR w="6350" cap="flat" cmpd="sng" algn="ctr">
                      <a:solidFill>
                        <a:srgbClr val="7A5A00"/>
                      </a:solidFill>
                      <a:prstDash val="solid"/>
                      <a:round/>
                      <a:headEnd type="none" w="med" len="med"/>
                      <a:tailEnd type="none" w="med" len="med"/>
                    </a:lnR>
                    <a:lnT w="6350" cap="flat" cmpd="sng" algn="ctr">
                      <a:solidFill>
                        <a:srgbClr val="7A5A00"/>
                      </a:solidFill>
                      <a:prstDash val="solid"/>
                      <a:round/>
                      <a:headEnd type="none" w="med" len="med"/>
                      <a:tailEnd type="none" w="med" len="med"/>
                    </a:lnT>
                    <a:lnB w="6350" cap="flat" cmpd="sng" algn="ctr">
                      <a:solidFill>
                        <a:srgbClr val="7A5A00"/>
                      </a:solidFill>
                      <a:prstDash val="solid"/>
                      <a:round/>
                      <a:headEnd type="none" w="med" len="med"/>
                      <a:tailEnd type="none" w="med" len="med"/>
                    </a:lnB>
                    <a:noFill/>
                  </a:tcPr>
                </a:tc>
                <a:tc>
                  <a:txBody>
                    <a:bodyPr/>
                    <a:lstStyle/>
                    <a:p>
                      <a:r>
                        <a:rPr lang="en-GB" sz="2800" b="1" kern="1200" dirty="0" smtClean="0">
                          <a:solidFill>
                            <a:schemeClr val="accent3">
                              <a:lumMod val="75000"/>
                            </a:schemeClr>
                          </a:solidFill>
                          <a:latin typeface="Century Gothic" pitchFamily="34" charset="0"/>
                          <a:ea typeface="+mn-ea"/>
                          <a:cs typeface="+mn-cs"/>
                        </a:rPr>
                        <a:t>F </a:t>
                      </a:r>
                      <a:r>
                        <a:rPr lang="en-GB" b="1" dirty="0" smtClean="0">
                          <a:solidFill>
                            <a:schemeClr val="tx1"/>
                          </a:solidFill>
                          <a:latin typeface="Century Gothic" pitchFamily="34" charset="0"/>
                        </a:rPr>
                        <a:t/>
                      </a:r>
                      <a:br>
                        <a:rPr lang="en-GB" b="1" dirty="0" smtClean="0">
                          <a:solidFill>
                            <a:schemeClr val="tx1"/>
                          </a:solidFill>
                          <a:latin typeface="Century Gothic" pitchFamily="34" charset="0"/>
                        </a:rPr>
                      </a:br>
                      <a:endParaRPr lang="en-GB" sz="1400" b="1" dirty="0" smtClean="0">
                        <a:solidFill>
                          <a:schemeClr val="tx1"/>
                        </a:solidFill>
                        <a:latin typeface="Century Gothic" pitchFamily="34" charset="0"/>
                      </a:endParaRPr>
                    </a:p>
                  </a:txBody>
                  <a:tcPr>
                    <a:lnL w="6350" cap="flat" cmpd="sng" algn="ctr">
                      <a:solidFill>
                        <a:srgbClr val="7A5A00"/>
                      </a:solidFill>
                      <a:prstDash val="solid"/>
                      <a:round/>
                      <a:headEnd type="none" w="med" len="med"/>
                      <a:tailEnd type="none" w="med" len="med"/>
                    </a:lnL>
                    <a:lnR w="6350" cap="flat" cmpd="sng" algn="ctr">
                      <a:solidFill>
                        <a:srgbClr val="7A5A00"/>
                      </a:solidFill>
                      <a:prstDash val="solid"/>
                      <a:round/>
                      <a:headEnd type="none" w="med" len="med"/>
                      <a:tailEnd type="none" w="med" len="med"/>
                    </a:lnR>
                    <a:lnT w="6350" cap="flat" cmpd="sng" algn="ctr">
                      <a:solidFill>
                        <a:srgbClr val="7A5A00"/>
                      </a:solidFill>
                      <a:prstDash val="solid"/>
                      <a:round/>
                      <a:headEnd type="none" w="med" len="med"/>
                      <a:tailEnd type="none" w="med" len="med"/>
                    </a:lnT>
                    <a:lnB w="6350" cap="flat" cmpd="sng" algn="ctr">
                      <a:solidFill>
                        <a:srgbClr val="7A5A00"/>
                      </a:solidFill>
                      <a:prstDash val="solid"/>
                      <a:round/>
                      <a:headEnd type="none" w="med" len="med"/>
                      <a:tailEnd type="none" w="med" len="med"/>
                    </a:lnB>
                    <a:noFill/>
                  </a:tcPr>
                </a:tc>
              </a:tr>
            </a:tbl>
          </a:graphicData>
        </a:graphic>
      </p:graphicFrame>
      <p:sp>
        <p:nvSpPr>
          <p:cNvPr id="8" name="TextBox 7"/>
          <p:cNvSpPr txBox="1"/>
          <p:nvPr/>
        </p:nvSpPr>
        <p:spPr>
          <a:xfrm>
            <a:off x="539552" y="1268760"/>
            <a:ext cx="2592288" cy="1384995"/>
          </a:xfrm>
          <a:prstGeom prst="rect">
            <a:avLst/>
          </a:prstGeom>
          <a:noFill/>
        </p:spPr>
        <p:txBody>
          <a:bodyPr wrap="square" rtlCol="0">
            <a:spAutoFit/>
          </a:bodyPr>
          <a:lstStyle/>
          <a:p>
            <a:r>
              <a:rPr lang="en-GB" sz="1400" dirty="0" smtClean="0">
                <a:latin typeface="Century Gothic" pitchFamily="34" charset="0"/>
              </a:rPr>
              <a:t>If people have to go outside to vape, they might as well smoke cigarettes instead. So it is possible that more people will </a:t>
            </a:r>
            <a:br>
              <a:rPr lang="en-GB" sz="1400" dirty="0" smtClean="0">
                <a:latin typeface="Century Gothic" pitchFamily="34" charset="0"/>
              </a:rPr>
            </a:br>
            <a:r>
              <a:rPr lang="en-GB" sz="1400" dirty="0" smtClean="0">
                <a:latin typeface="Century Gothic" pitchFamily="34" charset="0"/>
              </a:rPr>
              <a:t>get lung cancer.</a:t>
            </a:r>
            <a:endParaRPr lang="en-GB" sz="1200" dirty="0">
              <a:latin typeface="Century Gothic" pitchFamily="34" charset="0"/>
            </a:endParaRPr>
          </a:p>
        </p:txBody>
      </p:sp>
      <p:sp>
        <p:nvSpPr>
          <p:cNvPr id="9" name="TextBox 8"/>
          <p:cNvSpPr txBox="1"/>
          <p:nvPr/>
        </p:nvSpPr>
        <p:spPr>
          <a:xfrm>
            <a:off x="3347864" y="1268760"/>
            <a:ext cx="2376264" cy="1169551"/>
          </a:xfrm>
          <a:prstGeom prst="rect">
            <a:avLst/>
          </a:prstGeom>
          <a:noFill/>
        </p:spPr>
        <p:txBody>
          <a:bodyPr wrap="square" rtlCol="0">
            <a:spAutoFit/>
          </a:bodyPr>
          <a:lstStyle/>
          <a:p>
            <a:r>
              <a:rPr lang="en-GB" sz="1400" dirty="0" smtClean="0">
                <a:latin typeface="Century Gothic" pitchFamily="34" charset="0"/>
              </a:rPr>
              <a:t>Since nicotine damages foetal brains, fewer babies will be born </a:t>
            </a:r>
            <a:br>
              <a:rPr lang="en-GB" sz="1400" dirty="0" smtClean="0">
                <a:latin typeface="Century Gothic" pitchFamily="34" charset="0"/>
              </a:rPr>
            </a:br>
            <a:r>
              <a:rPr lang="en-GB" sz="1400" dirty="0" smtClean="0">
                <a:latin typeface="Century Gothic" pitchFamily="34" charset="0"/>
              </a:rPr>
              <a:t>with brain </a:t>
            </a:r>
            <a:br>
              <a:rPr lang="en-GB" sz="1400" dirty="0" smtClean="0">
                <a:latin typeface="Century Gothic" pitchFamily="34" charset="0"/>
              </a:rPr>
            </a:br>
            <a:r>
              <a:rPr lang="en-GB" sz="1400" dirty="0" smtClean="0">
                <a:latin typeface="Century Gothic" pitchFamily="34" charset="0"/>
              </a:rPr>
              <a:t>damage.</a:t>
            </a:r>
            <a:endParaRPr lang="en-GB" sz="1200" dirty="0" smtClean="0">
              <a:latin typeface="Century Gothic" pitchFamily="34" charset="0"/>
            </a:endParaRPr>
          </a:p>
        </p:txBody>
      </p:sp>
      <p:sp>
        <p:nvSpPr>
          <p:cNvPr id="10" name="TextBox 9"/>
          <p:cNvSpPr txBox="1"/>
          <p:nvPr/>
        </p:nvSpPr>
        <p:spPr>
          <a:xfrm>
            <a:off x="7164288" y="1268760"/>
            <a:ext cx="1800200" cy="1169551"/>
          </a:xfrm>
          <a:prstGeom prst="rect">
            <a:avLst/>
          </a:prstGeom>
          <a:noFill/>
        </p:spPr>
        <p:txBody>
          <a:bodyPr wrap="square" rtlCol="0">
            <a:spAutoFit/>
          </a:bodyPr>
          <a:lstStyle/>
          <a:p>
            <a:r>
              <a:rPr lang="en-GB" sz="1400" dirty="0" smtClean="0">
                <a:latin typeface="Century Gothic" pitchFamily="34" charset="0"/>
              </a:rPr>
              <a:t>People might vape more at home. So children might be exposed to more nicotine.</a:t>
            </a:r>
            <a:endParaRPr lang="en-GB" sz="1400" dirty="0">
              <a:latin typeface="Century Gothic" pitchFamily="34" charset="0"/>
            </a:endParaRPr>
          </a:p>
        </p:txBody>
      </p:sp>
      <p:sp>
        <p:nvSpPr>
          <p:cNvPr id="11" name="TextBox 10"/>
          <p:cNvSpPr txBox="1"/>
          <p:nvPr/>
        </p:nvSpPr>
        <p:spPr>
          <a:xfrm>
            <a:off x="251520" y="2996952"/>
            <a:ext cx="1512168" cy="830997"/>
          </a:xfrm>
          <a:prstGeom prst="rect">
            <a:avLst/>
          </a:prstGeom>
          <a:noFill/>
        </p:spPr>
        <p:txBody>
          <a:bodyPr wrap="square" rtlCol="0">
            <a:spAutoFit/>
          </a:bodyPr>
          <a:lstStyle/>
          <a:p>
            <a:r>
              <a:rPr lang="en-GB" sz="1200" dirty="0" smtClean="0">
                <a:latin typeface="Century Gothic" pitchFamily="34" charset="0"/>
              </a:rPr>
              <a:t>Lung cancer </a:t>
            </a:r>
            <a:br>
              <a:rPr lang="en-GB" sz="1200" dirty="0" smtClean="0">
                <a:latin typeface="Century Gothic" pitchFamily="34" charset="0"/>
              </a:rPr>
            </a:br>
            <a:r>
              <a:rPr lang="en-GB" sz="1200" dirty="0" smtClean="0">
                <a:latin typeface="Century Gothic" pitchFamily="34" charset="0"/>
              </a:rPr>
              <a:t>risk of smoking reported by </a:t>
            </a:r>
            <a:br>
              <a:rPr lang="en-GB" sz="1200" dirty="0" smtClean="0">
                <a:latin typeface="Century Gothic" pitchFamily="34" charset="0"/>
              </a:rPr>
            </a:br>
            <a:r>
              <a:rPr lang="en-GB" sz="1200" dirty="0" smtClean="0">
                <a:latin typeface="Century Gothic" pitchFamily="34" charset="0"/>
              </a:rPr>
              <a:t>the NHS</a:t>
            </a:r>
            <a:endParaRPr lang="en-GB" sz="1200" dirty="0">
              <a:latin typeface="Century Gothic" pitchFamily="34" charset="0"/>
            </a:endParaRPr>
          </a:p>
        </p:txBody>
      </p:sp>
      <p:sp>
        <p:nvSpPr>
          <p:cNvPr id="14" name="TextBox 13"/>
          <p:cNvSpPr txBox="1"/>
          <p:nvPr/>
        </p:nvSpPr>
        <p:spPr>
          <a:xfrm>
            <a:off x="3203848" y="2780928"/>
            <a:ext cx="1512168" cy="1015663"/>
          </a:xfrm>
          <a:prstGeom prst="rect">
            <a:avLst/>
          </a:prstGeom>
          <a:noFill/>
        </p:spPr>
        <p:txBody>
          <a:bodyPr wrap="square" rtlCol="0">
            <a:spAutoFit/>
          </a:bodyPr>
          <a:lstStyle/>
          <a:p>
            <a:r>
              <a:rPr lang="en-GB" sz="1200" dirty="0" smtClean="0">
                <a:latin typeface="Century Gothic" pitchFamily="34" charset="0"/>
              </a:rPr>
              <a:t>Foetal brain damage reported in </a:t>
            </a:r>
            <a:br>
              <a:rPr lang="en-GB" sz="1200" dirty="0" smtClean="0">
                <a:latin typeface="Century Gothic" pitchFamily="34" charset="0"/>
              </a:rPr>
            </a:br>
            <a:r>
              <a:rPr lang="en-GB" sz="1200" dirty="0" smtClean="0">
                <a:latin typeface="Century Gothic" pitchFamily="34" charset="0"/>
              </a:rPr>
              <a:t>paper in the journal Nature</a:t>
            </a:r>
          </a:p>
        </p:txBody>
      </p:sp>
      <p:sp>
        <p:nvSpPr>
          <p:cNvPr id="15" name="TextBox 14"/>
          <p:cNvSpPr txBox="1"/>
          <p:nvPr/>
        </p:nvSpPr>
        <p:spPr>
          <a:xfrm>
            <a:off x="467544" y="3933056"/>
            <a:ext cx="2592288" cy="1600438"/>
          </a:xfrm>
          <a:prstGeom prst="rect">
            <a:avLst/>
          </a:prstGeom>
          <a:noFill/>
        </p:spPr>
        <p:txBody>
          <a:bodyPr wrap="square" rtlCol="0">
            <a:spAutoFit/>
          </a:bodyPr>
          <a:lstStyle/>
          <a:p>
            <a:r>
              <a:rPr lang="en-GB" sz="1400" dirty="0" smtClean="0">
                <a:latin typeface="Century Gothic" pitchFamily="34" charset="0"/>
              </a:rPr>
              <a:t>A ban might make people think that the risks of smoking and vaping are the same. This makes smokers less likely to use </a:t>
            </a:r>
            <a:br>
              <a:rPr lang="en-GB" sz="1400" dirty="0" smtClean="0">
                <a:latin typeface="Century Gothic" pitchFamily="34" charset="0"/>
              </a:rPr>
            </a:br>
            <a:r>
              <a:rPr lang="en-GB" sz="1400" dirty="0" smtClean="0">
                <a:latin typeface="Century Gothic" pitchFamily="34" charset="0"/>
              </a:rPr>
              <a:t>e-cigarettes to help them quit smoking.</a:t>
            </a:r>
            <a:endParaRPr lang="en-GB" dirty="0"/>
          </a:p>
        </p:txBody>
      </p:sp>
      <p:sp>
        <p:nvSpPr>
          <p:cNvPr id="16" name="TextBox 15"/>
          <p:cNvSpPr txBox="1"/>
          <p:nvPr/>
        </p:nvSpPr>
        <p:spPr>
          <a:xfrm>
            <a:off x="251520" y="5733256"/>
            <a:ext cx="1512168" cy="646331"/>
          </a:xfrm>
          <a:prstGeom prst="rect">
            <a:avLst/>
          </a:prstGeom>
          <a:noFill/>
        </p:spPr>
        <p:txBody>
          <a:bodyPr wrap="square" rtlCol="0">
            <a:spAutoFit/>
          </a:bodyPr>
          <a:lstStyle/>
          <a:p>
            <a:r>
              <a:rPr lang="en-GB" sz="1200" dirty="0" smtClean="0">
                <a:latin typeface="Century Gothic" pitchFamily="34" charset="0"/>
              </a:rPr>
              <a:t>Association </a:t>
            </a:r>
            <a:br>
              <a:rPr lang="en-GB" sz="1200" dirty="0" smtClean="0">
                <a:latin typeface="Century Gothic" pitchFamily="34" charset="0"/>
              </a:rPr>
            </a:br>
            <a:r>
              <a:rPr lang="en-GB" sz="1200" dirty="0" smtClean="0">
                <a:latin typeface="Century Gothic" pitchFamily="34" charset="0"/>
              </a:rPr>
              <a:t>of e-cigarette manufacturers</a:t>
            </a:r>
            <a:endParaRPr lang="en-GB" dirty="0"/>
          </a:p>
        </p:txBody>
      </p:sp>
      <p:sp>
        <p:nvSpPr>
          <p:cNvPr id="17" name="TextBox 16"/>
          <p:cNvSpPr txBox="1"/>
          <p:nvPr/>
        </p:nvSpPr>
        <p:spPr>
          <a:xfrm>
            <a:off x="6372200" y="3933056"/>
            <a:ext cx="2520280" cy="954107"/>
          </a:xfrm>
          <a:prstGeom prst="rect">
            <a:avLst/>
          </a:prstGeom>
          <a:noFill/>
        </p:spPr>
        <p:txBody>
          <a:bodyPr wrap="square" rtlCol="0">
            <a:spAutoFit/>
          </a:bodyPr>
          <a:lstStyle/>
          <a:p>
            <a:r>
              <a:rPr lang="en-GB" sz="1400" dirty="0" smtClean="0">
                <a:latin typeface="Century Gothic" pitchFamily="34" charset="0"/>
              </a:rPr>
              <a:t>The concentration of nicotine in the blood of passive vapers is similar to that of passive smokers. </a:t>
            </a:r>
            <a:endParaRPr lang="en-GB" dirty="0"/>
          </a:p>
        </p:txBody>
      </p:sp>
      <p:sp>
        <p:nvSpPr>
          <p:cNvPr id="18" name="TextBox 17"/>
          <p:cNvSpPr txBox="1"/>
          <p:nvPr/>
        </p:nvSpPr>
        <p:spPr>
          <a:xfrm>
            <a:off x="6804248" y="5847655"/>
            <a:ext cx="1944216" cy="461665"/>
          </a:xfrm>
          <a:prstGeom prst="rect">
            <a:avLst/>
          </a:prstGeom>
          <a:noFill/>
        </p:spPr>
        <p:txBody>
          <a:bodyPr wrap="square" rtlCol="0">
            <a:spAutoFit/>
          </a:bodyPr>
          <a:lstStyle/>
          <a:p>
            <a:r>
              <a:rPr lang="en-GB" sz="1200" dirty="0" smtClean="0">
                <a:latin typeface="Century Gothic" pitchFamily="34" charset="0"/>
              </a:rPr>
              <a:t>Reported by the World Health Organisation</a:t>
            </a:r>
            <a:endParaRPr lang="en-GB" dirty="0"/>
          </a:p>
        </p:txBody>
      </p:sp>
      <p:sp>
        <p:nvSpPr>
          <p:cNvPr id="19" name="TextBox 18"/>
          <p:cNvSpPr txBox="1"/>
          <p:nvPr/>
        </p:nvSpPr>
        <p:spPr>
          <a:xfrm>
            <a:off x="3419872" y="3899951"/>
            <a:ext cx="2592288" cy="1169551"/>
          </a:xfrm>
          <a:prstGeom prst="rect">
            <a:avLst/>
          </a:prstGeom>
          <a:noFill/>
        </p:spPr>
        <p:txBody>
          <a:bodyPr wrap="square" rtlCol="0">
            <a:spAutoFit/>
          </a:bodyPr>
          <a:lstStyle/>
          <a:p>
            <a:r>
              <a:rPr lang="en-GB" sz="1400" dirty="0" smtClean="0">
                <a:latin typeface="Century Gothic" pitchFamily="34" charset="0"/>
              </a:rPr>
              <a:t>Exhaled nicotine remains on surfaces for many months. Other people can absorb this nicotine through their skin.</a:t>
            </a:r>
            <a:endParaRPr lang="en-GB" dirty="0"/>
          </a:p>
        </p:txBody>
      </p:sp>
      <p:sp>
        <p:nvSpPr>
          <p:cNvPr id="20" name="TextBox 19"/>
          <p:cNvSpPr txBox="1"/>
          <p:nvPr/>
        </p:nvSpPr>
        <p:spPr>
          <a:xfrm>
            <a:off x="3203848" y="5734997"/>
            <a:ext cx="1728192" cy="646331"/>
          </a:xfrm>
          <a:prstGeom prst="rect">
            <a:avLst/>
          </a:prstGeom>
          <a:noFill/>
        </p:spPr>
        <p:txBody>
          <a:bodyPr wrap="square" rtlCol="0">
            <a:spAutoFit/>
          </a:bodyPr>
          <a:lstStyle/>
          <a:p>
            <a:r>
              <a:rPr lang="en-GB" sz="1200" dirty="0" smtClean="0">
                <a:latin typeface="Century Gothic" pitchFamily="34" charset="0"/>
              </a:rPr>
              <a:t>Priscilla Callahan-Lyon in the British Medical Journal</a:t>
            </a:r>
            <a:endParaRPr lang="en-GB" dirty="0"/>
          </a:p>
        </p:txBody>
      </p:sp>
      <p:pic>
        <p:nvPicPr>
          <p:cNvPr id="26" name="Picture 25" descr="e-cig and smoke.png"/>
          <p:cNvPicPr>
            <a:picLocks noChangeAspect="1"/>
          </p:cNvPicPr>
          <p:nvPr/>
        </p:nvPicPr>
        <p:blipFill>
          <a:blip r:embed="rId11" cstate="print"/>
          <a:srcRect l="9804" t="23604" r="19608" b="11010"/>
          <a:stretch>
            <a:fillRect/>
          </a:stretch>
        </p:blipFill>
        <p:spPr>
          <a:xfrm>
            <a:off x="6012160" y="1755930"/>
            <a:ext cx="1244936" cy="952990"/>
          </a:xfrm>
          <a:prstGeom prst="rect">
            <a:avLst/>
          </a:prstGeom>
          <a:ln>
            <a:noFill/>
          </a:ln>
          <a:effectLst>
            <a:softEdge rad="112500"/>
          </a:effectLst>
        </p:spPr>
      </p:pic>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70" name="Picture 6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71" name="TextBox 70"/>
          <p:cNvSpPr txBox="1"/>
          <p:nvPr/>
        </p:nvSpPr>
        <p:spPr>
          <a:xfrm>
            <a:off x="1763688" y="241484"/>
            <a:ext cx="6408712" cy="523220"/>
          </a:xfrm>
          <a:prstGeom prst="rect">
            <a:avLst/>
          </a:prstGeom>
          <a:noFill/>
        </p:spPr>
        <p:txBody>
          <a:bodyPr wrap="square" rtlCol="0">
            <a:spAutoFit/>
          </a:bodyPr>
          <a:lstStyle/>
          <a:p>
            <a:pPr algn="ctr"/>
            <a:r>
              <a:rPr lang="en-GB" sz="2800" dirty="0" smtClean="0">
                <a:solidFill>
                  <a:srgbClr val="7A5A00"/>
                </a:solidFill>
                <a:latin typeface="Century Gothic" pitchFamily="34" charset="0"/>
              </a:rPr>
              <a:t>Weighing up risks and benefits </a:t>
            </a:r>
            <a:endParaRPr lang="en-GB" sz="2800" dirty="0">
              <a:solidFill>
                <a:srgbClr val="7A5A00"/>
              </a:solidFill>
              <a:latin typeface="Century Gothic" pitchFamily="34" charset="0"/>
            </a:endParaRPr>
          </a:p>
        </p:txBody>
      </p:sp>
      <p:graphicFrame>
        <p:nvGraphicFramePr>
          <p:cNvPr id="48" name="Table 47"/>
          <p:cNvGraphicFramePr>
            <a:graphicFrameLocks noGrp="1"/>
          </p:cNvGraphicFramePr>
          <p:nvPr/>
        </p:nvGraphicFramePr>
        <p:xfrm>
          <a:off x="179512" y="820372"/>
          <a:ext cx="2880320" cy="2178968"/>
        </p:xfrm>
        <a:graphic>
          <a:graphicData uri="http://schemas.openxmlformats.org/drawingml/2006/table">
            <a:tbl>
              <a:tblPr firstRow="1" bandRow="1">
                <a:tableStyleId>{5C22544A-7EE6-4342-B048-85BDC9FD1C3A}</a:tableStyleId>
              </a:tblPr>
              <a:tblGrid>
                <a:gridCol w="1800200"/>
                <a:gridCol w="1080120"/>
              </a:tblGrid>
              <a:tr h="411687">
                <a:tc>
                  <a:txBody>
                    <a:bodyPr/>
                    <a:lstStyle/>
                    <a:p>
                      <a:r>
                        <a:rPr lang="en-GB" sz="1400" b="0" i="0" dirty="0" smtClean="0">
                          <a:solidFill>
                            <a:schemeClr val="tx1"/>
                          </a:solidFill>
                          <a:latin typeface="Century Gothic" pitchFamily="34" charset="0"/>
                        </a:rPr>
                        <a:t>Statement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bg2"/>
                    </a:solidFill>
                  </a:tcPr>
                </a:tc>
                <a:tc>
                  <a:txBody>
                    <a:bodyPr/>
                    <a:lstStyle/>
                    <a:p>
                      <a:pPr algn="ctr"/>
                      <a:r>
                        <a:rPr lang="en-GB" sz="2400" b="1" i="0" dirty="0" smtClean="0">
                          <a:solidFill>
                            <a:schemeClr val="bg2">
                              <a:lumMod val="25000"/>
                            </a:schemeClr>
                          </a:solidFill>
                          <a:latin typeface="Century Gothic" pitchFamily="34" charset="0"/>
                        </a:rPr>
                        <a:t>A</a:t>
                      </a:r>
                      <a:endParaRPr lang="en-GB" sz="2400" b="1" i="0" dirty="0">
                        <a:solidFill>
                          <a:schemeClr val="bg2">
                            <a:lumMod val="25000"/>
                          </a:schemeClr>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bg2"/>
                    </a:solidFill>
                  </a:tcPr>
                </a:tc>
              </a:tr>
              <a:tr h="342724">
                <a:tc>
                  <a:txBody>
                    <a:bodyPr/>
                    <a:lstStyle/>
                    <a:p>
                      <a:r>
                        <a:rPr lang="en-GB" sz="1400" b="0" i="0" dirty="0" smtClean="0">
                          <a:solidFill>
                            <a:schemeClr val="tx1"/>
                          </a:solidFill>
                          <a:latin typeface="Century Gothic" pitchFamily="34" charset="0"/>
                        </a:rPr>
                        <a:t>Risk or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66579">
                <a:tc>
                  <a:txBody>
                    <a:bodyPr/>
                    <a:lstStyle/>
                    <a:p>
                      <a:r>
                        <a:rPr lang="en-GB" sz="1400" b="0" i="0" dirty="0" smtClean="0">
                          <a:solidFill>
                            <a:schemeClr val="tx1"/>
                          </a:solidFill>
                          <a:latin typeface="Century Gothic" pitchFamily="34" charset="0"/>
                        </a:rPr>
                        <a:t>Seriousness of risk / size of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66579">
                <a:tc>
                  <a:txBody>
                    <a:bodyPr/>
                    <a:lstStyle/>
                    <a:p>
                      <a:r>
                        <a:rPr lang="en-GB" sz="1400" b="0" i="0" dirty="0" smtClean="0">
                          <a:solidFill>
                            <a:schemeClr val="tx1"/>
                          </a:solidFill>
                          <a:latin typeface="Century Gothic" pitchFamily="34" charset="0"/>
                        </a:rPr>
                        <a:t>Likelihood</a:t>
                      </a:r>
                      <a:r>
                        <a:rPr lang="en-GB" sz="1400" b="0" i="0" baseline="0" dirty="0" smtClean="0">
                          <a:solidFill>
                            <a:schemeClr val="tx1"/>
                          </a:solidFill>
                          <a:latin typeface="Century Gothic" pitchFamily="34" charset="0"/>
                        </a:rPr>
                        <a:t> of it happening</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rgbClr val="AC7F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smtClean="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342724">
                <a:tc>
                  <a:txBody>
                    <a:bodyPr/>
                    <a:lstStyle/>
                    <a:p>
                      <a:r>
                        <a:rPr lang="en-GB" sz="1400" b="0" i="0" dirty="0" smtClean="0">
                          <a:solidFill>
                            <a:schemeClr val="tx1"/>
                          </a:solidFill>
                          <a:latin typeface="Century Gothic" pitchFamily="34" charset="0"/>
                        </a:rPr>
                        <a:t>risk x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rgbClr val="AC7F00"/>
                      </a:solidFill>
                      <a:prstDash val="solid"/>
                      <a:round/>
                      <a:headEnd type="none" w="med" len="med"/>
                      <a:tailEnd type="none" w="med" len="med"/>
                    </a:lnR>
                    <a:lnT w="6350" cap="flat" cmpd="sng" algn="ctr">
                      <a:solidFill>
                        <a:srgbClr val="AC7F00"/>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rgbClr val="AC7F00"/>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r>
            </a:tbl>
          </a:graphicData>
        </a:graphic>
      </p:graphicFrame>
      <p:graphicFrame>
        <p:nvGraphicFramePr>
          <p:cNvPr id="17" name="Table 16"/>
          <p:cNvGraphicFramePr>
            <a:graphicFrameLocks noGrp="1"/>
          </p:cNvGraphicFramePr>
          <p:nvPr/>
        </p:nvGraphicFramePr>
        <p:xfrm>
          <a:off x="6156176" y="3097181"/>
          <a:ext cx="2808312" cy="2120732"/>
        </p:xfrm>
        <a:graphic>
          <a:graphicData uri="http://schemas.openxmlformats.org/drawingml/2006/table">
            <a:tbl>
              <a:tblPr firstRow="1" bandRow="1">
                <a:tableStyleId>{5C22544A-7EE6-4342-B048-85BDC9FD1C3A}</a:tableStyleId>
              </a:tblPr>
              <a:tblGrid>
                <a:gridCol w="1728192"/>
                <a:gridCol w="1080120"/>
              </a:tblGrid>
              <a:tr h="447251">
                <a:tc>
                  <a:txBody>
                    <a:bodyPr/>
                    <a:lstStyle/>
                    <a:p>
                      <a:r>
                        <a:rPr lang="en-GB" sz="1400" b="0" i="0" dirty="0" smtClean="0">
                          <a:solidFill>
                            <a:schemeClr val="tx1"/>
                          </a:solidFill>
                          <a:latin typeface="Century Gothic" pitchFamily="34" charset="0"/>
                        </a:rPr>
                        <a:t>Statement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rgbClr val="FFE285"/>
                    </a:solidFill>
                  </a:tcPr>
                </a:tc>
                <a:tc>
                  <a:txBody>
                    <a:bodyPr/>
                    <a:lstStyle/>
                    <a:p>
                      <a:pPr algn="ctr"/>
                      <a:r>
                        <a:rPr lang="en-GB" sz="2400" b="1" i="0" dirty="0" smtClean="0">
                          <a:solidFill>
                            <a:schemeClr val="bg2">
                              <a:lumMod val="25000"/>
                            </a:schemeClr>
                          </a:solidFill>
                          <a:latin typeface="Century Gothic" pitchFamily="34" charset="0"/>
                        </a:rPr>
                        <a:t>F</a:t>
                      </a:r>
                      <a:endParaRPr lang="en-GB" sz="2400" b="1" i="0" dirty="0">
                        <a:solidFill>
                          <a:schemeClr val="bg2">
                            <a:lumMod val="25000"/>
                          </a:schemeClr>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rgbClr val="FFE285"/>
                    </a:solidFill>
                  </a:tcPr>
                </a:tc>
              </a:tr>
              <a:tr h="313606">
                <a:tc>
                  <a:txBody>
                    <a:bodyPr/>
                    <a:lstStyle/>
                    <a:p>
                      <a:r>
                        <a:rPr lang="en-GB" sz="1400" b="0" i="0" dirty="0" smtClean="0">
                          <a:solidFill>
                            <a:schemeClr val="tx1"/>
                          </a:solidFill>
                          <a:latin typeface="Century Gothic" pitchFamily="34" charset="0"/>
                        </a:rPr>
                        <a:t>Risk or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506885">
                <a:tc>
                  <a:txBody>
                    <a:bodyPr/>
                    <a:lstStyle/>
                    <a:p>
                      <a:r>
                        <a:rPr lang="en-GB" sz="1400" b="0" i="0" dirty="0" smtClean="0">
                          <a:solidFill>
                            <a:schemeClr val="tx1"/>
                          </a:solidFill>
                          <a:latin typeface="Century Gothic" pitchFamily="34" charset="0"/>
                        </a:rPr>
                        <a:t>Seriousness of risk / size of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506885">
                <a:tc>
                  <a:txBody>
                    <a:bodyPr/>
                    <a:lstStyle/>
                    <a:p>
                      <a:r>
                        <a:rPr lang="en-GB" sz="1400" b="0" i="0" dirty="0" smtClean="0">
                          <a:solidFill>
                            <a:schemeClr val="tx1"/>
                          </a:solidFill>
                          <a:latin typeface="Century Gothic" pitchFamily="34" charset="0"/>
                        </a:rPr>
                        <a:t>Likelihood</a:t>
                      </a:r>
                      <a:r>
                        <a:rPr lang="en-GB" sz="1400" b="0" i="0" baseline="0" dirty="0" smtClean="0">
                          <a:solidFill>
                            <a:schemeClr val="tx1"/>
                          </a:solidFill>
                          <a:latin typeface="Century Gothic" pitchFamily="34" charset="0"/>
                        </a:rPr>
                        <a:t> of it happening</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smtClean="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313606">
                <a:tc>
                  <a:txBody>
                    <a:bodyPr/>
                    <a:lstStyle/>
                    <a:p>
                      <a:r>
                        <a:rPr lang="en-GB" sz="1400" b="0" i="0" dirty="0" smtClean="0">
                          <a:solidFill>
                            <a:schemeClr val="tx1"/>
                          </a:solidFill>
                          <a:latin typeface="Century Gothic" pitchFamily="34" charset="0"/>
                        </a:rPr>
                        <a:t>risk x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r>
            </a:tbl>
          </a:graphicData>
        </a:graphic>
      </p:graphicFrame>
      <p:graphicFrame>
        <p:nvGraphicFramePr>
          <p:cNvPr id="18" name="Table 17"/>
          <p:cNvGraphicFramePr>
            <a:graphicFrameLocks noGrp="1"/>
          </p:cNvGraphicFramePr>
          <p:nvPr/>
        </p:nvGraphicFramePr>
        <p:xfrm>
          <a:off x="3131840" y="3097181"/>
          <a:ext cx="2952328" cy="2114074"/>
        </p:xfrm>
        <a:graphic>
          <a:graphicData uri="http://schemas.openxmlformats.org/drawingml/2006/table">
            <a:tbl>
              <a:tblPr firstRow="1" bandRow="1">
                <a:tableStyleId>{5C22544A-7EE6-4342-B048-85BDC9FD1C3A}</a:tableStyleId>
              </a:tblPr>
              <a:tblGrid>
                <a:gridCol w="1872208"/>
                <a:gridCol w="1080120"/>
              </a:tblGrid>
              <a:tr h="427246">
                <a:tc>
                  <a:txBody>
                    <a:bodyPr/>
                    <a:lstStyle/>
                    <a:p>
                      <a:r>
                        <a:rPr lang="en-GB" sz="1400" b="0" i="0" dirty="0" smtClean="0">
                          <a:solidFill>
                            <a:schemeClr val="tx1"/>
                          </a:solidFill>
                          <a:latin typeface="Century Gothic" pitchFamily="34" charset="0"/>
                        </a:rPr>
                        <a:t>Statement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bg2">
                        <a:lumMod val="90000"/>
                      </a:schemeClr>
                    </a:solidFill>
                  </a:tcPr>
                </a:tc>
                <a:tc>
                  <a:txBody>
                    <a:bodyPr/>
                    <a:lstStyle/>
                    <a:p>
                      <a:pPr algn="ctr"/>
                      <a:r>
                        <a:rPr lang="en-GB" sz="2400" b="1" i="0" dirty="0" smtClean="0">
                          <a:solidFill>
                            <a:schemeClr val="bg2">
                              <a:lumMod val="25000"/>
                            </a:schemeClr>
                          </a:solidFill>
                          <a:latin typeface="Century Gothic" pitchFamily="34" charset="0"/>
                        </a:rPr>
                        <a:t>E</a:t>
                      </a:r>
                      <a:endParaRPr lang="en-GB" sz="2400" b="1" i="0" dirty="0">
                        <a:solidFill>
                          <a:schemeClr val="bg2">
                            <a:lumMod val="25000"/>
                          </a:schemeClr>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bg2">
                        <a:lumMod val="90000"/>
                      </a:schemeClr>
                    </a:solidFill>
                  </a:tcPr>
                </a:tc>
              </a:tr>
              <a:tr h="310277">
                <a:tc>
                  <a:txBody>
                    <a:bodyPr/>
                    <a:lstStyle/>
                    <a:p>
                      <a:r>
                        <a:rPr lang="en-GB" sz="1400" b="0" i="0" dirty="0" smtClean="0">
                          <a:solidFill>
                            <a:schemeClr val="tx1"/>
                          </a:solidFill>
                          <a:latin typeface="Century Gothic" pitchFamily="34" charset="0"/>
                        </a:rPr>
                        <a:t>Risk or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84212">
                <a:tc>
                  <a:txBody>
                    <a:bodyPr/>
                    <a:lstStyle/>
                    <a:p>
                      <a:r>
                        <a:rPr lang="en-GB" sz="1400" b="0" i="0" dirty="0" smtClean="0">
                          <a:solidFill>
                            <a:schemeClr val="tx1"/>
                          </a:solidFill>
                          <a:latin typeface="Century Gothic" pitchFamily="34" charset="0"/>
                        </a:rPr>
                        <a:t>Seriousness of risk / size of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84212">
                <a:tc>
                  <a:txBody>
                    <a:bodyPr/>
                    <a:lstStyle/>
                    <a:p>
                      <a:r>
                        <a:rPr lang="en-GB" sz="1400" b="0" i="0" dirty="0" smtClean="0">
                          <a:solidFill>
                            <a:schemeClr val="tx1"/>
                          </a:solidFill>
                          <a:latin typeface="Century Gothic" pitchFamily="34" charset="0"/>
                        </a:rPr>
                        <a:t>Likelihood</a:t>
                      </a:r>
                      <a:r>
                        <a:rPr lang="en-GB" sz="1400" b="0" i="0" baseline="0" dirty="0" smtClean="0">
                          <a:solidFill>
                            <a:schemeClr val="tx1"/>
                          </a:solidFill>
                          <a:latin typeface="Century Gothic" pitchFamily="34" charset="0"/>
                        </a:rPr>
                        <a:t> of it happening</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smtClean="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310277">
                <a:tc>
                  <a:txBody>
                    <a:bodyPr/>
                    <a:lstStyle/>
                    <a:p>
                      <a:r>
                        <a:rPr lang="en-GB" sz="1400" b="0" i="0" dirty="0" smtClean="0">
                          <a:solidFill>
                            <a:schemeClr val="tx1"/>
                          </a:solidFill>
                          <a:latin typeface="Century Gothic" pitchFamily="34" charset="0"/>
                        </a:rPr>
                        <a:t>risk x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r>
            </a:tbl>
          </a:graphicData>
        </a:graphic>
      </p:graphicFrame>
      <p:graphicFrame>
        <p:nvGraphicFramePr>
          <p:cNvPr id="19" name="Table 18"/>
          <p:cNvGraphicFramePr>
            <a:graphicFrameLocks noGrp="1"/>
          </p:cNvGraphicFramePr>
          <p:nvPr/>
        </p:nvGraphicFramePr>
        <p:xfrm>
          <a:off x="179512" y="3097184"/>
          <a:ext cx="2880320" cy="2127158"/>
        </p:xfrm>
        <a:graphic>
          <a:graphicData uri="http://schemas.openxmlformats.org/drawingml/2006/table">
            <a:tbl>
              <a:tblPr firstRow="1" bandRow="1">
                <a:tableStyleId>{5C22544A-7EE6-4342-B048-85BDC9FD1C3A}</a:tableStyleId>
              </a:tblPr>
              <a:tblGrid>
                <a:gridCol w="1800200"/>
                <a:gridCol w="1080120"/>
              </a:tblGrid>
              <a:tr h="393488">
                <a:tc>
                  <a:txBody>
                    <a:bodyPr/>
                    <a:lstStyle/>
                    <a:p>
                      <a:r>
                        <a:rPr lang="en-GB" sz="1400" b="0" i="0" dirty="0" smtClean="0">
                          <a:solidFill>
                            <a:schemeClr val="tx1"/>
                          </a:solidFill>
                          <a:latin typeface="Century Gothic" pitchFamily="34" charset="0"/>
                        </a:rPr>
                        <a:t>Statement</a:t>
                      </a:r>
                      <a:endParaRPr lang="en-GB" sz="1400" b="0" i="0" dirty="0">
                        <a:solidFill>
                          <a:schemeClr val="tx1"/>
                        </a:solidFill>
                        <a:latin typeface="Century Gothic" pitchFamily="34" charset="0"/>
                      </a:endParaRPr>
                    </a:p>
                  </a:txBody>
                  <a:tcPr anchor="ctr">
                    <a:lnL w="12700" cap="flat" cmpd="sng" algn="ctr">
                      <a:solidFill>
                        <a:srgbClr val="7A5A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7A5A00"/>
                      </a:solidFill>
                      <a:prstDash val="solid"/>
                      <a:round/>
                      <a:headEnd type="none" w="med" len="med"/>
                      <a:tailEnd type="none" w="med" len="med"/>
                    </a:lnT>
                    <a:lnB w="6350" cap="flat" cmpd="sng" algn="ctr">
                      <a:solidFill>
                        <a:schemeClr val="bg2">
                          <a:lumMod val="10000"/>
                        </a:schemeClr>
                      </a:solidFill>
                      <a:prstDash val="solid"/>
                      <a:round/>
                      <a:headEnd type="none" w="med" len="med"/>
                      <a:tailEnd type="none" w="med" len="med"/>
                    </a:lnB>
                    <a:cell3D prstMaterial="dkEdge">
                      <a:bevel prst="coolSlant"/>
                      <a:lightRig rig="flood" dir="t"/>
                    </a:cell3D>
                    <a:solidFill>
                      <a:schemeClr val="accent6">
                        <a:lumMod val="40000"/>
                        <a:lumOff val="60000"/>
                      </a:schemeClr>
                    </a:solidFill>
                  </a:tcPr>
                </a:tc>
                <a:tc>
                  <a:txBody>
                    <a:bodyPr/>
                    <a:lstStyle/>
                    <a:p>
                      <a:pPr algn="ctr"/>
                      <a:r>
                        <a:rPr lang="en-GB" sz="2000" b="1" i="0" dirty="0" smtClean="0">
                          <a:solidFill>
                            <a:schemeClr val="bg2">
                              <a:lumMod val="25000"/>
                            </a:schemeClr>
                          </a:solidFill>
                          <a:latin typeface="Century Gothic" pitchFamily="34" charset="0"/>
                        </a:rPr>
                        <a:t>D</a:t>
                      </a:r>
                      <a:endParaRPr lang="en-GB" sz="2000" b="1" i="0" dirty="0">
                        <a:solidFill>
                          <a:schemeClr val="bg2">
                            <a:lumMod val="25000"/>
                          </a:schemeClr>
                        </a:solidFill>
                        <a:latin typeface="Century Gothic" pitchFamily="34" charset="0"/>
                      </a:endParaRPr>
                    </a:p>
                  </a:txBody>
                  <a:tcPr>
                    <a:lnL w="12700" cap="flat" cmpd="sng" algn="ctr">
                      <a:solidFill>
                        <a:srgbClr val="AC7F00"/>
                      </a:solidFill>
                      <a:prstDash val="solid"/>
                      <a:round/>
                      <a:headEnd type="none" w="med" len="med"/>
                      <a:tailEnd type="none" w="med" len="med"/>
                    </a:lnL>
                    <a:lnR w="12700" cap="flat" cmpd="sng" algn="ctr">
                      <a:solidFill>
                        <a:srgbClr val="7A5A00"/>
                      </a:solidFill>
                      <a:prstDash val="solid"/>
                      <a:round/>
                      <a:headEnd type="none" w="med" len="med"/>
                      <a:tailEnd type="none" w="med" len="med"/>
                    </a:lnR>
                    <a:lnT w="12700" cap="flat" cmpd="sng" algn="ctr">
                      <a:solidFill>
                        <a:srgbClr val="7A5A00"/>
                      </a:solidFill>
                      <a:prstDash val="solid"/>
                      <a:round/>
                      <a:headEnd type="none" w="med" len="med"/>
                      <a:tailEnd type="none" w="med" len="med"/>
                    </a:lnT>
                    <a:lnB w="6350" cap="flat" cmpd="sng" algn="ctr">
                      <a:solidFill>
                        <a:schemeClr val="bg2">
                          <a:lumMod val="10000"/>
                        </a:schemeClr>
                      </a:solidFill>
                      <a:prstDash val="solid"/>
                      <a:round/>
                      <a:headEnd type="none" w="med" len="med"/>
                      <a:tailEnd type="none" w="med" len="med"/>
                    </a:lnB>
                    <a:cell3D prstMaterial="dkEdge">
                      <a:bevel prst="coolSlant"/>
                      <a:lightRig rig="flood" dir="t"/>
                    </a:cell3D>
                    <a:solidFill>
                      <a:schemeClr val="accent6">
                        <a:lumMod val="40000"/>
                        <a:lumOff val="60000"/>
                      </a:schemeClr>
                    </a:solidFill>
                  </a:tcPr>
                </a:tc>
              </a:tr>
              <a:tr h="347299">
                <a:tc>
                  <a:txBody>
                    <a:bodyPr/>
                    <a:lstStyle/>
                    <a:p>
                      <a:r>
                        <a:rPr lang="en-GB" sz="1400" b="0" i="0" dirty="0" smtClean="0">
                          <a:solidFill>
                            <a:schemeClr val="tx1"/>
                          </a:solidFill>
                          <a:latin typeface="Century Gothic" pitchFamily="34" charset="0"/>
                        </a:rPr>
                        <a:t>Risk or benefit?</a:t>
                      </a:r>
                      <a:endParaRPr lang="en-GB" sz="1400" b="0" i="0" dirty="0">
                        <a:solidFill>
                          <a:schemeClr val="tx1"/>
                        </a:solidFill>
                        <a:latin typeface="Century Gothic" pitchFamily="34" charset="0"/>
                      </a:endParaRPr>
                    </a:p>
                  </a:txBody>
                  <a:tcPr anchor="ctr">
                    <a:lnL w="6350" cap="flat" cmpd="sng" algn="ctr">
                      <a:solidFill>
                        <a:schemeClr val="bg2">
                          <a:lumMod val="10000"/>
                        </a:schemeClr>
                      </a:solidFill>
                      <a:prstDash val="solid"/>
                      <a:round/>
                      <a:headEnd type="none" w="med" len="med"/>
                      <a:tailEnd type="none" w="med" len="med"/>
                    </a:lnL>
                    <a:lnR w="6350" cap="flat" cmpd="sng" algn="ctr">
                      <a:solidFill>
                        <a:schemeClr val="accent6">
                          <a:lumMod val="60000"/>
                          <a:lumOff val="40000"/>
                        </a:schemeClr>
                      </a:solidFill>
                      <a:prstDash val="solid"/>
                      <a:round/>
                      <a:headEnd type="none" w="med" len="med"/>
                      <a:tailEnd type="none" w="med" len="med"/>
                    </a:lnR>
                    <a:lnT w="6350" cap="flat" cmpd="sng" algn="ctr">
                      <a:solidFill>
                        <a:schemeClr val="bg2">
                          <a:lumMod val="1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accent6">
                          <a:lumMod val="60000"/>
                          <a:lumOff val="40000"/>
                        </a:schemeClr>
                      </a:solidFill>
                      <a:prstDash val="solid"/>
                      <a:round/>
                      <a:headEnd type="none" w="med" len="med"/>
                      <a:tailEnd type="none" w="med" len="med"/>
                    </a:lnL>
                    <a:lnR w="6350" cap="flat" cmpd="sng" algn="ctr">
                      <a:solidFill>
                        <a:schemeClr val="bg2">
                          <a:lumMod val="10000"/>
                        </a:schemeClr>
                      </a:solidFill>
                      <a:prstDash val="solid"/>
                      <a:round/>
                      <a:headEnd type="none" w="med" len="med"/>
                      <a:tailEnd type="none" w="med" len="med"/>
                    </a:lnR>
                    <a:lnT w="6350" cap="flat" cmpd="sng" algn="ctr">
                      <a:solidFill>
                        <a:schemeClr val="bg2">
                          <a:lumMod val="1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noFill/>
                  </a:tcPr>
                </a:tc>
              </a:tr>
              <a:tr h="514562">
                <a:tc>
                  <a:txBody>
                    <a:bodyPr/>
                    <a:lstStyle/>
                    <a:p>
                      <a:r>
                        <a:rPr lang="en-GB" sz="1400" b="0" i="0" dirty="0" smtClean="0">
                          <a:solidFill>
                            <a:schemeClr val="tx1"/>
                          </a:solidFill>
                          <a:latin typeface="Century Gothic" pitchFamily="34" charset="0"/>
                        </a:rPr>
                        <a:t>Seriousness of risk / size of benefit</a:t>
                      </a:r>
                      <a:endParaRPr lang="en-GB" sz="1400" b="0" i="0" dirty="0">
                        <a:solidFill>
                          <a:schemeClr val="tx1"/>
                        </a:solidFill>
                        <a:latin typeface="Century Gothic" pitchFamily="34" charset="0"/>
                      </a:endParaRPr>
                    </a:p>
                  </a:txBody>
                  <a:tcPr anchor="ctr">
                    <a:lnL w="6350" cap="flat" cmpd="sng" algn="ctr">
                      <a:solidFill>
                        <a:schemeClr val="bg2">
                          <a:lumMod val="10000"/>
                        </a:schemeClr>
                      </a:solidFill>
                      <a:prstDash val="solid"/>
                      <a:round/>
                      <a:headEnd type="none" w="med" len="med"/>
                      <a:tailEnd type="none" w="med" len="med"/>
                    </a:lnL>
                    <a:lnR w="6350" cap="flat" cmpd="sng" algn="ctr">
                      <a:solidFill>
                        <a:schemeClr val="accent6">
                          <a:lumMod val="60000"/>
                          <a:lumOff val="4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noFill/>
                  </a:tcPr>
                </a:tc>
                <a:tc>
                  <a:txBody>
                    <a:bodyPr/>
                    <a:lstStyle/>
                    <a:p>
                      <a:pPr algn="ct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a:solidFill>
                          <a:schemeClr val="tx1"/>
                        </a:solidFill>
                        <a:latin typeface="Century Gothic" pitchFamily="34" charset="0"/>
                      </a:endParaRPr>
                    </a:p>
                  </a:txBody>
                  <a:tcPr anchor="ctr">
                    <a:lnL w="6350" cap="flat" cmpd="sng" algn="ctr">
                      <a:solidFill>
                        <a:schemeClr val="accent6">
                          <a:lumMod val="60000"/>
                          <a:lumOff val="40000"/>
                        </a:schemeClr>
                      </a:solidFill>
                      <a:prstDash val="solid"/>
                      <a:round/>
                      <a:headEnd type="none" w="med" len="med"/>
                      <a:tailEnd type="none" w="med" len="med"/>
                    </a:lnL>
                    <a:lnR w="6350" cap="flat" cmpd="sng" algn="ctr">
                      <a:solidFill>
                        <a:schemeClr val="bg2">
                          <a:lumMod val="1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noFill/>
                  </a:tcPr>
                </a:tc>
              </a:tr>
              <a:tr h="514562">
                <a:tc>
                  <a:txBody>
                    <a:bodyPr/>
                    <a:lstStyle/>
                    <a:p>
                      <a:r>
                        <a:rPr lang="en-GB" sz="1400" b="0" i="0" dirty="0" smtClean="0">
                          <a:solidFill>
                            <a:schemeClr val="tx1"/>
                          </a:solidFill>
                          <a:latin typeface="Century Gothic" pitchFamily="34" charset="0"/>
                        </a:rPr>
                        <a:t>Likelihood</a:t>
                      </a:r>
                      <a:r>
                        <a:rPr lang="en-GB" sz="1400" b="0" i="0" baseline="0" dirty="0" smtClean="0">
                          <a:solidFill>
                            <a:schemeClr val="tx1"/>
                          </a:solidFill>
                          <a:latin typeface="Century Gothic" pitchFamily="34" charset="0"/>
                        </a:rPr>
                        <a:t> of it happening</a:t>
                      </a:r>
                      <a:endParaRPr lang="en-GB" sz="1400" b="0" i="0" dirty="0">
                        <a:solidFill>
                          <a:schemeClr val="tx1"/>
                        </a:solidFill>
                        <a:latin typeface="Century Gothic" pitchFamily="34" charset="0"/>
                      </a:endParaRPr>
                    </a:p>
                  </a:txBody>
                  <a:tcPr anchor="ctr">
                    <a:lnL w="6350" cap="flat" cmpd="sng" algn="ctr">
                      <a:solidFill>
                        <a:schemeClr val="bg2">
                          <a:lumMod val="10000"/>
                        </a:schemeClr>
                      </a:solidFill>
                      <a:prstDash val="solid"/>
                      <a:round/>
                      <a:headEnd type="none" w="med" len="med"/>
                      <a:tailEnd type="none" w="med" len="med"/>
                    </a:lnL>
                    <a:lnR w="6350" cap="flat" cmpd="sng" algn="ctr">
                      <a:solidFill>
                        <a:schemeClr val="accent6">
                          <a:lumMod val="60000"/>
                          <a:lumOff val="4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smtClean="0">
                        <a:solidFill>
                          <a:schemeClr val="tx1"/>
                        </a:solidFill>
                        <a:latin typeface="Century Gothic" pitchFamily="34" charset="0"/>
                      </a:endParaRPr>
                    </a:p>
                  </a:txBody>
                  <a:tcPr anchor="ctr">
                    <a:lnL w="6350" cap="flat" cmpd="sng" algn="ctr">
                      <a:solidFill>
                        <a:schemeClr val="accent6">
                          <a:lumMod val="60000"/>
                          <a:lumOff val="40000"/>
                        </a:schemeClr>
                      </a:solidFill>
                      <a:prstDash val="solid"/>
                      <a:round/>
                      <a:headEnd type="none" w="med" len="med"/>
                      <a:tailEnd type="none" w="med" len="med"/>
                    </a:lnL>
                    <a:lnR w="6350" cap="flat" cmpd="sng" algn="ctr">
                      <a:solidFill>
                        <a:schemeClr val="bg2">
                          <a:lumMod val="1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noFill/>
                  </a:tcPr>
                </a:tc>
              </a:tr>
              <a:tr h="347299">
                <a:tc>
                  <a:txBody>
                    <a:bodyPr/>
                    <a:lstStyle/>
                    <a:p>
                      <a:r>
                        <a:rPr lang="en-GB" sz="1400" b="0" i="0" dirty="0" smtClean="0">
                          <a:solidFill>
                            <a:schemeClr val="tx1"/>
                          </a:solidFill>
                          <a:latin typeface="Century Gothic" pitchFamily="34" charset="0"/>
                        </a:rPr>
                        <a:t>risk x benefit</a:t>
                      </a:r>
                      <a:endParaRPr lang="en-GB" sz="1400" b="0" i="0" dirty="0">
                        <a:solidFill>
                          <a:schemeClr val="tx1"/>
                        </a:solidFill>
                        <a:latin typeface="Century Gothic" pitchFamily="34" charset="0"/>
                      </a:endParaRPr>
                    </a:p>
                  </a:txBody>
                  <a:tcPr anchor="ctr">
                    <a:lnL w="6350" cap="flat" cmpd="sng" algn="ctr">
                      <a:solidFill>
                        <a:schemeClr val="bg2">
                          <a:lumMod val="10000"/>
                        </a:schemeClr>
                      </a:solidFill>
                      <a:prstDash val="solid"/>
                      <a:round/>
                      <a:headEnd type="none" w="med" len="med"/>
                      <a:tailEnd type="none" w="med" len="med"/>
                    </a:lnL>
                    <a:lnR w="6350" cap="flat" cmpd="sng" algn="ctr">
                      <a:solidFill>
                        <a:schemeClr val="accent6">
                          <a:lumMod val="60000"/>
                          <a:lumOff val="4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6350" cap="flat" cmpd="sng" algn="ctr">
                      <a:solidFill>
                        <a:schemeClr val="bg2">
                          <a:lumMod val="10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accent6">
                          <a:lumMod val="60000"/>
                          <a:lumOff val="40000"/>
                        </a:schemeClr>
                      </a:solidFill>
                      <a:prstDash val="solid"/>
                      <a:round/>
                      <a:headEnd type="none" w="med" len="med"/>
                      <a:tailEnd type="none" w="med" len="med"/>
                    </a:lnL>
                    <a:lnR w="6350" cap="flat" cmpd="sng" algn="ctr">
                      <a:solidFill>
                        <a:schemeClr val="bg2">
                          <a:lumMod val="1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6350" cap="flat" cmpd="sng" algn="ctr">
                      <a:solidFill>
                        <a:schemeClr val="bg2">
                          <a:lumMod val="10000"/>
                        </a:schemeClr>
                      </a:solidFill>
                      <a:prstDash val="solid"/>
                      <a:round/>
                      <a:headEnd type="none" w="med" len="med"/>
                      <a:tailEnd type="none" w="med" len="med"/>
                    </a:lnB>
                    <a:noFill/>
                  </a:tcPr>
                </a:tc>
              </a:tr>
            </a:tbl>
          </a:graphicData>
        </a:graphic>
      </p:graphicFrame>
      <p:graphicFrame>
        <p:nvGraphicFramePr>
          <p:cNvPr id="20" name="Table 19"/>
          <p:cNvGraphicFramePr>
            <a:graphicFrameLocks noGrp="1"/>
          </p:cNvGraphicFramePr>
          <p:nvPr/>
        </p:nvGraphicFramePr>
        <p:xfrm>
          <a:off x="3131840" y="820372"/>
          <a:ext cx="2952328" cy="2181240"/>
        </p:xfrm>
        <a:graphic>
          <a:graphicData uri="http://schemas.openxmlformats.org/drawingml/2006/table">
            <a:tbl>
              <a:tblPr firstRow="1" bandRow="1">
                <a:tableStyleId>{5C22544A-7EE6-4342-B048-85BDC9FD1C3A}</a:tableStyleId>
              </a:tblPr>
              <a:tblGrid>
                <a:gridCol w="1872208"/>
                <a:gridCol w="1080120"/>
              </a:tblGrid>
              <a:tr h="411687">
                <a:tc>
                  <a:txBody>
                    <a:bodyPr/>
                    <a:lstStyle/>
                    <a:p>
                      <a:r>
                        <a:rPr lang="en-GB" sz="1400" b="0" i="0" dirty="0" smtClean="0">
                          <a:solidFill>
                            <a:schemeClr val="tx1"/>
                          </a:solidFill>
                          <a:latin typeface="Century Gothic" pitchFamily="34" charset="0"/>
                        </a:rPr>
                        <a:t>Statement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tx2">
                        <a:lumMod val="20000"/>
                        <a:lumOff val="80000"/>
                      </a:schemeClr>
                    </a:solidFill>
                  </a:tcPr>
                </a:tc>
                <a:tc>
                  <a:txBody>
                    <a:bodyPr/>
                    <a:lstStyle/>
                    <a:p>
                      <a:pPr algn="ctr"/>
                      <a:r>
                        <a:rPr lang="en-GB" sz="2400" b="1" i="0" dirty="0" smtClean="0">
                          <a:solidFill>
                            <a:schemeClr val="bg2">
                              <a:lumMod val="25000"/>
                            </a:schemeClr>
                          </a:solidFill>
                          <a:latin typeface="Century Gothic" pitchFamily="34" charset="0"/>
                        </a:rPr>
                        <a:t>B</a:t>
                      </a:r>
                      <a:endParaRPr lang="en-GB" sz="2400" b="1" i="0" dirty="0">
                        <a:solidFill>
                          <a:schemeClr val="bg2">
                            <a:lumMod val="25000"/>
                          </a:schemeClr>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tx2">
                        <a:lumMod val="20000"/>
                        <a:lumOff val="80000"/>
                      </a:schemeClr>
                    </a:solidFill>
                  </a:tcPr>
                </a:tc>
              </a:tr>
              <a:tr h="343860">
                <a:tc>
                  <a:txBody>
                    <a:bodyPr/>
                    <a:lstStyle/>
                    <a:p>
                      <a:r>
                        <a:rPr lang="en-GB" sz="1400" b="0" i="0" dirty="0" smtClean="0">
                          <a:solidFill>
                            <a:schemeClr val="tx1"/>
                          </a:solidFill>
                          <a:latin typeface="Century Gothic" pitchFamily="34" charset="0"/>
                        </a:rPr>
                        <a:t>Risk or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66579">
                <a:tc>
                  <a:txBody>
                    <a:bodyPr/>
                    <a:lstStyle/>
                    <a:p>
                      <a:r>
                        <a:rPr lang="en-GB" sz="1400" b="0" i="0" dirty="0" smtClean="0">
                          <a:solidFill>
                            <a:schemeClr val="tx1"/>
                          </a:solidFill>
                          <a:latin typeface="Century Gothic" pitchFamily="34" charset="0"/>
                        </a:rPr>
                        <a:t>Seriousness of risk / size of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66579">
                <a:tc>
                  <a:txBody>
                    <a:bodyPr/>
                    <a:lstStyle/>
                    <a:p>
                      <a:r>
                        <a:rPr lang="en-GB" sz="1400" b="0" i="0" dirty="0" smtClean="0">
                          <a:solidFill>
                            <a:schemeClr val="tx1"/>
                          </a:solidFill>
                          <a:latin typeface="Century Gothic" pitchFamily="34" charset="0"/>
                        </a:rPr>
                        <a:t>Likelihood</a:t>
                      </a:r>
                      <a:r>
                        <a:rPr lang="en-GB" sz="1400" b="0" i="0" baseline="0" dirty="0" smtClean="0">
                          <a:solidFill>
                            <a:schemeClr val="tx1"/>
                          </a:solidFill>
                          <a:latin typeface="Century Gothic" pitchFamily="34" charset="0"/>
                        </a:rPr>
                        <a:t> of it happening</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smtClean="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343860">
                <a:tc>
                  <a:txBody>
                    <a:bodyPr/>
                    <a:lstStyle/>
                    <a:p>
                      <a:r>
                        <a:rPr lang="en-GB" sz="1400" b="0" i="0" dirty="0" smtClean="0">
                          <a:solidFill>
                            <a:schemeClr val="tx1"/>
                          </a:solidFill>
                          <a:latin typeface="Century Gothic" pitchFamily="34" charset="0"/>
                        </a:rPr>
                        <a:t>risk x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r>
            </a:tbl>
          </a:graphicData>
        </a:graphic>
      </p:graphicFrame>
      <p:graphicFrame>
        <p:nvGraphicFramePr>
          <p:cNvPr id="21" name="Table 20"/>
          <p:cNvGraphicFramePr>
            <a:graphicFrameLocks noGrp="1"/>
          </p:cNvGraphicFramePr>
          <p:nvPr/>
        </p:nvGraphicFramePr>
        <p:xfrm>
          <a:off x="6156176" y="820372"/>
          <a:ext cx="2808312" cy="2181240"/>
        </p:xfrm>
        <a:graphic>
          <a:graphicData uri="http://schemas.openxmlformats.org/drawingml/2006/table">
            <a:tbl>
              <a:tblPr firstRow="1" bandRow="1">
                <a:tableStyleId>{5C22544A-7EE6-4342-B048-85BDC9FD1C3A}</a:tableStyleId>
              </a:tblPr>
              <a:tblGrid>
                <a:gridCol w="1728192"/>
                <a:gridCol w="1080120"/>
              </a:tblGrid>
              <a:tr h="411687">
                <a:tc>
                  <a:txBody>
                    <a:bodyPr/>
                    <a:lstStyle/>
                    <a:p>
                      <a:r>
                        <a:rPr lang="en-GB" sz="1400" b="0" i="0" dirty="0" smtClean="0">
                          <a:solidFill>
                            <a:schemeClr val="tx1"/>
                          </a:solidFill>
                          <a:latin typeface="Century Gothic" pitchFamily="34" charset="0"/>
                        </a:rPr>
                        <a:t>Statement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accent4">
                        <a:lumMod val="20000"/>
                        <a:lumOff val="80000"/>
                      </a:schemeClr>
                    </a:solidFill>
                  </a:tcPr>
                </a:tc>
                <a:tc>
                  <a:txBody>
                    <a:bodyPr/>
                    <a:lstStyle/>
                    <a:p>
                      <a:pPr algn="ctr"/>
                      <a:r>
                        <a:rPr lang="en-GB" sz="2400" b="1" i="0" dirty="0" smtClean="0">
                          <a:solidFill>
                            <a:schemeClr val="bg2">
                              <a:lumMod val="25000"/>
                            </a:schemeClr>
                          </a:solidFill>
                          <a:latin typeface="Century Gothic" pitchFamily="34" charset="0"/>
                        </a:rPr>
                        <a:t>C</a:t>
                      </a:r>
                      <a:endParaRPr lang="en-GB" sz="2400" b="1" i="0" dirty="0">
                        <a:solidFill>
                          <a:schemeClr val="bg2">
                            <a:lumMod val="25000"/>
                          </a:schemeClr>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cell3D prstMaterial="dkEdge">
                      <a:bevel prst="coolSlant"/>
                      <a:lightRig rig="flood" dir="t"/>
                    </a:cell3D>
                    <a:solidFill>
                      <a:schemeClr val="accent4">
                        <a:lumMod val="20000"/>
                        <a:lumOff val="80000"/>
                      </a:schemeClr>
                    </a:solidFill>
                  </a:tcPr>
                </a:tc>
              </a:tr>
              <a:tr h="343860">
                <a:tc>
                  <a:txBody>
                    <a:bodyPr/>
                    <a:lstStyle/>
                    <a:p>
                      <a:r>
                        <a:rPr lang="en-GB" sz="1400" b="0" i="0" dirty="0" smtClean="0">
                          <a:solidFill>
                            <a:schemeClr val="tx1"/>
                          </a:solidFill>
                          <a:latin typeface="Century Gothic" pitchFamily="34" charset="0"/>
                        </a:rPr>
                        <a:t>Risk or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66579">
                <a:tc>
                  <a:txBody>
                    <a:bodyPr/>
                    <a:lstStyle/>
                    <a:p>
                      <a:r>
                        <a:rPr lang="en-GB" sz="1400" b="0" i="0" dirty="0" smtClean="0">
                          <a:solidFill>
                            <a:schemeClr val="tx1"/>
                          </a:solidFill>
                          <a:latin typeface="Century Gothic" pitchFamily="34" charset="0"/>
                        </a:rPr>
                        <a:t>Seriousness of risk / size of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466579">
                <a:tc>
                  <a:txBody>
                    <a:bodyPr/>
                    <a:lstStyle/>
                    <a:p>
                      <a:r>
                        <a:rPr lang="en-GB" sz="1400" b="0" i="0" dirty="0" smtClean="0">
                          <a:solidFill>
                            <a:schemeClr val="tx1"/>
                          </a:solidFill>
                          <a:latin typeface="Century Gothic" pitchFamily="34" charset="0"/>
                        </a:rPr>
                        <a:t>Likelihood</a:t>
                      </a:r>
                      <a:r>
                        <a:rPr lang="en-GB" sz="1400" b="0" i="0" baseline="0" dirty="0" smtClean="0">
                          <a:solidFill>
                            <a:schemeClr val="tx1"/>
                          </a:solidFill>
                          <a:latin typeface="Century Gothic" pitchFamily="34" charset="0"/>
                        </a:rPr>
                        <a:t> of it happening</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dirty="0" smtClean="0">
                          <a:solidFill>
                            <a:schemeClr val="tx1"/>
                          </a:solidFill>
                          <a:latin typeface="Century Gothic" pitchFamily="34" charset="0"/>
                        </a:rPr>
                        <a:t>1 </a:t>
                      </a:r>
                      <a:r>
                        <a:rPr lang="en-GB" sz="1400" b="0" i="0" baseline="0" dirty="0" smtClean="0">
                          <a:solidFill>
                            <a:schemeClr val="tx1"/>
                          </a:solidFill>
                          <a:latin typeface="Century Gothic" pitchFamily="34" charset="0"/>
                        </a:rPr>
                        <a:t>  2   3   </a:t>
                      </a:r>
                      <a:endParaRPr lang="en-GB" sz="1400" b="0" i="0" dirty="0" smtClean="0">
                        <a:solidFill>
                          <a:schemeClr val="tx1"/>
                        </a:solidFill>
                        <a:latin typeface="Century Gothic" pitchFamily="34" charset="0"/>
                      </a:endParaRPr>
                    </a:p>
                  </a:txBody>
                  <a:tcPr anchor="ct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r>
              <a:tr h="343860">
                <a:tc>
                  <a:txBody>
                    <a:bodyPr/>
                    <a:lstStyle/>
                    <a:p>
                      <a:r>
                        <a:rPr lang="en-GB" sz="1400" b="0" i="0" dirty="0" smtClean="0">
                          <a:solidFill>
                            <a:schemeClr val="tx1"/>
                          </a:solidFill>
                          <a:latin typeface="Century Gothic" pitchFamily="34" charset="0"/>
                        </a:rPr>
                        <a:t>risk x benefit</a:t>
                      </a:r>
                      <a:endParaRPr lang="en-GB" sz="1400" b="0" i="0" dirty="0">
                        <a:solidFill>
                          <a:schemeClr val="tx1"/>
                        </a:solidFill>
                        <a:latin typeface="Century Gothic" pitchFamily="34" charset="0"/>
                      </a:endParaRPr>
                    </a:p>
                  </a:txBody>
                  <a:tcPr anchor="ctr">
                    <a:lnL w="12700" cap="flat" cmpd="sng" algn="ctr">
                      <a:solidFill>
                        <a:schemeClr val="bg2">
                          <a:lumMod val="25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c>
                  <a:txBody>
                    <a:bodyPr/>
                    <a:lstStyle/>
                    <a:p>
                      <a:endParaRPr lang="en-GB" sz="1400" b="0" i="0" dirty="0">
                        <a:solidFill>
                          <a:schemeClr val="tx1"/>
                        </a:solidFill>
                        <a:latin typeface="Century Gothic" pitchFamily="34" charset="0"/>
                      </a:endParaRPr>
                    </a:p>
                  </a:txBody>
                  <a:tcPr>
                    <a:lnL w="6350" cap="flat" cmpd="sng" algn="ctr">
                      <a:solidFill>
                        <a:schemeClr val="bg2">
                          <a:lumMod val="50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noFill/>
                  </a:tcPr>
                </a:tc>
              </a:tr>
            </a:tbl>
          </a:graphicData>
        </a:graphic>
      </p:graphicFrame>
      <p:graphicFrame>
        <p:nvGraphicFramePr>
          <p:cNvPr id="12" name="Table 11"/>
          <p:cNvGraphicFramePr>
            <a:graphicFrameLocks noGrp="1"/>
          </p:cNvGraphicFramePr>
          <p:nvPr/>
        </p:nvGraphicFramePr>
        <p:xfrm>
          <a:off x="179512" y="5301208"/>
          <a:ext cx="8784976" cy="1112520"/>
        </p:xfrm>
        <a:graphic>
          <a:graphicData uri="http://schemas.openxmlformats.org/drawingml/2006/table">
            <a:tbl>
              <a:tblPr firstRow="1" bandRow="1">
                <a:tableStyleId>{5C22544A-7EE6-4342-B048-85BDC9FD1C3A}</a:tableStyleId>
              </a:tblPr>
              <a:tblGrid>
                <a:gridCol w="1800200"/>
                <a:gridCol w="4176464"/>
                <a:gridCol w="2808312"/>
              </a:tblGrid>
              <a:tr h="370840">
                <a:tc gridSpan="3">
                  <a:txBody>
                    <a:bodyPr/>
                    <a:lstStyle/>
                    <a:p>
                      <a:pPr algn="ctr"/>
                      <a:r>
                        <a:rPr lang="en-GB" sz="1400" b="1" i="0" kern="1200" dirty="0" smtClean="0">
                          <a:solidFill>
                            <a:schemeClr val="tx1"/>
                          </a:solidFill>
                          <a:latin typeface="Century Gothic" pitchFamily="34" charset="0"/>
                          <a:ea typeface="+mn-ea"/>
                          <a:cs typeface="+mn-cs"/>
                        </a:rPr>
                        <a:t>Total</a:t>
                      </a:r>
                      <a:r>
                        <a:rPr lang="en-GB" sz="1400" b="1" dirty="0" smtClean="0">
                          <a:solidFill>
                            <a:schemeClr val="tx1"/>
                          </a:solidFill>
                          <a:latin typeface="Century Gothic" pitchFamily="34" charset="0"/>
                        </a:rPr>
                        <a:t> scores for risks and benefits</a:t>
                      </a:r>
                      <a:endParaRPr lang="en-GB" sz="1400" b="1" dirty="0">
                        <a:solidFill>
                          <a:schemeClr val="tx1"/>
                        </a:solidFill>
                        <a:latin typeface="Century Gothic" pitchFamily="34" charset="0"/>
                      </a:endParaRPr>
                    </a:p>
                  </a:txBody>
                  <a:tcPr anchor="ctr">
                    <a:lnL w="12700" cap="flat" cmpd="sng" algn="ctr">
                      <a:solidFill>
                        <a:srgbClr val="AC7F00"/>
                      </a:solidFill>
                      <a:prstDash val="solid"/>
                      <a:round/>
                      <a:headEnd type="none" w="med" len="med"/>
                      <a:tailEnd type="none" w="med" len="med"/>
                    </a:lnL>
                    <a:lnR w="12700" cap="flat" cmpd="sng" algn="ctr">
                      <a:solidFill>
                        <a:srgbClr val="AC7F00"/>
                      </a:solidFill>
                      <a:prstDash val="solid"/>
                      <a:round/>
                      <a:headEnd type="none" w="med" len="med"/>
                      <a:tailEnd type="none" w="med" len="med"/>
                    </a:lnR>
                    <a:lnT w="12700" cap="flat" cmpd="sng" algn="ctr">
                      <a:solidFill>
                        <a:srgbClr val="AC7F00"/>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cell3D prstMaterial="dkEdge">
                      <a:bevel prst="cross"/>
                      <a:lightRig rig="flood" dir="t"/>
                    </a:cell3D>
                    <a:solidFill>
                      <a:schemeClr val="accent3">
                        <a:lumMod val="40000"/>
                        <a:lumOff val="60000"/>
                      </a:schemeClr>
                    </a:solidFill>
                  </a:tcPr>
                </a:tc>
                <a:tc hMerge="1">
                  <a:txBody>
                    <a:bodyPr/>
                    <a:lstStyle/>
                    <a:p>
                      <a:endParaRPr lang="en-GB" sz="1400" b="1" dirty="0">
                        <a:solidFill>
                          <a:schemeClr val="tx1"/>
                        </a:solidFill>
                        <a:latin typeface="Century Gothic"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dirty="0">
                        <a:solidFill>
                          <a:schemeClr val="tx1"/>
                        </a:solidFill>
                        <a:latin typeface="Century Gothic"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GB" sz="1400" b="0" dirty="0" smtClean="0">
                          <a:solidFill>
                            <a:schemeClr val="tx1"/>
                          </a:solidFill>
                          <a:latin typeface="Century Gothic" pitchFamily="34" charset="0"/>
                        </a:rPr>
                        <a:t>Scores for risks</a:t>
                      </a:r>
                      <a:endParaRPr lang="en-GB" sz="1400" b="0" dirty="0">
                        <a:solidFill>
                          <a:schemeClr val="tx1"/>
                        </a:solidFill>
                        <a:latin typeface="Century Gothic" pitchFamily="34" charset="0"/>
                      </a:endParaRPr>
                    </a:p>
                  </a:txBody>
                  <a:tcPr anchor="ctr">
                    <a:lnL w="12700" cap="flat" cmpd="sng" algn="ctr">
                      <a:solidFill>
                        <a:schemeClr val="accent3">
                          <a:lumMod val="75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noFill/>
                  </a:tcPr>
                </a:tc>
                <a:tc>
                  <a:txBody>
                    <a:bodyPr/>
                    <a:lstStyle/>
                    <a:p>
                      <a:r>
                        <a:rPr lang="en-GB" sz="1400" b="1" dirty="0" smtClean="0">
                          <a:solidFill>
                            <a:schemeClr val="tx1"/>
                          </a:solidFill>
                          <a:latin typeface="Century Gothic" pitchFamily="34" charset="0"/>
                        </a:rPr>
                        <a:t>total score for risks = </a:t>
                      </a:r>
                      <a:endParaRPr lang="en-GB" sz="1400" b="1" dirty="0">
                        <a:solidFill>
                          <a:schemeClr val="tx1"/>
                        </a:solidFill>
                        <a:latin typeface="Century Gothic" pitchFamily="34" charset="0"/>
                      </a:endParaRPr>
                    </a:p>
                  </a:txBody>
                  <a:tcPr anchor="ctr">
                    <a:lnL w="635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noFill/>
                  </a:tcPr>
                </a:tc>
              </a:tr>
              <a:tr h="370840">
                <a:tc>
                  <a:txBody>
                    <a:bodyPr/>
                    <a:lstStyle/>
                    <a:p>
                      <a:r>
                        <a:rPr lang="en-GB" sz="1400" b="0" dirty="0" smtClean="0">
                          <a:solidFill>
                            <a:schemeClr val="tx1"/>
                          </a:solidFill>
                          <a:latin typeface="Century Gothic" pitchFamily="34" charset="0"/>
                        </a:rPr>
                        <a:t>Scores</a:t>
                      </a:r>
                      <a:r>
                        <a:rPr lang="en-GB" sz="1400" b="0" baseline="0" dirty="0" smtClean="0">
                          <a:solidFill>
                            <a:schemeClr val="tx1"/>
                          </a:solidFill>
                          <a:latin typeface="Century Gothic" pitchFamily="34" charset="0"/>
                        </a:rPr>
                        <a:t> for benefits</a:t>
                      </a:r>
                      <a:endParaRPr lang="en-GB" sz="1400" b="0" dirty="0">
                        <a:solidFill>
                          <a:schemeClr val="tx1"/>
                        </a:solidFill>
                        <a:latin typeface="Century Gothic" pitchFamily="34" charset="0"/>
                      </a:endParaRPr>
                    </a:p>
                  </a:txBody>
                  <a:tcPr anchor="ctr">
                    <a:lnL w="12700" cap="flat" cmpd="sng" algn="ctr">
                      <a:solidFill>
                        <a:schemeClr val="accent3">
                          <a:lumMod val="75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noFill/>
                  </a:tcPr>
                </a:tc>
                <a:tc>
                  <a:txBody>
                    <a:bodyPr/>
                    <a:lstStyle/>
                    <a:p>
                      <a:endParaRPr lang="en-GB" sz="1400" b="0" dirty="0">
                        <a:solidFill>
                          <a:schemeClr val="tx1"/>
                        </a:solidFill>
                        <a:latin typeface="Century Gothic" pitchFamily="34" charset="0"/>
                      </a:endParaRPr>
                    </a:p>
                  </a:txBody>
                  <a:tcPr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noFill/>
                  </a:tcPr>
                </a:tc>
                <a:tc>
                  <a:txBody>
                    <a:bodyPr/>
                    <a:lstStyle/>
                    <a:p>
                      <a:r>
                        <a:rPr lang="en-GB" sz="1400" b="1" dirty="0" smtClean="0">
                          <a:solidFill>
                            <a:schemeClr val="tx1"/>
                          </a:solidFill>
                          <a:latin typeface="Century Gothic" pitchFamily="34" charset="0"/>
                        </a:rPr>
                        <a:t>total score for benefits = </a:t>
                      </a:r>
                      <a:endParaRPr lang="en-GB" sz="1400" b="1" dirty="0">
                        <a:solidFill>
                          <a:schemeClr val="tx1"/>
                        </a:solidFill>
                        <a:latin typeface="Century Gothic" pitchFamily="34" charset="0"/>
                      </a:endParaRPr>
                    </a:p>
                  </a:txBody>
                  <a:tcPr anchor="ctr">
                    <a:lnL w="635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noFill/>
                  </a:tcPr>
                </a:tc>
              </a:tr>
            </a:tbl>
          </a:graphicData>
        </a:graphic>
      </p:graphicFrame>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 xmlns:a14="http://schemas.microsoft.com/office/drawing/2010/main">
                  <a14:imgLayer r:embed="rId5">
                    <a14:imgEffect>
                      <a14:backgroundRemoval t="2473" b="100000" l="0" r="100000"/>
                    </a14:imgEffect>
                  </a14:imgLayer>
                </a14:imgProps>
              </a:ext>
              <a:ext uri="{28A0092B-C50C-407E-A947-70E740481C1C}">
                <a14:useLocalDpi xmlns="" xmlns:a14="http://schemas.microsoft.com/office/drawing/2010/main"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579938" y="5157192"/>
            <a:ext cx="1872785" cy="403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2270" y="4437112"/>
            <a:ext cx="1285875" cy="495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212022" y="4365104"/>
            <a:ext cx="912456" cy="4396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340140" y="4437112"/>
            <a:ext cx="1181328" cy="5026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811797" y="5157192"/>
            <a:ext cx="611742" cy="4189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12248" y="3717032"/>
            <a:ext cx="601988" cy="2565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96262" y="5229203"/>
            <a:ext cx="1407851" cy="3134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507942" y="4149083"/>
            <a:ext cx="1824038" cy="58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4428010" y="3501011"/>
            <a:ext cx="495823" cy="4311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 xmlns:a14="http://schemas.microsoft.com/office/drawing/2010/main" val="0"/>
              </a:ext>
            </a:extLst>
          </a:blip>
          <a:srcRect l="12568" r="40409"/>
          <a:stretch/>
        </p:blipFill>
        <p:spPr bwMode="auto">
          <a:xfrm>
            <a:off x="4068033" y="5157192"/>
            <a:ext cx="1104065" cy="37566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7811799" y="3573016"/>
            <a:ext cx="410310" cy="4704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 xmlns:a14="http://schemas.microsoft.com/office/drawing/2010/main" val="0"/>
              </a:ext>
            </a:extLst>
          </a:blip>
          <a:srcRect/>
          <a:stretch>
            <a:fillRect/>
          </a:stretch>
        </p:blipFill>
        <p:spPr bwMode="auto">
          <a:xfrm>
            <a:off x="2268144" y="3501011"/>
            <a:ext cx="878253" cy="60802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51728</TotalTime>
  <Words>1776</Words>
  <Application>Microsoft Office PowerPoint</Application>
  <PresentationFormat>On-screen Show (4:3)</PresentationFormat>
  <Paragraphs>363</Paragraphs>
  <Slides>26</Slides>
  <Notes>25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Calibri</vt:lpstr>
      <vt:lpstr>Century Gothic</vt:lpstr>
      <vt:lpstr>Ebrima</vt:lpstr>
      <vt:lpstr>Mangal</vt:lpstr>
      <vt:lpstr>ＭＳ Ｐゴシック</vt:lpstr>
      <vt:lpstr>Wingdings 2</vt:lpstr>
      <vt:lpstr>Times New Roman</vt:lpstr>
      <vt:lpstr>Lato Regular</vt:lpstr>
      <vt:lpstr>LilyUPC</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Student sheets</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Philippa</cp:lastModifiedBy>
  <cp:revision>1140</cp:revision>
  <dcterms:created xsi:type="dcterms:W3CDTF">2014-09-15T10:50:25Z</dcterms:created>
  <dcterms:modified xsi:type="dcterms:W3CDTF">2015-10-13T07:21:53Z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