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tags/tag29.xml" ContentType="application/vnd.openxmlformats-officedocument.presentationml.tags+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handoutMasterIdLst>
    <p:handoutMasterId r:id="rId18"/>
  </p:handoutMasterIdLst>
  <p:sldIdLst>
    <p:sldId id="279" r:id="rId2"/>
    <p:sldId id="392" r:id="rId3"/>
    <p:sldId id="385" r:id="rId4"/>
    <p:sldId id="395" r:id="rId5"/>
    <p:sldId id="388" r:id="rId6"/>
    <p:sldId id="393" r:id="rId7"/>
    <p:sldId id="394" r:id="rId8"/>
    <p:sldId id="383" r:id="rId9"/>
    <p:sldId id="391" r:id="rId10"/>
    <p:sldId id="284" r:id="rId11"/>
    <p:sldId id="358" r:id="rId12"/>
    <p:sldId id="360" r:id="rId13"/>
    <p:sldId id="390" r:id="rId14"/>
    <p:sldId id="277" r:id="rId15"/>
    <p:sldId id="278" r:id="rId16"/>
  </p:sldIdLst>
  <p:sldSz cx="9144000" cy="6858000" type="screen4x3"/>
  <p:notesSz cx="6864350" cy="9998075"/>
  <p:embeddedFontLst>
    <p:embeddedFont>
      <p:font typeface="Calibri" pitchFamily="34" charset="0"/>
      <p:regular r:id="rId19"/>
      <p:bold r:id="rId20"/>
      <p:italic r:id="rId21"/>
      <p:boldItalic r:id="rId22"/>
    </p:embeddedFont>
    <p:embeddedFont>
      <p:font typeface="Century Gothic" pitchFamily="34" charset="0"/>
      <p:regular r:id="rId23"/>
      <p:bold r:id="rId24"/>
      <p:italic r:id="rId25"/>
      <p:boldItalic r:id="rId26"/>
    </p:embeddedFont>
    <p:embeddedFont>
      <p:font typeface="Ebrima" pitchFamily="2" charset="0"/>
      <p:regular r:id="rId27"/>
      <p:bold r:id="rId28"/>
    </p:embeddedFont>
    <p:embeddedFont>
      <p:font typeface="Mangal" pitchFamily="18" charset="0"/>
      <p:regular r:id="rId29"/>
      <p:bold r:id="rId30"/>
    </p:embeddedFont>
    <p:embeddedFont>
      <p:font typeface="ＭＳ Ｐゴシック" pitchFamily="34" charset="-128"/>
      <p:regular r:id="rId31"/>
    </p:embeddedFont>
    <p:embeddedFont>
      <p:font typeface="Wingdings 2" pitchFamily="18" charset="2"/>
      <p:regular r:id="rId32"/>
    </p:embeddedFont>
    <p:embeddedFont>
      <p:font typeface="LilyUPC" pitchFamily="34" charset="-34"/>
      <p:regular r:id="rId33"/>
      <p:bold r:id="rId34"/>
      <p:italic r:id="rId35"/>
      <p:boldItalic r:id="rId36"/>
    </p:embeddedFont>
  </p:embeddedFontLst>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y Sherborne" initials="AS" lastIdx="75" clrIdx="0">
    <p:extLst/>
  </p:cmAuthor>
  <p:cmAuthor id="2" name="Gemma Young" initials="GY" lastIdx="71" clrIdx="1"/>
  <p:cmAuthor id="3" name="Linda" initials="L" lastIdx="3" clrIdx="2"/>
  <p:cmAuthor id="4" name="Philippa Gardom Hulme" initials="PGH" lastIdx="5"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C7F00"/>
    <a:srgbClr val="7A5A00"/>
    <a:srgbClr val="B33D96"/>
    <a:srgbClr val="678034"/>
    <a:srgbClr val="FEE7B8"/>
    <a:srgbClr val="FEF2DA"/>
    <a:srgbClr val="DBD6BF"/>
    <a:srgbClr val="FFFFFF"/>
    <a:srgbClr val="EB9F15"/>
    <a:srgbClr val="FFD347"/>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34" autoAdjust="0"/>
    <p:restoredTop sz="85589" autoAdjust="0"/>
  </p:normalViewPr>
  <p:slideViewPr>
    <p:cSldViewPr>
      <p:cViewPr varScale="1">
        <p:scale>
          <a:sx n="58" d="100"/>
          <a:sy n="58" d="100"/>
        </p:scale>
        <p:origin x="-145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font" Target="fonts/font8.fntdata"/><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975" cy="50006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7788" y="0"/>
            <a:ext cx="2974975" cy="500063"/>
          </a:xfrm>
          <a:prstGeom prst="rect">
            <a:avLst/>
          </a:prstGeom>
        </p:spPr>
        <p:txBody>
          <a:bodyPr vert="horz" lIns="91440" tIns="45720" rIns="91440" bIns="45720" rtlCol="0"/>
          <a:lstStyle>
            <a:lvl1pPr algn="r">
              <a:defRPr sz="1200"/>
            </a:lvl1pPr>
          </a:lstStyle>
          <a:p>
            <a:fld id="{E3F7B760-2193-4023-9C6B-EFA9050BEF78}" type="datetimeFigureOut">
              <a:rPr lang="en-GB" smtClean="0"/>
              <a:pPr/>
              <a:t>25/09/2015</a:t>
            </a:fld>
            <a:endParaRPr lang="en-GB" dirty="0"/>
          </a:p>
        </p:txBody>
      </p:sp>
      <p:sp>
        <p:nvSpPr>
          <p:cNvPr id="4" name="Footer Placeholder 3"/>
          <p:cNvSpPr>
            <a:spLocks noGrp="1"/>
          </p:cNvSpPr>
          <p:nvPr>
            <p:ph type="ftr" sz="quarter" idx="2"/>
          </p:nvPr>
        </p:nvSpPr>
        <p:spPr>
          <a:xfrm>
            <a:off x="0" y="9496425"/>
            <a:ext cx="2974975" cy="500063"/>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7788" y="9496425"/>
            <a:ext cx="2974975" cy="500063"/>
          </a:xfrm>
          <a:prstGeom prst="rect">
            <a:avLst/>
          </a:prstGeom>
        </p:spPr>
        <p:txBody>
          <a:bodyPr vert="horz" lIns="91440" tIns="45720" rIns="91440" bIns="45720" rtlCol="0" anchor="b"/>
          <a:lstStyle>
            <a:lvl1pPr algn="r">
              <a:defRPr sz="1200"/>
            </a:lvl1pPr>
          </a:lstStyle>
          <a:p>
            <a:fld id="{4E6A7321-8033-4E23-B93B-250166221464}" type="slidenum">
              <a:rPr lang="en-GB" smtClean="0"/>
              <a:pPr/>
              <a:t>‹#›</a:t>
            </a:fld>
            <a:endParaRPr lang="en-GB" dirty="0"/>
          </a:p>
        </p:txBody>
      </p:sp>
    </p:spTree>
    <p:extLst>
      <p:ext uri="{BB962C8B-B14F-4D97-AF65-F5344CB8AC3E}">
        <p14:creationId xmlns="" xmlns:p14="http://schemas.microsoft.com/office/powerpoint/2010/main" val="41595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499904"/>
          </a:xfrm>
          <a:prstGeom prst="rect">
            <a:avLst/>
          </a:prstGeom>
        </p:spPr>
        <p:txBody>
          <a:bodyPr vert="horz" lIns="96350" tIns="48175" rIns="96350" bIns="48175" rtlCol="0"/>
          <a:lstStyle>
            <a:lvl1pPr algn="l">
              <a:defRPr sz="1300"/>
            </a:lvl1pPr>
          </a:lstStyle>
          <a:p>
            <a:endParaRPr lang="en-GB" dirty="0"/>
          </a:p>
        </p:txBody>
      </p:sp>
      <p:sp>
        <p:nvSpPr>
          <p:cNvPr id="3" name="Date Placeholder 2"/>
          <p:cNvSpPr>
            <a:spLocks noGrp="1"/>
          </p:cNvSpPr>
          <p:nvPr>
            <p:ph type="dt" idx="1"/>
          </p:nvPr>
        </p:nvSpPr>
        <p:spPr>
          <a:xfrm>
            <a:off x="3888210" y="0"/>
            <a:ext cx="2974552" cy="499904"/>
          </a:xfrm>
          <a:prstGeom prst="rect">
            <a:avLst/>
          </a:prstGeom>
        </p:spPr>
        <p:txBody>
          <a:bodyPr vert="horz" lIns="96350" tIns="48175" rIns="96350" bIns="48175" rtlCol="0"/>
          <a:lstStyle>
            <a:lvl1pPr algn="r">
              <a:defRPr sz="1300"/>
            </a:lvl1pPr>
          </a:lstStyle>
          <a:p>
            <a:fld id="{5699DE8D-534E-4523-A397-7A0410357DF6}" type="datetimeFigureOut">
              <a:rPr lang="en-GB" smtClean="0"/>
              <a:pPr/>
              <a:t>25/09/2015</a:t>
            </a:fld>
            <a:endParaRPr lang="en-GB" dirty="0"/>
          </a:p>
        </p:txBody>
      </p:sp>
      <p:sp>
        <p:nvSpPr>
          <p:cNvPr id="4" name="Slide Image Placeholder 3"/>
          <p:cNvSpPr>
            <a:spLocks noGrp="1" noRot="1" noChangeAspect="1"/>
          </p:cNvSpPr>
          <p:nvPr>
            <p:ph type="sldImg" idx="2"/>
          </p:nvPr>
        </p:nvSpPr>
        <p:spPr>
          <a:xfrm>
            <a:off x="933450" y="749300"/>
            <a:ext cx="4997450" cy="3749675"/>
          </a:xfrm>
          <a:prstGeom prst="rect">
            <a:avLst/>
          </a:prstGeom>
          <a:noFill/>
          <a:ln w="12700">
            <a:solidFill>
              <a:prstClr val="black"/>
            </a:solidFill>
          </a:ln>
        </p:spPr>
        <p:txBody>
          <a:bodyPr vert="horz" lIns="96350" tIns="48175" rIns="96350" bIns="48175" rtlCol="0" anchor="ctr"/>
          <a:lstStyle/>
          <a:p>
            <a:endParaRPr lang="en-GB" dirty="0"/>
          </a:p>
        </p:txBody>
      </p:sp>
      <p:sp>
        <p:nvSpPr>
          <p:cNvPr id="5" name="Notes Placeholder 4"/>
          <p:cNvSpPr>
            <a:spLocks noGrp="1"/>
          </p:cNvSpPr>
          <p:nvPr>
            <p:ph type="body" sz="quarter" idx="3"/>
          </p:nvPr>
        </p:nvSpPr>
        <p:spPr>
          <a:xfrm>
            <a:off x="686435" y="4749086"/>
            <a:ext cx="5491480" cy="4499134"/>
          </a:xfrm>
          <a:prstGeom prst="rect">
            <a:avLst/>
          </a:prstGeom>
        </p:spPr>
        <p:txBody>
          <a:bodyPr vert="horz" lIns="96350" tIns="48175" rIns="96350" bIns="4817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96436"/>
            <a:ext cx="2974552" cy="499904"/>
          </a:xfrm>
          <a:prstGeom prst="rect">
            <a:avLst/>
          </a:prstGeom>
        </p:spPr>
        <p:txBody>
          <a:bodyPr vert="horz" lIns="96350" tIns="48175" rIns="96350" bIns="48175" rtlCol="0" anchor="b"/>
          <a:lstStyle>
            <a:lvl1pPr algn="l">
              <a:defRPr sz="1300"/>
            </a:lvl1pPr>
          </a:lstStyle>
          <a:p>
            <a:endParaRPr lang="en-GB" dirty="0"/>
          </a:p>
        </p:txBody>
      </p:sp>
      <p:sp>
        <p:nvSpPr>
          <p:cNvPr id="7" name="Slide Number Placeholder 6"/>
          <p:cNvSpPr>
            <a:spLocks noGrp="1"/>
          </p:cNvSpPr>
          <p:nvPr>
            <p:ph type="sldNum" sz="quarter" idx="5"/>
          </p:nvPr>
        </p:nvSpPr>
        <p:spPr>
          <a:xfrm>
            <a:off x="3888210" y="9496436"/>
            <a:ext cx="2974552" cy="499904"/>
          </a:xfrm>
          <a:prstGeom prst="rect">
            <a:avLst/>
          </a:prstGeom>
        </p:spPr>
        <p:txBody>
          <a:bodyPr vert="horz" lIns="96350" tIns="48175" rIns="96350" bIns="48175" rtlCol="0" anchor="b"/>
          <a:lstStyle>
            <a:lvl1pPr algn="r">
              <a:defRPr sz="1300"/>
            </a:lvl1pPr>
          </a:lstStyle>
          <a:p>
            <a:fld id="{040C4CB4-6439-4B9C-81E7-42EE3FE83DA2}" type="slidenum">
              <a:rPr lang="en-GB" smtClean="0"/>
              <a:pPr/>
              <a:t>‹#›</a:t>
            </a:fld>
            <a:endParaRPr lang="en-GB" dirty="0"/>
          </a:p>
        </p:txBody>
      </p:sp>
    </p:spTree>
    <p:extLst>
      <p:ext uri="{BB962C8B-B14F-4D97-AF65-F5344CB8AC3E}">
        <p14:creationId xmlns="" xmlns:p14="http://schemas.microsoft.com/office/powerpoint/2010/main" val="841017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20.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22.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24.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27.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a:t>
            </a:fld>
            <a:endParaRPr lang="en-GB" dirty="0"/>
          </a:p>
        </p:txBody>
      </p:sp>
    </p:spTree>
    <p:extLst>
      <p:ext uri="{BB962C8B-B14F-4D97-AF65-F5344CB8AC3E}">
        <p14:creationId xmlns="" xmlns:p14="http://schemas.microsoft.com/office/powerpoint/2010/main" val="141154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dirty="0" smtClean="0"/>
              <a:t>Students discuss their</a:t>
            </a:r>
            <a:r>
              <a:rPr lang="en-GB" baseline="0" dirty="0" smtClean="0"/>
              <a:t> initial responses – what do they know about vaping (smoking electronic cigarettes)? Is vaping safe?</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2</a:t>
            </a:fld>
            <a:endParaRPr lang="en-GB" dirty="0"/>
          </a:p>
        </p:txBody>
      </p:sp>
    </p:spTree>
    <p:extLst>
      <p:ext uri="{BB962C8B-B14F-4D97-AF65-F5344CB8AC3E}">
        <p14:creationId xmlns="" xmlns:p14="http://schemas.microsoft.com/office/powerpoint/2010/main" val="452393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dirty="0" smtClean="0"/>
              <a:t>Point</a:t>
            </a:r>
            <a:r>
              <a:rPr lang="en-GB" baseline="0" dirty="0" smtClean="0"/>
              <a:t> out that the cartridge in an e-cigarette is a solution of nicotine and other substances dissolved in a solvent such as propane-1,2,3-triol. The heater warms the solution, initially forming an aerosol, which the user inhales.</a:t>
            </a:r>
            <a:r>
              <a:rPr lang="en-GB" dirty="0" smtClean="0"/>
              <a:t/>
            </a:r>
            <a:br>
              <a:rPr lang="en-GB" dirty="0" smtClean="0"/>
            </a:b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3</a:t>
            </a:fld>
            <a:endParaRPr lang="en-GB" dirty="0"/>
          </a:p>
        </p:txBody>
      </p:sp>
    </p:spTree>
    <p:extLst>
      <p:ext uri="{BB962C8B-B14F-4D97-AF65-F5344CB8AC3E}">
        <p14:creationId xmlns="" xmlns:p14="http://schemas.microsoft.com/office/powerpoint/2010/main" val="452393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dirty="0" smtClean="0"/>
              <a:t>Point</a:t>
            </a:r>
            <a:r>
              <a:rPr lang="en-GB" baseline="0" dirty="0" smtClean="0"/>
              <a:t> out the health impacts of one of the key ingredients of e-cigarettes, nicotine. (Nicotine-free e-cigarettes are also available.)</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4</a:t>
            </a:fld>
            <a:endParaRPr lang="en-GB" dirty="0"/>
          </a:p>
        </p:txBody>
      </p:sp>
    </p:spTree>
    <p:extLst>
      <p:ext uri="{BB962C8B-B14F-4D97-AF65-F5344CB8AC3E}">
        <p14:creationId xmlns:p14="http://schemas.microsoft.com/office/powerpoint/2010/main" xmlns="" val="2426186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dirty="0" smtClean="0"/>
              <a:t>Tell</a:t>
            </a:r>
            <a:r>
              <a:rPr lang="en-GB" baseline="0" dirty="0" smtClean="0"/>
              <a:t> students the key dilemma – should the EU follow the example of countries such as Turkey, Wales and parts of Canada, and ban indoor vaping in public places?</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5</a:t>
            </a:fld>
            <a:endParaRPr lang="en-GB" dirty="0"/>
          </a:p>
        </p:txBody>
      </p:sp>
    </p:spTree>
    <p:extLst>
      <p:ext uri="{BB962C8B-B14F-4D97-AF65-F5344CB8AC3E}">
        <p14:creationId xmlns="" xmlns:p14="http://schemas.microsoft.com/office/powerpoint/2010/main" val="2426186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dirty="0" smtClean="0"/>
              <a:t>This slide gives a breakdown of how students will</a:t>
            </a:r>
            <a:r>
              <a:rPr lang="en-GB" baseline="0" dirty="0" smtClean="0"/>
              <a:t> use scientific evidence in lesson 1 and judge risks in lesson 2 to help them to make a decision.</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6</a:t>
            </a:fld>
            <a:endParaRPr lang="en-GB" dirty="0"/>
          </a:p>
        </p:txBody>
      </p:sp>
    </p:spTree>
    <p:extLst>
      <p:ext uri="{BB962C8B-B14F-4D97-AF65-F5344CB8AC3E}">
        <p14:creationId xmlns="" xmlns:p14="http://schemas.microsoft.com/office/powerpoint/2010/main" val="3041994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GB" b="0"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7</a:t>
            </a:fld>
            <a:endParaRPr lang="en-GB" dirty="0"/>
          </a:p>
        </p:txBody>
      </p:sp>
    </p:spTree>
    <p:extLst>
      <p:ext uri="{BB962C8B-B14F-4D97-AF65-F5344CB8AC3E}">
        <p14:creationId xmlns="" xmlns:p14="http://schemas.microsoft.com/office/powerpoint/2010/main" val="444575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GB" dirty="0" smtClean="0"/>
              <a:t>The main task for the lesson is</a:t>
            </a:r>
            <a:r>
              <a:rPr lang="en-GB" baseline="0" dirty="0" smtClean="0"/>
              <a:t> to use previous knowledge to work out whether nicotine from vaping can get to people nearby. Students read the information and behaviour of the particles in e-cigarette solution and in the exhaled aerosol on SS1. They also read about how nicotine particles diffuse. Students then work alone to translate the written information into particle diagrams using the keys given on SS2a and SS2b.</a:t>
            </a:r>
          </a:p>
          <a:p>
            <a:endParaRPr lang="en-GB" baseline="0" dirty="0" smtClean="0"/>
          </a:p>
          <a:p>
            <a:r>
              <a:rPr lang="en-GB" baseline="0" dirty="0" smtClean="0"/>
              <a:t>Students then peer evaluate each others’ work, suggesting improvements and coming to agreement about the features of a correct and high quality diagram.</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8</a:t>
            </a:fld>
            <a:endParaRPr lang="en-GB" dirty="0"/>
          </a:p>
        </p:txBody>
      </p:sp>
    </p:spTree>
    <p:extLst>
      <p:ext uri="{BB962C8B-B14F-4D97-AF65-F5344CB8AC3E}">
        <p14:creationId xmlns="" xmlns:p14="http://schemas.microsoft.com/office/powerpoint/2010/main" val="3638424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GB" dirty="0" smtClean="0"/>
              <a:t>Students come to a decision. You might like to have a class vote, in which students</a:t>
            </a:r>
            <a:r>
              <a:rPr lang="en-GB" baseline="0" dirty="0" smtClean="0"/>
              <a:t> have three options: yes – nearby people are likely to inhale lots of nicotine; yes – nearby people inhale a little nicotine; no – nicotine does not get to nearby people.</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9</a:t>
            </a:fld>
            <a:endParaRPr lang="en-GB" dirty="0"/>
          </a:p>
        </p:txBody>
      </p:sp>
    </p:spTree>
    <p:extLst>
      <p:ext uri="{BB962C8B-B14F-4D97-AF65-F5344CB8AC3E}">
        <p14:creationId xmlns="" xmlns:p14="http://schemas.microsoft.com/office/powerpoint/2010/main" val="3638424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sz="1300"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11</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kern="1200" dirty="0" smtClean="0">
              <a:solidFill>
                <a:schemeClr val="tx1"/>
              </a:solidFill>
              <a:latin typeface="+mn-lt"/>
              <a:ea typeface="+mn-ea"/>
              <a:cs typeface="+mn-cs"/>
            </a:endParaRPr>
          </a:p>
          <a:p>
            <a:endParaRPr lang="en-GB" sz="1300" b="1"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12</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kern="1200" dirty="0" smtClean="0">
              <a:solidFill>
                <a:schemeClr val="tx1"/>
              </a:solidFill>
              <a:latin typeface="+mn-lt"/>
              <a:ea typeface="+mn-ea"/>
              <a:cs typeface="+mn-cs"/>
            </a:endParaRPr>
          </a:p>
          <a:p>
            <a:endParaRPr lang="en-GB" sz="1300" b="1"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13</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14</a:t>
            </a:fld>
            <a:endParaRPr lang="en-GB" dirty="0"/>
          </a:p>
        </p:txBody>
      </p:sp>
    </p:spTree>
    <p:extLst>
      <p:ext uri="{BB962C8B-B14F-4D97-AF65-F5344CB8AC3E}">
        <p14:creationId xmlns="" xmlns:p14="http://schemas.microsoft.com/office/powerpoint/2010/main" val="1411549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15</a:t>
            </a:fld>
            <a:endParaRPr lang="en-GB" dirty="0"/>
          </a:p>
        </p:txBody>
      </p:sp>
    </p:spTree>
    <p:extLst>
      <p:ext uri="{BB962C8B-B14F-4D97-AF65-F5344CB8AC3E}">
        <p14:creationId xmlns="" xmlns:p14="http://schemas.microsoft.com/office/powerpoint/2010/main" val="1411549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lp-e.org.uk/" TargetMode="External"/><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2"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D068295-E773-4C24-906E-6EACDE99BB76}" type="slidenum">
              <a:rPr lang="en-GB" smtClean="0"/>
              <a:pPr/>
              <a:t>‹#›</a:t>
            </a:fld>
            <a:endParaRPr lang="en-GB" dirty="0"/>
          </a:p>
        </p:txBody>
      </p:sp>
      <p:pic>
        <p:nvPicPr>
          <p:cNvPr id="7" name="Picture 8"/>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7523815" y="6453521"/>
            <a:ext cx="1053833" cy="36987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 name="Picture 1"/>
          <p:cNvPicPr>
            <a:picLocks noChangeAspect="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897066" y="6453518"/>
            <a:ext cx="939105" cy="363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Box 8"/>
          <p:cNvSpPr txBox="1"/>
          <p:nvPr userDrawn="1"/>
        </p:nvSpPr>
        <p:spPr>
          <a:xfrm>
            <a:off x="1476194" y="6381331"/>
            <a:ext cx="6263608" cy="461665"/>
          </a:xfrm>
          <a:prstGeom prst="rect">
            <a:avLst/>
          </a:prstGeom>
          <a:noFill/>
        </p:spPr>
        <p:txBody>
          <a:bodyPr wrap="square" rtlCol="0">
            <a:spAutoFit/>
          </a:bodyPr>
          <a:lstStyle/>
          <a:p>
            <a:pPr algn="ctr"/>
            <a:r>
              <a:rPr lang="en-GB" sz="2400" b="0" dirty="0" smtClean="0">
                <a:solidFill>
                  <a:schemeClr val="tx1"/>
                </a:solidFill>
                <a:latin typeface="Century Gothic" pitchFamily="34" charset="0"/>
                <a:cs typeface="LilyUPC" panose="020B0604020202020204" pitchFamily="34" charset="-34"/>
              </a:rPr>
              <a:t> For more, visit E</a:t>
            </a:r>
            <a:r>
              <a:rPr lang="en-GB" sz="2400" b="0" dirty="0" smtClean="0">
                <a:solidFill>
                  <a:schemeClr val="tx1"/>
                </a:solidFill>
                <a:latin typeface="Century Gothic" pitchFamily="34" charset="0"/>
                <a:ea typeface="Ebrima" panose="02000000000000000000" pitchFamily="2" charset="0"/>
                <a:cs typeface="Mangal" panose="02040503050203030202" pitchFamily="18" charset="0"/>
              </a:rPr>
              <a:t>ngagingScience.eu</a:t>
            </a: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2"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
        <p:nvSpPr>
          <p:cNvPr id="6" name="Rounded Rectangle 5"/>
          <p:cNvSpPr/>
          <p:nvPr userDrawn="1"/>
        </p:nvSpPr>
        <p:spPr>
          <a:xfrm rot="16200000">
            <a:off x="9147942" y="5706833"/>
            <a:ext cx="306387" cy="1079313"/>
          </a:xfrm>
          <a:prstGeom prst="round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tudent sheets">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
        <p:nvSpPr>
          <p:cNvPr id="6" name="Rectangle 5"/>
          <p:cNvSpPr/>
          <p:nvPr userDrawn="1"/>
        </p:nvSpPr>
        <p:spPr>
          <a:xfrm rot="5400000">
            <a:off x="4395062" y="2130283"/>
            <a:ext cx="353875" cy="9144000"/>
          </a:xfrm>
          <a:prstGeom prst="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Rounded Rectangle 5"/>
          <p:cNvSpPr/>
          <p:nvPr userDrawn="1"/>
        </p:nvSpPr>
        <p:spPr>
          <a:xfrm rot="16200000">
            <a:off x="-153194" y="6234640"/>
            <a:ext cx="306387" cy="707065"/>
          </a:xfrm>
          <a:prstGeom prst="roundRect">
            <a:avLst>
              <a:gd name="adj" fmla="val 50000"/>
            </a:avLst>
          </a:prstGeom>
          <a:solidFill>
            <a:schemeClr val="accent5">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7" name="Text Box 13"/>
          <p:cNvSpPr txBox="1">
            <a:spLocks noChangeArrowheads="1"/>
          </p:cNvSpPr>
          <p:nvPr userDrawn="1"/>
        </p:nvSpPr>
        <p:spPr bwMode="auto">
          <a:xfrm>
            <a:off x="-61585" y="6466728"/>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8" name="Picture 7" descr="GLP logo.jpg">
            <a:hlinkClick r:id="rId2"/>
          </p:cNvPr>
          <p:cNvPicPr>
            <a:picLocks noChangeAspect="1"/>
          </p:cNvPicPr>
          <p:nvPr userDrawn="1"/>
        </p:nvPicPr>
        <p:blipFill>
          <a:blip r:embed="rId3" cstate="print"/>
          <a:srcRect t="12422"/>
          <a:stretch>
            <a:fillRect/>
          </a:stretch>
        </p:blipFill>
        <p:spPr>
          <a:xfrm>
            <a:off x="7433142" y="44624"/>
            <a:ext cx="1710858" cy="574477"/>
          </a:xfrm>
          <a:prstGeom prst="rect">
            <a:avLst/>
          </a:prstGeom>
        </p:spPr>
      </p:pic>
      <p:pic>
        <p:nvPicPr>
          <p:cNvPr id="9" name="Picture 8" descr="raindrops 2.png"/>
          <p:cNvPicPr>
            <a:picLocks noChangeAspect="1"/>
          </p:cNvPicPr>
          <p:nvPr userDrawn="1"/>
        </p:nvPicPr>
        <p:blipFill>
          <a:blip r:embed="rId4" cstate="print"/>
          <a:srcRect t="61697"/>
          <a:stretch>
            <a:fillRect/>
          </a:stretch>
        </p:blipFill>
        <p:spPr>
          <a:xfrm>
            <a:off x="0" y="-27384"/>
            <a:ext cx="9102559" cy="1116391"/>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2"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2"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01D3E-30FA-439D-BB1E-BF4D62928A8C}" type="datetimeFigureOut">
              <a:rPr lang="en-GB" smtClean="0"/>
              <a:pPr/>
              <a:t>25/09/2015</a:t>
            </a:fld>
            <a:endParaRPr lang="en-GB" dirty="0"/>
          </a:p>
        </p:txBody>
      </p:sp>
      <p:sp>
        <p:nvSpPr>
          <p:cNvPr id="5" name="Footer Placeholder 4"/>
          <p:cNvSpPr>
            <a:spLocks noGrp="1"/>
          </p:cNvSpPr>
          <p:nvPr>
            <p:ph type="ftr" sz="quarter" idx="3"/>
          </p:nvPr>
        </p:nvSpPr>
        <p:spPr>
          <a:xfrm>
            <a:off x="3124202"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2"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68295-E773-4C24-906E-6EACDE99BB76}"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5" r:id="rId16"/>
    <p:sldLayoutId id="2147483666"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9.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1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4.xml"/><Relationship Id="rId7" Type="http://schemas.openxmlformats.org/officeDocument/2006/relationships/image" Target="../media/image13.png"/><Relationship Id="rId2" Type="http://schemas.openxmlformats.org/officeDocument/2006/relationships/slideLayout" Target="../slideLayouts/slideLayout12.xml"/><Relationship Id="rId1" Type="http://schemas.openxmlformats.org/officeDocument/2006/relationships/tags" Target="../tags/tag13.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5.xml"/><Relationship Id="rId7" Type="http://schemas.openxmlformats.org/officeDocument/2006/relationships/image" Target="../media/image18.png"/><Relationship Id="rId2" Type="http://schemas.openxmlformats.org/officeDocument/2006/relationships/slideLayout" Target="../slideLayouts/slideLayout12.xml"/><Relationship Id="rId1" Type="http://schemas.openxmlformats.org/officeDocument/2006/relationships/tags" Target="../tags/tag15.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hyperlink" Target="http://www.google.co.uk/url?sa=i&amp;rct=j&amp;q=&amp;esrc=s&amp;source=images&amp;cd=&amp;cad=rja&amp;uact=8&amp;ved=0CAcQjRxqFQoTCMa44sLk-8cCFYguGgod-nEIHg&amp;url=http://www.youtube.com/watch?v=jS_QQytUqgQ&amp;psig=AFQjCNEY8NV4VKp1mbczTt6LJjpUhx-5tA&amp;ust=1442500808027148"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17.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19.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21.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9.xml"/><Relationship Id="rId7"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2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slide" Target="slide1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26.xml"/><Relationship Id="rId5" Type="http://schemas.openxmlformats.org/officeDocument/2006/relationships/image" Target="../media/image24.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28.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29.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30.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openxmlformats.org/officeDocument/2006/relationships/image" Target="../media/image44.png"/><Relationship Id="rId3" Type="http://schemas.openxmlformats.org/officeDocument/2006/relationships/notesSlide" Target="../notesSlides/notesSlide14.xml"/><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slideLayout" Target="../slideLayouts/slideLayout7.xml"/><Relationship Id="rId16" Type="http://schemas.openxmlformats.org/officeDocument/2006/relationships/image" Target="../media/image42.emf"/><Relationship Id="rId1" Type="http://schemas.openxmlformats.org/officeDocument/2006/relationships/tags" Target="../tags/tag31.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emf"/><Relationship Id="rId10" Type="http://schemas.openxmlformats.org/officeDocument/2006/relationships/image" Target="../media/image36.jpeg"/><Relationship Id="rId4" Type="http://schemas.openxmlformats.org/officeDocument/2006/relationships/image" Target="../media/image6.png"/><Relationship Id="rId9" Type="http://schemas.openxmlformats.org/officeDocument/2006/relationships/image" Target="../media/image35.png"/><Relationship Id="rId1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3298306"/>
            <a:ext cx="9142412" cy="1066801"/>
          </a:xfrm>
          <a:prstGeom prst="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extBox 1"/>
          <p:cNvSpPr txBox="1"/>
          <p:nvPr/>
        </p:nvSpPr>
        <p:spPr>
          <a:xfrm>
            <a:off x="900229" y="3441194"/>
            <a:ext cx="7487532" cy="707886"/>
          </a:xfrm>
          <a:prstGeom prst="rect">
            <a:avLst/>
          </a:prstGeom>
          <a:noFill/>
        </p:spPr>
        <p:txBody>
          <a:bodyPr wrap="square" rtlCol="0">
            <a:spAutoFit/>
          </a:bodyPr>
          <a:lstStyle/>
          <a:p>
            <a:pPr algn="ctr"/>
            <a:r>
              <a:rPr lang="en-GB" sz="4000" dirty="0" smtClean="0">
                <a:solidFill>
                  <a:schemeClr val="bg1"/>
                </a:solidFill>
                <a:latin typeface="Century Gothic" pitchFamily="34" charset="0"/>
              </a:rPr>
              <a:t>Electronic cigarettes(1 of 2)</a:t>
            </a:r>
          </a:p>
        </p:txBody>
      </p:sp>
      <p:pic>
        <p:nvPicPr>
          <p:cNvPr id="9" name="Picture 8" descr="engagelogo.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girl worried.png"/>
          <p:cNvPicPr>
            <a:picLocks noChangeAspect="1"/>
          </p:cNvPicPr>
          <p:nvPr/>
        </p:nvPicPr>
        <p:blipFill>
          <a:blip r:embed="rId4" cstate="print"/>
          <a:srcRect l="13288"/>
          <a:stretch>
            <a:fillRect/>
          </a:stretch>
        </p:blipFill>
        <p:spPr>
          <a:xfrm>
            <a:off x="0" y="1194927"/>
            <a:ext cx="3527376" cy="5438311"/>
          </a:xfrm>
          <a:prstGeom prst="rect">
            <a:avLst/>
          </a:prstGeom>
          <a:ln>
            <a:noFill/>
          </a:ln>
          <a:effectLst>
            <a:outerShdw blurRad="292100" dist="139700" dir="2700000" algn="tl" rotWithShape="0">
              <a:srgbClr val="333333">
                <a:alpha val="65000"/>
              </a:srgbClr>
            </a:outerShdw>
          </a:effectLst>
        </p:spPr>
      </p:pic>
      <p:sp>
        <p:nvSpPr>
          <p:cNvPr id="14" name="TextBox 13"/>
          <p:cNvSpPr txBox="1"/>
          <p:nvPr/>
        </p:nvSpPr>
        <p:spPr>
          <a:xfrm>
            <a:off x="2195736" y="387821"/>
            <a:ext cx="2664296" cy="1384995"/>
          </a:xfrm>
          <a:prstGeom prst="rect">
            <a:avLst/>
          </a:prstGeom>
          <a:noFill/>
        </p:spPr>
        <p:txBody>
          <a:bodyPr wrap="square" rtlCol="0">
            <a:spAutoFit/>
          </a:bodyPr>
          <a:lstStyle/>
          <a:p>
            <a:r>
              <a:rPr lang="en-GB" sz="2800" dirty="0" smtClean="0">
                <a:latin typeface="Century Gothic" pitchFamily="34" charset="0"/>
              </a:rPr>
              <a:t>I would never smoke – it’s </a:t>
            </a:r>
            <a:br>
              <a:rPr lang="en-GB" sz="2800" dirty="0" smtClean="0">
                <a:latin typeface="Century Gothic" pitchFamily="34" charset="0"/>
              </a:rPr>
            </a:br>
            <a:r>
              <a:rPr lang="en-GB" sz="2800" dirty="0" smtClean="0">
                <a:latin typeface="Century Gothic" pitchFamily="34" charset="0"/>
              </a:rPr>
              <a:t>far too risky.</a:t>
            </a:r>
            <a:endParaRPr lang="en-GB" sz="2800" dirty="0">
              <a:latin typeface="Century Gothic" pitchFamily="34" charset="0"/>
            </a:endParaRPr>
          </a:p>
        </p:txBody>
      </p:sp>
      <p:sp>
        <p:nvSpPr>
          <p:cNvPr id="16" name="Freeform 15"/>
          <p:cNvSpPr/>
          <p:nvPr/>
        </p:nvSpPr>
        <p:spPr>
          <a:xfrm rot="882535">
            <a:off x="4321689" y="463217"/>
            <a:ext cx="4292265" cy="3315101"/>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595602 w 4248472"/>
              <a:gd name="connsiteY0" fmla="*/ 3212450 h 3384376"/>
              <a:gd name="connsiteX1" fmla="*/ -689612 w 4248472"/>
              <a:gd name="connsiteY1" fmla="*/ 3306460 h 3384376"/>
              <a:gd name="connsiteX2" fmla="*/ -783622 w 4248472"/>
              <a:gd name="connsiteY2" fmla="*/ 3212450 h 3384376"/>
              <a:gd name="connsiteX3" fmla="*/ -689612 w 4248472"/>
              <a:gd name="connsiteY3" fmla="*/ 3118440 h 3384376"/>
              <a:gd name="connsiteX4" fmla="*/ -595602 w 4248472"/>
              <a:gd name="connsiteY4" fmla="*/ 3212450 h 3384376"/>
              <a:gd name="connsiteX0" fmla="*/ -204796 w 4248472"/>
              <a:gd name="connsiteY0" fmla="*/ 3052097 h 3384376"/>
              <a:gd name="connsiteX1" fmla="*/ -392817 w 4248472"/>
              <a:gd name="connsiteY1" fmla="*/ 3240118 h 3384376"/>
              <a:gd name="connsiteX2" fmla="*/ -580838 w 4248472"/>
              <a:gd name="connsiteY2" fmla="*/ 3052097 h 3384376"/>
              <a:gd name="connsiteX3" fmla="*/ -392817 w 4248472"/>
              <a:gd name="connsiteY3" fmla="*/ 2864076 h 3384376"/>
              <a:gd name="connsiteX4" fmla="*/ -204796 w 4248472"/>
              <a:gd name="connsiteY4" fmla="*/ 3052097 h 3384376"/>
              <a:gd name="connsiteX0" fmla="*/ 351432 w 4248472"/>
              <a:gd name="connsiteY0" fmla="*/ 2802371 h 3384376"/>
              <a:gd name="connsiteX1" fmla="*/ 69401 w 4248472"/>
              <a:gd name="connsiteY1" fmla="*/ 3084402 h 3384376"/>
              <a:gd name="connsiteX2" fmla="*/ -212630 w 4248472"/>
              <a:gd name="connsiteY2" fmla="*/ 2802371 h 3384376"/>
              <a:gd name="connsiteX3" fmla="*/ 69401 w 4248472"/>
              <a:gd name="connsiteY3" fmla="*/ 2520340 h 3384376"/>
              <a:gd name="connsiteX4" fmla="*/ 351432 w 4248472"/>
              <a:gd name="connsiteY4" fmla="*/ 2802371 h 3384376"/>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00" h="43200">
                <a:moveTo>
                  <a:pt x="3900" y="14370"/>
                </a:moveTo>
                <a:cubicBezTo>
                  <a:pt x="3629" y="11657"/>
                  <a:pt x="4261" y="8921"/>
                  <a:pt x="5623" y="6907"/>
                </a:cubicBezTo>
                <a:cubicBezTo>
                  <a:pt x="7775" y="3726"/>
                  <a:pt x="11264" y="3017"/>
                  <a:pt x="14005" y="5202"/>
                </a:cubicBezTo>
                <a:cubicBezTo>
                  <a:pt x="15678" y="909"/>
                  <a:pt x="19914" y="22"/>
                  <a:pt x="22456" y="3432"/>
                </a:cubicBezTo>
                <a:cubicBezTo>
                  <a:pt x="23097" y="1683"/>
                  <a:pt x="24328" y="474"/>
                  <a:pt x="25749" y="200"/>
                </a:cubicBezTo>
                <a:cubicBezTo>
                  <a:pt x="27313" y="-102"/>
                  <a:pt x="28875" y="770"/>
                  <a:pt x="29833" y="2481"/>
                </a:cubicBezTo>
                <a:cubicBezTo>
                  <a:pt x="31215" y="267"/>
                  <a:pt x="33501" y="-460"/>
                  <a:pt x="35463" y="690"/>
                </a:cubicBezTo>
                <a:cubicBezTo>
                  <a:pt x="36958" y="1566"/>
                  <a:pt x="38030" y="3400"/>
                  <a:pt x="38318" y="5576"/>
                </a:cubicBezTo>
                <a:cubicBezTo>
                  <a:pt x="40046" y="6218"/>
                  <a:pt x="41422" y="7998"/>
                  <a:pt x="41982" y="10318"/>
                </a:cubicBezTo>
                <a:cubicBezTo>
                  <a:pt x="42389" y="12002"/>
                  <a:pt x="42331" y="13831"/>
                  <a:pt x="41818" y="15460"/>
                </a:cubicBezTo>
                <a:cubicBezTo>
                  <a:pt x="43079" y="17694"/>
                  <a:pt x="43520" y="20590"/>
                  <a:pt x="43016" y="23322"/>
                </a:cubicBezTo>
                <a:cubicBezTo>
                  <a:pt x="42346" y="26954"/>
                  <a:pt x="40128" y="29674"/>
                  <a:pt x="37404" y="30204"/>
                </a:cubicBezTo>
                <a:cubicBezTo>
                  <a:pt x="37391" y="32471"/>
                  <a:pt x="36658" y="34621"/>
                  <a:pt x="35395" y="36101"/>
                </a:cubicBezTo>
                <a:cubicBezTo>
                  <a:pt x="33476" y="38350"/>
                  <a:pt x="30704" y="38639"/>
                  <a:pt x="28555" y="36815"/>
                </a:cubicBezTo>
                <a:cubicBezTo>
                  <a:pt x="27860" y="39948"/>
                  <a:pt x="25999" y="42343"/>
                  <a:pt x="23667" y="43106"/>
                </a:cubicBezTo>
                <a:cubicBezTo>
                  <a:pt x="20919" y="44005"/>
                  <a:pt x="18051" y="42473"/>
                  <a:pt x="16480" y="39266"/>
                </a:cubicBezTo>
                <a:cubicBezTo>
                  <a:pt x="12772" y="42310"/>
                  <a:pt x="7956" y="40599"/>
                  <a:pt x="5804" y="35472"/>
                </a:cubicBezTo>
                <a:cubicBezTo>
                  <a:pt x="3690" y="35809"/>
                  <a:pt x="1705" y="34024"/>
                  <a:pt x="1110" y="31250"/>
                </a:cubicBezTo>
                <a:cubicBezTo>
                  <a:pt x="679" y="29243"/>
                  <a:pt x="1060" y="27077"/>
                  <a:pt x="2113" y="25551"/>
                </a:cubicBezTo>
                <a:cubicBezTo>
                  <a:pt x="619" y="24354"/>
                  <a:pt x="-213" y="22057"/>
                  <a:pt x="-5" y="19704"/>
                </a:cubicBezTo>
                <a:cubicBezTo>
                  <a:pt x="239" y="16949"/>
                  <a:pt x="1845" y="14791"/>
                  <a:pt x="3863" y="14507"/>
                </a:cubicBezTo>
                <a:cubicBezTo>
                  <a:pt x="3875" y="14461"/>
                  <a:pt x="3888" y="14416"/>
                  <a:pt x="3900" y="14370"/>
                </a:cubicBezTo>
                <a:close/>
              </a:path>
              <a:path w="4248472" h="3384376">
                <a:moveTo>
                  <a:pt x="-595602" y="3212450"/>
                </a:moveTo>
                <a:cubicBezTo>
                  <a:pt x="-595602" y="3264370"/>
                  <a:pt x="-637692" y="3306460"/>
                  <a:pt x="-689612" y="3306460"/>
                </a:cubicBezTo>
                <a:cubicBezTo>
                  <a:pt x="-741532" y="3306460"/>
                  <a:pt x="-783622" y="3264370"/>
                  <a:pt x="-783622" y="3212450"/>
                </a:cubicBezTo>
                <a:cubicBezTo>
                  <a:pt x="-783622" y="3160530"/>
                  <a:pt x="-741532" y="3118440"/>
                  <a:pt x="-689612" y="3118440"/>
                </a:cubicBezTo>
                <a:cubicBezTo>
                  <a:pt x="-637692" y="3118440"/>
                  <a:pt x="-595602" y="3160530"/>
                  <a:pt x="-595602" y="3212450"/>
                </a:cubicBezTo>
                <a:close/>
              </a:path>
              <a:path w="4248472" h="3384376">
                <a:moveTo>
                  <a:pt x="-204796" y="3052097"/>
                </a:moveTo>
                <a:cubicBezTo>
                  <a:pt x="-204796" y="3155938"/>
                  <a:pt x="-288976" y="3240118"/>
                  <a:pt x="-392817" y="3240118"/>
                </a:cubicBezTo>
                <a:cubicBezTo>
                  <a:pt x="-496658" y="3240118"/>
                  <a:pt x="-580838" y="3155938"/>
                  <a:pt x="-580838" y="3052097"/>
                </a:cubicBezTo>
                <a:cubicBezTo>
                  <a:pt x="-580838" y="2948256"/>
                  <a:pt x="-496658" y="2864076"/>
                  <a:pt x="-392817" y="2864076"/>
                </a:cubicBezTo>
                <a:cubicBezTo>
                  <a:pt x="-288976" y="2864076"/>
                  <a:pt x="-204796" y="2948256"/>
                  <a:pt x="-204796" y="3052097"/>
                </a:cubicBezTo>
                <a:close/>
              </a:path>
              <a:path w="4248472" h="3384376">
                <a:moveTo>
                  <a:pt x="351432" y="2802371"/>
                </a:moveTo>
                <a:cubicBezTo>
                  <a:pt x="351432" y="2958132"/>
                  <a:pt x="225162" y="3084402"/>
                  <a:pt x="69401" y="3084402"/>
                </a:cubicBezTo>
                <a:cubicBezTo>
                  <a:pt x="-86360" y="3084402"/>
                  <a:pt x="-212630" y="2958132"/>
                  <a:pt x="-212630" y="2802371"/>
                </a:cubicBezTo>
                <a:cubicBezTo>
                  <a:pt x="-212630" y="2646610"/>
                  <a:pt x="-86360" y="2520340"/>
                  <a:pt x="69401" y="2520340"/>
                </a:cubicBezTo>
                <a:cubicBezTo>
                  <a:pt x="225162" y="2520340"/>
                  <a:pt x="351432" y="2646610"/>
                  <a:pt x="351432" y="2802371"/>
                </a:cubicBezTo>
                <a:close/>
              </a:path>
              <a:path w="43200" h="43200" fill="none" extrusionOk="0">
                <a:moveTo>
                  <a:pt x="4693" y="26177"/>
                </a:moveTo>
                <a:cubicBezTo>
                  <a:pt x="3809" y="26271"/>
                  <a:pt x="2925" y="25993"/>
                  <a:pt x="2160" y="25380"/>
                </a:cubicBezTo>
                <a:moveTo>
                  <a:pt x="6928" y="34899"/>
                </a:moveTo>
                <a:cubicBezTo>
                  <a:pt x="6573" y="35092"/>
                  <a:pt x="6200" y="35220"/>
                  <a:pt x="5820" y="35280"/>
                </a:cubicBezTo>
                <a:moveTo>
                  <a:pt x="16478" y="39090"/>
                </a:moveTo>
                <a:cubicBezTo>
                  <a:pt x="16211" y="38544"/>
                  <a:pt x="15987" y="37961"/>
                  <a:pt x="15810" y="37350"/>
                </a:cubicBezTo>
                <a:moveTo>
                  <a:pt x="28827" y="34751"/>
                </a:moveTo>
                <a:cubicBezTo>
                  <a:pt x="28788" y="35398"/>
                  <a:pt x="28698" y="36038"/>
                  <a:pt x="28560" y="36660"/>
                </a:cubicBezTo>
                <a:moveTo>
                  <a:pt x="34129" y="22954"/>
                </a:moveTo>
                <a:cubicBezTo>
                  <a:pt x="36133" y="24282"/>
                  <a:pt x="37398" y="27058"/>
                  <a:pt x="37380" y="30090"/>
                </a:cubicBezTo>
                <a:moveTo>
                  <a:pt x="41798" y="15354"/>
                </a:moveTo>
                <a:cubicBezTo>
                  <a:pt x="41473" y="16386"/>
                  <a:pt x="40978" y="17302"/>
                  <a:pt x="40350" y="18030"/>
                </a:cubicBezTo>
                <a:moveTo>
                  <a:pt x="38324" y="5426"/>
                </a:moveTo>
                <a:cubicBezTo>
                  <a:pt x="38379" y="5843"/>
                  <a:pt x="38405" y="6266"/>
                  <a:pt x="38400" y="6690"/>
                </a:cubicBezTo>
                <a:moveTo>
                  <a:pt x="29078" y="3952"/>
                </a:moveTo>
                <a:cubicBezTo>
                  <a:pt x="29267" y="3369"/>
                  <a:pt x="29516" y="2826"/>
                  <a:pt x="29820" y="2340"/>
                </a:cubicBezTo>
                <a:moveTo>
                  <a:pt x="22141" y="4720"/>
                </a:moveTo>
                <a:cubicBezTo>
                  <a:pt x="22218" y="4238"/>
                  <a:pt x="22339" y="3771"/>
                  <a:pt x="22500" y="3330"/>
                </a:cubicBezTo>
                <a:moveTo>
                  <a:pt x="14000" y="5192"/>
                </a:moveTo>
                <a:cubicBezTo>
                  <a:pt x="14472" y="5568"/>
                  <a:pt x="14908" y="6021"/>
                  <a:pt x="15300" y="6540"/>
                </a:cubicBezTo>
                <a:moveTo>
                  <a:pt x="4127" y="15789"/>
                </a:moveTo>
                <a:cubicBezTo>
                  <a:pt x="4024" y="15325"/>
                  <a:pt x="3948" y="14851"/>
                  <a:pt x="3900" y="14370"/>
                </a:cubicBezTo>
              </a:path>
            </a:pathLst>
          </a:custGeom>
          <a:blipFill>
            <a:blip r:embed="rId5" cstate="print"/>
            <a:stretch>
              <a:fillRect/>
            </a:stretch>
          </a:blipFill>
          <a:ln w="12700">
            <a:noFill/>
          </a:ln>
          <a:effectLst>
            <a:outerShdw blurRad="127000" dist="63500" dir="2700000" sx="101000" sy="101000" algn="tl" rotWithShape="0">
              <a:schemeClr val="tx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p:cNvSpPr txBox="1"/>
          <p:nvPr/>
        </p:nvSpPr>
        <p:spPr>
          <a:xfrm>
            <a:off x="3707904" y="5445224"/>
            <a:ext cx="3816424" cy="954107"/>
          </a:xfrm>
          <a:prstGeom prst="rect">
            <a:avLst/>
          </a:prstGeom>
          <a:noFill/>
        </p:spPr>
        <p:txBody>
          <a:bodyPr wrap="square" rtlCol="0">
            <a:spAutoFit/>
          </a:bodyPr>
          <a:lstStyle/>
          <a:p>
            <a:r>
              <a:rPr lang="en-GB" sz="2800" dirty="0" smtClean="0">
                <a:latin typeface="Century Gothic" pitchFamily="34" charset="0"/>
              </a:rPr>
              <a:t>Think I’ll give vaping a try. </a:t>
            </a:r>
            <a:r>
              <a:rPr lang="en-GB" sz="2800" b="1" dirty="0" smtClean="0">
                <a:solidFill>
                  <a:srgbClr val="7A5A00"/>
                </a:solidFill>
                <a:latin typeface="Century Gothic" pitchFamily="34" charset="0"/>
              </a:rPr>
              <a:t>It won’t kill me</a:t>
            </a:r>
            <a:r>
              <a:rPr lang="en-GB" sz="2800" dirty="0" smtClean="0">
                <a:solidFill>
                  <a:srgbClr val="7A5A00"/>
                </a:solidFill>
                <a:latin typeface="Century Gothic" pitchFamily="34" charset="0"/>
              </a:rPr>
              <a:t>.</a:t>
            </a:r>
            <a:endParaRPr lang="en-GB" sz="2800" dirty="0">
              <a:solidFill>
                <a:srgbClr val="7A5A00"/>
              </a:solidFill>
              <a:latin typeface="Century Gothic" pitchFamily="34" charset="0"/>
            </a:endParaRPr>
          </a:p>
        </p:txBody>
      </p:sp>
      <p:grpSp>
        <p:nvGrpSpPr>
          <p:cNvPr id="11" name="Group 10"/>
          <p:cNvGrpSpPr/>
          <p:nvPr/>
        </p:nvGrpSpPr>
        <p:grpSpPr>
          <a:xfrm>
            <a:off x="3635896" y="3861048"/>
            <a:ext cx="5328592" cy="1440160"/>
            <a:chOff x="3635896" y="3861048"/>
            <a:chExt cx="5328592" cy="1440160"/>
          </a:xfrm>
        </p:grpSpPr>
        <p:sp>
          <p:nvSpPr>
            <p:cNvPr id="15" name="TextBox 14"/>
            <p:cNvSpPr txBox="1"/>
            <p:nvPr/>
          </p:nvSpPr>
          <p:spPr>
            <a:xfrm>
              <a:off x="3707904" y="3861048"/>
              <a:ext cx="5256584" cy="1384995"/>
            </a:xfrm>
            <a:prstGeom prst="rect">
              <a:avLst/>
            </a:prstGeom>
            <a:noFill/>
          </p:spPr>
          <p:txBody>
            <a:bodyPr wrap="square" rtlCol="0">
              <a:spAutoFit/>
            </a:bodyPr>
            <a:lstStyle/>
            <a:p>
              <a:r>
                <a:rPr lang="en-GB" sz="2800" dirty="0" smtClean="0">
                  <a:latin typeface="Century Gothic" pitchFamily="34" charset="0"/>
                </a:rPr>
                <a:t>But vaping is safe. </a:t>
              </a:r>
              <a:br>
                <a:rPr lang="en-GB" sz="2800" dirty="0" smtClean="0">
                  <a:latin typeface="Century Gothic" pitchFamily="34" charset="0"/>
                </a:rPr>
              </a:br>
              <a:r>
                <a:rPr lang="en-GB" sz="2800" dirty="0" smtClean="0">
                  <a:latin typeface="Century Gothic" pitchFamily="34" charset="0"/>
                </a:rPr>
                <a:t>There’s no smoke, no tar </a:t>
              </a:r>
              <a:br>
                <a:rPr lang="en-GB" sz="2800" dirty="0" smtClean="0">
                  <a:latin typeface="Century Gothic" pitchFamily="34" charset="0"/>
                </a:rPr>
              </a:br>
              <a:r>
                <a:rPr lang="en-GB" sz="2800" dirty="0" smtClean="0">
                  <a:latin typeface="Century Gothic" pitchFamily="34" charset="0"/>
                </a:rPr>
                <a:t>and so – I guess – no cancer.</a:t>
              </a:r>
              <a:endParaRPr lang="en-GB" sz="2800" dirty="0">
                <a:solidFill>
                  <a:srgbClr val="7A5A00"/>
                </a:solidFill>
                <a:latin typeface="Century Gothic" pitchFamily="34" charset="0"/>
              </a:endParaRPr>
            </a:p>
          </p:txBody>
        </p:sp>
        <p:sp>
          <p:nvSpPr>
            <p:cNvPr id="24" name="Rounded Rectangle 23"/>
            <p:cNvSpPr/>
            <p:nvPr/>
          </p:nvSpPr>
          <p:spPr>
            <a:xfrm>
              <a:off x="3635896" y="3861048"/>
              <a:ext cx="5328592" cy="1440160"/>
            </a:xfrm>
            <a:prstGeom prst="roundRect">
              <a:avLst/>
            </a:prstGeom>
            <a:noFill/>
            <a:ln w="12700">
              <a:solidFill>
                <a:srgbClr val="AC7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9" name="Rectangle 18"/>
          <p:cNvSpPr/>
          <p:nvPr/>
        </p:nvSpPr>
        <p:spPr>
          <a:xfrm>
            <a:off x="3059832"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Review</a:t>
            </a:r>
          </a:p>
        </p:txBody>
      </p:sp>
      <p:sp>
        <p:nvSpPr>
          <p:cNvPr id="20" name="Rectangle 19"/>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Consider</a:t>
            </a:r>
          </a:p>
        </p:txBody>
      </p:sp>
      <p:sp>
        <p:nvSpPr>
          <p:cNvPr id="18" name="Rounded Rectangle 17"/>
          <p:cNvSpPr/>
          <p:nvPr/>
        </p:nvSpPr>
        <p:spPr>
          <a:xfrm>
            <a:off x="0" y="6529282"/>
            <a:ext cx="3131840" cy="356102"/>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2000"/>
                                        <p:tgtEl>
                                          <p:spTgt spid="11"/>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2000"/>
                                        <p:tgtEl>
                                          <p:spTgt spid="16"/>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ed Rectangle 33"/>
          <p:cNvSpPr/>
          <p:nvPr/>
        </p:nvSpPr>
        <p:spPr>
          <a:xfrm>
            <a:off x="323528" y="1592213"/>
            <a:ext cx="8424936" cy="2088232"/>
          </a:xfrm>
          <a:prstGeom prst="roundRect">
            <a:avLst/>
          </a:prstGeom>
          <a:solidFill>
            <a:schemeClr val="bg1"/>
          </a:solidFill>
          <a:ln w="127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8" name="Picture 47" descr="e cig 2.png"/>
          <p:cNvPicPr>
            <a:picLocks noChangeAspect="1"/>
          </p:cNvPicPr>
          <p:nvPr/>
        </p:nvPicPr>
        <p:blipFill>
          <a:blip r:embed="rId4" cstate="print"/>
          <a:stretch>
            <a:fillRect/>
          </a:stretch>
        </p:blipFill>
        <p:spPr>
          <a:xfrm>
            <a:off x="971600" y="2696851"/>
            <a:ext cx="7027038" cy="732149"/>
          </a:xfrm>
          <a:prstGeom prst="rect">
            <a:avLst/>
          </a:prstGeom>
          <a:ln>
            <a:noFill/>
          </a:ln>
          <a:effectLst>
            <a:outerShdw blurRad="292100" dist="139700" dir="2700000" algn="tl" rotWithShape="0">
              <a:srgbClr val="333333">
                <a:alpha val="65000"/>
              </a:srgbClr>
            </a:outerShdw>
          </a:effectLst>
        </p:spPr>
      </p:pic>
      <p:sp>
        <p:nvSpPr>
          <p:cNvPr id="19" name="TextBox 18"/>
          <p:cNvSpPr txBox="1"/>
          <p:nvPr/>
        </p:nvSpPr>
        <p:spPr>
          <a:xfrm>
            <a:off x="467544" y="980728"/>
            <a:ext cx="4968552" cy="523220"/>
          </a:xfrm>
          <a:prstGeom prst="rect">
            <a:avLst/>
          </a:prstGeom>
          <a:noFill/>
          <a:ln w="3175">
            <a:noFill/>
          </a:ln>
        </p:spPr>
        <p:txBody>
          <a:bodyPr wrap="square" rtlCol="0">
            <a:spAutoFit/>
          </a:bodyPr>
          <a:lstStyle/>
          <a:p>
            <a:pPr marL="457200" indent="-457200"/>
            <a:r>
              <a:rPr lang="en-GB" sz="2800" b="1" dirty="0" smtClean="0">
                <a:solidFill>
                  <a:srgbClr val="AC7F00"/>
                </a:solidFill>
                <a:latin typeface="Century Gothic" pitchFamily="34" charset="0"/>
              </a:rPr>
              <a:t>How an e-cigarette works</a:t>
            </a:r>
          </a:p>
        </p:txBody>
      </p:sp>
      <p:cxnSp>
        <p:nvCxnSpPr>
          <p:cNvPr id="22" name="Straight Connector 21"/>
          <p:cNvCxnSpPr/>
          <p:nvPr/>
        </p:nvCxnSpPr>
        <p:spPr>
          <a:xfrm flipV="1">
            <a:off x="3563888" y="2172926"/>
            <a:ext cx="1404156" cy="89603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572000" y="1772816"/>
            <a:ext cx="1080120" cy="400110"/>
          </a:xfrm>
          <a:prstGeom prst="rect">
            <a:avLst/>
          </a:prstGeom>
          <a:noFill/>
        </p:spPr>
        <p:txBody>
          <a:bodyPr wrap="square" rtlCol="0">
            <a:spAutoFit/>
          </a:bodyPr>
          <a:lstStyle/>
          <a:p>
            <a:r>
              <a:rPr lang="en-GB" sz="2000" dirty="0" smtClean="0">
                <a:latin typeface="Century Gothic" pitchFamily="34" charset="0"/>
              </a:rPr>
              <a:t>heater</a:t>
            </a:r>
            <a:endParaRPr lang="en-GB" sz="2000" dirty="0">
              <a:latin typeface="Century Gothic" pitchFamily="34" charset="0"/>
            </a:endParaRPr>
          </a:p>
        </p:txBody>
      </p:sp>
      <p:cxnSp>
        <p:nvCxnSpPr>
          <p:cNvPr id="40" name="Straight Connector 39"/>
          <p:cNvCxnSpPr/>
          <p:nvPr/>
        </p:nvCxnSpPr>
        <p:spPr>
          <a:xfrm>
            <a:off x="2267744" y="2564904"/>
            <a:ext cx="792088" cy="28803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395536" y="1700808"/>
            <a:ext cx="3312368" cy="830997"/>
          </a:xfrm>
          <a:prstGeom prst="rect">
            <a:avLst/>
          </a:prstGeom>
          <a:noFill/>
        </p:spPr>
        <p:txBody>
          <a:bodyPr wrap="square" rtlCol="0">
            <a:spAutoFit/>
          </a:bodyPr>
          <a:lstStyle/>
          <a:p>
            <a:r>
              <a:rPr lang="en-GB" sz="1600" dirty="0" smtClean="0">
                <a:latin typeface="Century Gothic" pitchFamily="34" charset="0"/>
              </a:rPr>
              <a:t>Solution of nicotine and other substances dissolved in propane-1,2,3-triol </a:t>
            </a:r>
            <a:endParaRPr lang="en-GB" sz="1600" dirty="0">
              <a:latin typeface="Century Gothic" pitchFamily="34" charset="0"/>
            </a:endParaRPr>
          </a:p>
        </p:txBody>
      </p:sp>
      <p:cxnSp>
        <p:nvCxnSpPr>
          <p:cNvPr id="44" name="Straight Connector 43"/>
          <p:cNvCxnSpPr>
            <a:endCxn id="45" idx="2"/>
          </p:cNvCxnSpPr>
          <p:nvPr/>
        </p:nvCxnSpPr>
        <p:spPr>
          <a:xfrm flipV="1">
            <a:off x="6948264" y="2316942"/>
            <a:ext cx="144016" cy="53599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6516216" y="1916832"/>
            <a:ext cx="1152128" cy="400110"/>
          </a:xfrm>
          <a:prstGeom prst="rect">
            <a:avLst/>
          </a:prstGeom>
          <a:noFill/>
        </p:spPr>
        <p:txBody>
          <a:bodyPr wrap="square" rtlCol="0">
            <a:spAutoFit/>
          </a:bodyPr>
          <a:lstStyle/>
          <a:p>
            <a:r>
              <a:rPr lang="en-GB" sz="2000" dirty="0" smtClean="0">
                <a:latin typeface="Century Gothic" pitchFamily="34" charset="0"/>
              </a:rPr>
              <a:t>battery</a:t>
            </a:r>
            <a:endParaRPr lang="en-GB" sz="2000" dirty="0">
              <a:latin typeface="Century Gothic" pitchFamily="34" charset="0"/>
            </a:endParaRPr>
          </a:p>
        </p:txBody>
      </p:sp>
      <p:sp>
        <p:nvSpPr>
          <p:cNvPr id="14" name="TextBox 13"/>
          <p:cNvSpPr txBox="1"/>
          <p:nvPr/>
        </p:nvSpPr>
        <p:spPr>
          <a:xfrm>
            <a:off x="1871192" y="0"/>
            <a:ext cx="7272808" cy="954107"/>
          </a:xfrm>
          <a:prstGeom prst="rect">
            <a:avLst/>
          </a:prstGeom>
          <a:noFill/>
          <a:ln w="3175">
            <a:noFill/>
          </a:ln>
        </p:spPr>
        <p:txBody>
          <a:bodyPr wrap="square" rtlCol="0">
            <a:spAutoFit/>
          </a:bodyPr>
          <a:lstStyle/>
          <a:p>
            <a:r>
              <a:rPr lang="en-GB" sz="2800" dirty="0" smtClean="0">
                <a:latin typeface="Century Gothic" pitchFamily="34" charset="0"/>
              </a:rPr>
              <a:t>Vaping is smoking electronic </a:t>
            </a:r>
            <a:br>
              <a:rPr lang="en-GB" sz="2800" dirty="0" smtClean="0">
                <a:latin typeface="Century Gothic" pitchFamily="34" charset="0"/>
              </a:rPr>
            </a:br>
            <a:r>
              <a:rPr lang="en-GB" sz="2800" dirty="0" smtClean="0">
                <a:latin typeface="Century Gothic" pitchFamily="34" charset="0"/>
              </a:rPr>
              <a:t>cigarettes (e-cigarettes)</a:t>
            </a:r>
            <a:endParaRPr lang="en-GB" sz="2800" dirty="0">
              <a:latin typeface="Century Gothic" pitchFamily="34" charset="0"/>
            </a:endParaRPr>
          </a:p>
        </p:txBody>
      </p:sp>
      <p:sp>
        <p:nvSpPr>
          <p:cNvPr id="15" name="TextBox 14"/>
          <p:cNvSpPr txBox="1"/>
          <p:nvPr/>
        </p:nvSpPr>
        <p:spPr>
          <a:xfrm>
            <a:off x="179512" y="3717032"/>
            <a:ext cx="1800200" cy="954107"/>
          </a:xfrm>
          <a:prstGeom prst="rect">
            <a:avLst/>
          </a:prstGeom>
          <a:noFill/>
          <a:ln w="3175">
            <a:noFill/>
          </a:ln>
        </p:spPr>
        <p:txBody>
          <a:bodyPr wrap="square" rtlCol="0">
            <a:spAutoFit/>
          </a:bodyPr>
          <a:lstStyle/>
          <a:p>
            <a:pPr marL="266700" indent="-266700"/>
            <a:r>
              <a:rPr lang="en-GB" sz="3200" b="1" dirty="0" smtClean="0">
                <a:solidFill>
                  <a:srgbClr val="FF0000"/>
                </a:solidFill>
                <a:latin typeface="Century Gothic" pitchFamily="34" charset="0"/>
              </a:rPr>
              <a:t>1</a:t>
            </a:r>
            <a:r>
              <a:rPr lang="en-GB" sz="2400" dirty="0" smtClean="0">
                <a:solidFill>
                  <a:srgbClr val="FF0000"/>
                </a:solidFill>
                <a:latin typeface="Century Gothic" pitchFamily="34" charset="0"/>
              </a:rPr>
              <a:t>	</a:t>
            </a:r>
            <a:r>
              <a:rPr lang="en-GB" sz="2400" dirty="0" smtClean="0">
                <a:latin typeface="Century Gothic" pitchFamily="34" charset="0"/>
              </a:rPr>
              <a:t>The user inhales.</a:t>
            </a:r>
          </a:p>
        </p:txBody>
      </p:sp>
      <p:sp>
        <p:nvSpPr>
          <p:cNvPr id="16" name="TextBox 15"/>
          <p:cNvSpPr txBox="1"/>
          <p:nvPr/>
        </p:nvSpPr>
        <p:spPr>
          <a:xfrm>
            <a:off x="1907704" y="3717032"/>
            <a:ext cx="2304256" cy="1692771"/>
          </a:xfrm>
          <a:prstGeom prst="rect">
            <a:avLst/>
          </a:prstGeom>
          <a:noFill/>
          <a:ln w="3175">
            <a:noFill/>
          </a:ln>
        </p:spPr>
        <p:txBody>
          <a:bodyPr wrap="square" rtlCol="0">
            <a:spAutoFit/>
          </a:bodyPr>
          <a:lstStyle/>
          <a:p>
            <a:pPr marL="266700" indent="-266700"/>
            <a:r>
              <a:rPr lang="en-GB" sz="3200" b="1" dirty="0" smtClean="0">
                <a:solidFill>
                  <a:srgbClr val="FF0000"/>
                </a:solidFill>
                <a:latin typeface="Century Gothic" pitchFamily="34" charset="0"/>
              </a:rPr>
              <a:t>2</a:t>
            </a:r>
            <a:r>
              <a:rPr lang="en-GB" sz="2400" b="1" dirty="0" smtClean="0">
                <a:solidFill>
                  <a:srgbClr val="FF0000"/>
                </a:solidFill>
                <a:latin typeface="Century Gothic" pitchFamily="34" charset="0"/>
              </a:rPr>
              <a:t>	</a:t>
            </a:r>
            <a:r>
              <a:rPr lang="en-GB" sz="2400" dirty="0" smtClean="0">
                <a:latin typeface="Century Gothic" pitchFamily="34" charset="0"/>
              </a:rPr>
              <a:t>The heater switches on and warms the solution. </a:t>
            </a:r>
          </a:p>
        </p:txBody>
      </p:sp>
      <p:sp>
        <p:nvSpPr>
          <p:cNvPr id="33" name="TextBox 32"/>
          <p:cNvSpPr txBox="1"/>
          <p:nvPr/>
        </p:nvSpPr>
        <p:spPr>
          <a:xfrm>
            <a:off x="4139952" y="3717032"/>
            <a:ext cx="2160240" cy="1692771"/>
          </a:xfrm>
          <a:prstGeom prst="rect">
            <a:avLst/>
          </a:prstGeom>
          <a:noFill/>
          <a:ln w="3175">
            <a:noFill/>
          </a:ln>
        </p:spPr>
        <p:txBody>
          <a:bodyPr wrap="square" rtlCol="0">
            <a:spAutoFit/>
          </a:bodyPr>
          <a:lstStyle/>
          <a:p>
            <a:pPr marL="266700" indent="-266700"/>
            <a:r>
              <a:rPr lang="en-GB" sz="3200" b="1" dirty="0" smtClean="0">
                <a:solidFill>
                  <a:srgbClr val="FF0000"/>
                </a:solidFill>
                <a:latin typeface="Century Gothic" pitchFamily="34" charset="0"/>
              </a:rPr>
              <a:t>3</a:t>
            </a:r>
            <a:r>
              <a:rPr lang="en-GB" sz="2400" b="1" dirty="0" smtClean="0">
                <a:solidFill>
                  <a:srgbClr val="FF0000"/>
                </a:solidFill>
                <a:latin typeface="Century Gothic" pitchFamily="34" charset="0"/>
              </a:rPr>
              <a:t>	</a:t>
            </a:r>
            <a:r>
              <a:rPr lang="en-GB" sz="2400" dirty="0" smtClean="0">
                <a:latin typeface="Century Gothic" pitchFamily="34" charset="0"/>
              </a:rPr>
              <a:t>An aerosol forms. </a:t>
            </a:r>
            <a:br>
              <a:rPr lang="en-GB" sz="2400" dirty="0" smtClean="0">
                <a:latin typeface="Century Gothic" pitchFamily="34" charset="0"/>
              </a:rPr>
            </a:br>
            <a:r>
              <a:rPr lang="en-GB" sz="2400" dirty="0" smtClean="0">
                <a:latin typeface="Century Gothic" pitchFamily="34" charset="0"/>
              </a:rPr>
              <a:t>It includes nicotine.</a:t>
            </a:r>
          </a:p>
        </p:txBody>
      </p:sp>
      <p:sp>
        <p:nvSpPr>
          <p:cNvPr id="43" name="TextBox 42"/>
          <p:cNvSpPr txBox="1"/>
          <p:nvPr/>
        </p:nvSpPr>
        <p:spPr>
          <a:xfrm>
            <a:off x="6300192" y="3717032"/>
            <a:ext cx="2592288" cy="1692771"/>
          </a:xfrm>
          <a:prstGeom prst="rect">
            <a:avLst/>
          </a:prstGeom>
          <a:noFill/>
          <a:ln w="3175">
            <a:noFill/>
          </a:ln>
        </p:spPr>
        <p:txBody>
          <a:bodyPr wrap="square" rtlCol="0">
            <a:spAutoFit/>
          </a:bodyPr>
          <a:lstStyle/>
          <a:p>
            <a:pPr marL="266700" indent="-266700"/>
            <a:r>
              <a:rPr lang="en-GB" sz="3200" b="1" dirty="0" smtClean="0">
                <a:solidFill>
                  <a:srgbClr val="FF0000"/>
                </a:solidFill>
                <a:latin typeface="Century Gothic" pitchFamily="34" charset="0"/>
              </a:rPr>
              <a:t>4</a:t>
            </a:r>
            <a:r>
              <a:rPr lang="en-GB" sz="2400" b="1" dirty="0" smtClean="0">
                <a:solidFill>
                  <a:srgbClr val="FF0000"/>
                </a:solidFill>
                <a:latin typeface="Century Gothic" pitchFamily="34" charset="0"/>
              </a:rPr>
              <a:t>	</a:t>
            </a:r>
            <a:r>
              <a:rPr lang="en-GB" sz="2400" dirty="0" smtClean="0">
                <a:latin typeface="Century Gothic" pitchFamily="34" charset="0"/>
              </a:rPr>
              <a:t>The user </a:t>
            </a:r>
            <a:r>
              <a:rPr lang="en-GB" sz="2400" b="1" dirty="0" smtClean="0">
                <a:solidFill>
                  <a:srgbClr val="7A5A00"/>
                </a:solidFill>
                <a:latin typeface="Century Gothic" pitchFamily="34" charset="0"/>
              </a:rPr>
              <a:t>inhales the nicotine</a:t>
            </a:r>
            <a:r>
              <a:rPr lang="en-GB" sz="2400" dirty="0" smtClean="0">
                <a:latin typeface="Century Gothic" pitchFamily="34" charset="0"/>
              </a:rPr>
              <a:t> – just as in </a:t>
            </a:r>
            <a:r>
              <a:rPr lang="en-GB" sz="2400" b="1" dirty="0" smtClean="0">
                <a:solidFill>
                  <a:srgbClr val="7A5A00"/>
                </a:solidFill>
                <a:latin typeface="Century Gothic" pitchFamily="34" charset="0"/>
              </a:rPr>
              <a:t>smoking</a:t>
            </a:r>
            <a:r>
              <a:rPr lang="en-GB" sz="2400" dirty="0" smtClean="0">
                <a:latin typeface="Century Gothic" pitchFamily="34" charset="0"/>
              </a:rPr>
              <a:t>.</a:t>
            </a:r>
          </a:p>
        </p:txBody>
      </p:sp>
      <p:sp>
        <p:nvSpPr>
          <p:cNvPr id="59" name="Rectangle 58"/>
          <p:cNvSpPr/>
          <p:nvPr/>
        </p:nvSpPr>
        <p:spPr>
          <a:xfrm>
            <a:off x="3059832"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Review</a:t>
            </a:r>
          </a:p>
        </p:txBody>
      </p:sp>
      <p:sp>
        <p:nvSpPr>
          <p:cNvPr id="60" name="Rectangle 59"/>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Consider</a:t>
            </a:r>
          </a:p>
        </p:txBody>
      </p:sp>
      <p:sp>
        <p:nvSpPr>
          <p:cNvPr id="58" name="Rounded Rectangle 57"/>
          <p:cNvSpPr/>
          <p:nvPr/>
        </p:nvSpPr>
        <p:spPr>
          <a:xfrm>
            <a:off x="0" y="6529282"/>
            <a:ext cx="3131840" cy="356102"/>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grpSp>
        <p:nvGrpSpPr>
          <p:cNvPr id="26" name="Group 25"/>
          <p:cNvGrpSpPr/>
          <p:nvPr/>
        </p:nvGrpSpPr>
        <p:grpSpPr>
          <a:xfrm>
            <a:off x="971600" y="5510336"/>
            <a:ext cx="7209184" cy="726976"/>
            <a:chOff x="971600" y="5445224"/>
            <a:chExt cx="7209184" cy="726976"/>
          </a:xfrm>
        </p:grpSpPr>
        <p:sp>
          <p:nvSpPr>
            <p:cNvPr id="25" name="Rounded Rectangle 24"/>
            <p:cNvSpPr/>
            <p:nvPr/>
          </p:nvSpPr>
          <p:spPr>
            <a:xfrm>
              <a:off x="2195736" y="5445224"/>
              <a:ext cx="5985048" cy="726976"/>
            </a:xfrm>
            <a:prstGeom prst="roundRect">
              <a:avLst/>
            </a:prstGeom>
            <a:noFill/>
            <a:ln w="127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Rounded Rectangle 45"/>
            <p:cNvSpPr/>
            <p:nvPr/>
          </p:nvSpPr>
          <p:spPr>
            <a:xfrm>
              <a:off x="971600" y="5445224"/>
              <a:ext cx="1800200" cy="726976"/>
            </a:xfrm>
            <a:prstGeom prst="roundRect">
              <a:avLst/>
            </a:prstGeom>
            <a:solidFill>
              <a:schemeClr val="bg2">
                <a:lumMod val="90000"/>
              </a:schemeClr>
            </a:solidFill>
            <a:ln w="127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p:nvSpPr>
          <p:spPr>
            <a:xfrm>
              <a:off x="1043608" y="5553844"/>
              <a:ext cx="1656184" cy="523220"/>
            </a:xfrm>
            <a:prstGeom prst="rect">
              <a:avLst/>
            </a:prstGeom>
            <a:ln w="12700">
              <a:noFill/>
            </a:ln>
          </p:spPr>
          <p:txBody>
            <a:bodyPr wrap="square">
              <a:spAutoFit/>
            </a:bodyPr>
            <a:lstStyle/>
            <a:p>
              <a:pPr algn="ctr"/>
              <a:r>
                <a:rPr lang="en-GB" sz="2800" b="1" dirty="0" smtClean="0">
                  <a:solidFill>
                    <a:srgbClr val="7A5A00"/>
                  </a:solidFill>
                  <a:latin typeface="Century Gothic" pitchFamily="34" charset="0"/>
                </a:rPr>
                <a:t>Aerosol</a:t>
              </a:r>
              <a:endParaRPr lang="en-GB" sz="2800" dirty="0">
                <a:solidFill>
                  <a:srgbClr val="7A5A00"/>
                </a:solidFill>
              </a:endParaRPr>
            </a:p>
          </p:txBody>
        </p:sp>
        <p:sp>
          <p:nvSpPr>
            <p:cNvPr id="24" name="Rectangle 23"/>
            <p:cNvSpPr/>
            <p:nvPr/>
          </p:nvSpPr>
          <p:spPr>
            <a:xfrm>
              <a:off x="2915816" y="5445224"/>
              <a:ext cx="5184575" cy="707886"/>
            </a:xfrm>
            <a:prstGeom prst="rect">
              <a:avLst/>
            </a:prstGeom>
            <a:ln w="12700">
              <a:noFill/>
            </a:ln>
          </p:spPr>
          <p:txBody>
            <a:bodyPr wrap="square">
              <a:spAutoFit/>
            </a:bodyPr>
            <a:lstStyle/>
            <a:p>
              <a:r>
                <a:rPr lang="en-GB" sz="2000" dirty="0" smtClean="0">
                  <a:latin typeface="Century Gothic" pitchFamily="34" charset="0"/>
                </a:rPr>
                <a:t>A mixture of tiny liquid droplets </a:t>
              </a:r>
              <a:br>
                <a:rPr lang="en-GB" sz="2000" dirty="0" smtClean="0">
                  <a:latin typeface="Century Gothic" pitchFamily="34" charset="0"/>
                </a:rPr>
              </a:br>
              <a:r>
                <a:rPr lang="en-GB" sz="2000" dirty="0" smtClean="0">
                  <a:latin typeface="Century Gothic" pitchFamily="34" charset="0"/>
                </a:rPr>
                <a:t>and/or  pieces of solid mixed with a gas.</a:t>
              </a:r>
              <a:endParaRPr lang="en-GB" sz="2000" dirty="0"/>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2000"/>
                                        <p:tgtEl>
                                          <p:spTgt spid="42"/>
                                        </p:tgtEl>
                                      </p:cBhvr>
                                    </p:animEffect>
                                  </p:childTnLst>
                                </p:cTn>
                              </p:par>
                              <p:par>
                                <p:cTn id="12" presetID="22" presetClass="entr" presetSubtype="1" fill="hold" nodeType="withEffect">
                                  <p:stCondLst>
                                    <p:cond delay="500"/>
                                  </p:stCondLst>
                                  <p:childTnLst>
                                    <p:set>
                                      <p:cBhvr>
                                        <p:cTn id="13" dur="1" fill="hold">
                                          <p:stCondLst>
                                            <p:cond delay="0"/>
                                          </p:stCondLst>
                                        </p:cTn>
                                        <p:tgtEl>
                                          <p:spTgt spid="40"/>
                                        </p:tgtEl>
                                        <p:attrNameLst>
                                          <p:attrName>style.visibility</p:attrName>
                                        </p:attrNameLst>
                                      </p:cBhvr>
                                      <p:to>
                                        <p:strVal val="visible"/>
                                      </p:to>
                                    </p:set>
                                    <p:animEffect transition="in" filter="wipe(up)">
                                      <p:cBhvr>
                                        <p:cTn id="14" dur="1000"/>
                                        <p:tgtEl>
                                          <p:spTgt spid="40"/>
                                        </p:tgtEl>
                                      </p:cBhvr>
                                    </p:animEffect>
                                  </p:childTnLst>
                                </p:cTn>
                              </p:par>
                            </p:childTnLst>
                          </p:cTn>
                        </p:par>
                        <p:par>
                          <p:cTn id="15" fill="hold">
                            <p:stCondLst>
                              <p:cond delay="4000"/>
                            </p:stCondLst>
                            <p:childTnLst>
                              <p:par>
                                <p:cTn id="16" presetID="10" presetClass="entr" presetSubtype="0"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2000"/>
                                        <p:tgtEl>
                                          <p:spTgt spid="37"/>
                                        </p:tgtEl>
                                      </p:cBhvr>
                                    </p:animEffect>
                                  </p:childTnLst>
                                </p:cTn>
                              </p:par>
                              <p:par>
                                <p:cTn id="19" presetID="22" presetClass="entr" presetSubtype="1" fill="hold" nodeType="withEffect">
                                  <p:stCondLst>
                                    <p:cond delay="500"/>
                                  </p:stCondLst>
                                  <p:childTnLst>
                                    <p:set>
                                      <p:cBhvr>
                                        <p:cTn id="20" dur="1" fill="hold">
                                          <p:stCondLst>
                                            <p:cond delay="0"/>
                                          </p:stCondLst>
                                        </p:cTn>
                                        <p:tgtEl>
                                          <p:spTgt spid="22"/>
                                        </p:tgtEl>
                                        <p:attrNameLst>
                                          <p:attrName>style.visibility</p:attrName>
                                        </p:attrNameLst>
                                      </p:cBhvr>
                                      <p:to>
                                        <p:strVal val="visible"/>
                                      </p:to>
                                    </p:set>
                                    <p:animEffect transition="in" filter="wipe(up)">
                                      <p:cBhvr>
                                        <p:cTn id="21" dur="1000"/>
                                        <p:tgtEl>
                                          <p:spTgt spid="22"/>
                                        </p:tgtEl>
                                      </p:cBhvr>
                                    </p:animEffect>
                                  </p:childTnLst>
                                </p:cTn>
                              </p:par>
                            </p:childTnLst>
                          </p:cTn>
                        </p:par>
                        <p:par>
                          <p:cTn id="22" fill="hold">
                            <p:stCondLst>
                              <p:cond delay="60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2000"/>
                                        <p:tgtEl>
                                          <p:spTgt spid="45"/>
                                        </p:tgtEl>
                                      </p:cBhvr>
                                    </p:animEffect>
                                  </p:childTnLst>
                                </p:cTn>
                              </p:par>
                              <p:par>
                                <p:cTn id="26" presetID="22" presetClass="entr" presetSubtype="1" fill="hold" nodeType="withEffect">
                                  <p:stCondLst>
                                    <p:cond delay="500"/>
                                  </p:stCondLst>
                                  <p:childTnLst>
                                    <p:set>
                                      <p:cBhvr>
                                        <p:cTn id="27" dur="1" fill="hold">
                                          <p:stCondLst>
                                            <p:cond delay="0"/>
                                          </p:stCondLst>
                                        </p:cTn>
                                        <p:tgtEl>
                                          <p:spTgt spid="44"/>
                                        </p:tgtEl>
                                        <p:attrNameLst>
                                          <p:attrName>style.visibility</p:attrName>
                                        </p:attrNameLst>
                                      </p:cBhvr>
                                      <p:to>
                                        <p:strVal val="visible"/>
                                      </p:to>
                                    </p:set>
                                    <p:animEffect transition="in" filter="wipe(up)">
                                      <p:cBhvr>
                                        <p:cTn id="28" dur="1000"/>
                                        <p:tgtEl>
                                          <p:spTgt spid="44"/>
                                        </p:tgtEl>
                                      </p:cBhvr>
                                    </p:animEffect>
                                  </p:childTnLst>
                                </p:cTn>
                              </p:par>
                            </p:childTnLst>
                          </p:cTn>
                        </p:par>
                        <p:par>
                          <p:cTn id="29" fill="hold">
                            <p:stCondLst>
                              <p:cond delay="80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2000"/>
                                        <p:tgtEl>
                                          <p:spTgt spid="15"/>
                                        </p:tgtEl>
                                      </p:cBhvr>
                                    </p:animEffect>
                                  </p:childTnLst>
                                </p:cTn>
                              </p:par>
                            </p:childTnLst>
                          </p:cTn>
                        </p:par>
                        <p:par>
                          <p:cTn id="33" fill="hold">
                            <p:stCondLst>
                              <p:cond delay="10000"/>
                            </p:stCondLst>
                            <p:childTnLst>
                              <p:par>
                                <p:cTn id="34" presetID="10" presetClass="entr" presetSubtype="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2000"/>
                                        <p:tgtEl>
                                          <p:spTgt spid="16"/>
                                        </p:tgtEl>
                                      </p:cBhvr>
                                    </p:animEffect>
                                  </p:childTnLst>
                                </p:cTn>
                              </p:par>
                            </p:childTnLst>
                          </p:cTn>
                        </p:par>
                        <p:par>
                          <p:cTn id="37" fill="hold">
                            <p:stCondLst>
                              <p:cond delay="12000"/>
                            </p:stCondLst>
                            <p:childTnLst>
                              <p:par>
                                <p:cTn id="38" presetID="10"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2000"/>
                                        <p:tgtEl>
                                          <p:spTgt spid="33"/>
                                        </p:tgtEl>
                                      </p:cBhvr>
                                    </p:animEffect>
                                  </p:childTnLst>
                                </p:cTn>
                              </p:par>
                            </p:childTnLst>
                          </p:cTn>
                        </p:par>
                        <p:par>
                          <p:cTn id="41" fill="hold">
                            <p:stCondLst>
                              <p:cond delay="14000"/>
                            </p:stCondLst>
                            <p:childTnLst>
                              <p:par>
                                <p:cTn id="42" presetID="1" presetClass="entr" presetSubtype="0"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childTnLst>
                                </p:cTn>
                              </p:par>
                            </p:childTnLst>
                          </p:cTn>
                        </p:par>
                        <p:par>
                          <p:cTn id="44" fill="hold">
                            <p:stCondLst>
                              <p:cond delay="14000"/>
                            </p:stCondLst>
                            <p:childTnLst>
                              <p:par>
                                <p:cTn id="45" presetID="10" presetClass="entr" presetSubtype="0"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7" grpId="0"/>
      <p:bldP spid="42" grpId="0"/>
      <p:bldP spid="45" grpId="0"/>
      <p:bldP spid="15" grpId="0"/>
      <p:bldP spid="16" grpId="0"/>
      <p:bldP spid="33" grpId="0"/>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4" cstate="print"/>
          <a:srcRect/>
          <a:stretch>
            <a:fillRect/>
          </a:stretch>
        </p:blipFill>
        <p:spPr bwMode="auto">
          <a:xfrm>
            <a:off x="-1" y="0"/>
            <a:ext cx="9183851" cy="6525344"/>
          </a:xfrm>
          <a:prstGeom prst="rect">
            <a:avLst/>
          </a:prstGeom>
          <a:noFill/>
          <a:ln w="9525">
            <a:noFill/>
            <a:miter lim="800000"/>
            <a:headEnd/>
            <a:tailEnd/>
          </a:ln>
        </p:spPr>
      </p:pic>
      <p:pic>
        <p:nvPicPr>
          <p:cNvPr id="2050" name="Picture 2"/>
          <p:cNvPicPr>
            <a:picLocks noChangeAspect="1" noChangeArrowheads="1"/>
          </p:cNvPicPr>
          <p:nvPr/>
        </p:nvPicPr>
        <p:blipFill>
          <a:blip r:embed="rId5" cstate="print"/>
          <a:srcRect/>
          <a:stretch>
            <a:fillRect/>
          </a:stretch>
        </p:blipFill>
        <p:spPr bwMode="auto">
          <a:xfrm>
            <a:off x="2627784" y="2276872"/>
            <a:ext cx="3764828" cy="28803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Picture 19" descr="pregnant.png"/>
          <p:cNvPicPr>
            <a:picLocks noChangeAspect="1"/>
          </p:cNvPicPr>
          <p:nvPr/>
        </p:nvPicPr>
        <p:blipFill>
          <a:blip r:embed="rId6" cstate="print"/>
          <a:srcRect l="6597"/>
          <a:stretch>
            <a:fillRect/>
          </a:stretch>
        </p:blipFill>
        <p:spPr>
          <a:xfrm>
            <a:off x="0" y="2900586"/>
            <a:ext cx="2843808" cy="3768774"/>
          </a:xfrm>
          <a:prstGeom prst="rect">
            <a:avLst/>
          </a:prstGeom>
          <a:ln>
            <a:noFill/>
          </a:ln>
          <a:effectLst>
            <a:outerShdw blurRad="190500" algn="tl" rotWithShape="0">
              <a:srgbClr val="000000">
                <a:alpha val="70000"/>
              </a:srgbClr>
            </a:outerShdw>
          </a:effectLst>
        </p:spPr>
      </p:pic>
      <p:pic>
        <p:nvPicPr>
          <p:cNvPr id="34" name="Picture 33" descr="e-cig and smoke.png"/>
          <p:cNvPicPr>
            <a:picLocks noChangeAspect="1"/>
          </p:cNvPicPr>
          <p:nvPr/>
        </p:nvPicPr>
        <p:blipFill>
          <a:blip r:embed="rId7" cstate="print"/>
          <a:srcRect l="9804" t="23604" r="19608" b="11010"/>
          <a:stretch>
            <a:fillRect/>
          </a:stretch>
        </p:blipFill>
        <p:spPr>
          <a:xfrm>
            <a:off x="755576" y="220486"/>
            <a:ext cx="2592288" cy="1984378"/>
          </a:xfrm>
          <a:prstGeom prst="rect">
            <a:avLst/>
          </a:prstGeom>
          <a:ln>
            <a:noFill/>
          </a:ln>
          <a:effectLst>
            <a:softEdge rad="112500"/>
          </a:effectLst>
        </p:spPr>
      </p:pic>
      <p:sp>
        <p:nvSpPr>
          <p:cNvPr id="15" name="TextBox 14"/>
          <p:cNvSpPr txBox="1"/>
          <p:nvPr/>
        </p:nvSpPr>
        <p:spPr>
          <a:xfrm rot="527467">
            <a:off x="5592285" y="564190"/>
            <a:ext cx="3126000" cy="2519839"/>
          </a:xfrm>
          <a:prstGeom prst="roundRect">
            <a:avLst/>
          </a:prstGeom>
          <a:solidFill>
            <a:schemeClr val="bg1">
              <a:lumMod val="95000"/>
            </a:schemeClr>
          </a:solidFill>
          <a:ln w="19050">
            <a:solidFill>
              <a:srgbClr val="7A5A00"/>
            </a:solidFill>
          </a:ln>
        </p:spPr>
        <p:txBody>
          <a:bodyPr wrap="square" rtlCol="0">
            <a:spAutoFit/>
          </a:bodyPr>
          <a:lstStyle/>
          <a:p>
            <a:r>
              <a:rPr lang="en-GB" sz="2200" dirty="0" smtClean="0">
                <a:latin typeface="Century Gothic" pitchFamily="34" charset="0"/>
              </a:rPr>
              <a:t>Nicotine is addictive. </a:t>
            </a:r>
            <a:br>
              <a:rPr lang="en-GB" sz="2200" dirty="0" smtClean="0">
                <a:latin typeface="Century Gothic" pitchFamily="34" charset="0"/>
              </a:rPr>
            </a:br>
            <a:r>
              <a:rPr lang="en-GB" sz="2200" b="1" dirty="0" smtClean="0">
                <a:latin typeface="Century Gothic" pitchFamily="34" charset="0"/>
              </a:rPr>
              <a:t>Addicts</a:t>
            </a:r>
            <a:r>
              <a:rPr lang="en-GB" sz="2200" dirty="0" smtClean="0">
                <a:latin typeface="Century Gothic" pitchFamily="34" charset="0"/>
              </a:rPr>
              <a:t> crave nicotine and need it to feel normal.</a:t>
            </a:r>
          </a:p>
          <a:p>
            <a:r>
              <a:rPr lang="en-GB" sz="1600" i="1" dirty="0" smtClean="0">
                <a:solidFill>
                  <a:srgbClr val="7A5A00"/>
                </a:solidFill>
                <a:latin typeface="Century Gothic" pitchFamily="34" charset="0"/>
              </a:rPr>
              <a:t>American Council on Science and Health</a:t>
            </a:r>
          </a:p>
        </p:txBody>
      </p:sp>
      <p:sp>
        <p:nvSpPr>
          <p:cNvPr id="14" name="TextBox 13"/>
          <p:cNvSpPr txBox="1"/>
          <p:nvPr/>
        </p:nvSpPr>
        <p:spPr>
          <a:xfrm rot="20712865">
            <a:off x="2041361" y="4953445"/>
            <a:ext cx="2687294" cy="1396127"/>
          </a:xfrm>
          <a:prstGeom prst="roundRect">
            <a:avLst/>
          </a:prstGeom>
          <a:solidFill>
            <a:schemeClr val="bg1">
              <a:lumMod val="95000"/>
            </a:schemeClr>
          </a:solidFill>
          <a:ln w="19050">
            <a:solidFill>
              <a:srgbClr val="7A5A00"/>
            </a:solidFill>
          </a:ln>
        </p:spPr>
        <p:txBody>
          <a:bodyPr wrap="square" rtlCol="0">
            <a:spAutoFit/>
          </a:bodyPr>
          <a:lstStyle/>
          <a:p>
            <a:r>
              <a:rPr lang="en-GB" sz="2200" dirty="0" smtClean="0">
                <a:latin typeface="Century Gothic" pitchFamily="34" charset="0"/>
              </a:rPr>
              <a:t>Nicotine is linked to </a:t>
            </a:r>
            <a:r>
              <a:rPr lang="en-GB" sz="2200" b="1" dirty="0" smtClean="0">
                <a:latin typeface="Century Gothic" pitchFamily="34" charset="0"/>
              </a:rPr>
              <a:t>heart</a:t>
            </a:r>
            <a:r>
              <a:rPr lang="en-GB" sz="2200" dirty="0" smtClean="0">
                <a:latin typeface="Century Gothic" pitchFamily="34" charset="0"/>
              </a:rPr>
              <a:t> disease.</a:t>
            </a:r>
          </a:p>
          <a:p>
            <a:r>
              <a:rPr lang="en-GB" sz="1600" i="1" dirty="0" smtClean="0">
                <a:solidFill>
                  <a:srgbClr val="7A5A00"/>
                </a:solidFill>
                <a:latin typeface="Century Gothic" pitchFamily="34" charset="0"/>
              </a:rPr>
              <a:t>American Society </a:t>
            </a:r>
            <a:br>
              <a:rPr lang="en-GB" sz="1600" i="1" dirty="0" smtClean="0">
                <a:solidFill>
                  <a:srgbClr val="7A5A00"/>
                </a:solidFill>
                <a:latin typeface="Century Gothic" pitchFamily="34" charset="0"/>
              </a:rPr>
            </a:br>
            <a:r>
              <a:rPr lang="en-GB" sz="1600" i="1" dirty="0" smtClean="0">
                <a:solidFill>
                  <a:srgbClr val="7A5A00"/>
                </a:solidFill>
                <a:latin typeface="Century Gothic" pitchFamily="34" charset="0"/>
              </a:rPr>
              <a:t>of Cell Biology</a:t>
            </a:r>
            <a:endParaRPr lang="en-GB" sz="1600" i="1" dirty="0">
              <a:solidFill>
                <a:srgbClr val="7A5A00"/>
              </a:solidFill>
              <a:latin typeface="Century Gothic" pitchFamily="34" charset="0"/>
            </a:endParaRPr>
          </a:p>
        </p:txBody>
      </p:sp>
      <p:sp>
        <p:nvSpPr>
          <p:cNvPr id="17" name="TextBox 16"/>
          <p:cNvSpPr txBox="1"/>
          <p:nvPr/>
        </p:nvSpPr>
        <p:spPr>
          <a:xfrm rot="21286825">
            <a:off x="325961" y="1614996"/>
            <a:ext cx="2943368" cy="1770698"/>
          </a:xfrm>
          <a:prstGeom prst="roundRect">
            <a:avLst/>
          </a:prstGeom>
          <a:solidFill>
            <a:schemeClr val="bg1">
              <a:lumMod val="95000"/>
            </a:schemeClr>
          </a:solidFill>
          <a:ln w="19050">
            <a:solidFill>
              <a:srgbClr val="7A5A00"/>
            </a:solidFill>
          </a:ln>
        </p:spPr>
        <p:txBody>
          <a:bodyPr wrap="square" rtlCol="0">
            <a:spAutoFit/>
          </a:bodyPr>
          <a:lstStyle/>
          <a:p>
            <a:r>
              <a:rPr lang="en-GB" sz="2200" dirty="0" smtClean="0">
                <a:latin typeface="Century Gothic" pitchFamily="34" charset="0"/>
              </a:rPr>
              <a:t>Nicotine damages the brain of a developing </a:t>
            </a:r>
            <a:r>
              <a:rPr lang="en-GB" sz="2200" b="1" dirty="0" smtClean="0">
                <a:latin typeface="Century Gothic" pitchFamily="34" charset="0"/>
              </a:rPr>
              <a:t>foetus</a:t>
            </a:r>
            <a:r>
              <a:rPr lang="en-GB" sz="2200" dirty="0" smtClean="0">
                <a:latin typeface="Century Gothic" pitchFamily="34" charset="0"/>
              </a:rPr>
              <a:t>.</a:t>
            </a:r>
          </a:p>
          <a:p>
            <a:r>
              <a:rPr lang="en-GB" sz="1600" i="1" dirty="0" smtClean="0">
                <a:solidFill>
                  <a:srgbClr val="7A5A00"/>
                </a:solidFill>
                <a:latin typeface="Century Gothic" pitchFamily="34" charset="0"/>
              </a:rPr>
              <a:t>Current neuropharmacology </a:t>
            </a:r>
          </a:p>
        </p:txBody>
      </p:sp>
      <p:pic>
        <p:nvPicPr>
          <p:cNvPr id="2051" name="Picture 3"/>
          <p:cNvPicPr>
            <a:picLocks noChangeAspect="1" noChangeArrowheads="1"/>
          </p:cNvPicPr>
          <p:nvPr/>
        </p:nvPicPr>
        <p:blipFill>
          <a:blip r:embed="rId8" cstate="print"/>
          <a:srcRect/>
          <a:stretch>
            <a:fillRect/>
          </a:stretch>
        </p:blipFill>
        <p:spPr bwMode="auto">
          <a:xfrm>
            <a:off x="7596336" y="188640"/>
            <a:ext cx="1368152" cy="13681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TextBox 15"/>
          <p:cNvSpPr txBox="1"/>
          <p:nvPr/>
        </p:nvSpPr>
        <p:spPr>
          <a:xfrm rot="503334">
            <a:off x="5439517" y="4571331"/>
            <a:ext cx="2964478" cy="1872853"/>
          </a:xfrm>
          <a:prstGeom prst="roundRect">
            <a:avLst/>
          </a:prstGeom>
          <a:solidFill>
            <a:schemeClr val="bg1">
              <a:lumMod val="95000"/>
            </a:schemeClr>
          </a:solidFill>
          <a:ln w="19050">
            <a:solidFill>
              <a:srgbClr val="7A5A00"/>
            </a:solidFill>
          </a:ln>
        </p:spPr>
        <p:txBody>
          <a:bodyPr wrap="square" rtlCol="0">
            <a:spAutoFit/>
          </a:bodyPr>
          <a:lstStyle/>
          <a:p>
            <a:r>
              <a:rPr lang="en-GB" sz="2200" dirty="0" smtClean="0">
                <a:latin typeface="Century Gothic" pitchFamily="34" charset="0"/>
              </a:rPr>
              <a:t>Nicotine may be linked to </a:t>
            </a:r>
            <a:r>
              <a:rPr lang="en-GB" sz="2200" b="1" dirty="0" smtClean="0">
                <a:latin typeface="Century Gothic" pitchFamily="34" charset="0"/>
              </a:rPr>
              <a:t>cancers</a:t>
            </a:r>
            <a:r>
              <a:rPr lang="en-GB" sz="2200" dirty="0" smtClean="0">
                <a:latin typeface="Century Gothic" pitchFamily="34" charset="0"/>
              </a:rPr>
              <a:t> </a:t>
            </a:r>
            <a:br>
              <a:rPr lang="en-GB" sz="2200" dirty="0" smtClean="0">
                <a:latin typeface="Century Gothic" pitchFamily="34" charset="0"/>
              </a:rPr>
            </a:br>
            <a:r>
              <a:rPr lang="en-GB" sz="2200" dirty="0" smtClean="0">
                <a:latin typeface="Century Gothic" pitchFamily="34" charset="0"/>
              </a:rPr>
              <a:t>of the lung, breast, liver and kidney.</a:t>
            </a:r>
          </a:p>
          <a:p>
            <a:r>
              <a:rPr lang="en-GB" sz="1600" i="1" dirty="0" smtClean="0">
                <a:solidFill>
                  <a:srgbClr val="7A5A00"/>
                </a:solidFill>
                <a:latin typeface="Century Gothic" pitchFamily="34" charset="0"/>
              </a:rPr>
              <a:t>Nature</a:t>
            </a:r>
          </a:p>
        </p:txBody>
      </p:sp>
      <p:pic>
        <p:nvPicPr>
          <p:cNvPr id="33" name="Picture 32" descr="engagelogo.png"/>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pic>
        <p:nvPicPr>
          <p:cNvPr id="32" name="Picture 31" descr="cancer ribbon.png"/>
          <p:cNvPicPr>
            <a:picLocks noChangeAspect="1"/>
          </p:cNvPicPr>
          <p:nvPr/>
        </p:nvPicPr>
        <p:blipFill>
          <a:blip r:embed="rId10" cstate="print"/>
          <a:stretch>
            <a:fillRect/>
          </a:stretch>
        </p:blipFill>
        <p:spPr>
          <a:xfrm>
            <a:off x="6732240" y="2996953"/>
            <a:ext cx="2462315" cy="1656183"/>
          </a:xfrm>
          <a:prstGeom prst="rect">
            <a:avLst/>
          </a:prstGeom>
          <a:ln>
            <a:noFill/>
          </a:ln>
          <a:effectLst>
            <a:outerShdw blurRad="292100" dist="139700" dir="2700000" algn="tl" rotWithShape="0">
              <a:srgbClr val="333333">
                <a:alpha val="65000"/>
              </a:srgbClr>
            </a:outerShdw>
          </a:effectLst>
        </p:spPr>
      </p:pic>
      <p:sp>
        <p:nvSpPr>
          <p:cNvPr id="36" name="Rounded Rectangle 35"/>
          <p:cNvSpPr/>
          <p:nvPr/>
        </p:nvSpPr>
        <p:spPr>
          <a:xfrm rot="16200000">
            <a:off x="9147942" y="5706833"/>
            <a:ext cx="306387" cy="1079313"/>
          </a:xfrm>
          <a:prstGeom prst="round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37"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4</a:t>
            </a:fld>
            <a:endParaRPr lang="en-GB" altLang="en-US" sz="1400" b="1" dirty="0">
              <a:solidFill>
                <a:schemeClr val="bg1"/>
              </a:solidFill>
              <a:latin typeface="Century Gothic" pitchFamily="34" charset="0"/>
            </a:endParaRPr>
          </a:p>
        </p:txBody>
      </p:sp>
      <p:sp>
        <p:nvSpPr>
          <p:cNvPr id="39" name="Rectangle 38"/>
          <p:cNvSpPr/>
          <p:nvPr/>
        </p:nvSpPr>
        <p:spPr>
          <a:xfrm>
            <a:off x="3059832"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Review</a:t>
            </a:r>
          </a:p>
        </p:txBody>
      </p:sp>
      <p:sp>
        <p:nvSpPr>
          <p:cNvPr id="40" name="Rectangle 39"/>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Consider</a:t>
            </a:r>
          </a:p>
        </p:txBody>
      </p:sp>
      <p:sp>
        <p:nvSpPr>
          <p:cNvPr id="38" name="Rounded Rectangle 37"/>
          <p:cNvSpPr/>
          <p:nvPr/>
        </p:nvSpPr>
        <p:spPr>
          <a:xfrm>
            <a:off x="0" y="6529282"/>
            <a:ext cx="3131840" cy="356102"/>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sp>
        <p:nvSpPr>
          <p:cNvPr id="21" name="TextBox 20"/>
          <p:cNvSpPr txBox="1"/>
          <p:nvPr/>
        </p:nvSpPr>
        <p:spPr>
          <a:xfrm>
            <a:off x="3059832" y="665401"/>
            <a:ext cx="2664296" cy="1323439"/>
          </a:xfrm>
          <a:prstGeom prst="rect">
            <a:avLst/>
          </a:prstGeom>
          <a:solidFill>
            <a:schemeClr val="tx1">
              <a:lumMod val="85000"/>
              <a:lumOff val="15000"/>
              <a:alpha val="29000"/>
            </a:schemeClr>
          </a:solidFill>
          <a:effectLst>
            <a:softEdge rad="317500"/>
          </a:effectLst>
        </p:spPr>
        <p:txBody>
          <a:bodyPr wrap="square" rtlCol="0">
            <a:spAutoFit/>
          </a:bodyPr>
          <a:lstStyle/>
          <a:p>
            <a:pPr algn="ctr">
              <a:lnSpc>
                <a:spcPts val="4800"/>
              </a:lnSpc>
            </a:pPr>
            <a:r>
              <a:rPr lang="en-GB" sz="4400" b="1" dirty="0" smtClean="0">
                <a:solidFill>
                  <a:schemeClr val="bg1">
                    <a:lumMod val="85000"/>
                  </a:schemeClr>
                </a:solidFill>
                <a:latin typeface="Century Gothic" pitchFamily="34" charset="0"/>
              </a:rPr>
              <a:t>Nicotine </a:t>
            </a:r>
            <a:br>
              <a:rPr lang="en-GB" sz="4400" b="1" dirty="0" smtClean="0">
                <a:solidFill>
                  <a:schemeClr val="bg1">
                    <a:lumMod val="85000"/>
                  </a:schemeClr>
                </a:solidFill>
                <a:latin typeface="Century Gothic" pitchFamily="34" charset="0"/>
              </a:rPr>
            </a:br>
            <a:r>
              <a:rPr lang="en-GB" sz="4400" b="1" dirty="0" smtClean="0">
                <a:solidFill>
                  <a:schemeClr val="bg1">
                    <a:lumMod val="85000"/>
                  </a:schemeClr>
                </a:solidFill>
                <a:latin typeface="Century Gothic" pitchFamily="34" charset="0"/>
              </a:rPr>
              <a:t>kills</a:t>
            </a:r>
            <a:endParaRPr lang="en-GB" sz="4400" b="1" dirty="0">
              <a:solidFill>
                <a:schemeClr val="bg1">
                  <a:lumMod val="85000"/>
                </a:schemeClr>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2000"/>
                                        <p:tgtEl>
                                          <p:spTgt spid="17"/>
                                        </p:tgtEl>
                                      </p:cBhvr>
                                    </p:animEffect>
                                  </p:childTnLst>
                                </p:cTn>
                              </p:par>
                            </p:childTnLst>
                          </p:cTn>
                        </p:par>
                        <p:par>
                          <p:cTn id="11" fill="hold">
                            <p:stCondLst>
                              <p:cond delay="3500"/>
                            </p:stCondLst>
                            <p:childTnLst>
                              <p:par>
                                <p:cTn id="12" presetID="10" presetClass="entr" presetSubtype="0"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2000"/>
                                        <p:tgtEl>
                                          <p:spTgt spid="32"/>
                                        </p:tgtEl>
                                      </p:cBhvr>
                                    </p:animEffect>
                                  </p:childTnLst>
                                </p:cTn>
                              </p:par>
                              <p:par>
                                <p:cTn id="15" presetID="10" presetClass="entr" presetSubtype="0" fill="hold" grpId="0" nodeType="withEffect">
                                  <p:stCondLst>
                                    <p:cond delay="15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2000"/>
                                        <p:tgtEl>
                                          <p:spTgt spid="16"/>
                                        </p:tgtEl>
                                      </p:cBhvr>
                                    </p:animEffect>
                                  </p:childTnLst>
                                </p:cTn>
                              </p:par>
                            </p:childTnLst>
                          </p:cTn>
                        </p:par>
                        <p:par>
                          <p:cTn id="18" fill="hold">
                            <p:stCondLst>
                              <p:cond delay="7000"/>
                            </p:stCondLst>
                            <p:childTnLst>
                              <p:par>
                                <p:cTn id="19" presetID="10" presetClass="entr" presetSubtype="0" fill="hold" nodeType="afterEffect">
                                  <p:stCondLst>
                                    <p:cond delay="0"/>
                                  </p:stCondLst>
                                  <p:childTnLst>
                                    <p:set>
                                      <p:cBhvr>
                                        <p:cTn id="20" dur="1" fill="hold">
                                          <p:stCondLst>
                                            <p:cond delay="0"/>
                                          </p:stCondLst>
                                        </p:cTn>
                                        <p:tgtEl>
                                          <p:spTgt spid="2050"/>
                                        </p:tgtEl>
                                        <p:attrNameLst>
                                          <p:attrName>style.visibility</p:attrName>
                                        </p:attrNameLst>
                                      </p:cBhvr>
                                      <p:to>
                                        <p:strVal val="visible"/>
                                      </p:to>
                                    </p:set>
                                    <p:animEffect transition="in" filter="fade">
                                      <p:cBhvr>
                                        <p:cTn id="21" dur="2000"/>
                                        <p:tgtEl>
                                          <p:spTgt spid="2050"/>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2000"/>
                                        <p:tgtEl>
                                          <p:spTgt spid="14"/>
                                        </p:tgtEl>
                                      </p:cBhvr>
                                    </p:animEffect>
                                  </p:childTnLst>
                                </p:cTn>
                              </p:par>
                            </p:childTnLst>
                          </p:cTn>
                        </p:par>
                        <p:par>
                          <p:cTn id="25" fill="hold">
                            <p:stCondLst>
                              <p:cond delay="10500"/>
                            </p:stCondLst>
                            <p:childTnLst>
                              <p:par>
                                <p:cTn id="26" presetID="10" presetClass="entr" presetSubtype="0" fill="hold" nodeType="afterEffect">
                                  <p:stCondLst>
                                    <p:cond delay="0"/>
                                  </p:stCondLst>
                                  <p:childTnLst>
                                    <p:set>
                                      <p:cBhvr>
                                        <p:cTn id="27" dur="1" fill="hold">
                                          <p:stCondLst>
                                            <p:cond delay="0"/>
                                          </p:stCondLst>
                                        </p:cTn>
                                        <p:tgtEl>
                                          <p:spTgt spid="2051"/>
                                        </p:tgtEl>
                                        <p:attrNameLst>
                                          <p:attrName>style.visibility</p:attrName>
                                        </p:attrNameLst>
                                      </p:cBhvr>
                                      <p:to>
                                        <p:strVal val="visible"/>
                                      </p:to>
                                    </p:set>
                                    <p:animEffect transition="in" filter="fade">
                                      <p:cBhvr>
                                        <p:cTn id="28" dur="2000"/>
                                        <p:tgtEl>
                                          <p:spTgt spid="2051"/>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7"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http://i.ytimg.com/vi/jS_QQytUqgQ/maxresdefault.jpg">
            <a:hlinkClick r:id="rId4"/>
          </p:cNvPr>
          <p:cNvPicPr>
            <a:picLocks noChangeAspect="1" noChangeArrowheads="1"/>
          </p:cNvPicPr>
          <p:nvPr/>
        </p:nvPicPr>
        <p:blipFill>
          <a:blip r:embed="rId5" cstate="print"/>
          <a:srcRect/>
          <a:stretch>
            <a:fillRect/>
          </a:stretch>
        </p:blipFill>
        <p:spPr bwMode="auto">
          <a:xfrm flipV="1">
            <a:off x="1" y="1124744"/>
            <a:ext cx="9252520" cy="3743325"/>
          </a:xfrm>
          <a:prstGeom prst="rect">
            <a:avLst/>
          </a:prstGeom>
          <a:noFill/>
        </p:spPr>
      </p:pic>
      <p:pic>
        <p:nvPicPr>
          <p:cNvPr id="3075" name="Picture 3"/>
          <p:cNvPicPr>
            <a:picLocks noChangeAspect="1" noChangeArrowheads="1"/>
          </p:cNvPicPr>
          <p:nvPr/>
        </p:nvPicPr>
        <p:blipFill>
          <a:blip r:embed="rId6" cstate="print"/>
          <a:srcRect t="13832" b="14694"/>
          <a:stretch>
            <a:fillRect/>
          </a:stretch>
        </p:blipFill>
        <p:spPr bwMode="auto">
          <a:xfrm>
            <a:off x="-180528" y="4149080"/>
            <a:ext cx="5688632" cy="2708920"/>
          </a:xfrm>
          <a:prstGeom prst="rect">
            <a:avLst/>
          </a:prstGeom>
          <a:ln>
            <a:noFill/>
          </a:ln>
          <a:effectLst>
            <a:softEdge rad="112500"/>
          </a:effectLst>
        </p:spPr>
      </p:pic>
      <p:sp>
        <p:nvSpPr>
          <p:cNvPr id="42" name="Rectangle 41"/>
          <p:cNvSpPr/>
          <p:nvPr/>
        </p:nvSpPr>
        <p:spPr>
          <a:xfrm>
            <a:off x="3059832"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Review</a:t>
            </a:r>
          </a:p>
        </p:txBody>
      </p:sp>
      <p:sp>
        <p:nvSpPr>
          <p:cNvPr id="43" name="Rectangle 42"/>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Consider</a:t>
            </a:r>
          </a:p>
        </p:txBody>
      </p:sp>
      <p:sp>
        <p:nvSpPr>
          <p:cNvPr id="20" name="TextBox 19"/>
          <p:cNvSpPr txBox="1"/>
          <p:nvPr/>
        </p:nvSpPr>
        <p:spPr>
          <a:xfrm>
            <a:off x="2051720" y="188640"/>
            <a:ext cx="6264696" cy="954107"/>
          </a:xfrm>
          <a:prstGeom prst="rect">
            <a:avLst/>
          </a:prstGeom>
          <a:noFill/>
        </p:spPr>
        <p:txBody>
          <a:bodyPr wrap="square" rtlCol="0">
            <a:spAutoFit/>
          </a:bodyPr>
          <a:lstStyle/>
          <a:p>
            <a:r>
              <a:rPr lang="en-GB" sz="2800" dirty="0" smtClean="0">
                <a:latin typeface="Century Gothic" pitchFamily="34" charset="0"/>
              </a:rPr>
              <a:t>Turkey, Wales and parts of Canada have banned workplace vaping.</a:t>
            </a:r>
            <a:endParaRPr lang="en-GB" sz="2800" dirty="0">
              <a:latin typeface="Century Gothic" pitchFamily="34" charset="0"/>
            </a:endParaRPr>
          </a:p>
        </p:txBody>
      </p:sp>
      <p:sp>
        <p:nvSpPr>
          <p:cNvPr id="25" name="TextBox 24"/>
          <p:cNvSpPr txBox="1"/>
          <p:nvPr/>
        </p:nvSpPr>
        <p:spPr>
          <a:xfrm>
            <a:off x="0" y="1124744"/>
            <a:ext cx="4788024" cy="1384995"/>
          </a:xfrm>
          <a:prstGeom prst="rect">
            <a:avLst/>
          </a:prstGeom>
          <a:solidFill>
            <a:schemeClr val="tx1">
              <a:lumMod val="85000"/>
              <a:lumOff val="15000"/>
            </a:schemeClr>
          </a:solidFill>
          <a:ln>
            <a:solidFill>
              <a:schemeClr val="tx1">
                <a:lumMod val="75000"/>
                <a:lumOff val="25000"/>
              </a:schemeClr>
            </a:solidFill>
          </a:ln>
          <a:effectLst>
            <a:softEdge rad="31750"/>
          </a:effectLst>
        </p:spPr>
        <p:txBody>
          <a:bodyPr wrap="square" rtlCol="0">
            <a:spAutoFit/>
          </a:bodyPr>
          <a:lstStyle/>
          <a:p>
            <a:pPr marL="180975"/>
            <a:r>
              <a:rPr lang="en-GB" sz="2800" dirty="0" smtClean="0">
                <a:solidFill>
                  <a:schemeClr val="bg1"/>
                </a:solidFill>
                <a:latin typeface="Century Gothic" pitchFamily="34" charset="0"/>
              </a:rPr>
              <a:t>Now health campaigners want a Europe-wide ban.</a:t>
            </a:r>
          </a:p>
          <a:p>
            <a:endParaRPr lang="en-GB" sz="2800" dirty="0">
              <a:solidFill>
                <a:schemeClr val="bg1"/>
              </a:solidFill>
              <a:latin typeface="Century Gothic" pitchFamily="34" charset="0"/>
            </a:endParaRPr>
          </a:p>
        </p:txBody>
      </p:sp>
      <p:grpSp>
        <p:nvGrpSpPr>
          <p:cNvPr id="33" name="Group 32"/>
          <p:cNvGrpSpPr/>
          <p:nvPr/>
        </p:nvGrpSpPr>
        <p:grpSpPr>
          <a:xfrm rot="597961">
            <a:off x="5243814" y="4177914"/>
            <a:ext cx="3983037" cy="2308216"/>
            <a:chOff x="4912474" y="1844825"/>
            <a:chExt cx="3983037" cy="2308216"/>
          </a:xfrm>
        </p:grpSpPr>
        <p:pic>
          <p:nvPicPr>
            <p:cNvPr id="34" name="Picture 33" descr="newspaper blank.png"/>
            <p:cNvPicPr>
              <a:picLocks noChangeAspect="1"/>
            </p:cNvPicPr>
            <p:nvPr/>
          </p:nvPicPr>
          <p:blipFill>
            <a:blip r:embed="rId7" cstate="print"/>
            <a:stretch>
              <a:fillRect/>
            </a:stretch>
          </p:blipFill>
          <p:spPr>
            <a:xfrm>
              <a:off x="4912474" y="1844825"/>
              <a:ext cx="3983037" cy="2308216"/>
            </a:xfrm>
            <a:prstGeom prst="rect">
              <a:avLst/>
            </a:prstGeom>
          </p:spPr>
        </p:pic>
        <p:sp>
          <p:nvSpPr>
            <p:cNvPr id="35" name="TextBox 34"/>
            <p:cNvSpPr txBox="1"/>
            <p:nvPr/>
          </p:nvSpPr>
          <p:spPr>
            <a:xfrm>
              <a:off x="5580452" y="2712402"/>
              <a:ext cx="3096004" cy="1200329"/>
            </a:xfrm>
            <a:prstGeom prst="rect">
              <a:avLst/>
            </a:prstGeom>
            <a:noFill/>
          </p:spPr>
          <p:txBody>
            <a:bodyPr wrap="square" rtlCol="0">
              <a:spAutoFit/>
            </a:bodyPr>
            <a:lstStyle/>
            <a:p>
              <a:r>
                <a:rPr lang="en-GB" sz="2400" dirty="0" smtClean="0">
                  <a:latin typeface="Times New Roman" pitchFamily="18" charset="0"/>
                  <a:cs typeface="Times New Roman" pitchFamily="18" charset="0"/>
                </a:rPr>
                <a:t>Long-term </a:t>
              </a:r>
              <a:r>
                <a:rPr lang="en-GB" sz="2400" b="1" dirty="0" smtClean="0">
                  <a:latin typeface="Times New Roman" pitchFamily="18" charset="0"/>
                  <a:cs typeface="Times New Roman" pitchFamily="18" charset="0"/>
                </a:rPr>
                <a:t>risks</a:t>
              </a:r>
              <a:r>
                <a:rPr lang="en-GB" sz="2400" dirty="0" smtClean="0">
                  <a:latin typeface="Times New Roman" pitchFamily="18" charset="0"/>
                  <a:cs typeface="Times New Roman" pitchFamily="18" charset="0"/>
                </a:rPr>
                <a:t> of passive vaping </a:t>
              </a:r>
              <a:r>
                <a:rPr lang="en-GB" sz="2400" b="1" dirty="0" smtClean="0">
                  <a:latin typeface="Times New Roman" pitchFamily="18" charset="0"/>
                  <a:cs typeface="Times New Roman" pitchFamily="18" charset="0"/>
                </a:rPr>
                <a:t>not yet known</a:t>
              </a:r>
              <a:r>
                <a:rPr lang="en-GB" sz="2400" dirty="0" smtClean="0">
                  <a:latin typeface="Times New Roman" pitchFamily="18" charset="0"/>
                  <a:cs typeface="Times New Roman" pitchFamily="18" charset="0"/>
                </a:rPr>
                <a:t>, say scientists.</a:t>
              </a:r>
              <a:endParaRPr lang="en-GB" sz="2400" dirty="0">
                <a:latin typeface="Times New Roman" pitchFamily="18" charset="0"/>
                <a:cs typeface="Times New Roman" pitchFamily="18" charset="0"/>
              </a:endParaRPr>
            </a:p>
          </p:txBody>
        </p:sp>
      </p:grpSp>
      <p:grpSp>
        <p:nvGrpSpPr>
          <p:cNvPr id="36" name="Group 35"/>
          <p:cNvGrpSpPr/>
          <p:nvPr/>
        </p:nvGrpSpPr>
        <p:grpSpPr>
          <a:xfrm rot="20788622">
            <a:off x="2553357" y="2860801"/>
            <a:ext cx="3963472" cy="2296878"/>
            <a:chOff x="1040576" y="2644290"/>
            <a:chExt cx="3963472" cy="2296878"/>
          </a:xfrm>
        </p:grpSpPr>
        <p:pic>
          <p:nvPicPr>
            <p:cNvPr id="37" name="Picture 36" descr="newspaper blank.png"/>
            <p:cNvPicPr>
              <a:picLocks noChangeAspect="1"/>
            </p:cNvPicPr>
            <p:nvPr/>
          </p:nvPicPr>
          <p:blipFill>
            <a:blip r:embed="rId7" cstate="print"/>
            <a:stretch>
              <a:fillRect/>
            </a:stretch>
          </p:blipFill>
          <p:spPr>
            <a:xfrm>
              <a:off x="1040576" y="2644290"/>
              <a:ext cx="3963472" cy="2296878"/>
            </a:xfrm>
            <a:prstGeom prst="rect">
              <a:avLst/>
            </a:prstGeom>
          </p:spPr>
        </p:pic>
        <p:sp>
          <p:nvSpPr>
            <p:cNvPr id="38" name="TextBox 37"/>
            <p:cNvSpPr txBox="1"/>
            <p:nvPr/>
          </p:nvSpPr>
          <p:spPr>
            <a:xfrm>
              <a:off x="1575824" y="3490462"/>
              <a:ext cx="3168352" cy="1200329"/>
            </a:xfrm>
            <a:prstGeom prst="rect">
              <a:avLst/>
            </a:prstGeom>
            <a:noFill/>
            <a:ln w="3175">
              <a:noFill/>
            </a:ln>
          </p:spPr>
          <p:txBody>
            <a:bodyPr wrap="square" rtlCol="0">
              <a:spAutoFit/>
            </a:bodyPr>
            <a:lstStyle/>
            <a:p>
              <a:r>
                <a:rPr lang="en-GB" sz="2400" b="1" dirty="0" smtClean="0">
                  <a:latin typeface="Times New Roman" pitchFamily="18" charset="0"/>
                  <a:cs typeface="Times New Roman" pitchFamily="18" charset="0"/>
                </a:rPr>
                <a:t>Passive vaping </a:t>
              </a:r>
              <a:r>
                <a:rPr lang="en-GB" sz="2400" dirty="0" smtClean="0">
                  <a:latin typeface="Times New Roman" pitchFamily="18" charset="0"/>
                  <a:cs typeface="Times New Roman" pitchFamily="18" charset="0"/>
                </a:rPr>
                <a:t>as </a:t>
              </a:r>
              <a:r>
                <a:rPr lang="en-GB" sz="2400" b="1" dirty="0" smtClean="0">
                  <a:latin typeface="Times New Roman" pitchFamily="18" charset="0"/>
                  <a:cs typeface="Times New Roman" pitchFamily="18" charset="0"/>
                </a:rPr>
                <a:t>risky</a:t>
              </a:r>
              <a:r>
                <a:rPr lang="en-GB" sz="2400" dirty="0" smtClean="0">
                  <a:latin typeface="Times New Roman" pitchFamily="18" charset="0"/>
                  <a:cs typeface="Times New Roman" pitchFamily="18" charset="0"/>
                </a:rPr>
                <a:t> as passive smoking, claims health charity. </a:t>
              </a:r>
              <a:endParaRPr lang="en-GB" sz="2400" dirty="0">
                <a:latin typeface="Times New Roman" pitchFamily="18" charset="0"/>
                <a:cs typeface="Times New Roman" pitchFamily="18" charset="0"/>
              </a:endParaRPr>
            </a:p>
          </p:txBody>
        </p:sp>
      </p:grpSp>
      <p:grpSp>
        <p:nvGrpSpPr>
          <p:cNvPr id="21" name="Group 20"/>
          <p:cNvGrpSpPr/>
          <p:nvPr/>
        </p:nvGrpSpPr>
        <p:grpSpPr>
          <a:xfrm>
            <a:off x="2051720" y="2132856"/>
            <a:ext cx="6192688" cy="936104"/>
            <a:chOff x="1691680" y="5373216"/>
            <a:chExt cx="6192688" cy="936104"/>
          </a:xfrm>
        </p:grpSpPr>
        <p:sp>
          <p:nvSpPr>
            <p:cNvPr id="22" name="Rounded Rectangle 21"/>
            <p:cNvSpPr/>
            <p:nvPr/>
          </p:nvSpPr>
          <p:spPr>
            <a:xfrm>
              <a:off x="1691680" y="5373216"/>
              <a:ext cx="6192688" cy="936104"/>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Box 22"/>
            <p:cNvSpPr txBox="1"/>
            <p:nvPr/>
          </p:nvSpPr>
          <p:spPr>
            <a:xfrm>
              <a:off x="1835696" y="5373216"/>
              <a:ext cx="5976664" cy="923330"/>
            </a:xfrm>
            <a:prstGeom prst="rect">
              <a:avLst/>
            </a:prstGeom>
            <a:noFill/>
          </p:spPr>
          <p:txBody>
            <a:bodyPr wrap="square" rtlCol="0">
              <a:spAutoFit/>
            </a:bodyPr>
            <a:lstStyle/>
            <a:p>
              <a:r>
                <a:rPr lang="en-GB" sz="2700" dirty="0" smtClean="0">
                  <a:solidFill>
                    <a:schemeClr val="bg1"/>
                  </a:solidFill>
                  <a:latin typeface="Century Gothic" pitchFamily="34" charset="0"/>
                </a:rPr>
                <a:t>Will you support a European ban </a:t>
              </a:r>
              <a:br>
                <a:rPr lang="en-GB" sz="2700" dirty="0" smtClean="0">
                  <a:solidFill>
                    <a:schemeClr val="bg1"/>
                  </a:solidFill>
                  <a:latin typeface="Century Gothic" pitchFamily="34" charset="0"/>
                </a:rPr>
              </a:br>
              <a:r>
                <a:rPr lang="en-GB" sz="2700" dirty="0" smtClean="0">
                  <a:solidFill>
                    <a:schemeClr val="bg1"/>
                  </a:solidFill>
                  <a:latin typeface="Century Gothic" pitchFamily="34" charset="0"/>
                </a:rPr>
                <a:t>on indoor vaping in public places?</a:t>
              </a:r>
            </a:p>
          </p:txBody>
        </p:sp>
      </p:grpSp>
      <p:sp>
        <p:nvSpPr>
          <p:cNvPr id="41" name="Rounded Rectangle 40"/>
          <p:cNvSpPr/>
          <p:nvPr/>
        </p:nvSpPr>
        <p:spPr>
          <a:xfrm>
            <a:off x="0" y="6529282"/>
            <a:ext cx="3131840" cy="356102"/>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pic>
        <p:nvPicPr>
          <p:cNvPr id="19" name="Picture 18" descr="no vape sign.png"/>
          <p:cNvPicPr>
            <a:picLocks noChangeAspect="1"/>
          </p:cNvPicPr>
          <p:nvPr/>
        </p:nvPicPr>
        <p:blipFill>
          <a:blip r:embed="rId8" cstate="print"/>
          <a:stretch>
            <a:fillRect/>
          </a:stretch>
        </p:blipFill>
        <p:spPr>
          <a:xfrm>
            <a:off x="179512" y="2276872"/>
            <a:ext cx="1812789" cy="1800200"/>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2000"/>
                                        <p:tgtEl>
                                          <p:spTgt spid="307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2000"/>
                                        <p:tgtEl>
                                          <p:spTgt spid="33"/>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2000"/>
                                        <p:tgtEl>
                                          <p:spTgt spid="36"/>
                                        </p:tgtEl>
                                      </p:cBhvr>
                                    </p:animEffect>
                                  </p:childTnLst>
                                </p:cTn>
                              </p:par>
                            </p:childTnLst>
                          </p:cTn>
                        </p:par>
                        <p:par>
                          <p:cTn id="16" fill="hold">
                            <p:stCondLst>
                              <p:cond delay="6000"/>
                            </p:stCondLst>
                            <p:childTnLst>
                              <p:par>
                                <p:cTn id="17" presetID="2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2000"/>
                                        <p:tgtEl>
                                          <p:spTgt spid="25"/>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4"/>
          <p:cNvGrpSpPr/>
          <p:nvPr/>
        </p:nvGrpSpPr>
        <p:grpSpPr>
          <a:xfrm>
            <a:off x="5076056" y="1916832"/>
            <a:ext cx="3086102" cy="3888435"/>
            <a:chOff x="4388532" y="1268758"/>
            <a:chExt cx="4363961" cy="3600403"/>
          </a:xfrm>
        </p:grpSpPr>
        <p:grpSp>
          <p:nvGrpSpPr>
            <p:cNvPr id="3" name="Group 30"/>
            <p:cNvGrpSpPr/>
            <p:nvPr/>
          </p:nvGrpSpPr>
          <p:grpSpPr>
            <a:xfrm>
              <a:off x="4388532" y="1268758"/>
              <a:ext cx="4363961" cy="3600403"/>
              <a:chOff x="4388532" y="1268758"/>
              <a:chExt cx="4363961" cy="2842131"/>
            </a:xfrm>
            <a:effectLst>
              <a:outerShdw blurRad="152400" dist="76200" dir="2700000" algn="tl" rotWithShape="0">
                <a:schemeClr val="tx1">
                  <a:lumMod val="75000"/>
                  <a:lumOff val="25000"/>
                  <a:alpha val="40000"/>
                </a:schemeClr>
              </a:outerShdw>
            </a:effectLst>
          </p:grpSpPr>
          <p:sp>
            <p:nvSpPr>
              <p:cNvPr id="24" name="Rounded Rectangle 23"/>
              <p:cNvSpPr/>
              <p:nvPr/>
            </p:nvSpPr>
            <p:spPr>
              <a:xfrm>
                <a:off x="4388533" y="1298377"/>
                <a:ext cx="4359931" cy="2812512"/>
              </a:xfrm>
              <a:prstGeom prst="roundRect">
                <a:avLst>
                  <a:gd name="adj" fmla="val 8999"/>
                </a:avLst>
              </a:prstGeom>
              <a:solidFill>
                <a:schemeClr val="bg1"/>
              </a:solidFill>
              <a:ln w="6350">
                <a:solidFill>
                  <a:srgbClr val="AC7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TextBox 26"/>
              <p:cNvSpPr txBox="1"/>
              <p:nvPr/>
            </p:nvSpPr>
            <p:spPr>
              <a:xfrm>
                <a:off x="4388532" y="1268758"/>
                <a:ext cx="4363961" cy="437322"/>
              </a:xfrm>
              <a:prstGeom prst="rect">
                <a:avLst/>
              </a:prstGeom>
              <a:solidFill>
                <a:srgbClr val="AC7F00"/>
              </a:solidFill>
            </p:spPr>
            <p:txBody>
              <a:bodyPr wrap="square" rtlCol="0">
                <a:spAutoFit/>
              </a:bodyPr>
              <a:lstStyle/>
              <a:p>
                <a:pPr algn="ctr"/>
                <a:r>
                  <a:rPr lang="en-GB" sz="3000" b="1" dirty="0" smtClean="0">
                    <a:solidFill>
                      <a:schemeClr val="bg1"/>
                    </a:solidFill>
                    <a:latin typeface="Century Gothic" pitchFamily="34" charset="0"/>
                  </a:rPr>
                  <a:t>Lesson 2</a:t>
                </a:r>
              </a:p>
            </p:txBody>
          </p:sp>
        </p:grpSp>
        <p:sp>
          <p:nvSpPr>
            <p:cNvPr id="26" name="TextBox 25"/>
            <p:cNvSpPr txBox="1"/>
            <p:nvPr/>
          </p:nvSpPr>
          <p:spPr>
            <a:xfrm>
              <a:off x="4592181" y="1976641"/>
              <a:ext cx="4072972" cy="2479311"/>
            </a:xfrm>
            <a:prstGeom prst="rect">
              <a:avLst/>
            </a:prstGeom>
            <a:noFill/>
          </p:spPr>
          <p:txBody>
            <a:bodyPr wrap="square" rtlCol="0">
              <a:spAutoFit/>
            </a:bodyPr>
            <a:lstStyle/>
            <a:p>
              <a:pPr algn="ctr"/>
              <a:r>
                <a:rPr lang="en-GB" sz="2800" b="1" dirty="0" smtClean="0">
                  <a:solidFill>
                    <a:srgbClr val="AC7F00"/>
                  </a:solidFill>
                  <a:latin typeface="Century Gothic" pitchFamily="34" charset="0"/>
                </a:rPr>
                <a:t>Are the benefits </a:t>
              </a:r>
              <a:r>
                <a:rPr lang="en-GB" sz="2800" dirty="0" smtClean="0">
                  <a:latin typeface="Century Gothic" pitchFamily="34" charset="0"/>
                </a:rPr>
                <a:t>of banning indoor vaping in public places </a:t>
              </a:r>
              <a:r>
                <a:rPr lang="en-GB" sz="2800" b="1" dirty="0" smtClean="0">
                  <a:solidFill>
                    <a:srgbClr val="AC7F00"/>
                  </a:solidFill>
                  <a:latin typeface="Century Gothic" pitchFamily="34" charset="0"/>
                </a:rPr>
                <a:t>worth the risks?</a:t>
              </a:r>
              <a:endParaRPr lang="en-GB" sz="2800" b="1" dirty="0">
                <a:solidFill>
                  <a:srgbClr val="AC7F00"/>
                </a:solidFill>
              </a:endParaRPr>
            </a:p>
          </p:txBody>
        </p:sp>
      </p:grpSp>
      <p:grpSp>
        <p:nvGrpSpPr>
          <p:cNvPr id="18" name="Group 17"/>
          <p:cNvGrpSpPr/>
          <p:nvPr/>
        </p:nvGrpSpPr>
        <p:grpSpPr>
          <a:xfrm>
            <a:off x="971600" y="1916832"/>
            <a:ext cx="3383285" cy="3880621"/>
            <a:chOff x="395536" y="1924641"/>
            <a:chExt cx="3383285" cy="3880621"/>
          </a:xfrm>
        </p:grpSpPr>
        <p:grpSp>
          <p:nvGrpSpPr>
            <p:cNvPr id="4" name="Group 32"/>
            <p:cNvGrpSpPr/>
            <p:nvPr/>
          </p:nvGrpSpPr>
          <p:grpSpPr>
            <a:xfrm>
              <a:off x="395536" y="1924641"/>
              <a:ext cx="3383285" cy="3880621"/>
              <a:chOff x="-135258" y="1268760"/>
              <a:chExt cx="5162086" cy="2692199"/>
            </a:xfrm>
            <a:effectLst>
              <a:outerShdw blurRad="127000" dist="76200" dir="2700000" algn="tl" rotWithShape="0">
                <a:schemeClr val="tx1">
                  <a:lumMod val="75000"/>
                  <a:lumOff val="25000"/>
                  <a:alpha val="40000"/>
                </a:schemeClr>
              </a:outerShdw>
            </a:effectLst>
          </p:grpSpPr>
          <p:sp>
            <p:nvSpPr>
              <p:cNvPr id="43" name="Rounded Rectangle 42"/>
              <p:cNvSpPr/>
              <p:nvPr/>
            </p:nvSpPr>
            <p:spPr>
              <a:xfrm>
                <a:off x="-118407" y="1297461"/>
                <a:ext cx="5145235" cy="2663498"/>
              </a:xfrm>
              <a:prstGeom prst="roundRect">
                <a:avLst>
                  <a:gd name="adj" fmla="val 8999"/>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p:cNvSpPr txBox="1"/>
              <p:nvPr/>
            </p:nvSpPr>
            <p:spPr>
              <a:xfrm>
                <a:off x="-135258" y="1268760"/>
                <a:ext cx="5162086" cy="394229"/>
              </a:xfrm>
              <a:prstGeom prst="rect">
                <a:avLst/>
              </a:prstGeom>
              <a:solidFill>
                <a:srgbClr val="0070C0"/>
              </a:solidFill>
            </p:spPr>
            <p:txBody>
              <a:bodyPr wrap="square" rtlCol="0">
                <a:spAutoFit/>
              </a:bodyPr>
              <a:lstStyle/>
              <a:p>
                <a:pPr algn="ctr"/>
                <a:r>
                  <a:rPr lang="en-GB" sz="3000" b="1" dirty="0" smtClean="0">
                    <a:solidFill>
                      <a:schemeClr val="bg1"/>
                    </a:solidFill>
                    <a:latin typeface="Century Gothic" pitchFamily="34" charset="0"/>
                  </a:rPr>
                  <a:t>Lesson 1</a:t>
                </a:r>
              </a:p>
            </p:txBody>
          </p:sp>
        </p:grpSp>
        <p:sp>
          <p:nvSpPr>
            <p:cNvPr id="46" name="TextBox 45"/>
            <p:cNvSpPr txBox="1"/>
            <p:nvPr/>
          </p:nvSpPr>
          <p:spPr>
            <a:xfrm>
              <a:off x="570415" y="2636911"/>
              <a:ext cx="2993473" cy="3108543"/>
            </a:xfrm>
            <a:prstGeom prst="rect">
              <a:avLst/>
            </a:prstGeom>
            <a:noFill/>
          </p:spPr>
          <p:txBody>
            <a:bodyPr wrap="square" rtlCol="0">
              <a:spAutoFit/>
            </a:bodyPr>
            <a:lstStyle/>
            <a:p>
              <a:pPr algn="ctr"/>
              <a:r>
                <a:rPr lang="en-GB" sz="2800" dirty="0" smtClean="0">
                  <a:latin typeface="Century Gothic" pitchFamily="34" charset="0"/>
                </a:rPr>
                <a:t>Is there </a:t>
              </a:r>
              <a:r>
                <a:rPr lang="en-GB" sz="2800" b="1" dirty="0" smtClean="0">
                  <a:solidFill>
                    <a:srgbClr val="0070C0"/>
                  </a:solidFill>
                  <a:latin typeface="Century Gothic" pitchFamily="34" charset="0"/>
                </a:rPr>
                <a:t>scientific evidence </a:t>
              </a:r>
              <a:r>
                <a:rPr lang="en-GB" sz="2800" dirty="0" smtClean="0">
                  <a:latin typeface="Century Gothic" pitchFamily="34" charset="0"/>
                </a:rPr>
                <a:t>that </a:t>
              </a:r>
              <a:r>
                <a:rPr lang="en-GB" sz="2800" b="1" dirty="0" smtClean="0">
                  <a:solidFill>
                    <a:srgbClr val="0070C0"/>
                  </a:solidFill>
                  <a:latin typeface="Century Gothic" pitchFamily="34" charset="0"/>
                </a:rPr>
                <a:t>nicotine from vaping can get to people nearby?</a:t>
              </a:r>
              <a:endParaRPr lang="en-GB" sz="2800" b="1" dirty="0">
                <a:solidFill>
                  <a:srgbClr val="0070C0"/>
                </a:solidFill>
              </a:endParaRPr>
            </a:p>
          </p:txBody>
        </p:sp>
      </p:grpSp>
      <p:sp>
        <p:nvSpPr>
          <p:cNvPr id="47" name="TextBox 46"/>
          <p:cNvSpPr txBox="1"/>
          <p:nvPr/>
        </p:nvSpPr>
        <p:spPr>
          <a:xfrm>
            <a:off x="2483768" y="404664"/>
            <a:ext cx="4392488" cy="1077218"/>
          </a:xfrm>
          <a:prstGeom prst="rect">
            <a:avLst/>
          </a:prstGeom>
          <a:noFill/>
        </p:spPr>
        <p:txBody>
          <a:bodyPr wrap="square" rtlCol="0">
            <a:spAutoFit/>
          </a:bodyPr>
          <a:lstStyle/>
          <a:p>
            <a:r>
              <a:rPr lang="en-GB" sz="3200" dirty="0" smtClean="0">
                <a:latin typeface="Century Gothic" pitchFamily="34" charset="0"/>
              </a:rPr>
              <a:t>How are you going to </a:t>
            </a:r>
            <a:r>
              <a:rPr lang="en-GB" sz="3200" b="1" dirty="0" smtClean="0">
                <a:latin typeface="Century Gothic" pitchFamily="34" charset="0"/>
              </a:rPr>
              <a:t>make a decision</a:t>
            </a:r>
            <a:r>
              <a:rPr lang="en-GB" sz="3200" dirty="0" smtClean="0">
                <a:latin typeface="Century Gothic" pitchFamily="34" charset="0"/>
              </a:rPr>
              <a:t>?</a:t>
            </a:r>
            <a:endParaRPr lang="en-GB" sz="3200" dirty="0">
              <a:latin typeface="Century Gothic" pitchFamily="34" charset="0"/>
            </a:endParaRPr>
          </a:p>
        </p:txBody>
      </p:sp>
      <p:pic>
        <p:nvPicPr>
          <p:cNvPr id="14" name="Picture 13" descr="no vape sign.png"/>
          <p:cNvPicPr>
            <a:picLocks noChangeAspect="1"/>
          </p:cNvPicPr>
          <p:nvPr/>
        </p:nvPicPr>
        <p:blipFill>
          <a:blip r:embed="rId4" cstate="print"/>
          <a:stretch>
            <a:fillRect/>
          </a:stretch>
        </p:blipFill>
        <p:spPr>
          <a:xfrm>
            <a:off x="7380312" y="188640"/>
            <a:ext cx="1302698" cy="1293651"/>
          </a:xfrm>
          <a:prstGeom prst="rect">
            <a:avLst/>
          </a:prstGeom>
          <a:ln>
            <a:noFill/>
          </a:ln>
          <a:effectLst>
            <a:outerShdw blurRad="292100" dist="139700" dir="2700000" algn="tl" rotWithShape="0">
              <a:srgbClr val="333333">
                <a:alpha val="65000"/>
              </a:srgbClr>
            </a:outerShdw>
          </a:effectLst>
        </p:spPr>
      </p:pic>
      <p:sp>
        <p:nvSpPr>
          <p:cNvPr id="15" name="Rectangle 14"/>
          <p:cNvSpPr/>
          <p:nvPr/>
        </p:nvSpPr>
        <p:spPr>
          <a:xfrm>
            <a:off x="3059832"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Review</a:t>
            </a:r>
          </a:p>
        </p:txBody>
      </p:sp>
      <p:sp>
        <p:nvSpPr>
          <p:cNvPr id="16" name="Rectangle 15"/>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Consider</a:t>
            </a:r>
          </a:p>
        </p:txBody>
      </p:sp>
      <p:sp>
        <p:nvSpPr>
          <p:cNvPr id="17" name="Rounded Rectangle 16"/>
          <p:cNvSpPr/>
          <p:nvPr/>
        </p:nvSpPr>
        <p:spPr>
          <a:xfrm>
            <a:off x="0" y="6529282"/>
            <a:ext cx="3131840" cy="356102"/>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spTree>
    <p:custDataLst>
      <p:tags r:id="rId1"/>
    </p:custDataLst>
    <p:extLst>
      <p:ext uri="{BB962C8B-B14F-4D97-AF65-F5344CB8AC3E}">
        <p14:creationId xmlns="" xmlns:p14="http://schemas.microsoft.com/office/powerpoint/2010/main" val="247518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107927" y="2060848"/>
            <a:ext cx="7424513" cy="3323987"/>
          </a:xfrm>
          <a:prstGeom prst="rect">
            <a:avLst/>
          </a:prstGeom>
        </p:spPr>
        <p:txBody>
          <a:bodyPr wrap="square">
            <a:spAutoFit/>
          </a:bodyPr>
          <a:lstStyle/>
          <a:p>
            <a:pPr marL="457200" indent="-457200" fontAlgn="base">
              <a:buClr>
                <a:srgbClr val="00A1DA"/>
              </a:buClr>
              <a:buSzPct val="60000"/>
              <a:buFont typeface="Wingdings 2" pitchFamily="18" charset="2"/>
              <a:buChar char=""/>
            </a:pPr>
            <a:r>
              <a:rPr lang="en-GB" sz="3000" dirty="0" smtClean="0">
                <a:latin typeface="Century Gothic" pitchFamily="34" charset="0"/>
              </a:rPr>
              <a:t>Draw before and after diagrams </a:t>
            </a:r>
            <a:br>
              <a:rPr lang="en-GB" sz="3000" dirty="0" smtClean="0">
                <a:latin typeface="Century Gothic" pitchFamily="34" charset="0"/>
              </a:rPr>
            </a:br>
            <a:r>
              <a:rPr lang="en-GB" sz="3000" dirty="0" smtClean="0">
                <a:latin typeface="Century Gothic" pitchFamily="34" charset="0"/>
              </a:rPr>
              <a:t>of particles to explain observations</a:t>
            </a:r>
          </a:p>
          <a:p>
            <a:pPr marL="457200" indent="-457200" fontAlgn="base">
              <a:buClr>
                <a:schemeClr val="accent3">
                  <a:lumMod val="40000"/>
                  <a:lumOff val="60000"/>
                </a:schemeClr>
              </a:buClr>
              <a:buSzPct val="60000"/>
              <a:buFont typeface="Wingdings 2" pitchFamily="18" charset="2"/>
              <a:buChar char=""/>
            </a:pPr>
            <a:endParaRPr lang="en-GB" sz="3000" dirty="0" smtClean="0">
              <a:solidFill>
                <a:schemeClr val="bg1">
                  <a:lumMod val="75000"/>
                </a:schemeClr>
              </a:solidFill>
              <a:latin typeface="Century Gothic" pitchFamily="34" charset="0"/>
            </a:endParaRPr>
          </a:p>
          <a:p>
            <a:pPr marL="457200" indent="-457200" fontAlgn="base">
              <a:buClr>
                <a:schemeClr val="accent3">
                  <a:lumMod val="40000"/>
                  <a:lumOff val="60000"/>
                </a:schemeClr>
              </a:buClr>
              <a:buSzPct val="60000"/>
              <a:buFont typeface="Wingdings 2" pitchFamily="18" charset="2"/>
              <a:buChar char=""/>
            </a:pPr>
            <a:endParaRPr lang="en-GB" sz="3000" dirty="0" smtClean="0">
              <a:solidFill>
                <a:schemeClr val="bg1">
                  <a:lumMod val="75000"/>
                </a:schemeClr>
              </a:solidFill>
              <a:latin typeface="Century Gothic" pitchFamily="34" charset="0"/>
            </a:endParaRPr>
          </a:p>
          <a:p>
            <a:pPr marL="457200" indent="-457200" fontAlgn="base">
              <a:buClr>
                <a:schemeClr val="accent3">
                  <a:lumMod val="40000"/>
                  <a:lumOff val="60000"/>
                </a:schemeClr>
              </a:buClr>
              <a:buSzPct val="60000"/>
              <a:buFont typeface="Wingdings 2" pitchFamily="18" charset="2"/>
              <a:buChar char=""/>
            </a:pPr>
            <a:endParaRPr lang="en-GB" sz="3000" dirty="0" smtClean="0">
              <a:solidFill>
                <a:schemeClr val="bg1">
                  <a:lumMod val="75000"/>
                </a:schemeClr>
              </a:solidFill>
              <a:latin typeface="Century Gothic" pitchFamily="34" charset="0"/>
            </a:endParaRPr>
          </a:p>
          <a:p>
            <a:pPr marL="457200" indent="-457200" fontAlgn="base">
              <a:buClr>
                <a:schemeClr val="accent3">
                  <a:lumMod val="40000"/>
                  <a:lumOff val="60000"/>
                </a:schemeClr>
              </a:buClr>
              <a:buSzPct val="60000"/>
              <a:buFont typeface="Wingdings 2" pitchFamily="18" charset="2"/>
              <a:buChar char=""/>
            </a:pPr>
            <a:r>
              <a:rPr lang="en-GB" sz="3000" dirty="0" smtClean="0">
                <a:solidFill>
                  <a:schemeClr val="bg1">
                    <a:lumMod val="75000"/>
                  </a:schemeClr>
                </a:solidFill>
                <a:latin typeface="Century Gothic" pitchFamily="34" charset="0"/>
              </a:rPr>
              <a:t>Weigh up risks and benefits </a:t>
            </a:r>
            <a:br>
              <a:rPr lang="en-GB" sz="3000" dirty="0" smtClean="0">
                <a:solidFill>
                  <a:schemeClr val="bg1">
                    <a:lumMod val="75000"/>
                  </a:schemeClr>
                </a:solidFill>
                <a:latin typeface="Century Gothic" pitchFamily="34" charset="0"/>
              </a:rPr>
            </a:br>
            <a:r>
              <a:rPr lang="en-GB" sz="3000" dirty="0" smtClean="0">
                <a:solidFill>
                  <a:schemeClr val="bg1">
                    <a:lumMod val="75000"/>
                  </a:schemeClr>
                </a:solidFill>
                <a:latin typeface="Century Gothic" pitchFamily="34" charset="0"/>
              </a:rPr>
              <a:t>to make a decision</a:t>
            </a:r>
            <a:endParaRPr lang="en-GB" sz="3000" dirty="0" smtClean="0">
              <a:latin typeface="Century Gothic" pitchFamily="34" charset="0"/>
            </a:endParaRPr>
          </a:p>
        </p:txBody>
      </p:sp>
      <p:sp>
        <p:nvSpPr>
          <p:cNvPr id="10" name="Rectangle 9"/>
          <p:cNvSpPr/>
          <p:nvPr/>
        </p:nvSpPr>
        <p:spPr>
          <a:xfrm>
            <a:off x="6044132" y="6161237"/>
            <a:ext cx="2560316" cy="369332"/>
          </a:xfrm>
          <a:prstGeom prst="rect">
            <a:avLst/>
          </a:prstGeom>
        </p:spPr>
        <p:txBody>
          <a:bodyPr wrap="none" anchor="ctr">
            <a:spAutoFit/>
          </a:bodyPr>
          <a:lstStyle/>
          <a:p>
            <a:r>
              <a:rPr lang="en-GB" b="1" dirty="0" smtClean="0">
                <a:solidFill>
                  <a:srgbClr val="389E2A"/>
                </a:solidFill>
                <a:latin typeface="Century Gothic" pitchFamily="34" charset="0"/>
              </a:rPr>
              <a:t>Working Scientifically</a:t>
            </a:r>
            <a:endParaRPr lang="en-GB" dirty="0">
              <a:solidFill>
                <a:srgbClr val="389E2A"/>
              </a:solidFill>
            </a:endParaRPr>
          </a:p>
        </p:txBody>
      </p:sp>
      <p:sp>
        <p:nvSpPr>
          <p:cNvPr id="11" name="Rectangle 10"/>
          <p:cNvSpPr/>
          <p:nvPr/>
        </p:nvSpPr>
        <p:spPr>
          <a:xfrm>
            <a:off x="3780351" y="6169662"/>
            <a:ext cx="1107996" cy="369332"/>
          </a:xfrm>
          <a:prstGeom prst="rect">
            <a:avLst/>
          </a:prstGeom>
        </p:spPr>
        <p:txBody>
          <a:bodyPr wrap="none" anchor="ctr">
            <a:spAutoFit/>
          </a:bodyPr>
          <a:lstStyle/>
          <a:p>
            <a:r>
              <a:rPr lang="en-GB" b="1" dirty="0" smtClean="0">
                <a:solidFill>
                  <a:srgbClr val="008EC0"/>
                </a:solidFill>
                <a:latin typeface="Century Gothic" pitchFamily="34" charset="0"/>
              </a:rPr>
              <a:t>Big Idea</a:t>
            </a:r>
            <a:endParaRPr lang="en-GB" dirty="0">
              <a:solidFill>
                <a:srgbClr val="008EC0"/>
              </a:solidFill>
            </a:endParaRPr>
          </a:p>
        </p:txBody>
      </p:sp>
      <p:pic>
        <p:nvPicPr>
          <p:cNvPr id="12" name="Picture 11" descr="citizen.png"/>
          <p:cNvPicPr>
            <a:picLocks noChangeAspect="1"/>
          </p:cNvPicPr>
          <p:nvPr/>
        </p:nvPicPr>
        <p:blipFill>
          <a:blip r:embed="rId4" cstate="print"/>
          <a:stretch>
            <a:fillRect/>
          </a:stretch>
        </p:blipFill>
        <p:spPr>
          <a:xfrm>
            <a:off x="5468068" y="6093296"/>
            <a:ext cx="555213" cy="509281"/>
          </a:xfrm>
          <a:prstGeom prst="rect">
            <a:avLst/>
          </a:prstGeom>
          <a:effectLst>
            <a:outerShdw blurRad="50800" dist="38100" dir="2700000" algn="tl" rotWithShape="0">
              <a:prstClr val="black">
                <a:alpha val="40000"/>
              </a:prstClr>
            </a:outerShdw>
          </a:effectLst>
        </p:spPr>
      </p:pic>
      <p:pic>
        <p:nvPicPr>
          <p:cNvPr id="13" name="Picture 12" descr="knowledge.png"/>
          <p:cNvPicPr>
            <a:picLocks noChangeAspect="1"/>
          </p:cNvPicPr>
          <p:nvPr/>
        </p:nvPicPr>
        <p:blipFill>
          <a:blip r:embed="rId5" cstate="print"/>
          <a:stretch>
            <a:fillRect/>
          </a:stretch>
        </p:blipFill>
        <p:spPr>
          <a:xfrm>
            <a:off x="3131840" y="6106079"/>
            <a:ext cx="648511" cy="496498"/>
          </a:xfrm>
          <a:prstGeom prst="rect">
            <a:avLst/>
          </a:prstGeom>
          <a:effectLst>
            <a:outerShdw blurRad="50800" dist="38100" dir="2700000" algn="tl" rotWithShape="0">
              <a:prstClr val="black">
                <a:alpha val="40000"/>
              </a:prstClr>
            </a:outerShdw>
          </a:effectLst>
        </p:spPr>
      </p:pic>
      <p:sp>
        <p:nvSpPr>
          <p:cNvPr id="14" name="Rectangle 13"/>
          <p:cNvSpPr/>
          <p:nvPr/>
        </p:nvSpPr>
        <p:spPr>
          <a:xfrm>
            <a:off x="1043608" y="1691516"/>
            <a:ext cx="1114408" cy="369332"/>
          </a:xfrm>
          <a:prstGeom prst="rect">
            <a:avLst/>
          </a:prstGeom>
        </p:spPr>
        <p:txBody>
          <a:bodyPr wrap="none" anchor="ctr">
            <a:spAutoFit/>
          </a:bodyPr>
          <a:lstStyle/>
          <a:p>
            <a:r>
              <a:rPr lang="en-GB" b="1" dirty="0" smtClean="0">
                <a:solidFill>
                  <a:srgbClr val="AC7F00"/>
                </a:solidFill>
                <a:latin typeface="Century Gothic" pitchFamily="34" charset="0"/>
              </a:rPr>
              <a:t>Lesson 1</a:t>
            </a:r>
            <a:endParaRPr lang="en-GB" dirty="0">
              <a:solidFill>
                <a:srgbClr val="AC7F00"/>
              </a:solidFill>
            </a:endParaRPr>
          </a:p>
        </p:txBody>
      </p:sp>
      <p:sp>
        <p:nvSpPr>
          <p:cNvPr id="15" name="Rectangle 14"/>
          <p:cNvSpPr/>
          <p:nvPr/>
        </p:nvSpPr>
        <p:spPr>
          <a:xfrm>
            <a:off x="1043608" y="3995772"/>
            <a:ext cx="1114408" cy="369332"/>
          </a:xfrm>
          <a:prstGeom prst="rect">
            <a:avLst/>
          </a:prstGeom>
        </p:spPr>
        <p:txBody>
          <a:bodyPr wrap="none" anchor="ctr">
            <a:spAutoFit/>
          </a:bodyPr>
          <a:lstStyle/>
          <a:p>
            <a:r>
              <a:rPr lang="en-GB" b="1" dirty="0" smtClean="0">
                <a:solidFill>
                  <a:schemeClr val="bg2">
                    <a:lumMod val="75000"/>
                  </a:schemeClr>
                </a:solidFill>
                <a:latin typeface="Century Gothic" pitchFamily="34" charset="0"/>
              </a:rPr>
              <a:t>Lesson 2</a:t>
            </a:r>
            <a:endParaRPr lang="en-GB" dirty="0">
              <a:solidFill>
                <a:schemeClr val="bg2">
                  <a:lumMod val="75000"/>
                </a:schemeClr>
              </a:solidFill>
            </a:endParaRPr>
          </a:p>
        </p:txBody>
      </p:sp>
      <p:sp>
        <p:nvSpPr>
          <p:cNvPr id="16" name="Rectangle 15"/>
          <p:cNvSpPr/>
          <p:nvPr/>
        </p:nvSpPr>
        <p:spPr>
          <a:xfrm rot="16200000">
            <a:off x="-245821" y="2198149"/>
            <a:ext cx="1836712" cy="553998"/>
          </a:xfrm>
          <a:prstGeom prst="rect">
            <a:avLst/>
          </a:prstGeom>
        </p:spPr>
        <p:txBody>
          <a:bodyPr wrap="square">
            <a:spAutoFit/>
          </a:bodyPr>
          <a:lstStyle/>
          <a:p>
            <a:pPr fontAlgn="base">
              <a:spcBef>
                <a:spcPts val="1800"/>
              </a:spcBef>
            </a:pPr>
            <a:r>
              <a:rPr lang="en-GB" sz="3000" b="1" dirty="0" smtClean="0">
                <a:solidFill>
                  <a:srgbClr val="008EC0"/>
                </a:solidFill>
                <a:latin typeface="Century Gothic" pitchFamily="34" charset="0"/>
              </a:rPr>
              <a:t>Particles </a:t>
            </a:r>
            <a:endParaRPr lang="en-GB" sz="3000" dirty="0" smtClean="0">
              <a:latin typeface="Century Gothic" pitchFamily="34" charset="0"/>
            </a:endParaRPr>
          </a:p>
        </p:txBody>
      </p:sp>
      <p:sp>
        <p:nvSpPr>
          <p:cNvPr id="17" name="Rectangle 16"/>
          <p:cNvSpPr/>
          <p:nvPr/>
        </p:nvSpPr>
        <p:spPr>
          <a:xfrm rot="16200000">
            <a:off x="-551600" y="4664170"/>
            <a:ext cx="2448273" cy="553998"/>
          </a:xfrm>
          <a:prstGeom prst="rect">
            <a:avLst/>
          </a:prstGeom>
        </p:spPr>
        <p:txBody>
          <a:bodyPr wrap="square">
            <a:spAutoFit/>
          </a:bodyPr>
          <a:lstStyle/>
          <a:p>
            <a:pPr fontAlgn="base">
              <a:spcBef>
                <a:spcPts val="1800"/>
              </a:spcBef>
            </a:pPr>
            <a:r>
              <a:rPr lang="en-GB" sz="3000" b="1" dirty="0" smtClean="0">
                <a:solidFill>
                  <a:schemeClr val="accent3">
                    <a:lumMod val="60000"/>
                    <a:lumOff val="40000"/>
                  </a:schemeClr>
                </a:solidFill>
                <a:latin typeface="Century Gothic" pitchFamily="34" charset="0"/>
              </a:rPr>
              <a:t>Judge risks</a:t>
            </a:r>
            <a:r>
              <a:rPr lang="en-GB" sz="3000" b="1" dirty="0" smtClean="0">
                <a:solidFill>
                  <a:srgbClr val="008EC0"/>
                </a:solidFill>
                <a:latin typeface="Century Gothic" pitchFamily="34" charset="0"/>
              </a:rPr>
              <a:t> </a:t>
            </a:r>
            <a:endParaRPr lang="en-GB" sz="3000" dirty="0" smtClean="0">
              <a:latin typeface="Century Gothic" pitchFamily="34" charset="0"/>
            </a:endParaRPr>
          </a:p>
        </p:txBody>
      </p:sp>
      <p:sp>
        <p:nvSpPr>
          <p:cNvPr id="18" name="Rectangle 17"/>
          <p:cNvSpPr/>
          <p:nvPr/>
        </p:nvSpPr>
        <p:spPr>
          <a:xfrm>
            <a:off x="1979712" y="766445"/>
            <a:ext cx="5904655" cy="646331"/>
          </a:xfrm>
          <a:prstGeom prst="rect">
            <a:avLst/>
          </a:prstGeom>
        </p:spPr>
        <p:txBody>
          <a:bodyPr wrap="square">
            <a:spAutoFit/>
          </a:bodyPr>
          <a:lstStyle/>
          <a:p>
            <a:pPr fontAlgn="base">
              <a:spcBef>
                <a:spcPts val="1800"/>
              </a:spcBef>
            </a:pPr>
            <a:r>
              <a:rPr lang="en-GB" sz="3600" b="1" dirty="0" smtClean="0">
                <a:latin typeface="Century Gothic" pitchFamily="34" charset="0"/>
              </a:rPr>
              <a:t>In these lessons you will :</a:t>
            </a:r>
            <a:endParaRPr lang="en-GB" sz="3000" dirty="0" smtClean="0">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20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0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20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20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4"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611560" y="2348880"/>
            <a:ext cx="7848872" cy="3384375"/>
          </a:xfrm>
          <a:prstGeom prst="roundRect">
            <a:avLst/>
          </a:prstGeom>
          <a:noFill/>
          <a:ln w="6350">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p:nvSpPr>
        <p:spPr>
          <a:xfrm>
            <a:off x="1110261" y="2492895"/>
            <a:ext cx="7278162" cy="3108543"/>
          </a:xfrm>
          <a:prstGeom prst="rect">
            <a:avLst/>
          </a:prstGeom>
        </p:spPr>
        <p:txBody>
          <a:bodyPr wrap="square">
            <a:spAutoFit/>
          </a:bodyPr>
          <a:lstStyle/>
          <a:p>
            <a:pPr marL="363538" indent="-363538"/>
            <a:r>
              <a:rPr lang="en-GB" sz="2200" b="1" dirty="0" smtClean="0">
                <a:latin typeface="Century Gothic" pitchFamily="34" charset="0"/>
              </a:rPr>
              <a:t>1</a:t>
            </a:r>
            <a:r>
              <a:rPr lang="en-GB" sz="2200" dirty="0" smtClean="0">
                <a:latin typeface="Century Gothic" pitchFamily="34" charset="0"/>
              </a:rPr>
              <a:t>	Read SS1 to find out about the particles in vaping</a:t>
            </a:r>
          </a:p>
          <a:p>
            <a:pPr marL="363538" indent="-363538">
              <a:spcBef>
                <a:spcPts val="600"/>
              </a:spcBef>
            </a:pPr>
            <a:r>
              <a:rPr lang="en-GB" sz="2200" b="1" dirty="0" smtClean="0">
                <a:latin typeface="Century Gothic" pitchFamily="34" charset="0"/>
              </a:rPr>
              <a:t>2</a:t>
            </a:r>
            <a:r>
              <a:rPr lang="en-GB" sz="2200" dirty="0" smtClean="0">
                <a:latin typeface="Century Gothic" pitchFamily="34" charset="0"/>
              </a:rPr>
              <a:t>	Draw and label particle diagrams on SS2 to show: </a:t>
            </a:r>
          </a:p>
          <a:p>
            <a:pPr marL="717550" lvl="1" indent="-354013">
              <a:spcBef>
                <a:spcPts val="600"/>
              </a:spcBef>
              <a:buClr>
                <a:srgbClr val="0070C0"/>
              </a:buClr>
              <a:buSzPct val="140000"/>
              <a:buFont typeface="Century Gothic" pitchFamily="34" charset="0"/>
              <a:buChar char="■"/>
            </a:pPr>
            <a:r>
              <a:rPr lang="en-GB" sz="2200" dirty="0" smtClean="0">
                <a:latin typeface="Century Gothic" pitchFamily="34" charset="0"/>
              </a:rPr>
              <a:t>the arrangement and behaviour of the particles in the solution. </a:t>
            </a:r>
          </a:p>
          <a:p>
            <a:pPr marL="717550" lvl="1" indent="-354013">
              <a:spcBef>
                <a:spcPts val="600"/>
              </a:spcBef>
              <a:buClr>
                <a:srgbClr val="0070C0"/>
              </a:buClr>
              <a:buSzPct val="140000"/>
              <a:buFont typeface="Century Gothic" pitchFamily="34" charset="0"/>
              <a:buChar char="■"/>
            </a:pPr>
            <a:r>
              <a:rPr lang="en-GB" sz="2200" dirty="0" smtClean="0">
                <a:latin typeface="Century Gothic" pitchFamily="34" charset="0"/>
              </a:rPr>
              <a:t>the arrangement and behaviour of the particles in the aerosol.</a:t>
            </a:r>
          </a:p>
          <a:p>
            <a:pPr marL="717550" lvl="1" indent="-354013">
              <a:spcBef>
                <a:spcPts val="600"/>
              </a:spcBef>
              <a:buClr>
                <a:srgbClr val="0070C0"/>
              </a:buClr>
              <a:buSzPct val="140000"/>
              <a:buFont typeface="Century Gothic" pitchFamily="34" charset="0"/>
              <a:buChar char="■"/>
            </a:pPr>
            <a:r>
              <a:rPr lang="en-GB" sz="2200" dirty="0" smtClean="0">
                <a:latin typeface="Century Gothic" pitchFamily="34" charset="0"/>
              </a:rPr>
              <a:t>how nicotine particles travel from a person who is vaping to people nearby.</a:t>
            </a:r>
          </a:p>
        </p:txBody>
      </p:sp>
      <p:grpSp>
        <p:nvGrpSpPr>
          <p:cNvPr id="32" name="Group 31"/>
          <p:cNvGrpSpPr/>
          <p:nvPr/>
        </p:nvGrpSpPr>
        <p:grpSpPr>
          <a:xfrm>
            <a:off x="2051720" y="620688"/>
            <a:ext cx="5112568" cy="1296144"/>
            <a:chOff x="251520" y="1196752"/>
            <a:chExt cx="5112568" cy="1296144"/>
          </a:xfrm>
        </p:grpSpPr>
        <p:sp>
          <p:nvSpPr>
            <p:cNvPr id="19" name="Rounded Rectangle 18"/>
            <p:cNvSpPr/>
            <p:nvPr/>
          </p:nvSpPr>
          <p:spPr>
            <a:xfrm>
              <a:off x="251520" y="1196752"/>
              <a:ext cx="5112568" cy="1296144"/>
            </a:xfrm>
            <a:prstGeom prst="round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Box 19"/>
            <p:cNvSpPr txBox="1"/>
            <p:nvPr/>
          </p:nvSpPr>
          <p:spPr>
            <a:xfrm>
              <a:off x="398072" y="1317020"/>
              <a:ext cx="4819465" cy="1055608"/>
            </a:xfrm>
            <a:prstGeom prst="roundRect">
              <a:avLst/>
            </a:prstGeom>
            <a:noFill/>
            <a:ln>
              <a:noFill/>
            </a:ln>
          </p:spPr>
          <p:txBody>
            <a:bodyPr wrap="square" rtlCol="0">
              <a:spAutoFit/>
            </a:bodyPr>
            <a:lstStyle/>
            <a:p>
              <a:r>
                <a:rPr lang="en-GB" sz="2800" dirty="0" smtClean="0">
                  <a:solidFill>
                    <a:srgbClr val="FFFFFF"/>
                  </a:solidFill>
                  <a:latin typeface="Century Gothic" pitchFamily="34" charset="0"/>
                </a:rPr>
                <a:t>Can nicotine from vaping get to people nearby?</a:t>
              </a:r>
              <a:endParaRPr lang="en-GB" sz="2700" b="1" dirty="0" smtClean="0">
                <a:solidFill>
                  <a:srgbClr val="FFFFFF"/>
                </a:solidFill>
                <a:latin typeface="Century Gothic" pitchFamily="34" charset="0"/>
              </a:endParaRPr>
            </a:p>
          </p:txBody>
        </p:sp>
      </p:grpSp>
      <p:pic>
        <p:nvPicPr>
          <p:cNvPr id="15" name="Picture 14" descr="write.png"/>
          <p:cNvPicPr>
            <a:picLocks noChangeAspect="1"/>
          </p:cNvPicPr>
          <p:nvPr/>
        </p:nvPicPr>
        <p:blipFill>
          <a:blip r:embed="rId4" cstate="print"/>
          <a:stretch>
            <a:fillRect/>
          </a:stretch>
        </p:blipFill>
        <p:spPr>
          <a:xfrm>
            <a:off x="769667" y="2996563"/>
            <a:ext cx="345949" cy="504445"/>
          </a:xfrm>
          <a:prstGeom prst="rect">
            <a:avLst/>
          </a:prstGeom>
          <a:effectLst>
            <a:outerShdw blurRad="50800" dist="38100" dir="2700000" algn="tl" rotWithShape="0">
              <a:prstClr val="black">
                <a:alpha val="40000"/>
              </a:prstClr>
            </a:outerShdw>
          </a:effectLst>
        </p:spPr>
      </p:pic>
      <p:grpSp>
        <p:nvGrpSpPr>
          <p:cNvPr id="29" name="Group 9"/>
          <p:cNvGrpSpPr/>
          <p:nvPr/>
        </p:nvGrpSpPr>
        <p:grpSpPr>
          <a:xfrm>
            <a:off x="7813154" y="0"/>
            <a:ext cx="1296144" cy="641606"/>
            <a:chOff x="7813154" y="0"/>
            <a:chExt cx="1296144" cy="641606"/>
          </a:xfrm>
        </p:grpSpPr>
        <p:sp>
          <p:nvSpPr>
            <p:cNvPr id="30" name="TextBox 29"/>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SS1-2</a:t>
              </a:r>
              <a:endParaRPr lang="en-GB" sz="1600" dirty="0">
                <a:latin typeface="Century Gothic" pitchFamily="34" charset="0"/>
              </a:endParaRPr>
            </a:p>
          </p:txBody>
        </p:sp>
        <p:pic>
          <p:nvPicPr>
            <p:cNvPr id="31" name="Picture 30" descr="Student sheets.png"/>
            <p:cNvPicPr>
              <a:picLocks noChangeAspect="1"/>
            </p:cNvPicPr>
            <p:nvPr/>
          </p:nvPicPr>
          <p:blipFill>
            <a:blip r:embed="rId5" cstate="print"/>
            <a:stretch>
              <a:fillRect/>
            </a:stretch>
          </p:blipFill>
          <p:spPr>
            <a:xfrm>
              <a:off x="8598815" y="44624"/>
              <a:ext cx="510483" cy="596982"/>
            </a:xfrm>
            <a:prstGeom prst="rect">
              <a:avLst/>
            </a:prstGeom>
          </p:spPr>
        </p:pic>
      </p:grpSp>
      <p:sp>
        <p:nvSpPr>
          <p:cNvPr id="33" name="Rounded Rectangle 32"/>
          <p:cNvSpPr/>
          <p:nvPr/>
        </p:nvSpPr>
        <p:spPr>
          <a:xfrm>
            <a:off x="0" y="6529282"/>
            <a:ext cx="3131840" cy="35610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Engage</a:t>
            </a:r>
          </a:p>
        </p:txBody>
      </p:sp>
      <p:sp>
        <p:nvSpPr>
          <p:cNvPr id="35" name="Rectangle 34"/>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Consider</a:t>
            </a:r>
          </a:p>
        </p:txBody>
      </p:sp>
      <p:sp>
        <p:nvSpPr>
          <p:cNvPr id="34" name="Rounded Rectangle 33"/>
          <p:cNvSpPr/>
          <p:nvPr/>
        </p:nvSpPr>
        <p:spPr>
          <a:xfrm>
            <a:off x="3059832" y="6525344"/>
            <a:ext cx="3059832" cy="360040"/>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Review</a:t>
            </a:r>
          </a:p>
        </p:txBody>
      </p:sp>
    </p:spTree>
    <p:custDataLst>
      <p:tags r:id="rId1"/>
    </p:custDataLst>
    <p:extLst>
      <p:ext uri="{BB962C8B-B14F-4D97-AF65-F5344CB8AC3E}">
        <p14:creationId xmlns="" xmlns:p14="http://schemas.microsoft.com/office/powerpoint/2010/main" val="1377132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2000"/>
                                        <p:tgtEl>
                                          <p:spTgt spid="3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0"/>
                                        <p:tgtEl>
                                          <p:spTgt spid="18"/>
                                        </p:tgtEl>
                                      </p:cBhvr>
                                    </p:animEffect>
                                  </p:childTnLst>
                                </p:cTn>
                              </p:par>
                            </p:childTnLst>
                          </p:cTn>
                        </p:par>
                        <p:par>
                          <p:cTn id="12" fill="hold">
                            <p:stCondLst>
                              <p:cond delay="5000"/>
                            </p:stCondLst>
                            <p:childTnLst>
                              <p:par>
                                <p:cTn id="13" presetID="10" presetClass="entr" presetSubtype="0" fill="hold" grpId="0"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fade">
                                      <p:cBhvr>
                                        <p:cTn id="15" dur="2000"/>
                                        <p:tgtEl>
                                          <p:spTgt spid="13">
                                            <p:txEl>
                                              <p:pRg st="0" end="0"/>
                                            </p:txEl>
                                          </p:spTgt>
                                        </p:tgtEl>
                                      </p:cBhvr>
                                    </p:animEffect>
                                  </p:childTnLst>
                                </p:cTn>
                              </p:par>
                            </p:childTnLst>
                          </p:cTn>
                        </p:par>
                        <p:par>
                          <p:cTn id="16" fill="hold">
                            <p:stCondLst>
                              <p:cond delay="7000"/>
                            </p:stCondLst>
                            <p:childTnLst>
                              <p:par>
                                <p:cTn id="17" presetID="10" presetClass="entr" presetSubtype="0" fill="hold" grpId="0" nodeType="afterEffect">
                                  <p:stCondLst>
                                    <p:cond delay="0"/>
                                  </p:stCondLst>
                                  <p:childTnLst>
                                    <p:set>
                                      <p:cBhvr>
                                        <p:cTn id="18" dur="1" fill="hold">
                                          <p:stCondLst>
                                            <p:cond delay="0"/>
                                          </p:stCondLst>
                                        </p:cTn>
                                        <p:tgtEl>
                                          <p:spTgt spid="13">
                                            <p:txEl>
                                              <p:pRg st="1" end="1"/>
                                            </p:txEl>
                                          </p:spTgt>
                                        </p:tgtEl>
                                        <p:attrNameLst>
                                          <p:attrName>style.visibility</p:attrName>
                                        </p:attrNameLst>
                                      </p:cBhvr>
                                      <p:to>
                                        <p:strVal val="visible"/>
                                      </p:to>
                                    </p:set>
                                    <p:animEffect transition="in" filter="fade">
                                      <p:cBhvr>
                                        <p:cTn id="19" dur="2000"/>
                                        <p:tgtEl>
                                          <p:spTgt spid="13">
                                            <p:txEl>
                                              <p:pRg st="1" end="1"/>
                                            </p:txEl>
                                          </p:spTgt>
                                        </p:tgtEl>
                                      </p:cBhvr>
                                    </p:animEffect>
                                  </p:childTnLst>
                                </p:cTn>
                              </p:par>
                            </p:childTnLst>
                          </p:cTn>
                        </p:par>
                        <p:par>
                          <p:cTn id="20" fill="hold">
                            <p:stCondLst>
                              <p:cond delay="9000"/>
                            </p:stCondLst>
                            <p:childTnLst>
                              <p:par>
                                <p:cTn id="21" presetID="10" presetClass="entr" presetSubtype="0" fill="hold" grpId="0" nodeType="afterEffect">
                                  <p:stCondLst>
                                    <p:cond delay="0"/>
                                  </p:stCondLst>
                                  <p:childTnLst>
                                    <p:set>
                                      <p:cBhvr>
                                        <p:cTn id="22" dur="1" fill="hold">
                                          <p:stCondLst>
                                            <p:cond delay="0"/>
                                          </p:stCondLst>
                                        </p:cTn>
                                        <p:tgtEl>
                                          <p:spTgt spid="13">
                                            <p:txEl>
                                              <p:pRg st="2" end="2"/>
                                            </p:txEl>
                                          </p:spTgt>
                                        </p:tgtEl>
                                        <p:attrNameLst>
                                          <p:attrName>style.visibility</p:attrName>
                                        </p:attrNameLst>
                                      </p:cBhvr>
                                      <p:to>
                                        <p:strVal val="visible"/>
                                      </p:to>
                                    </p:set>
                                    <p:animEffect transition="in" filter="fade">
                                      <p:cBhvr>
                                        <p:cTn id="23" dur="2000"/>
                                        <p:tgtEl>
                                          <p:spTgt spid="13">
                                            <p:txEl>
                                              <p:pRg st="2" end="2"/>
                                            </p:txEl>
                                          </p:spTgt>
                                        </p:tgtEl>
                                      </p:cBhvr>
                                    </p:animEffect>
                                  </p:childTnLst>
                                </p:cTn>
                              </p:par>
                            </p:childTnLst>
                          </p:cTn>
                        </p:par>
                        <p:par>
                          <p:cTn id="24" fill="hold">
                            <p:stCondLst>
                              <p:cond delay="11000"/>
                            </p:stCondLst>
                            <p:childTnLst>
                              <p:par>
                                <p:cTn id="25" presetID="10" presetClass="entr" presetSubtype="0" fill="hold" grpId="0" nodeType="after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Effect transition="in" filter="fade">
                                      <p:cBhvr>
                                        <p:cTn id="27" dur="2000"/>
                                        <p:tgtEl>
                                          <p:spTgt spid="13">
                                            <p:txEl>
                                              <p:pRg st="3" end="3"/>
                                            </p:txEl>
                                          </p:spTgt>
                                        </p:tgtEl>
                                      </p:cBhvr>
                                    </p:animEffect>
                                  </p:childTnLst>
                                </p:cTn>
                              </p:par>
                            </p:childTnLst>
                          </p:cTn>
                        </p:par>
                        <p:par>
                          <p:cTn id="28" fill="hold">
                            <p:stCondLst>
                              <p:cond delay="13000"/>
                            </p:stCondLst>
                            <p:childTnLst>
                              <p:par>
                                <p:cTn id="29" presetID="10" presetClass="entr" presetSubtype="0" fill="hold" grpId="0"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fade">
                                      <p:cBhvr>
                                        <p:cTn id="31" dur="2000"/>
                                        <p:tgtEl>
                                          <p:spTgt spid="13">
                                            <p:txEl>
                                              <p:pRg st="4" end="4"/>
                                            </p:txEl>
                                          </p:spTgt>
                                        </p:tgtEl>
                                      </p:cBhvr>
                                    </p:animEffect>
                                  </p:childTnLst>
                                </p:cTn>
                              </p:par>
                              <p:par>
                                <p:cTn id="32" presetID="10" presetClass="entr" presetSubtype="0" fill="hold" nodeType="withEffect">
                                  <p:stCondLst>
                                    <p:cond delay="5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3" grpId="0" build="p" bldLvl="2"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1691680" y="2204865"/>
            <a:ext cx="5904656" cy="1152127"/>
            <a:chOff x="1691680" y="2204865"/>
            <a:chExt cx="5904656" cy="1152127"/>
          </a:xfrm>
        </p:grpSpPr>
        <p:sp>
          <p:nvSpPr>
            <p:cNvPr id="18" name="Rounded Rectangle 17"/>
            <p:cNvSpPr/>
            <p:nvPr/>
          </p:nvSpPr>
          <p:spPr>
            <a:xfrm>
              <a:off x="1691680" y="2204865"/>
              <a:ext cx="5904656" cy="1152127"/>
            </a:xfrm>
            <a:prstGeom prst="roundRect">
              <a:avLst/>
            </a:prstGeom>
            <a:noFill/>
            <a:ln w="6350">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28"/>
            <p:cNvSpPr/>
            <p:nvPr/>
          </p:nvSpPr>
          <p:spPr>
            <a:xfrm>
              <a:off x="3203848" y="2276872"/>
              <a:ext cx="4320480" cy="1015663"/>
            </a:xfrm>
            <a:prstGeom prst="rect">
              <a:avLst/>
            </a:prstGeom>
          </p:spPr>
          <p:txBody>
            <a:bodyPr wrap="square">
              <a:spAutoFit/>
            </a:bodyPr>
            <a:lstStyle/>
            <a:p>
              <a:r>
                <a:rPr lang="en-GB" sz="2800" dirty="0" smtClean="0">
                  <a:latin typeface="Century Gothic" pitchFamily="34" charset="0"/>
                </a:rPr>
                <a:t>Decide what you think about the question</a:t>
              </a:r>
              <a:r>
                <a:rPr lang="en-GB" sz="3200" dirty="0" smtClean="0">
                  <a:latin typeface="Century Gothic" pitchFamily="34" charset="0"/>
                </a:rPr>
                <a:t>.</a:t>
              </a:r>
            </a:p>
          </p:txBody>
        </p:sp>
        <p:pic>
          <p:nvPicPr>
            <p:cNvPr id="30" name="Picture 29" descr="discuss.png"/>
            <p:cNvPicPr>
              <a:picLocks noChangeAspect="1"/>
            </p:cNvPicPr>
            <p:nvPr/>
          </p:nvPicPr>
          <p:blipFill>
            <a:blip r:embed="rId4" cstate="print"/>
            <a:stretch>
              <a:fillRect/>
            </a:stretch>
          </p:blipFill>
          <p:spPr>
            <a:xfrm>
              <a:off x="1993467" y="2492896"/>
              <a:ext cx="922349" cy="546537"/>
            </a:xfrm>
            <a:prstGeom prst="rect">
              <a:avLst/>
            </a:prstGeom>
          </p:spPr>
        </p:pic>
      </p:grpSp>
      <p:pic>
        <p:nvPicPr>
          <p:cNvPr id="40" name="Picture 39" descr="anti vaping woman.png"/>
          <p:cNvPicPr>
            <a:picLocks noChangeAspect="1"/>
          </p:cNvPicPr>
          <p:nvPr/>
        </p:nvPicPr>
        <p:blipFill>
          <a:blip r:embed="rId5" cstate="print"/>
          <a:stretch>
            <a:fillRect/>
          </a:stretch>
        </p:blipFill>
        <p:spPr>
          <a:xfrm>
            <a:off x="0" y="3146768"/>
            <a:ext cx="3995936" cy="3505693"/>
          </a:xfrm>
          <a:prstGeom prst="rect">
            <a:avLst/>
          </a:prstGeom>
        </p:spPr>
      </p:pic>
      <p:sp>
        <p:nvSpPr>
          <p:cNvPr id="45" name="Rounded Rectangle 44"/>
          <p:cNvSpPr/>
          <p:nvPr/>
        </p:nvSpPr>
        <p:spPr>
          <a:xfrm>
            <a:off x="0" y="6529282"/>
            <a:ext cx="3131840" cy="35610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Engage</a:t>
            </a:r>
          </a:p>
        </p:txBody>
      </p:sp>
      <p:sp>
        <p:nvSpPr>
          <p:cNvPr id="47" name="Rounded Rectangle 46"/>
          <p:cNvSpPr/>
          <p:nvPr/>
        </p:nvSpPr>
        <p:spPr>
          <a:xfrm>
            <a:off x="3059832" y="6525344"/>
            <a:ext cx="3059832" cy="360040"/>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Review</a:t>
            </a:r>
          </a:p>
        </p:txBody>
      </p:sp>
      <p:pic>
        <p:nvPicPr>
          <p:cNvPr id="39" name="Picture 38" descr="vaping man.png"/>
          <p:cNvPicPr>
            <a:picLocks noChangeAspect="1"/>
          </p:cNvPicPr>
          <p:nvPr/>
        </p:nvPicPr>
        <p:blipFill>
          <a:blip r:embed="rId6" cstate="print"/>
          <a:srcRect l="-1584" r="3144"/>
          <a:stretch>
            <a:fillRect/>
          </a:stretch>
        </p:blipFill>
        <p:spPr>
          <a:xfrm>
            <a:off x="3491880" y="2780928"/>
            <a:ext cx="5652120" cy="3816423"/>
          </a:xfrm>
          <a:prstGeom prst="rect">
            <a:avLst/>
          </a:prstGeom>
        </p:spPr>
      </p:pic>
      <p:pic>
        <p:nvPicPr>
          <p:cNvPr id="38" name="Picture 4"/>
          <p:cNvPicPr>
            <a:picLocks noChangeAspect="1" noChangeArrowheads="1"/>
          </p:cNvPicPr>
          <p:nvPr/>
        </p:nvPicPr>
        <p:blipFill>
          <a:blip r:embed="rId7" cstate="print"/>
          <a:srcRect b="65107"/>
          <a:stretch>
            <a:fillRect/>
          </a:stretch>
        </p:blipFill>
        <p:spPr bwMode="auto">
          <a:xfrm>
            <a:off x="-180527" y="-171400"/>
            <a:ext cx="9505056" cy="2276872"/>
          </a:xfrm>
          <a:prstGeom prst="rect">
            <a:avLst/>
          </a:prstGeom>
          <a:ln>
            <a:noFill/>
          </a:ln>
          <a:effectLst>
            <a:softEdge rad="112500"/>
          </a:effectLst>
        </p:spPr>
      </p:pic>
      <p:grpSp>
        <p:nvGrpSpPr>
          <p:cNvPr id="31" name="Group 9"/>
          <p:cNvGrpSpPr/>
          <p:nvPr/>
        </p:nvGrpSpPr>
        <p:grpSpPr>
          <a:xfrm>
            <a:off x="7813154" y="0"/>
            <a:ext cx="1296144" cy="641606"/>
            <a:chOff x="7813154" y="0"/>
            <a:chExt cx="1296144" cy="641606"/>
          </a:xfrm>
        </p:grpSpPr>
        <p:sp>
          <p:nvSpPr>
            <p:cNvPr id="32" name="TextBox 31"/>
            <p:cNvSpPr txBox="1"/>
            <p:nvPr/>
          </p:nvSpPr>
          <p:spPr>
            <a:xfrm>
              <a:off x="7813154" y="0"/>
              <a:ext cx="792088"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SS1-2</a:t>
              </a:r>
              <a:endParaRPr lang="en-GB" sz="1600" dirty="0">
                <a:solidFill>
                  <a:schemeClr val="bg1"/>
                </a:solidFill>
                <a:latin typeface="Century Gothic" pitchFamily="34" charset="0"/>
              </a:endParaRPr>
            </a:p>
          </p:txBody>
        </p:sp>
        <p:pic>
          <p:nvPicPr>
            <p:cNvPr id="33" name="Picture 32" descr="Student sheets.png"/>
            <p:cNvPicPr>
              <a:picLocks noChangeAspect="1"/>
            </p:cNvPicPr>
            <p:nvPr/>
          </p:nvPicPr>
          <p:blipFill>
            <a:blip r:embed="rId8" cstate="print"/>
            <a:stretch>
              <a:fillRect/>
            </a:stretch>
          </p:blipFill>
          <p:spPr>
            <a:xfrm>
              <a:off x="8598815" y="44624"/>
              <a:ext cx="510483" cy="596982"/>
            </a:xfrm>
            <a:prstGeom prst="rect">
              <a:avLst/>
            </a:prstGeom>
          </p:spPr>
        </p:pic>
      </p:grpSp>
      <p:grpSp>
        <p:nvGrpSpPr>
          <p:cNvPr id="34" name="Group 33"/>
          <p:cNvGrpSpPr/>
          <p:nvPr/>
        </p:nvGrpSpPr>
        <p:grpSpPr>
          <a:xfrm>
            <a:off x="2051720" y="764704"/>
            <a:ext cx="5112568" cy="1296144"/>
            <a:chOff x="251520" y="1196752"/>
            <a:chExt cx="5112568" cy="1296144"/>
          </a:xfrm>
        </p:grpSpPr>
        <p:sp>
          <p:nvSpPr>
            <p:cNvPr id="35" name="Rounded Rectangle 34"/>
            <p:cNvSpPr/>
            <p:nvPr/>
          </p:nvSpPr>
          <p:spPr>
            <a:xfrm>
              <a:off x="251520" y="1196752"/>
              <a:ext cx="5112568" cy="1296144"/>
            </a:xfrm>
            <a:prstGeom prst="round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TextBox 35"/>
            <p:cNvSpPr txBox="1"/>
            <p:nvPr/>
          </p:nvSpPr>
          <p:spPr>
            <a:xfrm>
              <a:off x="398072" y="1317020"/>
              <a:ext cx="4819465" cy="1055608"/>
            </a:xfrm>
            <a:prstGeom prst="roundRect">
              <a:avLst/>
            </a:prstGeom>
            <a:noFill/>
            <a:ln>
              <a:noFill/>
            </a:ln>
          </p:spPr>
          <p:txBody>
            <a:bodyPr wrap="square" rtlCol="0">
              <a:spAutoFit/>
            </a:bodyPr>
            <a:lstStyle/>
            <a:p>
              <a:r>
                <a:rPr lang="en-GB" sz="2800" dirty="0" smtClean="0">
                  <a:solidFill>
                    <a:srgbClr val="FFFFFF"/>
                  </a:solidFill>
                  <a:latin typeface="Century Gothic" pitchFamily="34" charset="0"/>
                </a:rPr>
                <a:t>Can nicotine from vaping get to people nearby?</a:t>
              </a:r>
              <a:endParaRPr lang="en-GB" sz="2700" b="1" dirty="0" smtClean="0">
                <a:solidFill>
                  <a:srgbClr val="FFFFFF"/>
                </a:solidFill>
                <a:latin typeface="Century Gothic" pitchFamily="34" charset="0"/>
              </a:endParaRPr>
            </a:p>
          </p:txBody>
        </p:sp>
      </p:grpSp>
      <p:pic>
        <p:nvPicPr>
          <p:cNvPr id="41" name="Picture 40" descr="engagelogo.png"/>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
        <p:nvSpPr>
          <p:cNvPr id="43" name="Rounded Rectangle 42"/>
          <p:cNvSpPr/>
          <p:nvPr/>
        </p:nvSpPr>
        <p:spPr>
          <a:xfrm rot="16200000">
            <a:off x="9147942" y="5706833"/>
            <a:ext cx="306387" cy="1079313"/>
          </a:xfrm>
          <a:prstGeom prst="round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44"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9</a:t>
            </a:fld>
            <a:endParaRPr lang="en-GB" altLang="en-US" sz="1400" b="1" dirty="0">
              <a:solidFill>
                <a:schemeClr val="bg1"/>
              </a:solidFill>
              <a:latin typeface="Century Gothic" pitchFamily="34" charset="0"/>
            </a:endParaRPr>
          </a:p>
        </p:txBody>
      </p:sp>
      <p:sp>
        <p:nvSpPr>
          <p:cNvPr id="48" name="Rounded Rectangle 47"/>
          <p:cNvSpPr/>
          <p:nvPr/>
        </p:nvSpPr>
        <p:spPr>
          <a:xfrm>
            <a:off x="6084168" y="6525344"/>
            <a:ext cx="3059832" cy="360040"/>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Consider</a:t>
            </a:r>
          </a:p>
        </p:txBody>
      </p:sp>
    </p:spTree>
    <p:custDataLst>
      <p:tags r:id="rId1"/>
    </p:custDataLst>
    <p:extLst>
      <p:ext uri="{BB962C8B-B14F-4D97-AF65-F5344CB8AC3E}">
        <p14:creationId xmlns="" xmlns:p14="http://schemas.microsoft.com/office/powerpoint/2010/main" val="1377132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2000"/>
                                        <p:tgtEl>
                                          <p:spTgt spid="3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2000"/>
                                        <p:tgtEl>
                                          <p:spTgt spid="39"/>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2000"/>
                                        <p:tgtEl>
                                          <p:spTgt spid="40"/>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196752"/>
            <a:ext cx="9142412" cy="1066801"/>
          </a:xfrm>
          <a:prstGeom prst="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9" name="TextBox 8"/>
          <p:cNvSpPr txBox="1"/>
          <p:nvPr/>
        </p:nvSpPr>
        <p:spPr>
          <a:xfrm>
            <a:off x="900229" y="1257462"/>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Electronic cigarettes</a:t>
            </a:r>
          </a:p>
        </p:txBody>
      </p:sp>
      <p:sp>
        <p:nvSpPr>
          <p:cNvPr id="2" name="Title 1"/>
          <p:cNvSpPr>
            <a:spLocks noGrp="1"/>
          </p:cNvSpPr>
          <p:nvPr>
            <p:ph type="ctrTitle" idx="4294967295"/>
          </p:nvPr>
        </p:nvSpPr>
        <p:spPr>
          <a:xfrm>
            <a:off x="2411762" y="476672"/>
            <a:ext cx="4464050" cy="647700"/>
          </a:xfrm>
        </p:spPr>
        <p:txBody>
          <a:bodyPr>
            <a:noAutofit/>
          </a:bodyPr>
          <a:lstStyle/>
          <a:p>
            <a:pPr algn="ctr"/>
            <a:r>
              <a:rPr lang="en-US" sz="3200" dirty="0" smtClean="0">
                <a:solidFill>
                  <a:schemeClr val="accent3">
                    <a:lumMod val="75000"/>
                  </a:schemeClr>
                </a:solidFill>
                <a:latin typeface="Century Gothic" pitchFamily="34" charset="0"/>
              </a:rPr>
              <a:t>Student sheets</a:t>
            </a:r>
            <a:endParaRPr lang="en-US" sz="4000" dirty="0">
              <a:solidFill>
                <a:schemeClr val="accent3">
                  <a:lumMod val="75000"/>
                </a:schemeClr>
              </a:solidFill>
              <a:latin typeface="Century Gothic" pitchFamily="34" charset="0"/>
              <a:cs typeface="Lato Regular"/>
            </a:endParaRPr>
          </a:p>
        </p:txBody>
      </p:sp>
      <p:pic>
        <p:nvPicPr>
          <p:cNvPr id="5" name="Picture 4" descr="engagelogo.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035614" y="205267"/>
            <a:ext cx="1902871" cy="763249"/>
          </a:xfrm>
          <a:prstGeom prst="rect">
            <a:avLst/>
          </a:prstGeom>
        </p:spPr>
      </p:pic>
      <p:graphicFrame>
        <p:nvGraphicFramePr>
          <p:cNvPr id="18" name="Table 17"/>
          <p:cNvGraphicFramePr>
            <a:graphicFrameLocks noGrp="1"/>
          </p:cNvGraphicFramePr>
          <p:nvPr>
            <p:extLst>
              <p:ext uri="{D42A27DB-BD31-4B8C-83A1-F6EECF244321}">
                <p14:modId xmlns="" xmlns:p14="http://schemas.microsoft.com/office/powerpoint/2010/main" val="2217273036"/>
              </p:ext>
            </p:extLst>
          </p:nvPr>
        </p:nvGraphicFramePr>
        <p:xfrm>
          <a:off x="1331639" y="2466301"/>
          <a:ext cx="6552728" cy="1732140"/>
        </p:xfrm>
        <a:graphic>
          <a:graphicData uri="http://schemas.openxmlformats.org/drawingml/2006/table">
            <a:tbl>
              <a:tblPr/>
              <a:tblGrid>
                <a:gridCol w="1368153"/>
                <a:gridCol w="2520280"/>
                <a:gridCol w="2664295"/>
              </a:tblGrid>
              <a:tr h="439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chemeClr val="accent3">
                              <a:lumMod val="75000"/>
                            </a:schemeClr>
                          </a:solidFill>
                          <a:latin typeface="Century Gothic" panose="020B0502020202020204" pitchFamily="34" charset="0"/>
                        </a:rPr>
                        <a:t>Sheet no. </a:t>
                      </a:r>
                      <a:endParaRPr kumimoji="0" lang="en-GB" sz="1600" b="0" i="0" u="none" strike="noStrike" cap="none" normalizeH="0" baseline="0" dirty="0" smtClean="0">
                        <a:ln>
                          <a:noFill/>
                        </a:ln>
                        <a:solidFill>
                          <a:schemeClr val="accent3">
                            <a:lumMod val="75000"/>
                          </a:schemeClr>
                        </a:solidFill>
                        <a:effectLst/>
                        <a:latin typeface="Century Gothic" panose="020B0502020202020204" pitchFamily="34" charset="0"/>
                        <a:ea typeface="ＭＳ Ｐゴシック" charset="-128"/>
                        <a:cs typeface="Arial" charset="0"/>
                      </a:endParaRPr>
                    </a:p>
                  </a:txBody>
                  <a:tcPr marL="126000" marR="126000" marT="72000" marB="50400" horzOverflow="overflow">
                    <a:lnL>
                      <a:noFill/>
                    </a:lnL>
                    <a:lnR w="12700" cap="flat" cmpd="sng" algn="ctr">
                      <a:solidFill>
                        <a:schemeClr val="accent3">
                          <a:lumMod val="75000"/>
                        </a:schemeClr>
                      </a:solidFill>
                      <a:prstDash val="solid"/>
                      <a:round/>
                      <a:headEnd type="none" w="med" len="med"/>
                      <a:tailEnd type="none" w="med" len="med"/>
                    </a:lnR>
                    <a:lnT>
                      <a:noFill/>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chemeClr val="accent3">
                              <a:lumMod val="75000"/>
                            </a:schemeClr>
                          </a:solidFill>
                          <a:latin typeface="Century Gothic" panose="020B0502020202020204" pitchFamily="34" charset="0"/>
                        </a:rPr>
                        <a:t>Title </a:t>
                      </a:r>
                      <a:endParaRPr kumimoji="0" lang="en-GB" sz="1600" b="0" i="0" u="none" strike="noStrike" cap="none" normalizeH="0" baseline="0" dirty="0" smtClean="0">
                        <a:ln>
                          <a:noFill/>
                        </a:ln>
                        <a:solidFill>
                          <a:schemeClr val="accent3">
                            <a:lumMod val="75000"/>
                          </a:schemeClr>
                        </a:solidFill>
                        <a:effectLst/>
                        <a:latin typeface="Century Gothic" panose="020B0502020202020204" pitchFamily="34" charset="0"/>
                        <a:ea typeface="ＭＳ Ｐゴシック" charset="-128"/>
                        <a:cs typeface="Arial" charset="0"/>
                      </a:endParaRPr>
                    </a:p>
                  </a:txBody>
                  <a:tcPr marL="126000" marR="126000" marT="72000" marB="50400"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a:noFill/>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chemeClr val="accent3">
                              <a:lumMod val="75000"/>
                            </a:schemeClr>
                          </a:solidFill>
                          <a:latin typeface="Century Gothic" panose="020B0502020202020204" pitchFamily="34" charset="0"/>
                        </a:rPr>
                        <a:t>Notes</a:t>
                      </a:r>
                      <a:endParaRPr kumimoji="0" lang="en-GB" sz="1600" b="0" i="0" u="none" strike="noStrike" cap="none" normalizeH="0" baseline="0" dirty="0" smtClean="0">
                        <a:ln>
                          <a:noFill/>
                        </a:ln>
                        <a:solidFill>
                          <a:schemeClr val="accent3">
                            <a:lumMod val="75000"/>
                          </a:schemeClr>
                        </a:solidFill>
                        <a:effectLst/>
                        <a:latin typeface="Century Gothic" panose="020B0502020202020204" pitchFamily="34" charset="0"/>
                        <a:ea typeface="ＭＳ Ｐゴシック" charset="-128"/>
                        <a:cs typeface="Arial" charset="0"/>
                      </a:endParaRPr>
                    </a:p>
                  </a:txBody>
                  <a:tcPr marL="126000" marR="126000" marT="72000" marB="50400" horzOverflow="overflow">
                    <a:lnL w="12700" cap="flat" cmpd="sng" algn="ctr">
                      <a:solidFill>
                        <a:schemeClr val="accent3">
                          <a:lumMod val="75000"/>
                        </a:schemeClr>
                      </a:solidFill>
                      <a:prstDash val="solid"/>
                      <a:round/>
                      <a:headEnd type="none" w="med" len="med"/>
                      <a:tailEnd type="none" w="med" len="med"/>
                    </a:lnL>
                    <a:lnR>
                      <a:noFill/>
                    </a:lnR>
                    <a:lnT>
                      <a:noFill/>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SS1</a:t>
                      </a:r>
                    </a:p>
                  </a:txBody>
                  <a:tcPr anchor="ctr" horzOverflow="overflow">
                    <a:lnL>
                      <a:noFill/>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Particles in vaping</a:t>
                      </a:r>
                    </a:p>
                  </a:txBody>
                  <a:tcPr anchor="ctr"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one per pair</a:t>
                      </a:r>
                    </a:p>
                  </a:txBody>
                  <a:tcPr anchor="ctr" horzOverflow="overflow">
                    <a:lnL w="12700" cap="flat" cmpd="sng" algn="ctr">
                      <a:solidFill>
                        <a:schemeClr val="accent3">
                          <a:lumMod val="75000"/>
                        </a:schemeClr>
                      </a:solidFill>
                      <a:prstDash val="solid"/>
                      <a:round/>
                      <a:headEnd type="none" w="med" len="med"/>
                      <a:tailEnd type="none" w="med" len="med"/>
                    </a:lnL>
                    <a:lnR>
                      <a:noFill/>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SS2a and 2b</a:t>
                      </a:r>
                    </a:p>
                  </a:txBody>
                  <a:tcPr horzOverflow="overflow">
                    <a:lnL>
                      <a:noFill/>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Particle diagrams</a:t>
                      </a:r>
                    </a:p>
                  </a:txBody>
                  <a:tcPr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of for each for every student </a:t>
                      </a:r>
                    </a:p>
                  </a:txBody>
                  <a:tcPr horzOverflow="overflow">
                    <a:lnL w="12700" cap="flat" cmpd="sng" algn="ctr">
                      <a:solidFill>
                        <a:schemeClr val="accent3">
                          <a:lumMod val="75000"/>
                        </a:schemeClr>
                      </a:solidFill>
                      <a:prstDash val="solid"/>
                      <a:round/>
                      <a:headEnd type="none" w="med" len="med"/>
                      <a:tailEnd type="none" w="med" len="med"/>
                    </a:lnL>
                    <a:lnR>
                      <a:noFill/>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tr>
            </a:tbl>
          </a:graphicData>
        </a:graphic>
      </p:graphicFrame>
      <p:sp>
        <p:nvSpPr>
          <p:cNvPr id="7" name="Action Button: Custom 6">
            <a:hlinkClick r:id="rId4" action="ppaction://hlinksldjump" highlightClick="1"/>
          </p:cNvPr>
          <p:cNvSpPr/>
          <p:nvPr/>
        </p:nvSpPr>
        <p:spPr>
          <a:xfrm>
            <a:off x="6875856" y="0"/>
            <a:ext cx="2268144" cy="1169368"/>
          </a:xfrm>
          <a:prstGeom prst="actionButtonBlank">
            <a:avLst/>
          </a:prstGeom>
          <a:solidFill>
            <a:schemeClr val="bg1">
              <a:lumMod val="85000"/>
              <a:alpha val="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extLst>
      <p:ext uri="{BB962C8B-B14F-4D97-AF65-F5344CB8AC3E}">
        <p14:creationId xmlns="" xmlns:p14="http://schemas.microsoft.com/office/powerpoint/2010/main" val="23984087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vaping equipment.png"/>
          <p:cNvPicPr>
            <a:picLocks noChangeAspect="1"/>
          </p:cNvPicPr>
          <p:nvPr/>
        </p:nvPicPr>
        <p:blipFill>
          <a:blip r:embed="rId4" cstate="print"/>
          <a:stretch>
            <a:fillRect/>
          </a:stretch>
        </p:blipFill>
        <p:spPr>
          <a:xfrm>
            <a:off x="1569820" y="2420888"/>
            <a:ext cx="3722260" cy="2304256"/>
          </a:xfrm>
          <a:prstGeom prst="rect">
            <a:avLst/>
          </a:prstGeom>
        </p:spPr>
      </p:pic>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70" name="Picture 69" descr="Student sheets.png"/>
            <p:cNvPicPr>
              <a:picLocks noChangeAspect="1"/>
            </p:cNvPicPr>
            <p:nvPr/>
          </p:nvPicPr>
          <p:blipFill>
            <a:blip r:embed="rId5" cstate="print"/>
            <a:stretch>
              <a:fillRect/>
            </a:stretch>
          </p:blipFill>
          <p:spPr>
            <a:xfrm>
              <a:off x="8598815" y="44624"/>
              <a:ext cx="510483" cy="596982"/>
            </a:xfrm>
            <a:prstGeom prst="rect">
              <a:avLst/>
            </a:prstGeom>
          </p:spPr>
        </p:pic>
      </p:grpSp>
      <p:sp>
        <p:nvSpPr>
          <p:cNvPr id="71" name="TextBox 70"/>
          <p:cNvSpPr txBox="1"/>
          <p:nvPr/>
        </p:nvSpPr>
        <p:spPr>
          <a:xfrm>
            <a:off x="2123728" y="200834"/>
            <a:ext cx="5904656" cy="707886"/>
          </a:xfrm>
          <a:prstGeom prst="rect">
            <a:avLst/>
          </a:prstGeom>
          <a:noFill/>
        </p:spPr>
        <p:txBody>
          <a:bodyPr wrap="square" rtlCol="0">
            <a:spAutoFit/>
          </a:bodyPr>
          <a:lstStyle/>
          <a:p>
            <a:r>
              <a:rPr lang="en-GB" sz="4000" dirty="0" smtClean="0">
                <a:solidFill>
                  <a:schemeClr val="accent3">
                    <a:lumMod val="75000"/>
                  </a:schemeClr>
                </a:solidFill>
                <a:latin typeface="Century Gothic" pitchFamily="34" charset="0"/>
                <a:ea typeface="+mj-ea"/>
                <a:cs typeface="+mj-cs"/>
              </a:rPr>
              <a:t>Particles and vaping</a:t>
            </a:r>
            <a:endParaRPr lang="en-GB" sz="4000" dirty="0">
              <a:solidFill>
                <a:schemeClr val="accent3">
                  <a:lumMod val="75000"/>
                </a:schemeClr>
              </a:solidFill>
              <a:latin typeface="Century Gothic" pitchFamily="34" charset="0"/>
              <a:ea typeface="+mj-ea"/>
              <a:cs typeface="+mj-cs"/>
            </a:endParaRPr>
          </a:p>
        </p:txBody>
      </p:sp>
      <p:sp>
        <p:nvSpPr>
          <p:cNvPr id="30" name="TextBox 29"/>
          <p:cNvSpPr txBox="1"/>
          <p:nvPr/>
        </p:nvSpPr>
        <p:spPr>
          <a:xfrm>
            <a:off x="4355976" y="1052736"/>
            <a:ext cx="3672408" cy="430887"/>
          </a:xfrm>
          <a:prstGeom prst="rect">
            <a:avLst/>
          </a:prstGeom>
          <a:noFill/>
        </p:spPr>
        <p:txBody>
          <a:bodyPr wrap="square" rtlCol="0">
            <a:spAutoFit/>
          </a:bodyPr>
          <a:lstStyle/>
          <a:p>
            <a:r>
              <a:rPr lang="en-GB" sz="2200" dirty="0" smtClean="0">
                <a:solidFill>
                  <a:schemeClr val="accent3">
                    <a:lumMod val="75000"/>
                  </a:schemeClr>
                </a:solidFill>
                <a:latin typeface="Century Gothic" pitchFamily="34" charset="0"/>
                <a:ea typeface="+mj-ea"/>
                <a:cs typeface="+mj-cs"/>
              </a:rPr>
              <a:t>Moving around in the air </a:t>
            </a:r>
            <a:endParaRPr lang="en-GB" sz="2200" dirty="0">
              <a:solidFill>
                <a:schemeClr val="accent3">
                  <a:lumMod val="75000"/>
                </a:schemeClr>
              </a:solidFill>
              <a:latin typeface="Century Gothic" pitchFamily="34" charset="0"/>
              <a:ea typeface="+mj-ea"/>
              <a:cs typeface="+mj-cs"/>
            </a:endParaRPr>
          </a:p>
        </p:txBody>
      </p:sp>
      <p:sp>
        <p:nvSpPr>
          <p:cNvPr id="10" name="TextBox 9"/>
          <p:cNvSpPr txBox="1"/>
          <p:nvPr/>
        </p:nvSpPr>
        <p:spPr>
          <a:xfrm>
            <a:off x="179512" y="4579094"/>
            <a:ext cx="1728192" cy="430887"/>
          </a:xfrm>
          <a:prstGeom prst="rect">
            <a:avLst/>
          </a:prstGeom>
          <a:noFill/>
        </p:spPr>
        <p:txBody>
          <a:bodyPr wrap="square" rtlCol="0">
            <a:spAutoFit/>
          </a:bodyPr>
          <a:lstStyle/>
          <a:p>
            <a:r>
              <a:rPr lang="en-GB" sz="2200" dirty="0" smtClean="0">
                <a:solidFill>
                  <a:schemeClr val="accent3">
                    <a:lumMod val="75000"/>
                  </a:schemeClr>
                </a:solidFill>
                <a:latin typeface="Century Gothic" pitchFamily="34" charset="0"/>
                <a:ea typeface="+mj-ea"/>
                <a:cs typeface="+mj-cs"/>
              </a:rPr>
              <a:t>The aerosol</a:t>
            </a:r>
            <a:endParaRPr lang="en-GB" sz="2200" dirty="0">
              <a:solidFill>
                <a:schemeClr val="accent3">
                  <a:lumMod val="75000"/>
                </a:schemeClr>
              </a:solidFill>
              <a:latin typeface="Century Gothic" pitchFamily="34" charset="0"/>
              <a:ea typeface="+mj-ea"/>
              <a:cs typeface="+mj-cs"/>
            </a:endParaRPr>
          </a:p>
        </p:txBody>
      </p:sp>
      <p:sp>
        <p:nvSpPr>
          <p:cNvPr id="11" name="TextBox 10"/>
          <p:cNvSpPr txBox="1"/>
          <p:nvPr/>
        </p:nvSpPr>
        <p:spPr>
          <a:xfrm>
            <a:off x="179512" y="1484784"/>
            <a:ext cx="3240360" cy="584775"/>
          </a:xfrm>
          <a:prstGeom prst="rect">
            <a:avLst/>
          </a:prstGeom>
          <a:noFill/>
        </p:spPr>
        <p:txBody>
          <a:bodyPr wrap="square" rtlCol="0">
            <a:spAutoFit/>
          </a:bodyPr>
          <a:lstStyle/>
          <a:p>
            <a:r>
              <a:rPr lang="en-GB" sz="1600" b="1" dirty="0" smtClean="0">
                <a:latin typeface="Century Gothic" pitchFamily="34" charset="0"/>
              </a:rPr>
              <a:t>Solvent</a:t>
            </a:r>
            <a:r>
              <a:rPr lang="en-GB" sz="1600" dirty="0" smtClean="0">
                <a:latin typeface="Century Gothic" pitchFamily="34" charset="0"/>
              </a:rPr>
              <a:t>:  propane-1,2,3-triol</a:t>
            </a:r>
          </a:p>
          <a:p>
            <a:r>
              <a:rPr lang="en-GB" sz="1600" b="1" dirty="0" smtClean="0">
                <a:latin typeface="Century Gothic" pitchFamily="34" charset="0"/>
              </a:rPr>
              <a:t>Solutes</a:t>
            </a:r>
            <a:r>
              <a:rPr lang="en-GB" sz="1600" dirty="0" smtClean="0">
                <a:latin typeface="Century Gothic" pitchFamily="34" charset="0"/>
              </a:rPr>
              <a:t>:  nicotine and water </a:t>
            </a:r>
          </a:p>
        </p:txBody>
      </p:sp>
      <p:sp>
        <p:nvSpPr>
          <p:cNvPr id="13" name="TextBox 12"/>
          <p:cNvSpPr txBox="1"/>
          <p:nvPr/>
        </p:nvSpPr>
        <p:spPr>
          <a:xfrm>
            <a:off x="179512" y="4939134"/>
            <a:ext cx="4032448" cy="1154162"/>
          </a:xfrm>
          <a:prstGeom prst="rect">
            <a:avLst/>
          </a:prstGeom>
          <a:noFill/>
        </p:spPr>
        <p:txBody>
          <a:bodyPr wrap="square" rtlCol="0">
            <a:spAutoFit/>
          </a:bodyPr>
          <a:lstStyle/>
          <a:p>
            <a:r>
              <a:rPr lang="en-GB" sz="1600" dirty="0" smtClean="0">
                <a:latin typeface="Century Gothic" pitchFamily="34" charset="0"/>
              </a:rPr>
              <a:t>The aerosol is tiny droplets of liquid water, liquid propane-1,2,3-triol, and liquid nicotine mixed with the air. </a:t>
            </a:r>
          </a:p>
          <a:p>
            <a:pPr>
              <a:spcBef>
                <a:spcPts val="600"/>
              </a:spcBef>
            </a:pPr>
            <a:r>
              <a:rPr lang="en-GB" sz="1600" dirty="0" smtClean="0">
                <a:latin typeface="Century Gothic" pitchFamily="34" charset="0"/>
              </a:rPr>
              <a:t>The air is mainly nitrogen and oxygen. </a:t>
            </a:r>
            <a:endParaRPr lang="en-GB" sz="1600" dirty="0">
              <a:latin typeface="Century Gothic" pitchFamily="34" charset="0"/>
            </a:endParaRPr>
          </a:p>
        </p:txBody>
      </p:sp>
      <p:sp>
        <p:nvSpPr>
          <p:cNvPr id="14" name="TextBox 13"/>
          <p:cNvSpPr txBox="1"/>
          <p:nvPr/>
        </p:nvSpPr>
        <p:spPr>
          <a:xfrm>
            <a:off x="4355976" y="1465614"/>
            <a:ext cx="4429000" cy="4662815"/>
          </a:xfrm>
          <a:prstGeom prst="rect">
            <a:avLst/>
          </a:prstGeom>
          <a:noFill/>
        </p:spPr>
        <p:txBody>
          <a:bodyPr wrap="square" rtlCol="0">
            <a:spAutoFit/>
          </a:bodyPr>
          <a:lstStyle/>
          <a:p>
            <a:r>
              <a:rPr lang="en-GB" sz="1600" dirty="0" smtClean="0">
                <a:latin typeface="Century Gothic" pitchFamily="34" charset="0"/>
              </a:rPr>
              <a:t>The exhaled breath of an e-cigarette </a:t>
            </a:r>
            <a:br>
              <a:rPr lang="en-GB" sz="1600" dirty="0" smtClean="0">
                <a:latin typeface="Century Gothic" pitchFamily="34" charset="0"/>
              </a:rPr>
            </a:br>
            <a:r>
              <a:rPr lang="en-GB" sz="1600" dirty="0" smtClean="0">
                <a:latin typeface="Century Gothic" pitchFamily="34" charset="0"/>
              </a:rPr>
              <a:t>user includes nicotine vapour. </a:t>
            </a:r>
            <a:br>
              <a:rPr lang="en-GB" sz="1600" dirty="0" smtClean="0">
                <a:latin typeface="Century Gothic" pitchFamily="34" charset="0"/>
              </a:rPr>
            </a:br>
            <a:r>
              <a:rPr lang="en-GB" sz="1600" dirty="0" smtClean="0">
                <a:latin typeface="Century Gothic" pitchFamily="34" charset="0"/>
              </a:rPr>
              <a:t>The nicotine particles mix with the air.</a:t>
            </a:r>
          </a:p>
          <a:p>
            <a:pPr>
              <a:spcBef>
                <a:spcPts val="600"/>
              </a:spcBef>
            </a:pPr>
            <a:r>
              <a:rPr lang="en-GB" sz="1600" dirty="0" smtClean="0">
                <a:latin typeface="Century Gothic" pitchFamily="34" charset="0"/>
              </a:rPr>
              <a:t>The air is mainly nitrogen and oxygen. Nitrogen and oxygen particles are smaller and lighter than nicotine particles.</a:t>
            </a:r>
          </a:p>
          <a:p>
            <a:pPr>
              <a:spcBef>
                <a:spcPts val="600"/>
              </a:spcBef>
            </a:pPr>
            <a:endParaRPr lang="en-GB" sz="1600" dirty="0" smtClean="0">
              <a:latin typeface="Century Gothic" pitchFamily="34" charset="0"/>
            </a:endParaRPr>
          </a:p>
          <a:p>
            <a:pPr>
              <a:spcBef>
                <a:spcPts val="600"/>
              </a:spcBef>
            </a:pPr>
            <a:endParaRPr lang="en-GB" sz="1600" dirty="0" smtClean="0">
              <a:latin typeface="Century Gothic" pitchFamily="34" charset="0"/>
            </a:endParaRPr>
          </a:p>
          <a:p>
            <a:pPr>
              <a:spcBef>
                <a:spcPts val="600"/>
              </a:spcBef>
            </a:pPr>
            <a:r>
              <a:rPr lang="en-GB" sz="1600" dirty="0" smtClean="0">
                <a:latin typeface="Century Gothic" pitchFamily="34" charset="0"/>
              </a:rPr>
              <a:t>In the gas state, particles move randomly. They collide with each other frequently which makes them change direction. </a:t>
            </a:r>
          </a:p>
          <a:p>
            <a:pPr>
              <a:spcBef>
                <a:spcPts val="600"/>
              </a:spcBef>
            </a:pPr>
            <a:r>
              <a:rPr lang="en-GB" sz="1600" dirty="0" smtClean="0">
                <a:latin typeface="Century Gothic" pitchFamily="34" charset="0"/>
              </a:rPr>
              <a:t>The nicotine vapour spreads out from </a:t>
            </a:r>
            <a:br>
              <a:rPr lang="en-GB" sz="1600" dirty="0" smtClean="0">
                <a:latin typeface="Century Gothic" pitchFamily="34" charset="0"/>
              </a:rPr>
            </a:br>
            <a:r>
              <a:rPr lang="en-GB" sz="1600" dirty="0" smtClean="0">
                <a:latin typeface="Century Gothic" pitchFamily="34" charset="0"/>
              </a:rPr>
              <a:t>a place where there are many nicotine particles to a place where there are fewer. In other words, they move from an area of high concentration to an area of low concentration. This is </a:t>
            </a:r>
            <a:r>
              <a:rPr lang="en-GB" sz="1600" b="1" dirty="0" smtClean="0">
                <a:solidFill>
                  <a:srgbClr val="7A5A00"/>
                </a:solidFill>
                <a:latin typeface="Century Gothic" pitchFamily="34" charset="0"/>
              </a:rPr>
              <a:t>diffusion</a:t>
            </a:r>
            <a:r>
              <a:rPr lang="en-GB" sz="1600" dirty="0" smtClean="0">
                <a:latin typeface="Century Gothic" pitchFamily="34" charset="0"/>
              </a:rPr>
              <a:t>.</a:t>
            </a:r>
            <a:endParaRPr lang="en-GB" sz="1600" dirty="0">
              <a:latin typeface="Century Gothic" pitchFamily="34" charset="0"/>
            </a:endParaRPr>
          </a:p>
        </p:txBody>
      </p:sp>
      <p:sp>
        <p:nvSpPr>
          <p:cNvPr id="15" name="TextBox 14"/>
          <p:cNvSpPr txBox="1"/>
          <p:nvPr/>
        </p:nvSpPr>
        <p:spPr>
          <a:xfrm>
            <a:off x="179512" y="1052736"/>
            <a:ext cx="2160240" cy="430887"/>
          </a:xfrm>
          <a:prstGeom prst="rect">
            <a:avLst/>
          </a:prstGeom>
          <a:noFill/>
        </p:spPr>
        <p:txBody>
          <a:bodyPr wrap="square" rtlCol="0">
            <a:spAutoFit/>
          </a:bodyPr>
          <a:lstStyle/>
          <a:p>
            <a:r>
              <a:rPr lang="en-GB" sz="2200" dirty="0" smtClean="0">
                <a:solidFill>
                  <a:srgbClr val="678034"/>
                </a:solidFill>
                <a:latin typeface="Century Gothic" pitchFamily="34" charset="0"/>
                <a:ea typeface="+mj-ea"/>
                <a:cs typeface="+mj-cs"/>
              </a:rPr>
              <a:t>The solution</a:t>
            </a:r>
            <a:endParaRPr lang="en-GB" sz="2200" dirty="0">
              <a:solidFill>
                <a:srgbClr val="678034"/>
              </a:solidFill>
              <a:latin typeface="Century Gothic" pitchFamily="34" charset="0"/>
              <a:ea typeface="+mj-ea"/>
              <a:cs typeface="+mj-cs"/>
            </a:endParaRPr>
          </a:p>
        </p:txBody>
      </p:sp>
      <p:sp>
        <p:nvSpPr>
          <p:cNvPr id="16" name="TextBox 15"/>
          <p:cNvSpPr txBox="1"/>
          <p:nvPr/>
        </p:nvSpPr>
        <p:spPr>
          <a:xfrm>
            <a:off x="179512" y="2105561"/>
            <a:ext cx="3888432" cy="1569660"/>
          </a:xfrm>
          <a:prstGeom prst="rect">
            <a:avLst/>
          </a:prstGeom>
          <a:noFill/>
        </p:spPr>
        <p:txBody>
          <a:bodyPr wrap="square" rtlCol="0">
            <a:spAutoFit/>
          </a:bodyPr>
          <a:lstStyle/>
          <a:p>
            <a:r>
              <a:rPr lang="en-GB" sz="1600" dirty="0" smtClean="0">
                <a:latin typeface="Century Gothic" pitchFamily="34" charset="0"/>
              </a:rPr>
              <a:t>In the solution solvent particles surround solute particles. </a:t>
            </a:r>
            <a:br>
              <a:rPr lang="en-GB" sz="1600" dirty="0" smtClean="0">
                <a:latin typeface="Century Gothic" pitchFamily="34" charset="0"/>
              </a:rPr>
            </a:br>
            <a:r>
              <a:rPr lang="en-GB" sz="1600" dirty="0" smtClean="0">
                <a:latin typeface="Century Gothic" pitchFamily="34" charset="0"/>
              </a:rPr>
              <a:t>There are more </a:t>
            </a:r>
            <a:br>
              <a:rPr lang="en-GB" sz="1600" dirty="0" smtClean="0">
                <a:latin typeface="Century Gothic" pitchFamily="34" charset="0"/>
              </a:rPr>
            </a:br>
            <a:r>
              <a:rPr lang="en-GB" sz="1600" dirty="0" smtClean="0">
                <a:latin typeface="Century Gothic" pitchFamily="34" charset="0"/>
              </a:rPr>
              <a:t>solvent particles </a:t>
            </a:r>
            <a:br>
              <a:rPr lang="en-GB" sz="1600" dirty="0" smtClean="0">
                <a:latin typeface="Century Gothic" pitchFamily="34" charset="0"/>
              </a:rPr>
            </a:br>
            <a:r>
              <a:rPr lang="en-GB" sz="1600" dirty="0" smtClean="0">
                <a:latin typeface="Century Gothic" pitchFamily="34" charset="0"/>
              </a:rPr>
              <a:t>than solute </a:t>
            </a:r>
            <a:br>
              <a:rPr lang="en-GB" sz="1600" dirty="0" smtClean="0">
                <a:latin typeface="Century Gothic" pitchFamily="34" charset="0"/>
              </a:rPr>
            </a:br>
            <a:r>
              <a:rPr lang="en-GB" sz="1600" dirty="0" smtClean="0">
                <a:latin typeface="Century Gothic" pitchFamily="34" charset="0"/>
              </a:rPr>
              <a:t>particles. </a:t>
            </a:r>
            <a:endParaRPr lang="en-GB" sz="1600" dirty="0">
              <a:latin typeface="Century Gothic" pitchFamily="34" charset="0"/>
            </a:endParaRPr>
          </a:p>
        </p:txBody>
      </p:sp>
      <p:cxnSp>
        <p:nvCxnSpPr>
          <p:cNvPr id="21" name="Straight Connector 20"/>
          <p:cNvCxnSpPr/>
          <p:nvPr/>
        </p:nvCxnSpPr>
        <p:spPr>
          <a:xfrm>
            <a:off x="4283968" y="1124744"/>
            <a:ext cx="0" cy="1944216"/>
          </a:xfrm>
          <a:prstGeom prst="line">
            <a:avLst/>
          </a:prstGeom>
          <a:ln w="12700">
            <a:solidFill>
              <a:srgbClr val="AC7F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283968" y="3861048"/>
            <a:ext cx="0" cy="2160240"/>
          </a:xfrm>
          <a:prstGeom prst="line">
            <a:avLst/>
          </a:prstGeom>
          <a:ln w="12700">
            <a:solidFill>
              <a:srgbClr val="AC7F00"/>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SS2a</a:t>
              </a:r>
              <a:endParaRPr lang="en-GB" sz="1600" dirty="0">
                <a:latin typeface="Century Gothic" pitchFamily="34" charset="0"/>
              </a:endParaRPr>
            </a:p>
          </p:txBody>
        </p:sp>
        <p:pic>
          <p:nvPicPr>
            <p:cNvPr id="70" name="Picture 69"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14" name="TextBox 13"/>
          <p:cNvSpPr txBox="1"/>
          <p:nvPr/>
        </p:nvSpPr>
        <p:spPr>
          <a:xfrm>
            <a:off x="755576" y="1340768"/>
            <a:ext cx="2880320" cy="369332"/>
          </a:xfrm>
          <a:prstGeom prst="rect">
            <a:avLst/>
          </a:prstGeom>
          <a:noFill/>
        </p:spPr>
        <p:txBody>
          <a:bodyPr wrap="square" rtlCol="0">
            <a:spAutoFit/>
          </a:bodyPr>
          <a:lstStyle/>
          <a:p>
            <a:r>
              <a:rPr lang="en-GB" b="1" dirty="0" smtClean="0">
                <a:solidFill>
                  <a:srgbClr val="C00000"/>
                </a:solidFill>
                <a:latin typeface="Century Gothic" pitchFamily="34" charset="0"/>
              </a:rPr>
              <a:t>Particles in the solution</a:t>
            </a:r>
            <a:endParaRPr lang="en-GB" b="1" dirty="0">
              <a:solidFill>
                <a:srgbClr val="C00000"/>
              </a:solidFill>
              <a:latin typeface="Century Gothic" pitchFamily="34" charset="0"/>
            </a:endParaRPr>
          </a:p>
        </p:txBody>
      </p:sp>
      <p:sp>
        <p:nvSpPr>
          <p:cNvPr id="19" name="TextBox 18"/>
          <p:cNvSpPr txBox="1"/>
          <p:nvPr/>
        </p:nvSpPr>
        <p:spPr>
          <a:xfrm>
            <a:off x="755576" y="1755393"/>
            <a:ext cx="2592288" cy="1069524"/>
          </a:xfrm>
          <a:prstGeom prst="rect">
            <a:avLst/>
          </a:prstGeom>
          <a:noFill/>
        </p:spPr>
        <p:txBody>
          <a:bodyPr wrap="square" rtlCol="0">
            <a:spAutoFit/>
          </a:bodyPr>
          <a:lstStyle/>
          <a:p>
            <a:r>
              <a:rPr lang="en-GB" sz="1400" dirty="0" smtClean="0">
                <a:latin typeface="Century Gothic" pitchFamily="34" charset="0"/>
              </a:rPr>
              <a:t>nicotine particle</a:t>
            </a:r>
          </a:p>
          <a:p>
            <a:endParaRPr lang="en-GB" sz="1400" dirty="0" smtClean="0">
              <a:latin typeface="Century Gothic" pitchFamily="34" charset="0"/>
            </a:endParaRPr>
          </a:p>
          <a:p>
            <a:r>
              <a:rPr lang="en-GB" sz="1400" dirty="0" smtClean="0">
                <a:latin typeface="Century Gothic" pitchFamily="34" charset="0"/>
              </a:rPr>
              <a:t>propane-1,2,3-triol particle</a:t>
            </a:r>
          </a:p>
          <a:p>
            <a:pPr>
              <a:spcBef>
                <a:spcPts val="900"/>
              </a:spcBef>
            </a:pPr>
            <a:r>
              <a:rPr lang="en-GB" sz="1400" dirty="0" smtClean="0">
                <a:latin typeface="Century Gothic" pitchFamily="34" charset="0"/>
              </a:rPr>
              <a:t>water particle</a:t>
            </a:r>
            <a:endParaRPr lang="en-GB" sz="1400" dirty="0">
              <a:latin typeface="Century Gothic" pitchFamily="34" charset="0"/>
            </a:endParaRPr>
          </a:p>
        </p:txBody>
      </p:sp>
      <p:sp>
        <p:nvSpPr>
          <p:cNvPr id="20" name="Rectangle 19"/>
          <p:cNvSpPr/>
          <p:nvPr/>
        </p:nvSpPr>
        <p:spPr>
          <a:xfrm>
            <a:off x="107504" y="2996952"/>
            <a:ext cx="3672408" cy="3384376"/>
          </a:xfrm>
          <a:prstGeom prst="rect">
            <a:avLst/>
          </a:prstGeom>
          <a:noFill/>
          <a:ln w="12700">
            <a:solidFill>
              <a:srgbClr val="67803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p:nvSpPr>
        <p:spPr>
          <a:xfrm>
            <a:off x="4572000" y="539388"/>
            <a:ext cx="2672526" cy="369332"/>
          </a:xfrm>
          <a:prstGeom prst="rect">
            <a:avLst/>
          </a:prstGeom>
        </p:spPr>
        <p:txBody>
          <a:bodyPr wrap="none">
            <a:spAutoFit/>
          </a:bodyPr>
          <a:lstStyle/>
          <a:p>
            <a:r>
              <a:rPr lang="en-GB" b="1" dirty="0" smtClean="0">
                <a:solidFill>
                  <a:srgbClr val="C00000"/>
                </a:solidFill>
                <a:latin typeface="Century Gothic" pitchFamily="34" charset="0"/>
              </a:rPr>
              <a:t>Particles in the aerosol</a:t>
            </a:r>
            <a:endParaRPr lang="en-GB" b="1" dirty="0">
              <a:solidFill>
                <a:srgbClr val="C00000"/>
              </a:solidFill>
              <a:latin typeface="Century Gothic" pitchFamily="34" charset="0"/>
            </a:endParaRPr>
          </a:p>
        </p:txBody>
      </p:sp>
      <p:sp>
        <p:nvSpPr>
          <p:cNvPr id="30" name="TextBox 29"/>
          <p:cNvSpPr txBox="1"/>
          <p:nvPr/>
        </p:nvSpPr>
        <p:spPr>
          <a:xfrm>
            <a:off x="4572000" y="944528"/>
            <a:ext cx="2592288" cy="1682512"/>
          </a:xfrm>
          <a:prstGeom prst="rect">
            <a:avLst/>
          </a:prstGeom>
          <a:noFill/>
        </p:spPr>
        <p:txBody>
          <a:bodyPr wrap="square" rtlCol="0">
            <a:spAutoFit/>
          </a:bodyPr>
          <a:lstStyle/>
          <a:p>
            <a:r>
              <a:rPr lang="en-GB" sz="1400" dirty="0" smtClean="0">
                <a:latin typeface="Century Gothic" pitchFamily="34" charset="0"/>
              </a:rPr>
              <a:t>nicotine particle</a:t>
            </a:r>
          </a:p>
          <a:p>
            <a:pPr>
              <a:spcBef>
                <a:spcPts val="1800"/>
              </a:spcBef>
            </a:pPr>
            <a:r>
              <a:rPr lang="en-GB" sz="1400" dirty="0" smtClean="0">
                <a:latin typeface="Century Gothic" pitchFamily="34" charset="0"/>
              </a:rPr>
              <a:t>propane-1,2,3-triol particle</a:t>
            </a:r>
          </a:p>
          <a:p>
            <a:pPr>
              <a:spcBef>
                <a:spcPts val="1200"/>
              </a:spcBef>
            </a:pPr>
            <a:r>
              <a:rPr lang="en-GB" sz="1400" dirty="0" smtClean="0">
                <a:latin typeface="Century Gothic" pitchFamily="34" charset="0"/>
              </a:rPr>
              <a:t>water particle</a:t>
            </a:r>
          </a:p>
          <a:p>
            <a:pPr>
              <a:spcBef>
                <a:spcPts val="600"/>
              </a:spcBef>
            </a:pPr>
            <a:r>
              <a:rPr lang="en-GB" sz="1400" dirty="0" smtClean="0">
                <a:latin typeface="Century Gothic" pitchFamily="34" charset="0"/>
              </a:rPr>
              <a:t>nitrogen particle</a:t>
            </a:r>
          </a:p>
          <a:p>
            <a:pPr>
              <a:spcBef>
                <a:spcPts val="200"/>
              </a:spcBef>
            </a:pPr>
            <a:r>
              <a:rPr lang="en-GB" sz="1400" dirty="0" smtClean="0">
                <a:latin typeface="Century Gothic" pitchFamily="34" charset="0"/>
              </a:rPr>
              <a:t>oxygen particle</a:t>
            </a:r>
            <a:endParaRPr lang="en-GB" sz="1400" dirty="0">
              <a:latin typeface="Century Gothic" pitchFamily="34" charset="0"/>
            </a:endParaRPr>
          </a:p>
        </p:txBody>
      </p:sp>
      <p:sp>
        <p:nvSpPr>
          <p:cNvPr id="31" name="Rectangle 30"/>
          <p:cNvSpPr/>
          <p:nvPr/>
        </p:nvSpPr>
        <p:spPr>
          <a:xfrm>
            <a:off x="3923928" y="2636912"/>
            <a:ext cx="5112568" cy="3744416"/>
          </a:xfrm>
          <a:prstGeom prst="rect">
            <a:avLst/>
          </a:prstGeom>
          <a:noFill/>
          <a:ln w="12700">
            <a:solidFill>
              <a:srgbClr val="67803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TextBox 50"/>
          <p:cNvSpPr txBox="1"/>
          <p:nvPr/>
        </p:nvSpPr>
        <p:spPr>
          <a:xfrm>
            <a:off x="1835696" y="188640"/>
            <a:ext cx="2160240" cy="830997"/>
          </a:xfrm>
          <a:prstGeom prst="rect">
            <a:avLst/>
          </a:prstGeom>
          <a:noFill/>
        </p:spPr>
        <p:txBody>
          <a:bodyPr wrap="square" rtlCol="0">
            <a:spAutoFit/>
          </a:bodyPr>
          <a:lstStyle/>
          <a:p>
            <a:r>
              <a:rPr lang="en-GB" sz="2400" dirty="0" smtClean="0">
                <a:solidFill>
                  <a:srgbClr val="7A5A00"/>
                </a:solidFill>
                <a:latin typeface="Century Gothic" pitchFamily="34" charset="0"/>
              </a:rPr>
              <a:t>Particle diagrams </a:t>
            </a:r>
            <a:r>
              <a:rPr lang="en-GB" sz="2400" b="1" dirty="0" smtClean="0">
                <a:solidFill>
                  <a:srgbClr val="C00000"/>
                </a:solidFill>
                <a:latin typeface="Century Gothic" pitchFamily="34" charset="0"/>
              </a:rPr>
              <a:t>–1</a:t>
            </a:r>
            <a:endParaRPr lang="en-GB" sz="2400" b="1" dirty="0">
              <a:solidFill>
                <a:srgbClr val="C00000"/>
              </a:solidFill>
              <a:latin typeface="Century Gothic" pitchFamily="34" charset="0"/>
            </a:endParaRPr>
          </a:p>
        </p:txBody>
      </p:sp>
      <p:grpSp>
        <p:nvGrpSpPr>
          <p:cNvPr id="54" name="Group 53"/>
          <p:cNvGrpSpPr/>
          <p:nvPr/>
        </p:nvGrpSpPr>
        <p:grpSpPr>
          <a:xfrm>
            <a:off x="179512" y="1340768"/>
            <a:ext cx="576065" cy="1536171"/>
            <a:chOff x="179512" y="1628800"/>
            <a:chExt cx="648073" cy="1728192"/>
          </a:xfrm>
        </p:grpSpPr>
        <p:sp>
          <p:nvSpPr>
            <p:cNvPr id="15" name="TextBox 14"/>
            <p:cNvSpPr txBox="1"/>
            <p:nvPr/>
          </p:nvSpPr>
          <p:spPr>
            <a:xfrm>
              <a:off x="179513" y="1650286"/>
              <a:ext cx="648072" cy="380873"/>
            </a:xfrm>
            <a:prstGeom prst="rect">
              <a:avLst/>
            </a:prstGeom>
            <a:noFill/>
          </p:spPr>
          <p:txBody>
            <a:bodyPr wrap="square" rtlCol="0">
              <a:spAutoFit/>
            </a:bodyPr>
            <a:lstStyle/>
            <a:p>
              <a:r>
                <a:rPr lang="en-GB" sz="1600" b="1" dirty="0" smtClean="0">
                  <a:solidFill>
                    <a:srgbClr val="678034"/>
                  </a:solidFill>
                  <a:latin typeface="Century Gothic" pitchFamily="34" charset="0"/>
                </a:rPr>
                <a:t>Key</a:t>
              </a:r>
              <a:endParaRPr lang="en-GB" sz="1600" b="1" dirty="0">
                <a:solidFill>
                  <a:srgbClr val="678034"/>
                </a:solidFill>
                <a:latin typeface="Century Gothic" pitchFamily="34" charset="0"/>
              </a:endParaRPr>
            </a:p>
          </p:txBody>
        </p:sp>
        <p:sp>
          <p:nvSpPr>
            <p:cNvPr id="16" name="Oval 15"/>
            <p:cNvSpPr/>
            <p:nvPr/>
          </p:nvSpPr>
          <p:spPr>
            <a:xfrm>
              <a:off x="251520" y="1988840"/>
              <a:ext cx="504056" cy="504056"/>
            </a:xfrm>
            <a:prstGeom prst="ellipse">
              <a:avLst/>
            </a:prstGeom>
            <a:solidFill>
              <a:srgbClr val="7A5A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AC7F00"/>
                </a:solidFill>
              </a:endParaRPr>
            </a:p>
          </p:txBody>
        </p:sp>
        <p:sp>
          <p:nvSpPr>
            <p:cNvPr id="17" name="Oval 16"/>
            <p:cNvSpPr/>
            <p:nvPr/>
          </p:nvSpPr>
          <p:spPr>
            <a:xfrm>
              <a:off x="359532" y="2996952"/>
              <a:ext cx="288032" cy="288032"/>
            </a:xfrm>
            <a:prstGeom prst="ellipse">
              <a:avLst/>
            </a:prstGeom>
            <a:solidFill>
              <a:schemeClr val="bg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18" name="Oval 17"/>
            <p:cNvSpPr/>
            <p:nvPr/>
          </p:nvSpPr>
          <p:spPr>
            <a:xfrm>
              <a:off x="323528" y="2564904"/>
              <a:ext cx="360040" cy="360040"/>
            </a:xfrm>
            <a:prstGeom prst="ellipse">
              <a:avLst/>
            </a:prstGeom>
            <a:solidFill>
              <a:srgbClr val="B33D96"/>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AC7F00"/>
                </a:solidFill>
              </a:endParaRPr>
            </a:p>
          </p:txBody>
        </p:sp>
        <p:sp>
          <p:nvSpPr>
            <p:cNvPr id="53" name="Rounded Rectangle 52"/>
            <p:cNvSpPr/>
            <p:nvPr/>
          </p:nvSpPr>
          <p:spPr>
            <a:xfrm>
              <a:off x="179512" y="1628800"/>
              <a:ext cx="648072" cy="1728192"/>
            </a:xfrm>
            <a:prstGeom prst="roundRect">
              <a:avLst/>
            </a:prstGeom>
            <a:noFill/>
            <a:ln w="12700">
              <a:solidFill>
                <a:srgbClr val="6780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9" name="Group 48"/>
          <p:cNvGrpSpPr/>
          <p:nvPr/>
        </p:nvGrpSpPr>
        <p:grpSpPr>
          <a:xfrm>
            <a:off x="3995936" y="498158"/>
            <a:ext cx="605564" cy="2066746"/>
            <a:chOff x="3954780" y="288847"/>
            <a:chExt cx="648072" cy="2211823"/>
          </a:xfrm>
        </p:grpSpPr>
        <p:sp>
          <p:nvSpPr>
            <p:cNvPr id="58" name="Oval 57"/>
            <p:cNvSpPr/>
            <p:nvPr/>
          </p:nvSpPr>
          <p:spPr>
            <a:xfrm>
              <a:off x="4211960" y="2312680"/>
              <a:ext cx="144016" cy="144016"/>
            </a:xfrm>
            <a:prstGeom prst="ellipse">
              <a:avLst/>
            </a:prstGeom>
            <a:solidFill>
              <a:srgbClr val="FF0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Oval 58"/>
            <p:cNvSpPr/>
            <p:nvPr/>
          </p:nvSpPr>
          <p:spPr>
            <a:xfrm>
              <a:off x="4031940" y="656496"/>
              <a:ext cx="504056" cy="504056"/>
            </a:xfrm>
            <a:prstGeom prst="ellipse">
              <a:avLst/>
            </a:prstGeom>
            <a:solidFill>
              <a:srgbClr val="7A5A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AC7F00"/>
                </a:solidFill>
              </a:endParaRPr>
            </a:p>
          </p:txBody>
        </p:sp>
        <p:sp>
          <p:nvSpPr>
            <p:cNvPr id="60" name="Oval 59"/>
            <p:cNvSpPr/>
            <p:nvPr/>
          </p:nvSpPr>
          <p:spPr>
            <a:xfrm>
              <a:off x="4139952" y="1664608"/>
              <a:ext cx="288032" cy="288032"/>
            </a:xfrm>
            <a:prstGeom prst="ellipse">
              <a:avLst/>
            </a:prstGeom>
            <a:solidFill>
              <a:schemeClr val="bg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61" name="Oval 60"/>
            <p:cNvSpPr/>
            <p:nvPr/>
          </p:nvSpPr>
          <p:spPr>
            <a:xfrm>
              <a:off x="4103948" y="1232560"/>
              <a:ext cx="360040" cy="360040"/>
            </a:xfrm>
            <a:prstGeom prst="ellipse">
              <a:avLst/>
            </a:prstGeom>
            <a:solidFill>
              <a:srgbClr val="B33D96"/>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AC7F00"/>
                </a:solidFill>
              </a:endParaRPr>
            </a:p>
          </p:txBody>
        </p:sp>
        <p:sp>
          <p:nvSpPr>
            <p:cNvPr id="62" name="Oval 61"/>
            <p:cNvSpPr/>
            <p:nvPr/>
          </p:nvSpPr>
          <p:spPr>
            <a:xfrm>
              <a:off x="4211960" y="2052829"/>
              <a:ext cx="144016" cy="144016"/>
            </a:xfrm>
            <a:prstGeom prst="ellipse">
              <a:avLst/>
            </a:prstGeom>
            <a:solidFill>
              <a:schemeClr val="tx2">
                <a:lumMod val="60000"/>
                <a:lumOff val="4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3" name="TextBox 62"/>
            <p:cNvSpPr txBox="1"/>
            <p:nvPr/>
          </p:nvSpPr>
          <p:spPr>
            <a:xfrm>
              <a:off x="3954781" y="288847"/>
              <a:ext cx="617220" cy="362319"/>
            </a:xfrm>
            <a:prstGeom prst="rect">
              <a:avLst/>
            </a:prstGeom>
            <a:noFill/>
          </p:spPr>
          <p:txBody>
            <a:bodyPr wrap="square" rtlCol="0">
              <a:spAutoFit/>
            </a:bodyPr>
            <a:lstStyle/>
            <a:p>
              <a:r>
                <a:rPr lang="en-GB" sz="1600" b="1" dirty="0" smtClean="0">
                  <a:solidFill>
                    <a:srgbClr val="678034"/>
                  </a:solidFill>
                  <a:latin typeface="Century Gothic" pitchFamily="34" charset="0"/>
                </a:rPr>
                <a:t>Key</a:t>
              </a:r>
              <a:endParaRPr lang="en-GB" sz="1600" b="1" dirty="0">
                <a:solidFill>
                  <a:srgbClr val="678034"/>
                </a:solidFill>
                <a:latin typeface="Century Gothic" pitchFamily="34" charset="0"/>
              </a:endParaRPr>
            </a:p>
          </p:txBody>
        </p:sp>
        <p:sp>
          <p:nvSpPr>
            <p:cNvPr id="64" name="Rounded Rectangle 63"/>
            <p:cNvSpPr/>
            <p:nvPr/>
          </p:nvSpPr>
          <p:spPr>
            <a:xfrm>
              <a:off x="3954780" y="305009"/>
              <a:ext cx="648072" cy="2195661"/>
            </a:xfrm>
            <a:prstGeom prst="roundRect">
              <a:avLst/>
            </a:prstGeom>
            <a:noFill/>
            <a:ln w="12700">
              <a:solidFill>
                <a:srgbClr val="6780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66" name="Group 65"/>
          <p:cNvGrpSpPr/>
          <p:nvPr/>
        </p:nvGrpSpPr>
        <p:grpSpPr>
          <a:xfrm>
            <a:off x="7236296" y="718457"/>
            <a:ext cx="1800200" cy="1846447"/>
            <a:chOff x="7236296" y="718457"/>
            <a:chExt cx="1800200" cy="1846447"/>
          </a:xfrm>
        </p:grpSpPr>
        <p:grpSp>
          <p:nvGrpSpPr>
            <p:cNvPr id="52" name="Group 51"/>
            <p:cNvGrpSpPr/>
            <p:nvPr/>
          </p:nvGrpSpPr>
          <p:grpSpPr>
            <a:xfrm>
              <a:off x="7937713" y="1469505"/>
              <a:ext cx="1080120" cy="1080120"/>
              <a:chOff x="7956376" y="1412776"/>
              <a:chExt cx="1080120" cy="1080120"/>
            </a:xfrm>
          </p:grpSpPr>
          <p:sp>
            <p:nvSpPr>
              <p:cNvPr id="32" name="Oval 31"/>
              <p:cNvSpPr/>
              <p:nvPr/>
            </p:nvSpPr>
            <p:spPr>
              <a:xfrm>
                <a:off x="7956376" y="1412776"/>
                <a:ext cx="1080120" cy="1080120"/>
              </a:xfrm>
              <a:prstGeom prst="ellipse">
                <a:avLst/>
              </a:prstGeom>
              <a:no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Oval 35"/>
              <p:cNvSpPr/>
              <p:nvPr/>
            </p:nvSpPr>
            <p:spPr>
              <a:xfrm>
                <a:off x="8460432" y="1772816"/>
                <a:ext cx="288032" cy="288032"/>
              </a:xfrm>
              <a:prstGeom prst="ellipse">
                <a:avLst/>
              </a:prstGeom>
              <a:solidFill>
                <a:schemeClr val="bg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37" name="Oval 36"/>
              <p:cNvSpPr/>
              <p:nvPr/>
            </p:nvSpPr>
            <p:spPr>
              <a:xfrm>
                <a:off x="7956376" y="1772816"/>
                <a:ext cx="288032" cy="288032"/>
              </a:xfrm>
              <a:prstGeom prst="ellipse">
                <a:avLst/>
              </a:prstGeom>
              <a:solidFill>
                <a:schemeClr val="bg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38" name="Oval 37"/>
              <p:cNvSpPr/>
              <p:nvPr/>
            </p:nvSpPr>
            <p:spPr>
              <a:xfrm>
                <a:off x="8172400" y="1700808"/>
                <a:ext cx="288032" cy="288032"/>
              </a:xfrm>
              <a:prstGeom prst="ellipse">
                <a:avLst/>
              </a:prstGeom>
              <a:solidFill>
                <a:schemeClr val="bg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39" name="Oval 38"/>
              <p:cNvSpPr/>
              <p:nvPr/>
            </p:nvSpPr>
            <p:spPr>
              <a:xfrm>
                <a:off x="8244408" y="1412776"/>
                <a:ext cx="288032" cy="288032"/>
              </a:xfrm>
              <a:prstGeom prst="ellipse">
                <a:avLst/>
              </a:prstGeom>
              <a:solidFill>
                <a:schemeClr val="bg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40" name="Oval 39"/>
              <p:cNvSpPr/>
              <p:nvPr/>
            </p:nvSpPr>
            <p:spPr>
              <a:xfrm>
                <a:off x="8532440" y="1484784"/>
                <a:ext cx="288032" cy="288032"/>
              </a:xfrm>
              <a:prstGeom prst="ellipse">
                <a:avLst/>
              </a:prstGeom>
              <a:solidFill>
                <a:schemeClr val="bg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41" name="Oval 40"/>
              <p:cNvSpPr/>
              <p:nvPr/>
            </p:nvSpPr>
            <p:spPr>
              <a:xfrm>
                <a:off x="8676456" y="1916832"/>
                <a:ext cx="288032" cy="288032"/>
              </a:xfrm>
              <a:prstGeom prst="ellipse">
                <a:avLst/>
              </a:prstGeom>
              <a:solidFill>
                <a:schemeClr val="bg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42" name="Oval 41"/>
              <p:cNvSpPr/>
              <p:nvPr/>
            </p:nvSpPr>
            <p:spPr>
              <a:xfrm>
                <a:off x="8532440" y="2132856"/>
                <a:ext cx="288032" cy="288032"/>
              </a:xfrm>
              <a:prstGeom prst="ellipse">
                <a:avLst/>
              </a:prstGeom>
              <a:solidFill>
                <a:schemeClr val="bg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43" name="Oval 42"/>
              <p:cNvSpPr/>
              <p:nvPr/>
            </p:nvSpPr>
            <p:spPr>
              <a:xfrm>
                <a:off x="8316416" y="1988840"/>
                <a:ext cx="288032" cy="288032"/>
              </a:xfrm>
              <a:prstGeom prst="ellipse">
                <a:avLst/>
              </a:prstGeom>
              <a:solidFill>
                <a:schemeClr val="bg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44" name="Oval 43"/>
              <p:cNvSpPr/>
              <p:nvPr/>
            </p:nvSpPr>
            <p:spPr>
              <a:xfrm>
                <a:off x="8028384" y="2060848"/>
                <a:ext cx="288032" cy="288032"/>
              </a:xfrm>
              <a:prstGeom prst="ellipse">
                <a:avLst/>
              </a:prstGeom>
              <a:solidFill>
                <a:schemeClr val="bg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45" name="Oval 44"/>
              <p:cNvSpPr/>
              <p:nvPr/>
            </p:nvSpPr>
            <p:spPr>
              <a:xfrm>
                <a:off x="8748464" y="1700808"/>
                <a:ext cx="288032" cy="288032"/>
              </a:xfrm>
              <a:prstGeom prst="ellipse">
                <a:avLst/>
              </a:prstGeom>
              <a:solidFill>
                <a:schemeClr val="bg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46" name="Oval 45"/>
              <p:cNvSpPr/>
              <p:nvPr/>
            </p:nvSpPr>
            <p:spPr>
              <a:xfrm>
                <a:off x="8028384" y="1556792"/>
                <a:ext cx="288032" cy="288032"/>
              </a:xfrm>
              <a:prstGeom prst="ellipse">
                <a:avLst/>
              </a:prstGeom>
              <a:solidFill>
                <a:schemeClr val="bg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47" name="Oval 46"/>
              <p:cNvSpPr/>
              <p:nvPr/>
            </p:nvSpPr>
            <p:spPr>
              <a:xfrm>
                <a:off x="8316416" y="2204864"/>
                <a:ext cx="288032" cy="288032"/>
              </a:xfrm>
              <a:prstGeom prst="ellipse">
                <a:avLst/>
              </a:prstGeom>
              <a:solidFill>
                <a:schemeClr val="bg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grpSp>
        <p:sp>
          <p:nvSpPr>
            <p:cNvPr id="48" name="TextBox 47"/>
            <p:cNvSpPr txBox="1"/>
            <p:nvPr/>
          </p:nvSpPr>
          <p:spPr>
            <a:xfrm>
              <a:off x="7236296" y="764704"/>
              <a:ext cx="1512168" cy="954107"/>
            </a:xfrm>
            <a:prstGeom prst="rect">
              <a:avLst/>
            </a:prstGeom>
            <a:noFill/>
          </p:spPr>
          <p:txBody>
            <a:bodyPr wrap="square" rtlCol="0">
              <a:spAutoFit/>
            </a:bodyPr>
            <a:lstStyle/>
            <a:p>
              <a:r>
                <a:rPr lang="en-GB" sz="1400" dirty="0" smtClean="0">
                  <a:latin typeface="Century Gothic" pitchFamily="34" charset="0"/>
                </a:rPr>
                <a:t>A droplet of liquid water (part of the aerosol)</a:t>
              </a:r>
              <a:endParaRPr lang="en-GB" sz="1400" dirty="0">
                <a:latin typeface="Century Gothic" pitchFamily="34" charset="0"/>
              </a:endParaRPr>
            </a:p>
          </p:txBody>
        </p:sp>
        <p:sp>
          <p:nvSpPr>
            <p:cNvPr id="65" name="Rounded Rectangle 64"/>
            <p:cNvSpPr/>
            <p:nvPr/>
          </p:nvSpPr>
          <p:spPr>
            <a:xfrm>
              <a:off x="7236296" y="718457"/>
              <a:ext cx="1800200" cy="1846447"/>
            </a:xfrm>
            <a:prstGeom prst="roundRect">
              <a:avLst/>
            </a:prstGeom>
            <a:noFill/>
            <a:ln w="12700">
              <a:solidFill>
                <a:srgbClr val="6780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SS2b</a:t>
              </a:r>
              <a:endParaRPr lang="en-GB" sz="1600" dirty="0">
                <a:latin typeface="Century Gothic" pitchFamily="34" charset="0"/>
              </a:endParaRPr>
            </a:p>
          </p:txBody>
        </p:sp>
        <p:pic>
          <p:nvPicPr>
            <p:cNvPr id="70" name="Picture 69"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13" name="Rectangle 12"/>
          <p:cNvSpPr/>
          <p:nvPr/>
        </p:nvSpPr>
        <p:spPr>
          <a:xfrm>
            <a:off x="3059832" y="899428"/>
            <a:ext cx="3024336" cy="369332"/>
          </a:xfrm>
          <a:prstGeom prst="rect">
            <a:avLst/>
          </a:prstGeom>
        </p:spPr>
        <p:txBody>
          <a:bodyPr wrap="square">
            <a:spAutoFit/>
          </a:bodyPr>
          <a:lstStyle/>
          <a:p>
            <a:pPr algn="ctr"/>
            <a:r>
              <a:rPr lang="en-GB" b="1" dirty="0" smtClean="0">
                <a:solidFill>
                  <a:srgbClr val="C00000"/>
                </a:solidFill>
                <a:latin typeface="Century Gothic" pitchFamily="34" charset="0"/>
              </a:rPr>
              <a:t>Moving around in the air</a:t>
            </a:r>
            <a:endParaRPr lang="en-GB" b="1" dirty="0">
              <a:solidFill>
                <a:srgbClr val="C00000"/>
              </a:solidFill>
              <a:latin typeface="Century Gothic" pitchFamily="34" charset="0"/>
            </a:endParaRPr>
          </a:p>
        </p:txBody>
      </p:sp>
      <p:sp>
        <p:nvSpPr>
          <p:cNvPr id="20" name="TextBox 19"/>
          <p:cNvSpPr txBox="1"/>
          <p:nvPr/>
        </p:nvSpPr>
        <p:spPr>
          <a:xfrm>
            <a:off x="2987824" y="375047"/>
            <a:ext cx="3456384" cy="461665"/>
          </a:xfrm>
          <a:prstGeom prst="rect">
            <a:avLst/>
          </a:prstGeom>
          <a:noFill/>
        </p:spPr>
        <p:txBody>
          <a:bodyPr wrap="square" rtlCol="0">
            <a:spAutoFit/>
          </a:bodyPr>
          <a:lstStyle/>
          <a:p>
            <a:r>
              <a:rPr lang="en-GB" sz="2400" dirty="0" smtClean="0">
                <a:solidFill>
                  <a:srgbClr val="7A5A00"/>
                </a:solidFill>
                <a:latin typeface="Century Gothic" pitchFamily="34" charset="0"/>
              </a:rPr>
              <a:t>Particle diagrams </a:t>
            </a:r>
            <a:r>
              <a:rPr lang="en-GB" sz="2400" b="1" dirty="0" smtClean="0">
                <a:solidFill>
                  <a:srgbClr val="C00000"/>
                </a:solidFill>
                <a:latin typeface="Century Gothic" pitchFamily="34" charset="0"/>
              </a:rPr>
              <a:t>– 2 </a:t>
            </a:r>
            <a:endParaRPr lang="en-GB" sz="2400" b="1" dirty="0">
              <a:solidFill>
                <a:srgbClr val="C00000"/>
              </a:solidFill>
              <a:latin typeface="Century Gothic" pitchFamily="34" charset="0"/>
            </a:endParaRPr>
          </a:p>
        </p:txBody>
      </p:sp>
      <p:grpSp>
        <p:nvGrpSpPr>
          <p:cNvPr id="29" name="Group 28"/>
          <p:cNvGrpSpPr/>
          <p:nvPr/>
        </p:nvGrpSpPr>
        <p:grpSpPr>
          <a:xfrm>
            <a:off x="107504" y="1412776"/>
            <a:ext cx="8928992" cy="3528392"/>
            <a:chOff x="107504" y="1412776"/>
            <a:chExt cx="9649072" cy="3384376"/>
          </a:xfrm>
        </p:grpSpPr>
        <p:sp>
          <p:nvSpPr>
            <p:cNvPr id="26" name="Rectangle 25"/>
            <p:cNvSpPr/>
            <p:nvPr/>
          </p:nvSpPr>
          <p:spPr>
            <a:xfrm>
              <a:off x="107504" y="1412776"/>
              <a:ext cx="3168352" cy="3384376"/>
            </a:xfrm>
            <a:prstGeom prst="rect">
              <a:avLst/>
            </a:prstGeom>
            <a:noFill/>
            <a:ln w="12700">
              <a:solidFill>
                <a:srgbClr val="67803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26"/>
            <p:cNvSpPr/>
            <p:nvPr/>
          </p:nvSpPr>
          <p:spPr>
            <a:xfrm>
              <a:off x="3347864" y="1412776"/>
              <a:ext cx="3168352" cy="3384376"/>
            </a:xfrm>
            <a:prstGeom prst="rect">
              <a:avLst/>
            </a:prstGeom>
            <a:noFill/>
            <a:ln w="12700">
              <a:solidFill>
                <a:srgbClr val="67803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p:cNvSpPr/>
            <p:nvPr/>
          </p:nvSpPr>
          <p:spPr>
            <a:xfrm>
              <a:off x="6588224" y="1412776"/>
              <a:ext cx="3168352" cy="3384376"/>
            </a:xfrm>
            <a:prstGeom prst="rect">
              <a:avLst/>
            </a:prstGeom>
            <a:noFill/>
            <a:ln w="12700">
              <a:solidFill>
                <a:srgbClr val="67803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0" name="TextBox 29"/>
          <p:cNvSpPr txBox="1"/>
          <p:nvPr/>
        </p:nvSpPr>
        <p:spPr>
          <a:xfrm>
            <a:off x="107504" y="1412776"/>
            <a:ext cx="432048" cy="461665"/>
          </a:xfrm>
          <a:prstGeom prst="rect">
            <a:avLst/>
          </a:prstGeom>
          <a:noFill/>
        </p:spPr>
        <p:txBody>
          <a:bodyPr wrap="square" rtlCol="0">
            <a:spAutoFit/>
          </a:bodyPr>
          <a:lstStyle/>
          <a:p>
            <a:r>
              <a:rPr lang="en-GB" sz="2400" b="1" dirty="0" smtClean="0">
                <a:solidFill>
                  <a:srgbClr val="C00000"/>
                </a:solidFill>
                <a:latin typeface="Century Gothic" pitchFamily="34" charset="0"/>
              </a:rPr>
              <a:t>1</a:t>
            </a:r>
            <a:endParaRPr lang="en-GB" sz="2400" dirty="0"/>
          </a:p>
        </p:txBody>
      </p:sp>
      <p:sp>
        <p:nvSpPr>
          <p:cNvPr id="31" name="TextBox 30"/>
          <p:cNvSpPr txBox="1"/>
          <p:nvPr/>
        </p:nvSpPr>
        <p:spPr>
          <a:xfrm>
            <a:off x="3131840" y="1412776"/>
            <a:ext cx="432048" cy="461665"/>
          </a:xfrm>
          <a:prstGeom prst="rect">
            <a:avLst/>
          </a:prstGeom>
          <a:noFill/>
        </p:spPr>
        <p:txBody>
          <a:bodyPr wrap="square" rtlCol="0">
            <a:spAutoFit/>
          </a:bodyPr>
          <a:lstStyle/>
          <a:p>
            <a:r>
              <a:rPr lang="en-GB" sz="2400" b="1" dirty="0" smtClean="0">
                <a:solidFill>
                  <a:srgbClr val="C00000"/>
                </a:solidFill>
                <a:latin typeface="Century Gothic" pitchFamily="34" charset="0"/>
              </a:rPr>
              <a:t>2</a:t>
            </a:r>
            <a:endParaRPr lang="en-GB" sz="2400" dirty="0"/>
          </a:p>
        </p:txBody>
      </p:sp>
      <p:sp>
        <p:nvSpPr>
          <p:cNvPr id="32" name="TextBox 31"/>
          <p:cNvSpPr txBox="1"/>
          <p:nvPr/>
        </p:nvSpPr>
        <p:spPr>
          <a:xfrm>
            <a:off x="6156176" y="1412776"/>
            <a:ext cx="432048" cy="461665"/>
          </a:xfrm>
          <a:prstGeom prst="rect">
            <a:avLst/>
          </a:prstGeom>
          <a:noFill/>
        </p:spPr>
        <p:txBody>
          <a:bodyPr wrap="square" rtlCol="0">
            <a:spAutoFit/>
          </a:bodyPr>
          <a:lstStyle/>
          <a:p>
            <a:r>
              <a:rPr lang="en-GB" sz="2400" b="1" dirty="0" smtClean="0">
                <a:solidFill>
                  <a:srgbClr val="C00000"/>
                </a:solidFill>
                <a:latin typeface="Century Gothic" pitchFamily="34" charset="0"/>
              </a:rPr>
              <a:t>3</a:t>
            </a:r>
            <a:endParaRPr lang="en-GB" sz="2400" dirty="0"/>
          </a:p>
        </p:txBody>
      </p:sp>
      <p:grpSp>
        <p:nvGrpSpPr>
          <p:cNvPr id="39" name="Group 38"/>
          <p:cNvGrpSpPr/>
          <p:nvPr/>
        </p:nvGrpSpPr>
        <p:grpSpPr>
          <a:xfrm>
            <a:off x="3491880" y="5061181"/>
            <a:ext cx="2232248" cy="1392155"/>
            <a:chOff x="107504" y="4917165"/>
            <a:chExt cx="2232248" cy="1392155"/>
          </a:xfrm>
        </p:grpSpPr>
        <p:sp>
          <p:nvSpPr>
            <p:cNvPr id="16" name="Oval 15"/>
            <p:cNvSpPr/>
            <p:nvPr/>
          </p:nvSpPr>
          <p:spPr>
            <a:xfrm>
              <a:off x="287524" y="5733256"/>
              <a:ext cx="216024" cy="216024"/>
            </a:xfrm>
            <a:prstGeom prst="ellipse">
              <a:avLst/>
            </a:prstGeom>
            <a:solidFill>
              <a:srgbClr val="FF0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Oval 16"/>
            <p:cNvSpPr/>
            <p:nvPr/>
          </p:nvSpPr>
          <p:spPr>
            <a:xfrm>
              <a:off x="287524" y="6021288"/>
              <a:ext cx="216024" cy="216024"/>
            </a:xfrm>
            <a:prstGeom prst="ellipse">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Box 17"/>
            <p:cNvSpPr txBox="1"/>
            <p:nvPr/>
          </p:nvSpPr>
          <p:spPr>
            <a:xfrm>
              <a:off x="683568" y="5301208"/>
              <a:ext cx="1656184" cy="969496"/>
            </a:xfrm>
            <a:prstGeom prst="rect">
              <a:avLst/>
            </a:prstGeom>
            <a:noFill/>
          </p:spPr>
          <p:txBody>
            <a:bodyPr wrap="square" rtlCol="0">
              <a:spAutoFit/>
            </a:bodyPr>
            <a:lstStyle/>
            <a:p>
              <a:r>
                <a:rPr lang="en-GB" sz="1400" dirty="0" smtClean="0">
                  <a:latin typeface="Century Gothic" pitchFamily="34" charset="0"/>
                </a:rPr>
                <a:t>nicotine particle</a:t>
              </a:r>
            </a:p>
            <a:p>
              <a:pPr>
                <a:spcBef>
                  <a:spcPts val="1200"/>
                </a:spcBef>
              </a:pPr>
              <a:r>
                <a:rPr lang="en-GB" sz="1400" dirty="0" smtClean="0">
                  <a:latin typeface="Century Gothic" pitchFamily="34" charset="0"/>
                </a:rPr>
                <a:t>oxygen particle</a:t>
              </a:r>
            </a:p>
            <a:p>
              <a:pPr>
                <a:spcBef>
                  <a:spcPts val="600"/>
                </a:spcBef>
              </a:pPr>
              <a:r>
                <a:rPr lang="en-GB" sz="1400" dirty="0" smtClean="0">
                  <a:latin typeface="Century Gothic" pitchFamily="34" charset="0"/>
                </a:rPr>
                <a:t>nitrogen particle</a:t>
              </a:r>
              <a:endParaRPr lang="en-GB" sz="1400" dirty="0">
                <a:latin typeface="Century Gothic" pitchFamily="34" charset="0"/>
              </a:endParaRPr>
            </a:p>
          </p:txBody>
        </p:sp>
        <p:sp>
          <p:nvSpPr>
            <p:cNvPr id="34" name="TextBox 33"/>
            <p:cNvSpPr txBox="1"/>
            <p:nvPr/>
          </p:nvSpPr>
          <p:spPr>
            <a:xfrm>
              <a:off x="107505" y="4936264"/>
              <a:ext cx="576064" cy="338554"/>
            </a:xfrm>
            <a:prstGeom prst="rect">
              <a:avLst/>
            </a:prstGeom>
            <a:noFill/>
          </p:spPr>
          <p:txBody>
            <a:bodyPr wrap="square" rtlCol="0">
              <a:spAutoFit/>
            </a:bodyPr>
            <a:lstStyle/>
            <a:p>
              <a:r>
                <a:rPr lang="en-GB" sz="1600" b="1" dirty="0" smtClean="0">
                  <a:solidFill>
                    <a:srgbClr val="678034"/>
                  </a:solidFill>
                  <a:latin typeface="Century Gothic" pitchFamily="34" charset="0"/>
                </a:rPr>
                <a:t>Key</a:t>
              </a:r>
              <a:endParaRPr lang="en-GB" sz="1600" b="1" dirty="0">
                <a:solidFill>
                  <a:srgbClr val="678034"/>
                </a:solidFill>
                <a:latin typeface="Century Gothic" pitchFamily="34" charset="0"/>
              </a:endParaRPr>
            </a:p>
          </p:txBody>
        </p:sp>
        <p:sp>
          <p:nvSpPr>
            <p:cNvPr id="35" name="Oval 34"/>
            <p:cNvSpPr/>
            <p:nvPr/>
          </p:nvSpPr>
          <p:spPr>
            <a:xfrm>
              <a:off x="171511" y="5237201"/>
              <a:ext cx="448050" cy="448050"/>
            </a:xfrm>
            <a:prstGeom prst="ellipse">
              <a:avLst/>
            </a:prstGeom>
            <a:solidFill>
              <a:srgbClr val="7A5A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AC7F00"/>
                </a:solidFill>
              </a:endParaRPr>
            </a:p>
          </p:txBody>
        </p:sp>
        <p:sp>
          <p:nvSpPr>
            <p:cNvPr id="38" name="Rounded Rectangle 37"/>
            <p:cNvSpPr/>
            <p:nvPr/>
          </p:nvSpPr>
          <p:spPr>
            <a:xfrm>
              <a:off x="107504" y="4917165"/>
              <a:ext cx="576064" cy="1392155"/>
            </a:xfrm>
            <a:prstGeom prst="roundRect">
              <a:avLst/>
            </a:prstGeom>
            <a:noFill/>
            <a:ln w="12700">
              <a:solidFill>
                <a:srgbClr val="6780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cstate="print">
            <a:extLst>
              <a:ext uri="{BEBA8EAE-BF5A-486C-A8C5-ECC9F3942E4B}">
                <a14:imgProps xmlns="" xmlns:a14="http://schemas.microsoft.com/office/drawing/2010/main">
                  <a14:imgLayer r:embed="rId5">
                    <a14:imgEffect>
                      <a14:backgroundRemoval t="2473" b="100000" l="0" r="100000"/>
                    </a14:imgEffect>
                  </a14:imgLayer>
                </a14:imgProps>
              </a:ext>
              <a:ext uri="{28A0092B-C50C-407E-A947-70E740481C1C}">
                <a14:useLocalDpi xmlns="" xmlns:a14="http://schemas.microsoft.com/office/drawing/2010/main" val="0"/>
              </a:ext>
            </a:extLst>
          </a:blip>
          <a:srcRect b="23171"/>
          <a:stretch>
            <a:fillRect/>
          </a:stretch>
        </p:blipFill>
        <p:spPr>
          <a:xfrm>
            <a:off x="-2096" y="2209404"/>
            <a:ext cx="9146096" cy="4675980"/>
          </a:xfrm>
          <a:prstGeom prst="rect">
            <a:avLst/>
          </a:prstGeom>
          <a:ln>
            <a:noFill/>
          </a:ln>
          <a:effectLst>
            <a:outerShdw blurRad="292100" dist="139700" dir="2700000" algn="tl" rotWithShape="0">
              <a:srgbClr val="333333">
                <a:alpha val="65000"/>
              </a:srgbClr>
            </a:outerShdw>
          </a:effectLst>
        </p:spPr>
      </p:pic>
      <p:pic>
        <p:nvPicPr>
          <p:cNvPr id="8" name="Picture 7" descr="engagelogo.png"/>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3203531" y="404664"/>
            <a:ext cx="2823295" cy="1132828"/>
          </a:xfrm>
          <a:prstGeom prst="rect">
            <a:avLst/>
          </a:prstGeom>
        </p:spPr>
      </p:pic>
      <p:sp>
        <p:nvSpPr>
          <p:cNvPr id="10" name="TextBox 9"/>
          <p:cNvSpPr txBox="1"/>
          <p:nvPr/>
        </p:nvSpPr>
        <p:spPr>
          <a:xfrm>
            <a:off x="1331973" y="1700811"/>
            <a:ext cx="6946645" cy="584775"/>
          </a:xfrm>
          <a:prstGeom prst="rect">
            <a:avLst/>
          </a:prstGeom>
          <a:noFill/>
        </p:spPr>
        <p:txBody>
          <a:bodyPr wrap="square" rtlCol="0">
            <a:spAutoFit/>
          </a:bodyPr>
          <a:lstStyle/>
          <a:p>
            <a:r>
              <a:rPr lang="en-GB" sz="3200" dirty="0">
                <a:solidFill>
                  <a:srgbClr val="639729"/>
                </a:solidFill>
                <a:latin typeface="Century Gothic" pitchFamily="34" charset="0"/>
              </a:rPr>
              <a:t>G</a:t>
            </a:r>
            <a:r>
              <a:rPr lang="en-GB" sz="3200" dirty="0" smtClean="0">
                <a:solidFill>
                  <a:srgbClr val="639729"/>
                </a:solidFill>
                <a:latin typeface="Century Gothic" pitchFamily="34" charset="0"/>
              </a:rPr>
              <a:t>et students talking and thinking </a:t>
            </a:r>
            <a:endParaRPr lang="pt-BR" sz="3200" dirty="0">
              <a:solidFill>
                <a:srgbClr val="639729"/>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engagelogo.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pic>
        <p:nvPicPr>
          <p:cNvPr id="6"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579938" y="5157192"/>
            <a:ext cx="1872785" cy="4032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52270" y="4437112"/>
            <a:ext cx="1285875" cy="4953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 name="Picture 7"/>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212022" y="4365104"/>
            <a:ext cx="912456" cy="43963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2" name="Picture 8"/>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2340140" y="4437112"/>
            <a:ext cx="1181328" cy="50269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3" name="Picture 9"/>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7811797" y="5157192"/>
            <a:ext cx="611742" cy="41896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4" name="Picture 10"/>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612248" y="3717032"/>
            <a:ext cx="601988" cy="2565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5" name="Picture 14"/>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396262" y="5229203"/>
            <a:ext cx="1407851" cy="31346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6" name="Picture 15"/>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5507942" y="4149083"/>
            <a:ext cx="1824038" cy="5810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7" name="Picture 11"/>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4428010" y="3501011"/>
            <a:ext cx="495823" cy="43115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8" name="TextBox 17"/>
          <p:cNvSpPr txBox="1"/>
          <p:nvPr/>
        </p:nvSpPr>
        <p:spPr>
          <a:xfrm>
            <a:off x="7667808" y="4437112"/>
            <a:ext cx="1216616" cy="369332"/>
          </a:xfrm>
          <a:prstGeom prst="rect">
            <a:avLst/>
          </a:prstGeom>
          <a:noFill/>
        </p:spPr>
        <p:txBody>
          <a:bodyPr wrap="square" rtlCol="0">
            <a:spAutoFit/>
          </a:bodyPr>
          <a:lstStyle/>
          <a:p>
            <a:r>
              <a:rPr lang="en-GB" dirty="0" smtClean="0"/>
              <a:t>TRACES</a:t>
            </a:r>
            <a:endParaRPr lang="pt-BR" dirty="0"/>
          </a:p>
        </p:txBody>
      </p:sp>
      <p:pic>
        <p:nvPicPr>
          <p:cNvPr id="19" name="Picture 16"/>
          <p:cNvPicPr>
            <a:picLocks noChangeAspect="1" noChangeArrowheads="1"/>
          </p:cNvPicPr>
          <p:nvPr/>
        </p:nvPicPr>
        <p:blipFill rotWithShape="1">
          <a:blip r:embed="rId14" cstate="print">
            <a:extLst>
              <a:ext uri="{28A0092B-C50C-407E-A947-70E740481C1C}">
                <a14:useLocalDpi xmlns="" xmlns:a14="http://schemas.microsoft.com/office/drawing/2010/main" val="0"/>
              </a:ext>
            </a:extLst>
          </a:blip>
          <a:srcRect l="12568" r="40409"/>
          <a:stretch/>
        </p:blipFill>
        <p:spPr bwMode="auto">
          <a:xfrm>
            <a:off x="4068033" y="5157192"/>
            <a:ext cx="1104065" cy="37566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0" name="Picture 17"/>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5579937" y="3501011"/>
            <a:ext cx="855663" cy="379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1" name="Picture 20"/>
          <p:cNvPicPr>
            <a:picLocks noChangeAspect="1" noChangeArrowheads="1"/>
          </p:cNvPicPr>
          <p:nvPr/>
        </p:nvPicPr>
        <p:blipFill>
          <a:blip r:embed="rId16" cstate="print">
            <a:extLst>
              <a:ext uri="{28A0092B-C50C-407E-A947-70E740481C1C}">
                <a14:useLocalDpi xmlns="" xmlns:a14="http://schemas.microsoft.com/office/drawing/2010/main" val="0"/>
              </a:ext>
            </a:extLst>
          </a:blip>
          <a:srcRect/>
          <a:stretch>
            <a:fillRect/>
          </a:stretch>
        </p:blipFill>
        <p:spPr bwMode="auto">
          <a:xfrm>
            <a:off x="2340140" y="5301211"/>
            <a:ext cx="1221254" cy="2812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2" name="Picture 22"/>
          <p:cNvPicPr>
            <a:picLocks noChangeAspect="1" noChangeArrowheads="1"/>
          </p:cNvPicPr>
          <p:nvPr/>
        </p:nvPicPr>
        <p:blipFill>
          <a:blip r:embed="rId17" cstate="print">
            <a:extLst>
              <a:ext uri="{28A0092B-C50C-407E-A947-70E740481C1C}">
                <a14:useLocalDpi xmlns="" xmlns:a14="http://schemas.microsoft.com/office/drawing/2010/main" val="0"/>
              </a:ext>
            </a:extLst>
          </a:blip>
          <a:srcRect/>
          <a:stretch>
            <a:fillRect/>
          </a:stretch>
        </p:blipFill>
        <p:spPr bwMode="auto">
          <a:xfrm>
            <a:off x="7811799" y="3573016"/>
            <a:ext cx="410310" cy="47040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3" name="Picture 23"/>
          <p:cNvPicPr>
            <a:picLocks noChangeAspect="1" noChangeArrowheads="1"/>
          </p:cNvPicPr>
          <p:nvPr/>
        </p:nvPicPr>
        <p:blipFill>
          <a:blip r:embed="rId18" cstate="print">
            <a:extLst>
              <a:ext uri="{28A0092B-C50C-407E-A947-70E740481C1C}">
                <a14:useLocalDpi xmlns="" xmlns:a14="http://schemas.microsoft.com/office/drawing/2010/main" val="0"/>
              </a:ext>
            </a:extLst>
          </a:blip>
          <a:srcRect/>
          <a:stretch>
            <a:fillRect/>
          </a:stretch>
        </p:blipFill>
        <p:spPr bwMode="auto">
          <a:xfrm>
            <a:off x="2268144" y="3501011"/>
            <a:ext cx="878253" cy="60802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4" name="Rectangle 23"/>
          <p:cNvSpPr/>
          <p:nvPr/>
        </p:nvSpPr>
        <p:spPr>
          <a:xfrm>
            <a:off x="180275" y="3212976"/>
            <a:ext cx="8783451" cy="2664296"/>
          </a:xfrm>
          <a:prstGeom prst="rect">
            <a:avLst/>
          </a:prstGeom>
          <a:noFill/>
          <a:ln w="6350">
            <a:solidFill>
              <a:srgbClr val="0091C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bol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50148</TotalTime>
  <Words>748</Words>
  <Application>Microsoft Office PowerPoint</Application>
  <PresentationFormat>On-screen Show (4:3)</PresentationFormat>
  <Paragraphs>159</Paragraphs>
  <Slides>15</Slides>
  <Notes>14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vt:i4>
      </vt:variant>
    </vt:vector>
  </HeadingPairs>
  <TitlesOfParts>
    <vt:vector size="26" baseType="lpstr">
      <vt:lpstr>Arial</vt:lpstr>
      <vt:lpstr>Calibri</vt:lpstr>
      <vt:lpstr>Century Gothic</vt:lpstr>
      <vt:lpstr>Ebrima</vt:lpstr>
      <vt:lpstr>Mangal</vt:lpstr>
      <vt:lpstr>ＭＳ Ｐゴシック</vt:lpstr>
      <vt:lpstr>Times New Roman</vt:lpstr>
      <vt:lpstr>Wingdings 2</vt:lpstr>
      <vt:lpstr>Lato Regular</vt:lpstr>
      <vt:lpstr>LilyUPC</vt:lpstr>
      <vt:lpstr>Office Theme</vt:lpstr>
      <vt:lpstr>Slide 1</vt:lpstr>
      <vt:lpstr>Slide 2</vt:lpstr>
      <vt:lpstr>Slide 3</vt:lpstr>
      <vt:lpstr>Slide 4</vt:lpstr>
      <vt:lpstr>Slide 5</vt:lpstr>
      <vt:lpstr>Slide 6</vt:lpstr>
      <vt:lpstr>Slide 7</vt:lpstr>
      <vt:lpstr>Slide 8</vt:lpstr>
      <vt:lpstr>Slide 9</vt:lpstr>
      <vt:lpstr>Student sheets</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Gemma Young</dc:creator>
  <cp:lastModifiedBy>Gemma Young</cp:lastModifiedBy>
  <cp:revision>1052</cp:revision>
  <dcterms:created xsi:type="dcterms:W3CDTF">2014-09-15T10:50:25Z</dcterms:created>
  <dcterms:modified xsi:type="dcterms:W3CDTF">2015-09-25T09:04:00Z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926A4257-4A38-4A28-A204-42692B1F4461</vt:lpwstr>
  </property>
  <property fmtid="{D5CDD505-2E9C-101B-9397-08002B2CF9AE}" pid="3" name="ArticulatePath">
    <vt:lpwstr>Ebola presentation</vt:lpwstr>
  </property>
</Properties>
</file>