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ags/tag38.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docProps/custom.xml" ContentType="application/vnd.openxmlformats-officedocument.custom-propertie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tags/tag39.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tags/tag29.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handoutMasterIdLst>
    <p:handoutMasterId r:id="rId24"/>
  </p:handoutMasterIdLst>
  <p:sldIdLst>
    <p:sldId id="279" r:id="rId2"/>
    <p:sldId id="364" r:id="rId3"/>
    <p:sldId id="378" r:id="rId4"/>
    <p:sldId id="380" r:id="rId5"/>
    <p:sldId id="347" r:id="rId6"/>
    <p:sldId id="367" r:id="rId7"/>
    <p:sldId id="351" r:id="rId8"/>
    <p:sldId id="369" r:id="rId9"/>
    <p:sldId id="353" r:id="rId10"/>
    <p:sldId id="354" r:id="rId11"/>
    <p:sldId id="355" r:id="rId12"/>
    <p:sldId id="356" r:id="rId13"/>
    <p:sldId id="371" r:id="rId14"/>
    <p:sldId id="363" r:id="rId15"/>
    <p:sldId id="366" r:id="rId16"/>
    <p:sldId id="284" r:id="rId17"/>
    <p:sldId id="372" r:id="rId18"/>
    <p:sldId id="360" r:id="rId19"/>
    <p:sldId id="375" r:id="rId20"/>
    <p:sldId id="277" r:id="rId21"/>
    <p:sldId id="278" r:id="rId22"/>
  </p:sldIdLst>
  <p:sldSz cx="9144000" cy="6858000" type="screen4x3"/>
  <p:notesSz cx="6864350" cy="9998075"/>
  <p:embeddedFontLst>
    <p:embeddedFont>
      <p:font typeface="Calibri" pitchFamily="34" charset="0"/>
      <p:regular r:id="rId25"/>
      <p:bold r:id="rId26"/>
      <p:italic r:id="rId27"/>
      <p:boldItalic r:id="rId28"/>
    </p:embeddedFont>
    <p:embeddedFont>
      <p:font typeface="Century Gothic" pitchFamily="34" charset="0"/>
      <p:regular r:id="rId29"/>
      <p:bold r:id="rId30"/>
      <p:italic r:id="rId31"/>
      <p:boldItalic r:id="rId32"/>
    </p:embeddedFont>
    <p:embeddedFont>
      <p:font typeface="Ebrima" pitchFamily="2" charset="0"/>
      <p:regular r:id="rId33"/>
      <p:bold r:id="rId34"/>
    </p:embeddedFont>
    <p:embeddedFont>
      <p:font typeface="Mangal" pitchFamily="18" charset="0"/>
      <p:regular r:id="rId35"/>
      <p:bold r:id="rId36"/>
    </p:embeddedFont>
    <p:embeddedFont>
      <p:font typeface="Wingdings 2" pitchFamily="18" charset="2"/>
      <p:regular r:id="rId37"/>
    </p:embeddedFont>
    <p:embeddedFont>
      <p:font typeface="ＭＳ Ｐゴシック" pitchFamily="34" charset="-128"/>
      <p:regular r:id="rId38"/>
    </p:embeddedFont>
    <p:embeddedFont>
      <p:font typeface="LilyUPC" pitchFamily="34" charset="-34"/>
      <p:regular r:id="rId39"/>
      <p:bold r:id="rId40"/>
      <p:italic r:id="rId41"/>
      <p:boldItalic r:id="rId42"/>
    </p:embeddedFont>
  </p:embeddedFontLst>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66" clrIdx="0">
    <p:extLst/>
  </p:cmAuthor>
  <p:cmAuthor id="2" name="Gemma Young" initials="GY" lastIdx="59" clrIdx="1"/>
  <p:cmAuthor id="3" name="Linda" initials="L" lastIdx="4"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AC7F00"/>
    <a:srgbClr val="EB9F15"/>
    <a:srgbClr val="FEE7B8"/>
    <a:srgbClr val="FFFFFF"/>
    <a:srgbClr val="FFABAB"/>
    <a:srgbClr val="B33D96"/>
    <a:srgbClr val="FFD347"/>
    <a:srgbClr val="FF9900"/>
    <a:srgbClr val="F6BB5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34" autoAdjust="0"/>
    <p:restoredTop sz="91039" autoAdjust="0"/>
  </p:normalViewPr>
  <p:slideViewPr>
    <p:cSldViewPr>
      <p:cViewPr>
        <p:scale>
          <a:sx n="76" d="100"/>
          <a:sy n="76" d="100"/>
        </p:scale>
        <p:origin x="-948" y="12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gs" Target="tags/tag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7788" y="0"/>
            <a:ext cx="2974975" cy="500063"/>
          </a:xfrm>
          <a:prstGeom prst="rect">
            <a:avLst/>
          </a:prstGeom>
        </p:spPr>
        <p:txBody>
          <a:bodyPr vert="horz" lIns="91440" tIns="45720" rIns="91440" bIns="45720" rtlCol="0"/>
          <a:lstStyle>
            <a:lvl1pPr algn="r">
              <a:defRPr sz="1200"/>
            </a:lvl1pPr>
          </a:lstStyle>
          <a:p>
            <a:fld id="{E3F7B760-2193-4023-9C6B-EFA9050BEF78}" type="datetimeFigureOut">
              <a:rPr lang="en-GB" smtClean="0"/>
              <a:pPr/>
              <a:t>25/09/2015</a:t>
            </a:fld>
            <a:endParaRPr lang="en-GB" dirty="0"/>
          </a:p>
        </p:txBody>
      </p:sp>
      <p:sp>
        <p:nvSpPr>
          <p:cNvPr id="4" name="Footer Placeholder 3"/>
          <p:cNvSpPr>
            <a:spLocks noGrp="1"/>
          </p:cNvSpPr>
          <p:nvPr>
            <p:ph type="ftr" sz="quarter" idx="2"/>
          </p:nvPr>
        </p:nvSpPr>
        <p:spPr>
          <a:xfrm>
            <a:off x="0" y="9496425"/>
            <a:ext cx="2974975" cy="50006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7788" y="9496425"/>
            <a:ext cx="2974975" cy="500063"/>
          </a:xfrm>
          <a:prstGeom prst="rect">
            <a:avLst/>
          </a:prstGeom>
        </p:spPr>
        <p:txBody>
          <a:bodyPr vert="horz" lIns="91440" tIns="45720" rIns="91440" bIns="45720" rtlCol="0" anchor="b"/>
          <a:lstStyle>
            <a:lvl1pPr algn="r">
              <a:defRPr sz="1200"/>
            </a:lvl1pPr>
          </a:lstStyle>
          <a:p>
            <a:fld id="{4E6A7321-8033-4E23-B93B-250166221464}" type="slidenum">
              <a:rPr lang="en-GB" smtClean="0"/>
              <a:pPr/>
              <a:t>‹#›</a:t>
            </a:fld>
            <a:endParaRPr lang="en-GB" dirty="0"/>
          </a:p>
        </p:txBody>
      </p:sp>
    </p:spTree>
    <p:extLst>
      <p:ext uri="{BB962C8B-B14F-4D97-AF65-F5344CB8AC3E}">
        <p14:creationId xmlns="" xmlns:p14="http://schemas.microsoft.com/office/powerpoint/2010/main" val="41595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0" tIns="48175" rIns="96350" bIns="48175" rtlCol="0"/>
          <a:lstStyle>
            <a:lvl1pPr algn="l">
              <a:defRPr sz="1300"/>
            </a:lvl1pPr>
          </a:lstStyle>
          <a:p>
            <a:endParaRPr lang="en-GB" dirty="0"/>
          </a:p>
        </p:txBody>
      </p:sp>
      <p:sp>
        <p:nvSpPr>
          <p:cNvPr id="3" name="Date Placeholder 2"/>
          <p:cNvSpPr>
            <a:spLocks noGrp="1"/>
          </p:cNvSpPr>
          <p:nvPr>
            <p:ph type="dt" idx="1"/>
          </p:nvPr>
        </p:nvSpPr>
        <p:spPr>
          <a:xfrm>
            <a:off x="3888210" y="0"/>
            <a:ext cx="2974552" cy="499904"/>
          </a:xfrm>
          <a:prstGeom prst="rect">
            <a:avLst/>
          </a:prstGeom>
        </p:spPr>
        <p:txBody>
          <a:bodyPr vert="horz" lIns="96350" tIns="48175" rIns="96350" bIns="48175" rtlCol="0"/>
          <a:lstStyle>
            <a:lvl1pPr algn="r">
              <a:defRPr sz="1300"/>
            </a:lvl1pPr>
          </a:lstStyle>
          <a:p>
            <a:fld id="{5699DE8D-534E-4523-A397-7A0410357DF6}" type="datetimeFigureOut">
              <a:rPr lang="en-GB" smtClean="0"/>
              <a:pPr/>
              <a:t>25/09/2015</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0" tIns="48175" rIns="96350" bIns="48175"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0" tIns="48175" rIns="96350" bIns="481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0" tIns="48175" rIns="96350" bIns="4817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6436"/>
            <a:ext cx="2974552" cy="499904"/>
          </a:xfrm>
          <a:prstGeom prst="rect">
            <a:avLst/>
          </a:prstGeom>
        </p:spPr>
        <p:txBody>
          <a:bodyPr vert="horz" lIns="96350" tIns="48175" rIns="96350" bIns="48175"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 xmlns:p14="http://schemas.microsoft.com/office/powerpoint/2010/main"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28.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30.xml"/><Relationship Id="rId4" Type="http://schemas.openxmlformats.org/officeDocument/2006/relationships/hyperlink" Target="https://en.wikipedia.org/wiki/Fishbowl_(conversation)"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32.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34.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37.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GB" sz="1200" kern="1200" dirty="0" smtClean="0">
                <a:solidFill>
                  <a:schemeClr val="tx1"/>
                </a:solidFill>
                <a:latin typeface="+mn-lt"/>
                <a:ea typeface="+mn-ea"/>
                <a:cs typeface="+mn-cs"/>
              </a:rPr>
              <a:t>Review the dilemma.</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Ask students for a show of hands on how they would vote and ask if anyone has changed their mind after looking at the scientific evidence. </a:t>
            </a:r>
            <a:endParaRPr lang="en-GB" b="0" dirty="0" smtClean="0"/>
          </a:p>
          <a:p>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2</a:t>
            </a:fld>
            <a:endParaRPr lang="en-GB" dirty="0"/>
          </a:p>
        </p:txBody>
      </p:sp>
    </p:spTree>
    <p:extLst>
      <p:ext uri="{BB962C8B-B14F-4D97-AF65-F5344CB8AC3E}">
        <p14:creationId xmlns="" xmlns:p14="http://schemas.microsoft.com/office/powerpoint/2010/main" val="452393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Show the breakdown of how the students will use lesson 1 and 2 to help them to make a decision.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dirty="0"/>
          </a:p>
        </p:txBody>
      </p:sp>
    </p:spTree>
    <p:extLst>
      <p:ext uri="{BB962C8B-B14F-4D97-AF65-F5344CB8AC3E}">
        <p14:creationId xmlns="" xmlns:p14="http://schemas.microsoft.com/office/powerpoint/2010/main" val="3041994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GB" sz="1200" kern="1200" dirty="0" smtClean="0">
                <a:solidFill>
                  <a:schemeClr val="tx1"/>
                </a:solidFill>
                <a:latin typeface="+mn-lt"/>
                <a:ea typeface="+mn-ea"/>
                <a:cs typeface="+mn-cs"/>
              </a:rPr>
              <a:t>The objectives for this lesson. </a:t>
            </a:r>
            <a:endParaRPr lang="en-GB" b="0"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4</a:t>
            </a:fld>
            <a:endParaRPr lang="en-GB" dirty="0"/>
          </a:p>
        </p:txBody>
      </p:sp>
    </p:spTree>
    <p:extLst>
      <p:ext uri="{BB962C8B-B14F-4D97-AF65-F5344CB8AC3E}">
        <p14:creationId xmlns="" xmlns:p14="http://schemas.microsoft.com/office/powerpoint/2010/main" val="444575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Students are introduced to a new reality show that they are taking part in.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5</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In the show, as in life, they will need to make difficult decisions but can use three kinds of thinking to help make them. Ask students to work in pairs. Each will need information on the three kinds of ethical thinking (SS1).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6</a:t>
            </a:fld>
            <a:endParaRPr lang="en-GB" dirty="0"/>
          </a:p>
        </p:txBody>
      </p:sp>
    </p:spTree>
    <p:extLst>
      <p:ext uri="{BB962C8B-B14F-4D97-AF65-F5344CB8AC3E}">
        <p14:creationId xmlns="" xmlns:p14="http://schemas.microsoft.com/office/powerpoint/2010/main" val="1405268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Assign each pair one type of thinking to use and show the slides which contains the decisions. Pairs should make their decision based on what type of thinking they are assigned. The outcomes from each decision are shown. Compare the decisions made using different principles. Ask students if they feel happy with their choice now?</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7</a:t>
            </a:fld>
            <a:endParaRPr lang="en-GB" dirty="0"/>
          </a:p>
        </p:txBody>
      </p:sp>
    </p:spTree>
    <p:extLst>
      <p:ext uri="{BB962C8B-B14F-4D97-AF65-F5344CB8AC3E}">
        <p14:creationId xmlns="" xmlns:p14="http://schemas.microsoft.com/office/powerpoint/2010/main" val="1127111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8</a:t>
            </a:fld>
            <a:endParaRPr lang="en-GB" dirty="0"/>
          </a:p>
        </p:txBody>
      </p:sp>
    </p:spTree>
    <p:extLst>
      <p:ext uri="{BB962C8B-B14F-4D97-AF65-F5344CB8AC3E}">
        <p14:creationId xmlns="" xmlns:p14="http://schemas.microsoft.com/office/powerpoint/2010/main" val="859231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9</a:t>
            </a:fld>
            <a:endParaRPr lang="en-GB" dirty="0"/>
          </a:p>
        </p:txBody>
      </p:sp>
    </p:spTree>
    <p:extLst>
      <p:ext uri="{BB962C8B-B14F-4D97-AF65-F5344CB8AC3E}">
        <p14:creationId xmlns="" xmlns:p14="http://schemas.microsoft.com/office/powerpoint/2010/main" val="1909162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10</a:t>
            </a:fld>
            <a:endParaRPr lang="en-GB" dirty="0"/>
          </a:p>
        </p:txBody>
      </p:sp>
    </p:spTree>
    <p:extLst>
      <p:ext uri="{BB962C8B-B14F-4D97-AF65-F5344CB8AC3E}">
        <p14:creationId xmlns="" xmlns:p14="http://schemas.microsoft.com/office/powerpoint/2010/main" val="3789102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11</a:t>
            </a:fld>
            <a:endParaRPr lang="en-GB" dirty="0"/>
          </a:p>
        </p:txBody>
      </p:sp>
    </p:spTree>
    <p:extLst>
      <p:ext uri="{BB962C8B-B14F-4D97-AF65-F5344CB8AC3E}">
        <p14:creationId xmlns="" xmlns:p14="http://schemas.microsoft.com/office/powerpoint/2010/main" val="859231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Discuss as a class that when making a decision it is not usually a case of just using one principle. </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12</a:t>
            </a:fld>
            <a:endParaRPr lang="en-GB" dirty="0"/>
          </a:p>
        </p:txBody>
      </p:sp>
    </p:spTree>
    <p:extLst>
      <p:ext uri="{BB962C8B-B14F-4D97-AF65-F5344CB8AC3E}">
        <p14:creationId xmlns="" xmlns:p14="http://schemas.microsoft.com/office/powerpoint/2010/main" val="2391049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Ask students to work in pairs or small groups. They read through the viewpoints on animal testing (SS2) and decide if it is for or against a ban on animal testing and what ethical thinking it is demonstrating. They record this information (SS3).</a:t>
            </a:r>
          </a:p>
          <a:p>
            <a:r>
              <a:rPr lang="en-GB" sz="1200" kern="1200" dirty="0" smtClean="0">
                <a:solidFill>
                  <a:schemeClr val="tx1"/>
                </a:solidFill>
                <a:latin typeface="+mn-lt"/>
                <a:ea typeface="+mn-ea"/>
                <a:cs typeface="+mn-cs"/>
              </a:rPr>
              <a:t>These viewpoints can now be used as a basis for a teacher-led class discussion or a specific format like a </a:t>
            </a:r>
            <a:r>
              <a:rPr lang="en-GB" sz="1200" u="sng" kern="1200" dirty="0" smtClean="0">
                <a:solidFill>
                  <a:schemeClr val="tx1"/>
                </a:solidFill>
                <a:latin typeface="+mn-lt"/>
                <a:ea typeface="+mn-ea"/>
                <a:cs typeface="+mn-cs"/>
                <a:hlinkClick r:id="rId4"/>
              </a:rPr>
              <a:t>‘Fishbowl’</a:t>
            </a:r>
            <a:r>
              <a:rPr lang="en-GB" sz="1200" kern="1200" dirty="0" smtClean="0">
                <a:solidFill>
                  <a:schemeClr val="tx1"/>
                </a:solidFill>
                <a:latin typeface="+mn-lt"/>
                <a:ea typeface="+mn-ea"/>
                <a:cs typeface="+mn-cs"/>
              </a:rPr>
              <a:t>. If you use a class discussion, we recommend getting students to present and justify their viewpoints by following this structure:  </a:t>
            </a:r>
          </a:p>
          <a:p>
            <a:pPr lvl="0"/>
            <a:r>
              <a:rPr lang="en-GB" sz="1200" kern="1200" dirty="0" smtClean="0">
                <a:solidFill>
                  <a:schemeClr val="tx1"/>
                </a:solidFill>
                <a:latin typeface="+mn-lt"/>
                <a:ea typeface="+mn-ea"/>
                <a:cs typeface="+mn-cs"/>
              </a:rPr>
              <a:t>State your opinion</a:t>
            </a:r>
          </a:p>
          <a:p>
            <a:pPr lvl="0"/>
            <a:r>
              <a:rPr lang="en-GB" sz="1200" kern="1200" dirty="0" smtClean="0">
                <a:solidFill>
                  <a:schemeClr val="tx1"/>
                </a:solidFill>
                <a:latin typeface="+mn-lt"/>
                <a:ea typeface="+mn-ea"/>
                <a:cs typeface="+mn-cs"/>
              </a:rPr>
              <a:t>Present your evidence (science, ethics)</a:t>
            </a:r>
          </a:p>
          <a:p>
            <a:pPr lvl="0"/>
            <a:r>
              <a:rPr lang="en-GB" sz="1200" kern="1200" dirty="0" smtClean="0">
                <a:solidFill>
                  <a:schemeClr val="tx1"/>
                </a:solidFill>
                <a:latin typeface="+mn-lt"/>
                <a:ea typeface="+mn-ea"/>
                <a:cs typeface="+mn-cs"/>
              </a:rPr>
              <a:t>Explain your reasoning (how the evidence supports your opinion)</a:t>
            </a:r>
          </a:p>
        </p:txBody>
      </p:sp>
      <p:sp>
        <p:nvSpPr>
          <p:cNvPr id="4" name="Slide Number Placeholder 3"/>
          <p:cNvSpPr>
            <a:spLocks noGrp="1"/>
          </p:cNvSpPr>
          <p:nvPr>
            <p:ph type="sldNum" sz="quarter" idx="10"/>
          </p:nvPr>
        </p:nvSpPr>
        <p:spPr/>
        <p:txBody>
          <a:bodyPr/>
          <a:lstStyle/>
          <a:p>
            <a:fld id="{040C4CB4-6439-4B9C-81E7-42EE3FE83DA2}" type="slidenum">
              <a:rPr lang="en-GB" smtClean="0"/>
              <a:pPr/>
              <a:t>13</a:t>
            </a:fld>
            <a:endParaRPr lang="en-GB" dirty="0"/>
          </a:p>
        </p:txBody>
      </p:sp>
    </p:spTree>
    <p:extLst>
      <p:ext uri="{BB962C8B-B14F-4D97-AF65-F5344CB8AC3E}">
        <p14:creationId xmlns="" xmlns:p14="http://schemas.microsoft.com/office/powerpoint/2010/main" val="719353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Students now consider the scientific evidence from lesson 1 and ethical thinking to come to a personal decision on whether they think animal testing should be banned.  They should write down their decision with reasons. You may wish to provide sentence starters to support students. Finish with another show of hands - has anyone changed their opinion? If so, what has made you think differently?</a:t>
            </a:r>
          </a:p>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14</a:t>
            </a:fld>
            <a:endParaRPr lang="en-GB" dirty="0"/>
          </a:p>
        </p:txBody>
      </p:sp>
    </p:spTree>
    <p:extLst>
      <p:ext uri="{BB962C8B-B14F-4D97-AF65-F5344CB8AC3E}">
        <p14:creationId xmlns="" xmlns:p14="http://schemas.microsoft.com/office/powerpoint/2010/main" val="701739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GB" sz="1200" kern="1200" dirty="0" smtClean="0">
                <a:solidFill>
                  <a:schemeClr val="tx1"/>
                </a:solidFill>
                <a:latin typeface="+mn-lt"/>
                <a:ea typeface="+mn-ea"/>
                <a:cs typeface="+mn-cs"/>
              </a:rPr>
              <a:t>In order to extend learning, ask students if they would make the same decision for animal testing on different </a:t>
            </a:r>
            <a:r>
              <a:rPr lang="en-GB" sz="1200" kern="1200" smtClean="0">
                <a:solidFill>
                  <a:schemeClr val="tx1"/>
                </a:solidFill>
                <a:latin typeface="+mn-lt"/>
                <a:ea typeface="+mn-ea"/>
                <a:cs typeface="+mn-cs"/>
              </a:rPr>
              <a:t>species.</a:t>
            </a:r>
            <a:r>
              <a:rPr lang="en-GB" sz="1200" kern="1200" baseline="0" smtClean="0">
                <a:solidFill>
                  <a:schemeClr val="tx1"/>
                </a:solidFill>
                <a:latin typeface="+mn-lt"/>
                <a:ea typeface="+mn-ea"/>
                <a:cs typeface="+mn-cs"/>
              </a:rPr>
              <a:t> </a:t>
            </a:r>
            <a:r>
              <a:rPr lang="en-GB" sz="1200" kern="1200" smtClean="0">
                <a:solidFill>
                  <a:schemeClr val="tx1"/>
                </a:solidFill>
                <a:latin typeface="+mn-lt"/>
                <a:ea typeface="+mn-ea"/>
                <a:cs typeface="+mn-cs"/>
              </a:rPr>
              <a:t>They </a:t>
            </a:r>
            <a:r>
              <a:rPr lang="en-GB" sz="1200" kern="1200" dirty="0" smtClean="0">
                <a:solidFill>
                  <a:schemeClr val="tx1"/>
                </a:solidFill>
                <a:latin typeface="+mn-lt"/>
                <a:ea typeface="+mn-ea"/>
                <a:cs typeface="+mn-cs"/>
              </a:rPr>
              <a:t>can discuss in their groups using the three kinds of ethical thinking to help them make a decision.</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15</a:t>
            </a:fld>
            <a:endParaRPr lang="en-GB" dirty="0"/>
          </a:p>
        </p:txBody>
      </p:sp>
    </p:spTree>
    <p:extLst>
      <p:ext uri="{BB962C8B-B14F-4D97-AF65-F5344CB8AC3E}">
        <p14:creationId xmlns="" xmlns:p14="http://schemas.microsoft.com/office/powerpoint/2010/main" val="719353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17</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latin typeface="+mn-lt"/>
              <a:ea typeface="+mn-ea"/>
              <a:cs typeface="+mn-cs"/>
            </a:endParaRPr>
          </a:p>
          <a:p>
            <a:endParaRPr lang="en-GB" sz="1300"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18</a:t>
            </a:fld>
            <a:endParaRPr lang="en-GB" dirty="0"/>
          </a:p>
        </p:txBody>
      </p:sp>
    </p:spTree>
    <p:extLst>
      <p:ext uri="{BB962C8B-B14F-4D97-AF65-F5344CB8AC3E}">
        <p14:creationId xmlns="" xmlns:p14="http://schemas.microsoft.com/office/powerpoint/2010/main" val="1475534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19</a:t>
            </a:fld>
            <a:endParaRPr lang="en-GB" dirty="0"/>
          </a:p>
        </p:txBody>
      </p:sp>
    </p:spTree>
    <p:extLst>
      <p:ext uri="{BB962C8B-B14F-4D97-AF65-F5344CB8AC3E}">
        <p14:creationId xmlns="" xmlns:p14="http://schemas.microsoft.com/office/powerpoint/2010/main" val="2197050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20</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21</a:t>
            </a:fld>
            <a:endParaRPr lang="en-GB" dirty="0"/>
          </a:p>
        </p:txBody>
      </p:sp>
    </p:spTree>
    <p:extLst>
      <p:ext uri="{BB962C8B-B14F-4D97-AF65-F5344CB8AC3E}">
        <p14:creationId xmlns="" xmlns:p14="http://schemas.microsoft.com/office/powerpoint/2010/main"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lp-e.org.uk/" TargetMode="External"/><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7523815" y="6453521"/>
            <a:ext cx="1053833" cy="3698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897066" y="6453518"/>
            <a:ext cx="939105" cy="363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6" name="Rounded Rectangle 5"/>
          <p:cNvSpPr/>
          <p:nvPr userDrawn="1"/>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ounded Rectangle 5"/>
          <p:cNvSpPr/>
          <p:nvPr userDrawn="1"/>
        </p:nvSpPr>
        <p:spPr>
          <a:xfrm rot="16200000">
            <a:off x="-153194" y="6234640"/>
            <a:ext cx="306387" cy="707065"/>
          </a:xfrm>
          <a:prstGeom prst="roundRect">
            <a:avLst>
              <a:gd name="adj" fmla="val 50000"/>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7" name="Text Box 13"/>
          <p:cNvSpPr txBox="1">
            <a:spLocks noChangeArrowheads="1"/>
          </p:cNvSpPr>
          <p:nvPr userDrawn="1"/>
        </p:nvSpPr>
        <p:spPr bwMode="auto">
          <a:xfrm>
            <a:off x="-61585" y="6466728"/>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8" name="Picture 7" descr="GLP logo.jpg">
            <a:hlinkClick r:id="rId2"/>
          </p:cNvPr>
          <p:cNvPicPr>
            <a:picLocks noChangeAspect="1"/>
          </p:cNvPicPr>
          <p:nvPr userDrawn="1"/>
        </p:nvPicPr>
        <p:blipFill>
          <a:blip r:embed="rId3" cstate="print"/>
          <a:srcRect t="12422"/>
          <a:stretch>
            <a:fillRect/>
          </a:stretch>
        </p:blipFill>
        <p:spPr>
          <a:xfrm>
            <a:off x="7433142" y="44624"/>
            <a:ext cx="1710858" cy="574477"/>
          </a:xfrm>
          <a:prstGeom prst="rect">
            <a:avLst/>
          </a:prstGeom>
        </p:spPr>
      </p:pic>
      <p:pic>
        <p:nvPicPr>
          <p:cNvPr id="9" name="Picture 8" descr="raindrops 2.png"/>
          <p:cNvPicPr>
            <a:picLocks noChangeAspect="1"/>
          </p:cNvPicPr>
          <p:nvPr userDrawn="1"/>
        </p:nvPicPr>
        <p:blipFill>
          <a:blip r:embed="rId4" cstate="print"/>
          <a:srcRect t="61697"/>
          <a:stretch>
            <a:fillRect/>
          </a:stretch>
        </p:blipFill>
        <p:spPr>
          <a:xfrm>
            <a:off x="0" y="-27384"/>
            <a:ext cx="9102559" cy="111639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25/09/2015</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11.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5.jpeg"/><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hyperlink" Target="http://www.google.co.uk/url?sa=i&amp;rct=j&amp;q=&amp;esrc=s&amp;source=images&amp;cd=&amp;cad=rja&amp;uact=8&amp;ved=0CAcQjRxqFQoTCImxlIjZ4cYCFQoq2wodYI4FeA&amp;url=http://www.rgbstock.com/bigphoto/mfMeTlY/Wood+texture&amp;ei=3bWoVcnOBorU7AbgnJbABw&amp;psig=AFQjCNGcIqtCzabgTqsQqh_adDI3AIjaxQ&amp;ust=1437206330504709" TargetMode="External"/><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7.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9.xml"/><Relationship Id="rId5" Type="http://schemas.openxmlformats.org/officeDocument/2006/relationships/slide" Target="slide10.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21.xml"/><Relationship Id="rId6" Type="http://schemas.openxmlformats.org/officeDocument/2006/relationships/slide" Target="slide10.xml"/><Relationship Id="rId5" Type="http://schemas.openxmlformats.org/officeDocument/2006/relationships/slide" Target="slide7.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23.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25.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slide" Target="slide11.xml"/><Relationship Id="rId2" Type="http://schemas.openxmlformats.org/officeDocument/2006/relationships/slideLayout" Target="../slideLayouts/slideLayout12.xml"/><Relationship Id="rId1" Type="http://schemas.openxmlformats.org/officeDocument/2006/relationships/tags" Target="../tags/tag27.xml"/><Relationship Id="rId6" Type="http://schemas.openxmlformats.org/officeDocument/2006/relationships/slide" Target="slide10.xml"/><Relationship Id="rId5" Type="http://schemas.openxmlformats.org/officeDocument/2006/relationships/image" Target="../media/image24.pn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29.xml"/><Relationship Id="rId6" Type="http://schemas.openxmlformats.org/officeDocument/2006/relationships/image" Target="../media/image17.png"/><Relationship Id="rId5" Type="http://schemas.openxmlformats.org/officeDocument/2006/relationships/image" Target="../media/image25.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31.xml"/><Relationship Id="rId6" Type="http://schemas.openxmlformats.org/officeDocument/2006/relationships/image" Target="../media/image17.png"/><Relationship Id="rId5" Type="http://schemas.openxmlformats.org/officeDocument/2006/relationships/image" Target="../media/image27.jpe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33.xml"/><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slide" Target="slide2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4.png"/><Relationship Id="rId2" Type="http://schemas.openxmlformats.org/officeDocument/2006/relationships/slideLayout" Target="../slideLayouts/slideLayout13.xml"/><Relationship Id="rId1" Type="http://schemas.openxmlformats.org/officeDocument/2006/relationships/tags" Target="../tags/tag3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17.xml"/><Relationship Id="rId7" Type="http://schemas.openxmlformats.org/officeDocument/2006/relationships/image" Target="../media/image36.png"/><Relationship Id="rId2" Type="http://schemas.openxmlformats.org/officeDocument/2006/relationships/slideLayout" Target="../slideLayouts/slideLayout13.xml"/><Relationship Id="rId1" Type="http://schemas.openxmlformats.org/officeDocument/2006/relationships/tags" Target="../tags/tag38.xml"/><Relationship Id="rId6" Type="http://schemas.openxmlformats.org/officeDocument/2006/relationships/image" Target="../media/image29.png"/><Relationship Id="rId5" Type="http://schemas.openxmlformats.org/officeDocument/2006/relationships/image" Target="../media/image35.png"/><Relationship Id="rId4" Type="http://schemas.openxmlformats.org/officeDocument/2006/relationships/image" Target="../media/image17.png"/><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39.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40.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8.jpeg"/><Relationship Id="rId18" Type="http://schemas.openxmlformats.org/officeDocument/2006/relationships/image" Target="../media/image53.jpeg"/><Relationship Id="rId3" Type="http://schemas.openxmlformats.org/officeDocument/2006/relationships/notesSlide" Target="../notesSlides/notesSlide20.xml"/><Relationship Id="rId7" Type="http://schemas.openxmlformats.org/officeDocument/2006/relationships/image" Target="../media/image42.jpeg"/><Relationship Id="rId12" Type="http://schemas.openxmlformats.org/officeDocument/2006/relationships/image" Target="../media/image47.jpeg"/><Relationship Id="rId17" Type="http://schemas.openxmlformats.org/officeDocument/2006/relationships/image" Target="../media/image52.jpeg"/><Relationship Id="rId2" Type="http://schemas.openxmlformats.org/officeDocument/2006/relationships/slideLayout" Target="../slideLayouts/slideLayout7.xml"/><Relationship Id="rId16" Type="http://schemas.openxmlformats.org/officeDocument/2006/relationships/image" Target="../media/image51.emf"/><Relationship Id="rId1" Type="http://schemas.openxmlformats.org/officeDocument/2006/relationships/tags" Target="../tags/tag41.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5" Type="http://schemas.openxmlformats.org/officeDocument/2006/relationships/image" Target="../media/image50.emf"/><Relationship Id="rId10" Type="http://schemas.openxmlformats.org/officeDocument/2006/relationships/image" Target="../media/image45.jpeg"/><Relationship Id="rId4" Type="http://schemas.openxmlformats.org/officeDocument/2006/relationships/image" Target="../media/image6.png"/><Relationship Id="rId9" Type="http://schemas.openxmlformats.org/officeDocument/2006/relationships/image" Target="../media/image44.jpeg"/><Relationship Id="rId1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066801"/>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359016"/>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Animal Testing (2 of 2)</a:t>
            </a:r>
          </a:p>
        </p:txBody>
      </p:sp>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hands up posters 2.png"/>
          <p:cNvPicPr>
            <a:picLocks noChangeAspect="1"/>
          </p:cNvPicPr>
          <p:nvPr/>
        </p:nvPicPr>
        <p:blipFill>
          <a:blip r:embed="rId4" cstate="print"/>
          <a:stretch>
            <a:fillRect/>
          </a:stretch>
        </p:blipFill>
        <p:spPr>
          <a:xfrm>
            <a:off x="0" y="501352"/>
            <a:ext cx="9144000" cy="6096000"/>
          </a:xfrm>
          <a:prstGeom prst="rect">
            <a:avLst/>
          </a:prstGeom>
          <a:ln>
            <a:noFill/>
          </a:ln>
          <a:effectLst>
            <a:outerShdw blurRad="292100" dist="139700" dir="2700000" algn="tl" rotWithShape="0">
              <a:srgbClr val="333333">
                <a:alpha val="65000"/>
              </a:srgbClr>
            </a:outerShdw>
          </a:effectLst>
        </p:spPr>
      </p:pic>
      <p:sp>
        <p:nvSpPr>
          <p:cNvPr id="23" name="Rectangle 22"/>
          <p:cNvSpPr/>
          <p:nvPr/>
        </p:nvSpPr>
        <p:spPr>
          <a:xfrm>
            <a:off x="2771800" y="332656"/>
            <a:ext cx="3888432" cy="2520280"/>
          </a:xfrm>
          <a:prstGeom prst="rect">
            <a:avLst/>
          </a:prstGeom>
          <a:solidFill>
            <a:schemeClr val="bg1">
              <a:lumMod val="95000"/>
            </a:schemeClr>
          </a:solidFill>
          <a:ln w="6350">
            <a:solidFill>
              <a:schemeClr val="bg1">
                <a:lumMod val="65000"/>
              </a:schemeClr>
            </a:solid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179512" y="3356992"/>
            <a:ext cx="3229904" cy="1754326"/>
          </a:xfrm>
          <a:prstGeom prst="rect">
            <a:avLst/>
          </a:prstGeom>
          <a:noFill/>
        </p:spPr>
        <p:txBody>
          <a:bodyPr wrap="square" rtlCol="0">
            <a:spAutoFit/>
          </a:bodyPr>
          <a:lstStyle/>
          <a:p>
            <a:pPr algn="ctr"/>
            <a:r>
              <a:rPr lang="en-GB" sz="3600" b="1" dirty="0" smtClean="0">
                <a:latin typeface="Century Gothic" pitchFamily="34" charset="0"/>
              </a:rPr>
              <a:t>1.2 million votes for a ban – join us!</a:t>
            </a:r>
            <a:endParaRPr lang="en-GB" sz="2800" b="1" dirty="0" smtClean="0">
              <a:latin typeface="Century Gothic" pitchFamily="34" charset="0"/>
            </a:endParaRPr>
          </a:p>
        </p:txBody>
      </p:sp>
      <p:pic>
        <p:nvPicPr>
          <p:cNvPr id="20" name="Picture 19" descr="guinea pig inject.png"/>
          <p:cNvPicPr>
            <a:picLocks noChangeAspect="1"/>
          </p:cNvPicPr>
          <p:nvPr/>
        </p:nvPicPr>
        <p:blipFill>
          <a:blip r:embed="rId5" cstate="print"/>
          <a:srcRect b="6667"/>
          <a:stretch>
            <a:fillRect/>
          </a:stretch>
        </p:blipFill>
        <p:spPr>
          <a:xfrm>
            <a:off x="2771800" y="332657"/>
            <a:ext cx="3943185" cy="2448271"/>
          </a:xfrm>
          <a:prstGeom prst="rect">
            <a:avLst/>
          </a:prstGeom>
        </p:spPr>
      </p:pic>
      <p:sp>
        <p:nvSpPr>
          <p:cNvPr id="30" name="Rectangle 29"/>
          <p:cNvSpPr/>
          <p:nvPr/>
        </p:nvSpPr>
        <p:spPr>
          <a:xfrm rot="285952">
            <a:off x="177557" y="831902"/>
            <a:ext cx="2808312" cy="1803163"/>
          </a:xfrm>
          <a:prstGeom prst="rect">
            <a:avLst/>
          </a:prstGeom>
          <a:solidFill>
            <a:schemeClr val="bg1">
              <a:lumMod val="95000"/>
            </a:schemeClr>
          </a:solidFill>
          <a:ln w="6350">
            <a:solidFill>
              <a:schemeClr val="bg1">
                <a:lumMod val="65000"/>
              </a:schemeClr>
            </a:solid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rot="308986">
            <a:off x="299408" y="806763"/>
            <a:ext cx="2617728" cy="1692771"/>
          </a:xfrm>
          <a:prstGeom prst="rect">
            <a:avLst/>
          </a:prstGeom>
          <a:noFill/>
        </p:spPr>
        <p:txBody>
          <a:bodyPr wrap="square" rtlCol="0">
            <a:spAutoFit/>
          </a:bodyPr>
          <a:lstStyle/>
          <a:p>
            <a:pPr algn="ctr"/>
            <a:r>
              <a:rPr lang="en-GB" sz="2800" b="1" dirty="0" smtClean="0">
                <a:latin typeface="Century Gothic" pitchFamily="34" charset="0"/>
              </a:rPr>
              <a:t>Say </a:t>
            </a:r>
            <a:r>
              <a:rPr lang="en-GB" sz="4800" b="1" dirty="0" smtClean="0">
                <a:solidFill>
                  <a:srgbClr val="FF0000"/>
                </a:solidFill>
                <a:latin typeface="Century Gothic" pitchFamily="34" charset="0"/>
              </a:rPr>
              <a:t>NO</a:t>
            </a:r>
            <a:r>
              <a:rPr lang="en-GB" sz="2800" b="1" dirty="0" smtClean="0">
                <a:latin typeface="Century Gothic" pitchFamily="34" charset="0"/>
              </a:rPr>
              <a:t> to animal testing in Europe</a:t>
            </a:r>
            <a:endParaRPr lang="en-GB" sz="2800" b="1" dirty="0">
              <a:latin typeface="Century Gothic" pitchFamily="34" charset="0"/>
            </a:endParaRPr>
          </a:p>
        </p:txBody>
      </p:sp>
      <p:sp>
        <p:nvSpPr>
          <p:cNvPr id="31" name="Rectangle 30"/>
          <p:cNvSpPr/>
          <p:nvPr/>
        </p:nvSpPr>
        <p:spPr>
          <a:xfrm rot="21325832">
            <a:off x="6945457" y="618359"/>
            <a:ext cx="1966140" cy="2160240"/>
          </a:xfrm>
          <a:prstGeom prst="rect">
            <a:avLst/>
          </a:prstGeom>
          <a:solidFill>
            <a:schemeClr val="bg1">
              <a:lumMod val="95000"/>
            </a:schemeClr>
          </a:solidFill>
          <a:ln w="6350">
            <a:solidFill>
              <a:schemeClr val="bg1">
                <a:lumMod val="65000"/>
              </a:schemeClr>
            </a:solid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rot="21266577">
            <a:off x="6959462" y="785610"/>
            <a:ext cx="2007092" cy="1815882"/>
          </a:xfrm>
          <a:prstGeom prst="rect">
            <a:avLst/>
          </a:prstGeom>
          <a:noFill/>
        </p:spPr>
        <p:txBody>
          <a:bodyPr wrap="square" rtlCol="0">
            <a:spAutoFit/>
          </a:bodyPr>
          <a:lstStyle/>
          <a:p>
            <a:pPr algn="ctr"/>
            <a:r>
              <a:rPr lang="en-GB" sz="2800" dirty="0" smtClean="0">
                <a:latin typeface="Century Gothic" pitchFamily="34" charset="0"/>
              </a:rPr>
              <a:t>Test </a:t>
            </a:r>
            <a:r>
              <a:rPr lang="en-GB" sz="2800" b="1" dirty="0" smtClean="0">
                <a:latin typeface="Century Gothic" pitchFamily="34" charset="0"/>
              </a:rPr>
              <a:t>human</a:t>
            </a:r>
            <a:r>
              <a:rPr lang="en-GB" sz="2800" dirty="0" smtClean="0">
                <a:latin typeface="Century Gothic" pitchFamily="34" charset="0"/>
              </a:rPr>
              <a:t> drugs on </a:t>
            </a:r>
            <a:r>
              <a:rPr lang="en-GB" sz="2800" b="1" dirty="0" smtClean="0">
                <a:latin typeface="Century Gothic" pitchFamily="34" charset="0"/>
              </a:rPr>
              <a:t>humans</a:t>
            </a:r>
            <a:endParaRPr lang="en-GB" sz="2800" b="1" dirty="0">
              <a:latin typeface="Century Gothic" pitchFamily="34" charset="0"/>
            </a:endParaRPr>
          </a:p>
        </p:txBody>
      </p:sp>
      <p:grpSp>
        <p:nvGrpSpPr>
          <p:cNvPr id="2" name="Group 20"/>
          <p:cNvGrpSpPr/>
          <p:nvPr/>
        </p:nvGrpSpPr>
        <p:grpSpPr>
          <a:xfrm>
            <a:off x="2195736" y="2492896"/>
            <a:ext cx="5112568" cy="936104"/>
            <a:chOff x="1691680" y="5373216"/>
            <a:chExt cx="5112568" cy="936104"/>
          </a:xfrm>
        </p:grpSpPr>
        <p:sp>
          <p:nvSpPr>
            <p:cNvPr id="25" name="Rounded Rectangle 24"/>
            <p:cNvSpPr/>
            <p:nvPr/>
          </p:nvSpPr>
          <p:spPr>
            <a:xfrm>
              <a:off x="1691680" y="5373216"/>
              <a:ext cx="5112568" cy="936104"/>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p:cNvSpPr txBox="1"/>
            <p:nvPr/>
          </p:nvSpPr>
          <p:spPr>
            <a:xfrm>
              <a:off x="1835696" y="5373216"/>
              <a:ext cx="4896544" cy="923330"/>
            </a:xfrm>
            <a:prstGeom prst="rect">
              <a:avLst/>
            </a:prstGeom>
            <a:noFill/>
          </p:spPr>
          <p:txBody>
            <a:bodyPr wrap="square" rtlCol="0">
              <a:spAutoFit/>
            </a:bodyPr>
            <a:lstStyle/>
            <a:p>
              <a:r>
                <a:rPr lang="en-GB" sz="2700" dirty="0" smtClean="0">
                  <a:solidFill>
                    <a:schemeClr val="bg1"/>
                  </a:solidFill>
                  <a:latin typeface="Century Gothic" pitchFamily="34" charset="0"/>
                </a:rPr>
                <a:t>Will you sign the petition for a ban on all animal testing?</a:t>
              </a:r>
            </a:p>
          </p:txBody>
        </p:sp>
      </p:grpSp>
      <p:grpSp>
        <p:nvGrpSpPr>
          <p:cNvPr id="34" name="Group 33"/>
          <p:cNvGrpSpPr/>
          <p:nvPr/>
        </p:nvGrpSpPr>
        <p:grpSpPr>
          <a:xfrm>
            <a:off x="3635896" y="692696"/>
            <a:ext cx="2160240" cy="1512168"/>
            <a:chOff x="3707904" y="908720"/>
            <a:chExt cx="2160240" cy="1224136"/>
          </a:xfrm>
        </p:grpSpPr>
        <p:cxnSp>
          <p:nvCxnSpPr>
            <p:cNvPr id="29" name="Straight Connector 28"/>
            <p:cNvCxnSpPr/>
            <p:nvPr/>
          </p:nvCxnSpPr>
          <p:spPr>
            <a:xfrm flipV="1">
              <a:off x="3707904" y="908720"/>
              <a:ext cx="2160240" cy="1224136"/>
            </a:xfrm>
            <a:prstGeom prst="line">
              <a:avLst/>
            </a:prstGeom>
            <a:ln w="1143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3707904" y="908720"/>
              <a:ext cx="2160240" cy="1224136"/>
            </a:xfrm>
            <a:prstGeom prst="line">
              <a:avLst/>
            </a:prstGeom>
            <a:ln w="1143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4860032" y="3434224"/>
            <a:ext cx="3215087" cy="2173550"/>
            <a:chOff x="4860032" y="3434224"/>
            <a:chExt cx="3215087" cy="2173550"/>
          </a:xfrm>
        </p:grpSpPr>
        <p:sp>
          <p:nvSpPr>
            <p:cNvPr id="12" name="TextBox 11"/>
            <p:cNvSpPr txBox="1"/>
            <p:nvPr/>
          </p:nvSpPr>
          <p:spPr>
            <a:xfrm>
              <a:off x="4860032" y="3434224"/>
              <a:ext cx="1944216" cy="1938992"/>
            </a:xfrm>
            <a:prstGeom prst="rect">
              <a:avLst/>
            </a:prstGeom>
            <a:noFill/>
          </p:spPr>
          <p:txBody>
            <a:bodyPr wrap="square" rtlCol="0">
              <a:spAutoFit/>
            </a:bodyPr>
            <a:lstStyle/>
            <a:p>
              <a:r>
                <a:rPr lang="en-GB" sz="2400" b="1" dirty="0" smtClean="0">
                  <a:latin typeface="Century Gothic" pitchFamily="34" charset="0"/>
                </a:rPr>
                <a:t>Take a stand for what’s right: Sign the petition</a:t>
              </a:r>
              <a:endParaRPr lang="en-GB" sz="2400" b="1" dirty="0">
                <a:latin typeface="Century Gothic" pitchFamily="34" charset="0"/>
              </a:endParaRPr>
            </a:p>
          </p:txBody>
        </p:sp>
        <p:pic>
          <p:nvPicPr>
            <p:cNvPr id="41" name="Picture 40" descr="hand and pen.png"/>
            <p:cNvPicPr>
              <a:picLocks noChangeAspect="1"/>
            </p:cNvPicPr>
            <p:nvPr/>
          </p:nvPicPr>
          <p:blipFill>
            <a:blip r:embed="rId6" cstate="print"/>
            <a:stretch>
              <a:fillRect/>
            </a:stretch>
          </p:blipFill>
          <p:spPr>
            <a:xfrm>
              <a:off x="6228184" y="3645024"/>
              <a:ext cx="1846935" cy="1962750"/>
            </a:xfrm>
            <a:prstGeom prst="rect">
              <a:avLst/>
            </a:prstGeom>
          </p:spPr>
        </p:pic>
      </p:grpSp>
      <p:sp>
        <p:nvSpPr>
          <p:cNvPr id="28" name="Rectangle 27"/>
          <p:cNvSpPr/>
          <p:nvPr/>
        </p:nvSpPr>
        <p:spPr>
          <a:xfrm>
            <a:off x="0"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42" name="TextBox 41"/>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Play</a:t>
            </a:r>
            <a:endParaRPr lang="en-GB" sz="2400" dirty="0">
              <a:latin typeface="Century Gothic" pitchFamily="34" charset="0"/>
            </a:endParaRPr>
          </a:p>
        </p:txBody>
      </p:sp>
      <p:sp>
        <p:nvSpPr>
          <p:cNvPr id="47" name="TextBox 46"/>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Decide</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000"/>
                                        <p:tgtEl>
                                          <p:spTgt spid="22"/>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childTnLst>
                                </p:cTn>
                              </p:par>
                              <p:par>
                                <p:cTn id="16" presetID="10" presetClass="entr" presetSubtype="0" fill="hold" nodeType="withEffect">
                                  <p:stCondLst>
                                    <p:cond delay="100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2000"/>
                                        <p:tgtEl>
                                          <p:spTgt spid="34"/>
                                        </p:tgtEl>
                                      </p:cBhvr>
                                    </p:animEffect>
                                  </p:childTnLst>
                                </p:cTn>
                              </p:par>
                            </p:childTnLst>
                          </p:cTn>
                        </p:par>
                        <p:par>
                          <p:cTn id="19" fill="hold">
                            <p:stCondLst>
                              <p:cond delay="70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par>
                          <p:cTn id="23" fill="hold">
                            <p:stCondLst>
                              <p:cond delay="9000"/>
                            </p:stCondLst>
                            <p:childTnLst>
                              <p:par>
                                <p:cTn id="24" presetID="10" presetClass="entr" presetSubtype="0"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2000"/>
                                        <p:tgtEl>
                                          <p:spTgt spid="27"/>
                                        </p:tgtEl>
                                      </p:cBhvr>
                                    </p:animEffect>
                                  </p:childTnLst>
                                </p:cTn>
                              </p:par>
                            </p:childTnLst>
                          </p:cTn>
                        </p:par>
                        <p:par>
                          <p:cTn id="27" fill="hold">
                            <p:stCondLst>
                              <p:cond delay="11000"/>
                            </p:stCondLst>
                            <p:childTnLst>
                              <p:par>
                                <p:cTn id="28" presetID="10"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4" cstate="print"/>
          <a:srcRect/>
          <a:stretch>
            <a:fillRect/>
          </a:stretch>
        </p:blipFill>
        <p:spPr bwMode="auto">
          <a:xfrm>
            <a:off x="2843808" y="4365104"/>
            <a:ext cx="3486278" cy="2328292"/>
          </a:xfrm>
          <a:prstGeom prst="rect">
            <a:avLst/>
          </a:prstGeom>
          <a:noFill/>
          <a:ln w="9525">
            <a:noFill/>
            <a:miter lim="800000"/>
            <a:headEnd/>
            <a:tailEnd/>
          </a:ln>
          <a:effectLst>
            <a:softEdge rad="63500"/>
          </a:effectLst>
        </p:spPr>
      </p:pic>
      <p:sp>
        <p:nvSpPr>
          <p:cNvPr id="32" name="Down Arrow 31"/>
          <p:cNvSpPr/>
          <p:nvPr/>
        </p:nvSpPr>
        <p:spPr>
          <a:xfrm>
            <a:off x="3923928" y="3573016"/>
            <a:ext cx="288032" cy="86409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4" name="Down Arrow 33"/>
          <p:cNvSpPr/>
          <p:nvPr/>
        </p:nvSpPr>
        <p:spPr>
          <a:xfrm>
            <a:off x="4932040" y="3573016"/>
            <a:ext cx="288032" cy="86409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251520" y="4581128"/>
            <a:ext cx="2664296" cy="954107"/>
          </a:xfrm>
          <a:prstGeom prst="rect">
            <a:avLst/>
          </a:prstGeom>
          <a:noFill/>
        </p:spPr>
        <p:txBody>
          <a:bodyPr wrap="square" rtlCol="0">
            <a:spAutoFit/>
          </a:bodyPr>
          <a:lstStyle/>
          <a:p>
            <a:pPr algn="ctr"/>
            <a:r>
              <a:rPr lang="en-GB" sz="2800" b="1" dirty="0" smtClean="0">
                <a:solidFill>
                  <a:srgbClr val="C00000"/>
                </a:solidFill>
                <a:latin typeface="Century Gothic" pitchFamily="34" charset="0"/>
              </a:rPr>
              <a:t>Will you sign the petition?</a:t>
            </a:r>
            <a:endParaRPr lang="en-GB" sz="2800" b="1" dirty="0">
              <a:latin typeface="Century Gothic" pitchFamily="34" charset="0"/>
            </a:endParaRPr>
          </a:p>
        </p:txBody>
      </p:sp>
      <p:sp>
        <p:nvSpPr>
          <p:cNvPr id="44" name="TextBox 43"/>
          <p:cNvSpPr txBox="1"/>
          <p:nvPr/>
        </p:nvSpPr>
        <p:spPr>
          <a:xfrm>
            <a:off x="2483768" y="263550"/>
            <a:ext cx="4392488" cy="1077218"/>
          </a:xfrm>
          <a:prstGeom prst="rect">
            <a:avLst/>
          </a:prstGeom>
          <a:noFill/>
        </p:spPr>
        <p:txBody>
          <a:bodyPr wrap="square" rtlCol="0">
            <a:spAutoFit/>
          </a:bodyPr>
          <a:lstStyle/>
          <a:p>
            <a:r>
              <a:rPr lang="en-GB" sz="3200" dirty="0" smtClean="0">
                <a:latin typeface="Century Gothic" pitchFamily="34" charset="0"/>
              </a:rPr>
              <a:t>How are you going to </a:t>
            </a:r>
            <a:r>
              <a:rPr lang="en-GB" sz="3200" b="1" dirty="0" smtClean="0">
                <a:latin typeface="Century Gothic" pitchFamily="34" charset="0"/>
              </a:rPr>
              <a:t>make a decision</a:t>
            </a:r>
            <a:r>
              <a:rPr lang="en-GB" sz="3200" dirty="0" smtClean="0">
                <a:latin typeface="Century Gothic" pitchFamily="34" charset="0"/>
              </a:rPr>
              <a:t>?</a:t>
            </a:r>
            <a:endParaRPr lang="en-GB" sz="3200" dirty="0">
              <a:latin typeface="Century Gothic" pitchFamily="34" charset="0"/>
            </a:endParaRPr>
          </a:p>
        </p:txBody>
      </p:sp>
      <p:sp>
        <p:nvSpPr>
          <p:cNvPr id="46" name="Rectangle 45"/>
          <p:cNvSpPr/>
          <p:nvPr/>
        </p:nvSpPr>
        <p:spPr>
          <a:xfrm>
            <a:off x="0"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a:off x="3549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Engage</a:t>
            </a:r>
            <a:endParaRPr lang="en-GB" sz="2400" b="1" dirty="0">
              <a:solidFill>
                <a:schemeClr val="bg1"/>
              </a:solidFill>
              <a:latin typeface="Century Gothic" pitchFamily="34" charset="0"/>
            </a:endParaRPr>
          </a:p>
        </p:txBody>
      </p:sp>
      <p:sp>
        <p:nvSpPr>
          <p:cNvPr id="50" name="TextBox 49"/>
          <p:cNvSpPr txBox="1"/>
          <p:nvPr/>
        </p:nvSpPr>
        <p:spPr>
          <a:xfrm>
            <a:off x="3059832" y="6453336"/>
            <a:ext cx="3024336" cy="461665"/>
          </a:xfrm>
          <a:prstGeom prst="rect">
            <a:avLst/>
          </a:prstGeom>
          <a:noFill/>
        </p:spPr>
        <p:txBody>
          <a:bodyPr wrap="square" rtlCol="0">
            <a:spAutoFit/>
          </a:bodyPr>
          <a:lstStyle/>
          <a:p>
            <a:pPr algn="ctr"/>
            <a:r>
              <a:rPr lang="en-GB" sz="2400" dirty="0" smtClean="0">
                <a:latin typeface="Century Gothic" pitchFamily="34" charset="0"/>
              </a:rPr>
              <a:t>Review</a:t>
            </a:r>
            <a:endParaRPr lang="en-GB" sz="2400" dirty="0">
              <a:latin typeface="Century Gothic" pitchFamily="34" charset="0"/>
            </a:endParaRPr>
          </a:p>
        </p:txBody>
      </p:sp>
      <p:sp>
        <p:nvSpPr>
          <p:cNvPr id="51" name="TextBox 50"/>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Consider</a:t>
            </a:r>
            <a:endParaRPr lang="en-GB" sz="2400" dirty="0">
              <a:latin typeface="Century Gothic" pitchFamily="34" charset="0"/>
            </a:endParaRPr>
          </a:p>
        </p:txBody>
      </p:sp>
      <p:grpSp>
        <p:nvGrpSpPr>
          <p:cNvPr id="2" name="Group 36"/>
          <p:cNvGrpSpPr/>
          <p:nvPr/>
        </p:nvGrpSpPr>
        <p:grpSpPr>
          <a:xfrm>
            <a:off x="4639978" y="1628800"/>
            <a:ext cx="4180494" cy="2117849"/>
            <a:chOff x="4639978" y="1628800"/>
            <a:chExt cx="4180494" cy="2117849"/>
          </a:xfrm>
        </p:grpSpPr>
        <p:sp>
          <p:nvSpPr>
            <p:cNvPr id="24" name="Rounded Rectangle 23"/>
            <p:cNvSpPr/>
            <p:nvPr/>
          </p:nvSpPr>
          <p:spPr>
            <a:xfrm>
              <a:off x="4676490" y="1658417"/>
              <a:ext cx="4139952" cy="2088232"/>
            </a:xfrm>
            <a:prstGeom prst="roundRect">
              <a:avLst>
                <a:gd name="adj" fmla="val 8999"/>
              </a:avLst>
            </a:prstGeom>
            <a:solidFill>
              <a:schemeClr val="bg1"/>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4639978" y="2882553"/>
              <a:ext cx="4176464" cy="830997"/>
            </a:xfrm>
            <a:prstGeom prst="rect">
              <a:avLst/>
            </a:prstGeom>
            <a:noFill/>
          </p:spPr>
          <p:txBody>
            <a:bodyPr wrap="square" rtlCol="0">
              <a:spAutoFit/>
            </a:bodyPr>
            <a:lstStyle/>
            <a:p>
              <a:pPr algn="ctr"/>
              <a:r>
                <a:rPr lang="en-GB" sz="2400" b="1" dirty="0" smtClean="0">
                  <a:solidFill>
                    <a:srgbClr val="C00000"/>
                  </a:solidFill>
                  <a:latin typeface="Century Gothic" pitchFamily="34" charset="0"/>
                </a:rPr>
                <a:t>Is animal testing </a:t>
              </a:r>
              <a:br>
                <a:rPr lang="en-GB" sz="2400" b="1" dirty="0" smtClean="0">
                  <a:solidFill>
                    <a:srgbClr val="C00000"/>
                  </a:solidFill>
                  <a:latin typeface="Century Gothic" pitchFamily="34" charset="0"/>
                </a:rPr>
              </a:br>
              <a:r>
                <a:rPr lang="en-GB" sz="2400" b="1" dirty="0" smtClean="0">
                  <a:solidFill>
                    <a:srgbClr val="C00000"/>
                  </a:solidFill>
                  <a:latin typeface="Century Gothic" pitchFamily="34" charset="0"/>
                </a:rPr>
                <a:t>right or wrong?</a:t>
              </a:r>
              <a:endParaRPr lang="en-GB" sz="2400" b="1" dirty="0">
                <a:solidFill>
                  <a:srgbClr val="C00000"/>
                </a:solidFill>
              </a:endParaRPr>
            </a:p>
          </p:txBody>
        </p:sp>
        <p:sp>
          <p:nvSpPr>
            <p:cNvPr id="27" name="TextBox 26"/>
            <p:cNvSpPr txBox="1"/>
            <p:nvPr/>
          </p:nvSpPr>
          <p:spPr>
            <a:xfrm>
              <a:off x="4672323" y="1628800"/>
              <a:ext cx="4148149" cy="461665"/>
            </a:xfrm>
            <a:prstGeom prst="rect">
              <a:avLst/>
            </a:prstGeom>
            <a:solidFill>
              <a:srgbClr val="C00000"/>
            </a:solidFill>
          </p:spPr>
          <p:txBody>
            <a:bodyPr wrap="square" rtlCol="0">
              <a:spAutoFit/>
            </a:bodyPr>
            <a:lstStyle/>
            <a:p>
              <a:pPr algn="ctr"/>
              <a:r>
                <a:rPr lang="en-GB" sz="2400" b="1" dirty="0" smtClean="0">
                  <a:solidFill>
                    <a:schemeClr val="bg1"/>
                  </a:solidFill>
                  <a:latin typeface="Century Gothic" pitchFamily="34" charset="0"/>
                </a:rPr>
                <a:t>Lesson 2</a:t>
              </a:r>
            </a:p>
          </p:txBody>
        </p:sp>
        <p:sp>
          <p:nvSpPr>
            <p:cNvPr id="29" name="TextBox 28"/>
            <p:cNvSpPr txBox="1"/>
            <p:nvPr/>
          </p:nvSpPr>
          <p:spPr>
            <a:xfrm>
              <a:off x="4676490" y="2132856"/>
              <a:ext cx="4139952" cy="523220"/>
            </a:xfrm>
            <a:prstGeom prst="rect">
              <a:avLst/>
            </a:prstGeom>
            <a:noFill/>
          </p:spPr>
          <p:txBody>
            <a:bodyPr wrap="square" rtlCol="0">
              <a:spAutoFit/>
            </a:bodyPr>
            <a:lstStyle/>
            <a:p>
              <a:pPr algn="ctr"/>
              <a:r>
                <a:rPr lang="en-GB" sz="2600" dirty="0" smtClean="0">
                  <a:latin typeface="Century Gothic" pitchFamily="34" charset="0"/>
                </a:rPr>
                <a:t>Use </a:t>
              </a:r>
              <a:r>
                <a:rPr lang="en-GB" sz="2800" b="1" dirty="0" smtClean="0">
                  <a:latin typeface="Century Gothic" pitchFamily="34" charset="0"/>
                </a:rPr>
                <a:t>ethical thinking</a:t>
              </a:r>
              <a:endParaRPr lang="en-GB" sz="2600" b="1" dirty="0" smtClean="0">
                <a:latin typeface="Century Gothic" pitchFamily="34" charset="0"/>
              </a:endParaRPr>
            </a:p>
          </p:txBody>
        </p:sp>
        <p:sp>
          <p:nvSpPr>
            <p:cNvPr id="30" name="TextBox 29"/>
            <p:cNvSpPr txBox="1"/>
            <p:nvPr/>
          </p:nvSpPr>
          <p:spPr>
            <a:xfrm>
              <a:off x="4711986" y="2554451"/>
              <a:ext cx="4104456" cy="400110"/>
            </a:xfrm>
            <a:prstGeom prst="rect">
              <a:avLst/>
            </a:prstGeom>
            <a:noFill/>
          </p:spPr>
          <p:txBody>
            <a:bodyPr wrap="square" rtlCol="0">
              <a:spAutoFit/>
            </a:bodyPr>
            <a:lstStyle/>
            <a:p>
              <a:pPr algn="ctr"/>
              <a:r>
                <a:rPr lang="en-GB" sz="2000" dirty="0" smtClean="0">
                  <a:latin typeface="Century Gothic" pitchFamily="34" charset="0"/>
                </a:rPr>
                <a:t>to answer</a:t>
              </a:r>
            </a:p>
          </p:txBody>
        </p:sp>
      </p:grpSp>
      <p:grpSp>
        <p:nvGrpSpPr>
          <p:cNvPr id="3" name="Group 35"/>
          <p:cNvGrpSpPr/>
          <p:nvPr/>
        </p:nvGrpSpPr>
        <p:grpSpPr>
          <a:xfrm>
            <a:off x="247490" y="1628800"/>
            <a:ext cx="4180494" cy="2117849"/>
            <a:chOff x="247490" y="1628800"/>
            <a:chExt cx="4180494" cy="2117849"/>
          </a:xfrm>
        </p:grpSpPr>
        <p:sp>
          <p:nvSpPr>
            <p:cNvPr id="43" name="Rounded Rectangle 42"/>
            <p:cNvSpPr/>
            <p:nvPr/>
          </p:nvSpPr>
          <p:spPr>
            <a:xfrm>
              <a:off x="284002" y="1658417"/>
              <a:ext cx="4139952" cy="2088232"/>
            </a:xfrm>
            <a:prstGeom prst="roundRect">
              <a:avLst>
                <a:gd name="adj" fmla="val 8999"/>
              </a:avLst>
            </a:prstGeom>
            <a:solidFill>
              <a:schemeClr val="bg1"/>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247490" y="2882553"/>
              <a:ext cx="4176464" cy="830997"/>
            </a:xfrm>
            <a:prstGeom prst="rect">
              <a:avLst/>
            </a:prstGeom>
            <a:noFill/>
          </p:spPr>
          <p:txBody>
            <a:bodyPr wrap="square" rtlCol="0">
              <a:spAutoFit/>
            </a:bodyPr>
            <a:lstStyle/>
            <a:p>
              <a:pPr algn="ctr"/>
              <a:r>
                <a:rPr lang="en-GB" sz="2400" b="1" dirty="0" smtClean="0">
                  <a:solidFill>
                    <a:srgbClr val="C00000"/>
                  </a:solidFill>
                  <a:latin typeface="Century Gothic" pitchFamily="34" charset="0"/>
                </a:rPr>
                <a:t>Is animal testing essential to drug development?</a:t>
              </a:r>
              <a:endParaRPr lang="en-GB" sz="2400" b="1" dirty="0">
                <a:solidFill>
                  <a:srgbClr val="C00000"/>
                </a:solidFill>
              </a:endParaRPr>
            </a:p>
          </p:txBody>
        </p:sp>
        <p:sp>
          <p:nvSpPr>
            <p:cNvPr id="22" name="TextBox 21"/>
            <p:cNvSpPr txBox="1"/>
            <p:nvPr/>
          </p:nvSpPr>
          <p:spPr>
            <a:xfrm>
              <a:off x="279835" y="1628800"/>
              <a:ext cx="4148149" cy="461665"/>
            </a:xfrm>
            <a:prstGeom prst="rect">
              <a:avLst/>
            </a:prstGeom>
            <a:solidFill>
              <a:schemeClr val="tx1"/>
            </a:solidFill>
          </p:spPr>
          <p:txBody>
            <a:bodyPr wrap="square" rtlCol="0">
              <a:spAutoFit/>
            </a:bodyPr>
            <a:lstStyle/>
            <a:p>
              <a:pPr algn="ctr"/>
              <a:r>
                <a:rPr lang="en-GB" sz="2400" b="1" dirty="0" smtClean="0">
                  <a:solidFill>
                    <a:schemeClr val="bg1"/>
                  </a:solidFill>
                  <a:latin typeface="Century Gothic" pitchFamily="34" charset="0"/>
                </a:rPr>
                <a:t>Lesson 1</a:t>
              </a:r>
            </a:p>
          </p:txBody>
        </p:sp>
        <p:sp>
          <p:nvSpPr>
            <p:cNvPr id="23" name="TextBox 22"/>
            <p:cNvSpPr txBox="1"/>
            <p:nvPr/>
          </p:nvSpPr>
          <p:spPr>
            <a:xfrm>
              <a:off x="284002" y="2132856"/>
              <a:ext cx="4139952" cy="492443"/>
            </a:xfrm>
            <a:prstGeom prst="rect">
              <a:avLst/>
            </a:prstGeom>
            <a:noFill/>
          </p:spPr>
          <p:txBody>
            <a:bodyPr wrap="square" rtlCol="0">
              <a:spAutoFit/>
            </a:bodyPr>
            <a:lstStyle/>
            <a:p>
              <a:pPr algn="ctr"/>
              <a:r>
                <a:rPr lang="en-GB" sz="2600" dirty="0" smtClean="0">
                  <a:latin typeface="Century Gothic" pitchFamily="34" charset="0"/>
                </a:rPr>
                <a:t>Use </a:t>
              </a:r>
              <a:r>
                <a:rPr lang="en-GB" sz="2600" b="1" dirty="0" smtClean="0">
                  <a:latin typeface="Century Gothic" pitchFamily="34" charset="0"/>
                </a:rPr>
                <a:t>scientific evidence</a:t>
              </a:r>
            </a:p>
          </p:txBody>
        </p:sp>
        <p:sp>
          <p:nvSpPr>
            <p:cNvPr id="25" name="TextBox 24"/>
            <p:cNvSpPr txBox="1"/>
            <p:nvPr/>
          </p:nvSpPr>
          <p:spPr>
            <a:xfrm>
              <a:off x="319498" y="2554451"/>
              <a:ext cx="4104456" cy="400110"/>
            </a:xfrm>
            <a:prstGeom prst="rect">
              <a:avLst/>
            </a:prstGeom>
            <a:noFill/>
          </p:spPr>
          <p:txBody>
            <a:bodyPr wrap="square" rtlCol="0">
              <a:spAutoFit/>
            </a:bodyPr>
            <a:lstStyle/>
            <a:p>
              <a:pPr algn="ctr"/>
              <a:r>
                <a:rPr lang="en-GB" sz="2000" dirty="0" smtClean="0">
                  <a:latin typeface="Century Gothic" pitchFamily="34" charset="0"/>
                </a:rPr>
                <a:t>to answer</a:t>
              </a:r>
            </a:p>
          </p:txBody>
        </p:sp>
      </p:grpSp>
      <p:sp>
        <p:nvSpPr>
          <p:cNvPr id="39" name="TextBox 38"/>
          <p:cNvSpPr txBox="1"/>
          <p:nvPr/>
        </p:nvSpPr>
        <p:spPr>
          <a:xfrm>
            <a:off x="6372200" y="4773052"/>
            <a:ext cx="2771800" cy="600164"/>
          </a:xfrm>
          <a:prstGeom prst="rect">
            <a:avLst/>
          </a:prstGeom>
          <a:noFill/>
        </p:spPr>
        <p:txBody>
          <a:bodyPr wrap="square" rtlCol="0">
            <a:spAutoFit/>
          </a:bodyPr>
          <a:lstStyle/>
          <a:p>
            <a:pPr>
              <a:spcBef>
                <a:spcPts val="1200"/>
              </a:spcBef>
            </a:pPr>
            <a:r>
              <a:rPr lang="en-GB" sz="3300" b="1" dirty="0" smtClean="0">
                <a:latin typeface="Century Gothic" pitchFamily="34" charset="0"/>
              </a:rPr>
              <a:t>Explain why.</a:t>
            </a:r>
            <a:endParaRPr lang="en-GB" sz="3300" b="1" dirty="0">
              <a:latin typeface="Century Gothic" pitchFamily="34" charset="0"/>
            </a:endParaRPr>
          </a:p>
        </p:txBody>
      </p:sp>
    </p:spTree>
    <p:custDataLst>
      <p:tags r:id="rId1"/>
    </p:custDataLst>
    <p:extLst>
      <p:ext uri="{BB962C8B-B14F-4D97-AF65-F5344CB8AC3E}">
        <p14:creationId xmlns="" xmlns:p14="http://schemas.microsoft.com/office/powerpoint/2010/main" val="247518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051"/>
                                        </p:tgtEl>
                                        <p:attrNameLst>
                                          <p:attrName>style.visibility</p:attrName>
                                        </p:attrNameLst>
                                      </p:cBhvr>
                                      <p:to>
                                        <p:strVal val="visible"/>
                                      </p:to>
                                    </p:set>
                                    <p:animEffect transition="in" filter="fade">
                                      <p:cBhvr>
                                        <p:cTn id="15" dur="2000"/>
                                        <p:tgtEl>
                                          <p:spTgt spid="2051"/>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2000"/>
                                        <p:tgtEl>
                                          <p:spTgt spid="41"/>
                                        </p:tgtEl>
                                      </p:cBhvr>
                                    </p:animEffect>
                                  </p:childTnLst>
                                </p:cTn>
                              </p:par>
                            </p:childTnLst>
                          </p:cTn>
                        </p:par>
                        <p:par>
                          <p:cTn id="20" fill="hold">
                            <p:stCondLst>
                              <p:cond delay="8000"/>
                            </p:stCondLst>
                            <p:childTnLst>
                              <p:par>
                                <p:cTn id="21" presetID="22" presetClass="entr" presetSubtype="1"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1000"/>
                                        <p:tgtEl>
                                          <p:spTgt spid="32"/>
                                        </p:tgtEl>
                                      </p:cBhvr>
                                    </p:animEffect>
                                  </p:childTnLst>
                                </p:cTn>
                              </p:par>
                            </p:childTnLst>
                          </p:cTn>
                        </p:par>
                        <p:par>
                          <p:cTn id="24" fill="hold">
                            <p:stCondLst>
                              <p:cond delay="9000"/>
                            </p:stCondLst>
                            <p:childTnLst>
                              <p:par>
                                <p:cTn id="25" presetID="10"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2000"/>
                                        <p:tgtEl>
                                          <p:spTgt spid="39"/>
                                        </p:tgtEl>
                                      </p:cBhvr>
                                    </p:animEffect>
                                  </p:childTnLst>
                                </p:cTn>
                              </p:par>
                            </p:childTnLst>
                          </p:cTn>
                        </p:par>
                        <p:par>
                          <p:cTn id="28" fill="hold">
                            <p:stCondLst>
                              <p:cond delay="1100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41"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63911" y="764704"/>
            <a:ext cx="7848872" cy="6971139"/>
          </a:xfrm>
          <a:prstGeom prst="rect">
            <a:avLst/>
          </a:prstGeom>
        </p:spPr>
        <p:txBody>
          <a:bodyPr wrap="square">
            <a:spAutoFit/>
          </a:bodyPr>
          <a:lstStyle/>
          <a:p>
            <a:pPr fontAlgn="base">
              <a:spcBef>
                <a:spcPts val="1800"/>
              </a:spcBef>
            </a:pPr>
            <a:endParaRPr lang="en-GB" sz="3600" b="1" dirty="0" smtClean="0">
              <a:latin typeface="Century Gothic" pitchFamily="34" charset="0"/>
            </a:endParaRPr>
          </a:p>
          <a:p>
            <a:pPr fontAlgn="base">
              <a:spcBef>
                <a:spcPts val="1800"/>
              </a:spcBef>
            </a:pPr>
            <a:endParaRPr lang="en-GB" sz="3600" b="1" dirty="0" smtClean="0">
              <a:latin typeface="Century Gothic" pitchFamily="34" charset="0"/>
            </a:endParaRPr>
          </a:p>
          <a:p>
            <a:pPr marL="457200" indent="-457200" fontAlgn="base">
              <a:buClr>
                <a:schemeClr val="accent5">
                  <a:lumMod val="60000"/>
                  <a:lumOff val="40000"/>
                </a:schemeClr>
              </a:buClr>
              <a:buSzPct val="60000"/>
              <a:buFont typeface="Wingdings 2" pitchFamily="18" charset="2"/>
              <a:buChar char=""/>
            </a:pPr>
            <a:r>
              <a:rPr lang="en-GB" sz="3000" dirty="0" smtClean="0">
                <a:solidFill>
                  <a:schemeClr val="bg1">
                    <a:lumMod val="75000"/>
                  </a:schemeClr>
                </a:solidFill>
                <a:latin typeface="Century Gothic" pitchFamily="34" charset="0"/>
              </a:rPr>
              <a:t>show </a:t>
            </a:r>
            <a:r>
              <a:rPr lang="en-GB" sz="3000" dirty="0">
                <a:solidFill>
                  <a:schemeClr val="bg1">
                    <a:lumMod val="75000"/>
                  </a:schemeClr>
                </a:solidFill>
                <a:latin typeface="Century Gothic" pitchFamily="34" charset="0"/>
              </a:rPr>
              <a:t>how asthma affects the structure of the gas exchange </a:t>
            </a:r>
            <a:r>
              <a:rPr lang="en-GB" sz="3000" dirty="0" smtClean="0">
                <a:solidFill>
                  <a:schemeClr val="bg1">
                    <a:lumMod val="75000"/>
                  </a:schemeClr>
                </a:solidFill>
                <a:latin typeface="Century Gothic" pitchFamily="34" charset="0"/>
              </a:rPr>
              <a:t>system</a:t>
            </a:r>
          </a:p>
          <a:p>
            <a:pPr marL="457200" indent="-457200" fontAlgn="base">
              <a:buClr>
                <a:srgbClr val="00A1DA"/>
              </a:buClr>
              <a:buSzPct val="60000"/>
            </a:pPr>
            <a:endParaRPr lang="en-GB" sz="3000" dirty="0" smtClean="0">
              <a:latin typeface="Century Gothic" pitchFamily="34" charset="0"/>
            </a:endParaRPr>
          </a:p>
          <a:p>
            <a:pPr marL="457200" indent="-457200" fontAlgn="base">
              <a:buClr>
                <a:srgbClr val="00A1DA"/>
              </a:buClr>
              <a:buSzPct val="60000"/>
            </a:pPr>
            <a:endParaRPr lang="en-GB" sz="3000" dirty="0" smtClean="0">
              <a:latin typeface="Century Gothic" pitchFamily="34" charset="0"/>
            </a:endParaRPr>
          </a:p>
          <a:p>
            <a:pPr marL="457200" indent="-457200" fontAlgn="base">
              <a:buClr>
                <a:srgbClr val="009900"/>
              </a:buClr>
              <a:buSzPct val="60000"/>
              <a:buFont typeface="Wingdings 2" pitchFamily="18" charset="2"/>
              <a:buChar char=""/>
            </a:pPr>
            <a:r>
              <a:rPr lang="en-GB" sz="3000" dirty="0" smtClean="0">
                <a:latin typeface="Century Gothic" pitchFamily="34" charset="0"/>
              </a:rPr>
              <a:t>learn </a:t>
            </a:r>
            <a:r>
              <a:rPr lang="en-GB" sz="3000" dirty="0" smtClean="0">
                <a:latin typeface="Century Gothic" pitchFamily="34" charset="0"/>
              </a:rPr>
              <a:t>3 kinds of </a:t>
            </a:r>
            <a:r>
              <a:rPr lang="en-GB" sz="3000" b="1" dirty="0" smtClean="0">
                <a:latin typeface="Century Gothic" pitchFamily="34" charset="0"/>
              </a:rPr>
              <a:t>ethical </a:t>
            </a:r>
            <a:r>
              <a:rPr lang="en-GB" sz="3000" dirty="0" smtClean="0">
                <a:latin typeface="Century Gothic" pitchFamily="34" charset="0"/>
              </a:rPr>
              <a:t>thinking to make decisions:</a:t>
            </a:r>
          </a:p>
          <a:p>
            <a:pPr fontAlgn="base">
              <a:buClr>
                <a:srgbClr val="009900"/>
              </a:buClr>
            </a:pPr>
            <a:r>
              <a:rPr lang="en-GB" sz="3000" dirty="0" smtClean="0">
                <a:latin typeface="Century Gothic" pitchFamily="34" charset="0"/>
              </a:rPr>
              <a:t>     – utilitarianism, </a:t>
            </a:r>
          </a:p>
          <a:p>
            <a:pPr fontAlgn="base">
              <a:buClr>
                <a:srgbClr val="009900"/>
              </a:buClr>
            </a:pPr>
            <a:r>
              <a:rPr lang="en-GB" sz="3000" dirty="0" smtClean="0">
                <a:latin typeface="Century Gothic" pitchFamily="34" charset="0"/>
              </a:rPr>
              <a:t>     – rights and duties, </a:t>
            </a:r>
          </a:p>
          <a:p>
            <a:pPr fontAlgn="base">
              <a:buClr>
                <a:srgbClr val="009900"/>
              </a:buClr>
            </a:pPr>
            <a:r>
              <a:rPr lang="en-GB" sz="3000" dirty="0" smtClean="0">
                <a:latin typeface="Century Gothic" pitchFamily="34" charset="0"/>
              </a:rPr>
              <a:t>     – virtues</a:t>
            </a:r>
          </a:p>
          <a:p>
            <a:pPr marL="457200" indent="-457200" fontAlgn="base">
              <a:buClr>
                <a:srgbClr val="00A1DA"/>
              </a:buClr>
              <a:buSzPct val="60000"/>
            </a:pPr>
            <a:endParaRPr lang="en-GB" sz="3000" dirty="0" smtClean="0">
              <a:latin typeface="Century Gothic" pitchFamily="34" charset="0"/>
            </a:endParaRPr>
          </a:p>
          <a:p>
            <a:pPr fontAlgn="base">
              <a:buClr>
                <a:srgbClr val="00A1DA"/>
              </a:buClr>
              <a:buSzPct val="60000"/>
            </a:pPr>
            <a:endParaRPr lang="en-GB" sz="3000" dirty="0">
              <a:latin typeface="Century Gothic" pitchFamily="34" charset="0"/>
            </a:endParaRPr>
          </a:p>
          <a:p>
            <a:pPr fontAlgn="base"/>
            <a:endParaRPr lang="en-GB" sz="3000" dirty="0" smtClean="0">
              <a:latin typeface="Century Gothic" pitchFamily="34" charset="0"/>
            </a:endParaRPr>
          </a:p>
        </p:txBody>
      </p:sp>
      <p:sp>
        <p:nvSpPr>
          <p:cNvPr id="10" name="Rectangle 9"/>
          <p:cNvSpPr/>
          <p:nvPr/>
        </p:nvSpPr>
        <p:spPr>
          <a:xfrm>
            <a:off x="6044132" y="6161237"/>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1" name="Rectangle 10"/>
          <p:cNvSpPr/>
          <p:nvPr/>
        </p:nvSpPr>
        <p:spPr>
          <a:xfrm>
            <a:off x="3780351" y="6169662"/>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2" name="Picture 11" descr="citizen.png"/>
          <p:cNvPicPr>
            <a:picLocks noChangeAspect="1"/>
          </p:cNvPicPr>
          <p:nvPr/>
        </p:nvPicPr>
        <p:blipFill>
          <a:blip r:embed="rId4" cstate="print"/>
          <a:stretch>
            <a:fillRect/>
          </a:stretch>
        </p:blipFill>
        <p:spPr>
          <a:xfrm>
            <a:off x="5468068" y="6093296"/>
            <a:ext cx="555213" cy="509281"/>
          </a:xfrm>
          <a:prstGeom prst="rect">
            <a:avLst/>
          </a:prstGeom>
          <a:effectLst>
            <a:outerShdw blurRad="50800" dist="38100" dir="2700000" algn="tl" rotWithShape="0">
              <a:prstClr val="black">
                <a:alpha val="40000"/>
              </a:prstClr>
            </a:outerShdw>
          </a:effectLst>
        </p:spPr>
      </p:pic>
      <p:pic>
        <p:nvPicPr>
          <p:cNvPr id="13" name="Picture 12" descr="knowledge.png"/>
          <p:cNvPicPr>
            <a:picLocks noChangeAspect="1"/>
          </p:cNvPicPr>
          <p:nvPr/>
        </p:nvPicPr>
        <p:blipFill>
          <a:blip r:embed="rId5" cstate="print"/>
          <a:stretch>
            <a:fillRect/>
          </a:stretch>
        </p:blipFill>
        <p:spPr>
          <a:xfrm>
            <a:off x="3131840" y="6106079"/>
            <a:ext cx="648511" cy="496498"/>
          </a:xfrm>
          <a:prstGeom prst="rect">
            <a:avLst/>
          </a:prstGeom>
          <a:effectLst>
            <a:outerShdw blurRad="50800" dist="38100" dir="2700000" algn="tl" rotWithShape="0">
              <a:prstClr val="black">
                <a:alpha val="40000"/>
              </a:prstClr>
            </a:outerShdw>
          </a:effectLst>
        </p:spPr>
      </p:pic>
      <p:sp>
        <p:nvSpPr>
          <p:cNvPr id="16" name="Rectangle 15"/>
          <p:cNvSpPr/>
          <p:nvPr/>
        </p:nvSpPr>
        <p:spPr>
          <a:xfrm rot="16200000">
            <a:off x="-335577" y="2287905"/>
            <a:ext cx="2016225" cy="553998"/>
          </a:xfrm>
          <a:prstGeom prst="rect">
            <a:avLst/>
          </a:prstGeom>
        </p:spPr>
        <p:txBody>
          <a:bodyPr wrap="square">
            <a:spAutoFit/>
          </a:bodyPr>
          <a:lstStyle/>
          <a:p>
            <a:pPr fontAlgn="base">
              <a:spcBef>
                <a:spcPts val="1800"/>
              </a:spcBef>
            </a:pPr>
            <a:r>
              <a:rPr lang="en-GB" sz="3000" b="1" dirty="0" smtClean="0">
                <a:solidFill>
                  <a:schemeClr val="accent5">
                    <a:lumMod val="40000"/>
                    <a:lumOff val="60000"/>
                  </a:schemeClr>
                </a:solidFill>
                <a:latin typeface="Century Gothic" pitchFamily="34" charset="0"/>
              </a:rPr>
              <a:t>Breathing </a:t>
            </a:r>
            <a:endParaRPr lang="en-GB" sz="3000" dirty="0" smtClean="0">
              <a:solidFill>
                <a:schemeClr val="accent5">
                  <a:lumMod val="40000"/>
                  <a:lumOff val="60000"/>
                </a:schemeClr>
              </a:solidFill>
              <a:latin typeface="Century Gothic" pitchFamily="34" charset="0"/>
            </a:endParaRPr>
          </a:p>
        </p:txBody>
      </p:sp>
      <p:sp>
        <p:nvSpPr>
          <p:cNvPr id="17" name="Rectangle 16"/>
          <p:cNvSpPr/>
          <p:nvPr/>
        </p:nvSpPr>
        <p:spPr>
          <a:xfrm>
            <a:off x="1043608" y="1691516"/>
            <a:ext cx="1114408" cy="369332"/>
          </a:xfrm>
          <a:prstGeom prst="rect">
            <a:avLst/>
          </a:prstGeom>
        </p:spPr>
        <p:txBody>
          <a:bodyPr wrap="none" anchor="ctr">
            <a:spAutoFit/>
          </a:bodyPr>
          <a:lstStyle/>
          <a:p>
            <a:r>
              <a:rPr lang="en-GB" b="1" dirty="0" smtClean="0">
                <a:solidFill>
                  <a:schemeClr val="bg2">
                    <a:lumMod val="75000"/>
                  </a:schemeClr>
                </a:solidFill>
                <a:latin typeface="Century Gothic" pitchFamily="34" charset="0"/>
              </a:rPr>
              <a:t>Lesson 1</a:t>
            </a:r>
            <a:endParaRPr lang="en-GB" dirty="0">
              <a:solidFill>
                <a:schemeClr val="bg2">
                  <a:lumMod val="75000"/>
                </a:schemeClr>
              </a:solidFill>
            </a:endParaRPr>
          </a:p>
        </p:txBody>
      </p:sp>
      <p:sp>
        <p:nvSpPr>
          <p:cNvPr id="19" name="Rectangle 18"/>
          <p:cNvSpPr/>
          <p:nvPr/>
        </p:nvSpPr>
        <p:spPr>
          <a:xfrm rot="16200000">
            <a:off x="-551600" y="4664170"/>
            <a:ext cx="2448273" cy="553998"/>
          </a:xfrm>
          <a:prstGeom prst="rect">
            <a:avLst/>
          </a:prstGeom>
        </p:spPr>
        <p:txBody>
          <a:bodyPr wrap="square">
            <a:spAutoFit/>
          </a:bodyPr>
          <a:lstStyle/>
          <a:p>
            <a:pPr fontAlgn="base">
              <a:spcBef>
                <a:spcPts val="1800"/>
              </a:spcBef>
            </a:pPr>
            <a:r>
              <a:rPr lang="en-GB" sz="3000" b="1" dirty="0" smtClean="0">
                <a:solidFill>
                  <a:srgbClr val="009900"/>
                </a:solidFill>
                <a:latin typeface="Century Gothic" pitchFamily="34" charset="0"/>
              </a:rPr>
              <a:t>Use ethics</a:t>
            </a:r>
            <a:endParaRPr lang="en-GB" sz="3000" dirty="0" smtClean="0">
              <a:solidFill>
                <a:srgbClr val="009900"/>
              </a:solidFill>
              <a:latin typeface="Century Gothic" pitchFamily="34" charset="0"/>
            </a:endParaRPr>
          </a:p>
        </p:txBody>
      </p:sp>
      <p:sp>
        <p:nvSpPr>
          <p:cNvPr id="20" name="Rectangle 19"/>
          <p:cNvSpPr/>
          <p:nvPr/>
        </p:nvSpPr>
        <p:spPr>
          <a:xfrm>
            <a:off x="1115616" y="3573016"/>
            <a:ext cx="1114408" cy="369332"/>
          </a:xfrm>
          <a:prstGeom prst="rect">
            <a:avLst/>
          </a:prstGeom>
        </p:spPr>
        <p:txBody>
          <a:bodyPr wrap="none" anchor="ctr">
            <a:spAutoFit/>
          </a:bodyPr>
          <a:lstStyle/>
          <a:p>
            <a:r>
              <a:rPr lang="en-GB" b="1" dirty="0" smtClean="0">
                <a:solidFill>
                  <a:srgbClr val="AC7F00"/>
                </a:solidFill>
                <a:latin typeface="Century Gothic" pitchFamily="34" charset="0"/>
              </a:rPr>
              <a:t>Lesson 2</a:t>
            </a:r>
            <a:endParaRPr lang="en-GB" dirty="0">
              <a:solidFill>
                <a:srgbClr val="AC7F00"/>
              </a:solidFill>
            </a:endParaRPr>
          </a:p>
        </p:txBody>
      </p:sp>
      <p:sp>
        <p:nvSpPr>
          <p:cNvPr id="14" name="Rectangle 13"/>
          <p:cNvSpPr/>
          <p:nvPr/>
        </p:nvSpPr>
        <p:spPr>
          <a:xfrm>
            <a:off x="1115616" y="836712"/>
            <a:ext cx="5708614" cy="646331"/>
          </a:xfrm>
          <a:prstGeom prst="rect">
            <a:avLst/>
          </a:prstGeom>
        </p:spPr>
        <p:txBody>
          <a:bodyPr wrap="none">
            <a:spAutoFit/>
          </a:bodyPr>
          <a:lstStyle/>
          <a:p>
            <a:pPr fontAlgn="base">
              <a:spcBef>
                <a:spcPts val="1800"/>
              </a:spcBef>
            </a:pPr>
            <a:r>
              <a:rPr lang="en-GB" sz="3600" b="1" dirty="0" smtClean="0">
                <a:latin typeface="Century Gothic" pitchFamily="34" charset="0"/>
              </a:rPr>
              <a:t>In these lessons you will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0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0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0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cstate="print"/>
          <a:srcRect/>
          <a:stretch>
            <a:fillRect/>
          </a:stretch>
        </p:blipFill>
        <p:spPr bwMode="auto">
          <a:xfrm>
            <a:off x="0" y="0"/>
            <a:ext cx="9206173" cy="6525344"/>
          </a:xfrm>
          <a:prstGeom prst="rect">
            <a:avLst/>
          </a:prstGeom>
          <a:noFill/>
          <a:ln w="9525">
            <a:noFill/>
            <a:miter lim="800000"/>
            <a:headEnd/>
            <a:tailEnd/>
          </a:ln>
        </p:spPr>
      </p:pic>
      <p:grpSp>
        <p:nvGrpSpPr>
          <p:cNvPr id="32" name="Group 31"/>
          <p:cNvGrpSpPr/>
          <p:nvPr/>
        </p:nvGrpSpPr>
        <p:grpSpPr>
          <a:xfrm>
            <a:off x="4644008" y="4653136"/>
            <a:ext cx="4680520" cy="2016224"/>
            <a:chOff x="4644008" y="4581128"/>
            <a:chExt cx="4680520" cy="2016224"/>
          </a:xfrm>
        </p:grpSpPr>
        <p:sp>
          <p:nvSpPr>
            <p:cNvPr id="31" name="Rectangle 30"/>
            <p:cNvSpPr/>
            <p:nvPr/>
          </p:nvSpPr>
          <p:spPr>
            <a:xfrm>
              <a:off x="4644008" y="4581128"/>
              <a:ext cx="4680520" cy="2016224"/>
            </a:xfrm>
            <a:prstGeom prst="rect">
              <a:avLst/>
            </a:prstGeom>
            <a:solidFill>
              <a:srgbClr val="FEE7B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4788024" y="4750112"/>
              <a:ext cx="3960440" cy="1631216"/>
            </a:xfrm>
            <a:prstGeom prst="rect">
              <a:avLst/>
            </a:prstGeom>
            <a:noFill/>
            <a:effectLst>
              <a:softEdge rad="63500"/>
            </a:effectLst>
          </p:spPr>
          <p:txBody>
            <a:bodyPr wrap="square" rtlCol="0">
              <a:spAutoFit/>
            </a:bodyPr>
            <a:lstStyle/>
            <a:p>
              <a:pPr>
                <a:lnSpc>
                  <a:spcPts val="3000"/>
                </a:lnSpc>
              </a:pPr>
              <a:r>
                <a:rPr lang="en-GB" sz="2800" dirty="0" smtClean="0">
                  <a:latin typeface="Century Gothic" pitchFamily="34" charset="0"/>
                </a:rPr>
                <a:t>One by one, they will vote each other off until one castaway wins the grand prize.</a:t>
              </a:r>
              <a:endParaRPr lang="en-GB" sz="2800" b="1" dirty="0">
                <a:latin typeface="Century Gothic" pitchFamily="34" charset="0"/>
              </a:endParaRPr>
            </a:p>
          </p:txBody>
        </p:sp>
      </p:grpSp>
      <p:pic>
        <p:nvPicPr>
          <p:cNvPr id="20" name="Picture 19" descr="beach teens.png"/>
          <p:cNvPicPr>
            <a:picLocks noChangeAspect="1"/>
          </p:cNvPicPr>
          <p:nvPr/>
        </p:nvPicPr>
        <p:blipFill>
          <a:blip r:embed="rId5" cstate="print"/>
          <a:stretch>
            <a:fillRect/>
          </a:stretch>
        </p:blipFill>
        <p:spPr>
          <a:xfrm>
            <a:off x="0" y="3212976"/>
            <a:ext cx="4571999" cy="3359020"/>
          </a:xfrm>
          <a:prstGeom prst="rect">
            <a:avLst/>
          </a:prstGeom>
        </p:spPr>
      </p:pic>
      <p:grpSp>
        <p:nvGrpSpPr>
          <p:cNvPr id="30" name="Group 29"/>
          <p:cNvGrpSpPr/>
          <p:nvPr/>
        </p:nvGrpSpPr>
        <p:grpSpPr>
          <a:xfrm>
            <a:off x="4716016" y="3068960"/>
            <a:ext cx="4824536" cy="1440160"/>
            <a:chOff x="4716016" y="3068960"/>
            <a:chExt cx="4824536" cy="1440160"/>
          </a:xfrm>
        </p:grpSpPr>
        <p:sp>
          <p:nvSpPr>
            <p:cNvPr id="29" name="Rounded Rectangle 28"/>
            <p:cNvSpPr/>
            <p:nvPr/>
          </p:nvSpPr>
          <p:spPr>
            <a:xfrm>
              <a:off x="4716016" y="3068960"/>
              <a:ext cx="4824536" cy="1440160"/>
            </a:xfrm>
            <a:prstGeom prst="roundRect">
              <a:avLst/>
            </a:prstGeom>
            <a:solidFill>
              <a:srgbClr val="FF99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4788024" y="3068960"/>
              <a:ext cx="4176464" cy="1384995"/>
            </a:xfrm>
            <a:prstGeom prst="rect">
              <a:avLst/>
            </a:prstGeom>
            <a:noFill/>
          </p:spPr>
          <p:txBody>
            <a:bodyPr wrap="square" rtlCol="0">
              <a:spAutoFit/>
            </a:bodyPr>
            <a:lstStyle/>
            <a:p>
              <a:r>
                <a:rPr lang="en-GB" sz="2800" dirty="0" smtClean="0">
                  <a:solidFill>
                    <a:schemeClr val="bg1"/>
                  </a:solidFill>
                  <a:latin typeface="Century Gothic" pitchFamily="34" charset="0"/>
                </a:rPr>
                <a:t>Two teams of strangers battle for survival </a:t>
              </a:r>
              <a:br>
                <a:rPr lang="en-GB" sz="2800" dirty="0" smtClean="0">
                  <a:solidFill>
                    <a:schemeClr val="bg1"/>
                  </a:solidFill>
                  <a:latin typeface="Century Gothic" pitchFamily="34" charset="0"/>
                </a:rPr>
              </a:br>
              <a:r>
                <a:rPr lang="en-GB" sz="2800" dirty="0" smtClean="0">
                  <a:solidFill>
                    <a:schemeClr val="bg1"/>
                  </a:solidFill>
                  <a:latin typeface="Century Gothic" pitchFamily="34" charset="0"/>
                </a:rPr>
                <a:t>on a tropical island. </a:t>
              </a:r>
              <a:endParaRPr lang="en-GB" sz="2800" b="1" dirty="0">
                <a:solidFill>
                  <a:schemeClr val="bg1"/>
                </a:solidFill>
                <a:latin typeface="Century Gothic" pitchFamily="34" charset="0"/>
              </a:endParaRPr>
            </a:p>
          </p:txBody>
        </p:sp>
      </p:grpSp>
      <p:grpSp>
        <p:nvGrpSpPr>
          <p:cNvPr id="28" name="Group 27"/>
          <p:cNvGrpSpPr/>
          <p:nvPr/>
        </p:nvGrpSpPr>
        <p:grpSpPr>
          <a:xfrm>
            <a:off x="4969799" y="280684"/>
            <a:ext cx="4188979" cy="2212212"/>
            <a:chOff x="5635178" y="1506425"/>
            <a:chExt cx="3070374" cy="936104"/>
          </a:xfrm>
        </p:grpSpPr>
        <p:pic>
          <p:nvPicPr>
            <p:cNvPr id="39938" name="Picture 2" descr="http://a.rgbimg.com/cache1nxRKt/users/m/mz/mzacha/300/mfMeTlY.jpg">
              <a:hlinkClick r:id="rId6"/>
            </p:cNvPr>
            <p:cNvPicPr>
              <a:picLocks noChangeAspect="1" noChangeArrowheads="1"/>
            </p:cNvPicPr>
            <p:nvPr/>
          </p:nvPicPr>
          <p:blipFill>
            <a:blip r:embed="rId7" cstate="print"/>
            <a:srcRect/>
            <a:stretch>
              <a:fillRect/>
            </a:stretch>
          </p:blipFill>
          <p:spPr bwMode="auto">
            <a:xfrm>
              <a:off x="5713061" y="1506425"/>
              <a:ext cx="2914609" cy="936104"/>
            </a:xfrm>
            <a:prstGeom prst="rect">
              <a:avLst/>
            </a:prstGeom>
            <a:ln w="12700">
              <a:solidFill>
                <a:srgbClr val="7A5A00"/>
              </a:solidFill>
            </a:ln>
            <a:effectLst>
              <a:outerShdw blurRad="292100" dist="139700" dir="2700000" algn="tl" rotWithShape="0">
                <a:srgbClr val="333333">
                  <a:alpha val="65000"/>
                </a:srgbClr>
              </a:outerShdw>
            </a:effectLst>
          </p:spPr>
        </p:pic>
        <p:sp>
          <p:nvSpPr>
            <p:cNvPr id="26" name="TextBox 25"/>
            <p:cNvSpPr txBox="1"/>
            <p:nvPr/>
          </p:nvSpPr>
          <p:spPr>
            <a:xfrm>
              <a:off x="5635178" y="1530628"/>
              <a:ext cx="3070374" cy="820490"/>
            </a:xfrm>
            <a:prstGeom prst="rect">
              <a:avLst/>
            </a:prstGeom>
            <a:noFill/>
            <a:effectLst>
              <a:glow rad="101600">
                <a:schemeClr val="accent6">
                  <a:lumMod val="75000"/>
                  <a:alpha val="60000"/>
                </a:schemeClr>
              </a:glow>
              <a:outerShdw blurRad="50800" dist="38100" dir="5400000" algn="t" rotWithShape="0">
                <a:prstClr val="black">
                  <a:alpha val="40000"/>
                </a:prstClr>
              </a:outerShdw>
            </a:effectLst>
          </p:spPr>
          <p:txBody>
            <a:bodyPr wrap="square" rtlCol="0">
              <a:spAutoFit/>
            </a:bodyPr>
            <a:lstStyle/>
            <a:p>
              <a:pPr algn="ctr"/>
              <a:r>
                <a:rPr lang="en-GB" sz="4000" b="1" dirty="0" smtClean="0">
                  <a:solidFill>
                    <a:srgbClr val="FFD347"/>
                  </a:solidFill>
                  <a:latin typeface="Century Gothic" pitchFamily="34" charset="0"/>
                </a:rPr>
                <a:t>CASTAWAYS</a:t>
              </a:r>
            </a:p>
            <a:p>
              <a:pPr algn="ctr"/>
              <a:r>
                <a:rPr lang="en-GB" sz="4000" b="1" dirty="0" smtClean="0">
                  <a:solidFill>
                    <a:srgbClr val="FFD347"/>
                  </a:solidFill>
                  <a:latin typeface="Century Gothic" pitchFamily="34" charset="0"/>
                </a:rPr>
                <a:t>Ethical thinking    game</a:t>
              </a:r>
              <a:endParaRPr lang="en-GB" sz="4000" b="1" dirty="0">
                <a:solidFill>
                  <a:srgbClr val="FFD347"/>
                </a:solidFill>
                <a:latin typeface="Century Gothic" pitchFamily="34" charset="0"/>
              </a:endParaRPr>
            </a:p>
          </p:txBody>
        </p:sp>
      </p:grpSp>
      <p:sp>
        <p:nvSpPr>
          <p:cNvPr id="15" name="Rounded Rectangle 14"/>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6"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5</a:t>
            </a:fld>
            <a:endParaRPr lang="en-GB" altLang="en-US" sz="1400" b="1" dirty="0">
              <a:solidFill>
                <a:schemeClr val="bg1"/>
              </a:solidFill>
              <a:latin typeface="Century Gothic" pitchFamily="34" charset="0"/>
            </a:endParaRPr>
          </a:p>
        </p:txBody>
      </p:sp>
      <p:sp>
        <p:nvSpPr>
          <p:cNvPr id="22" name="Rectangle 21"/>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305983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33" name="TextBox 32"/>
          <p:cNvSpPr txBox="1"/>
          <p:nvPr/>
        </p:nvSpPr>
        <p:spPr>
          <a:xfrm>
            <a:off x="3059832" y="6423719"/>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Play</a:t>
            </a:r>
            <a:endParaRPr lang="en-GB" sz="2400" b="1" dirty="0">
              <a:solidFill>
                <a:schemeClr val="bg1"/>
              </a:solidFill>
              <a:latin typeface="Century Gothic" pitchFamily="34" charset="0"/>
            </a:endParaRPr>
          </a:p>
        </p:txBody>
      </p:sp>
      <p:sp>
        <p:nvSpPr>
          <p:cNvPr id="34" name="TextBox 33"/>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Decide</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par>
                          <p:cTn id="8" fill="hold">
                            <p:stCondLst>
                              <p:cond delay="2000"/>
                            </p:stCondLst>
                            <p:childTnLst>
                              <p:par>
                                <p:cTn id="9" presetID="2" presetClass="entr" presetSubtype="2"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3000"/>
                            </p:stCondLst>
                            <p:childTnLst>
                              <p:par>
                                <p:cTn id="14" presetID="10" presetClass="entr" presetSubtype="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1"/>
          <p:cNvPicPr>
            <a:picLocks noChangeAspect="1" noChangeArrowheads="1"/>
          </p:cNvPicPr>
          <p:nvPr/>
        </p:nvPicPr>
        <p:blipFill>
          <a:blip r:embed="rId4" cstate="print"/>
          <a:srcRect/>
          <a:stretch>
            <a:fillRect/>
          </a:stretch>
        </p:blipFill>
        <p:spPr bwMode="auto">
          <a:xfrm>
            <a:off x="3491880" y="476672"/>
            <a:ext cx="4496401" cy="34563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TextBox 19"/>
          <p:cNvSpPr txBox="1"/>
          <p:nvPr/>
        </p:nvSpPr>
        <p:spPr>
          <a:xfrm>
            <a:off x="467544" y="1268760"/>
            <a:ext cx="2952328" cy="2092881"/>
          </a:xfrm>
          <a:prstGeom prst="rect">
            <a:avLst/>
          </a:prstGeom>
          <a:noFill/>
        </p:spPr>
        <p:txBody>
          <a:bodyPr wrap="square" rtlCol="0">
            <a:spAutoFit/>
          </a:bodyPr>
          <a:lstStyle/>
          <a:p>
            <a:pPr algn="r"/>
            <a:r>
              <a:rPr lang="en-GB" sz="2600" dirty="0" smtClean="0">
                <a:latin typeface="Century Gothic" pitchFamily="34" charset="0"/>
              </a:rPr>
              <a:t>There are </a:t>
            </a:r>
            <a:br>
              <a:rPr lang="en-GB" sz="2600" dirty="0" smtClean="0">
                <a:latin typeface="Century Gothic" pitchFamily="34" charset="0"/>
              </a:rPr>
            </a:br>
            <a:r>
              <a:rPr lang="en-GB" sz="2600" b="1" dirty="0" smtClean="0">
                <a:solidFill>
                  <a:srgbClr val="C00000"/>
                </a:solidFill>
                <a:latin typeface="Century Gothic" pitchFamily="34" charset="0"/>
              </a:rPr>
              <a:t>3</a:t>
            </a:r>
            <a:r>
              <a:rPr lang="en-GB" sz="2600" dirty="0" smtClean="0">
                <a:latin typeface="Century Gothic" pitchFamily="34" charset="0"/>
              </a:rPr>
              <a:t> kinds of ethical thinking about what’s right or wrong </a:t>
            </a:r>
            <a:r>
              <a:rPr lang="en-GB" sz="2600" b="1" dirty="0" smtClean="0">
                <a:latin typeface="Century Gothic" pitchFamily="34" charset="0"/>
              </a:rPr>
              <a:t>.</a:t>
            </a:r>
            <a:endParaRPr lang="en-GB" sz="2600" b="1" dirty="0">
              <a:latin typeface="Century Gothic" pitchFamily="34" charset="0"/>
            </a:endParaRPr>
          </a:p>
        </p:txBody>
      </p:sp>
      <p:sp>
        <p:nvSpPr>
          <p:cNvPr id="18" name="TextBox 17"/>
          <p:cNvSpPr txBox="1"/>
          <p:nvPr/>
        </p:nvSpPr>
        <p:spPr>
          <a:xfrm>
            <a:off x="3419872" y="661881"/>
            <a:ext cx="2304256" cy="461665"/>
          </a:xfrm>
          <a:prstGeom prst="rect">
            <a:avLst/>
          </a:prstGeom>
          <a:noFill/>
        </p:spPr>
        <p:txBody>
          <a:bodyPr wrap="square" rtlCol="0">
            <a:spAutoFit/>
          </a:bodyPr>
          <a:lstStyle/>
          <a:p>
            <a:pPr algn="r"/>
            <a:r>
              <a:rPr lang="en-GB" sz="2400" b="1" dirty="0" smtClean="0">
                <a:solidFill>
                  <a:schemeClr val="bg1"/>
                </a:solidFill>
                <a:effectLst>
                  <a:outerShdw blurRad="38100" dist="38100" dir="2700000" algn="tl">
                    <a:srgbClr val="000000">
                      <a:alpha val="43137"/>
                    </a:srgbClr>
                  </a:outerShdw>
                </a:effectLst>
                <a:latin typeface="Century Gothic" pitchFamily="34" charset="0"/>
              </a:rPr>
              <a:t>1.Utilitarianism</a:t>
            </a:r>
            <a:endParaRPr lang="en-GB" sz="2400" b="1" dirty="0">
              <a:solidFill>
                <a:schemeClr val="bg1"/>
              </a:solidFill>
              <a:effectLst>
                <a:outerShdw blurRad="38100" dist="38100" dir="2700000" algn="tl">
                  <a:srgbClr val="000000">
                    <a:alpha val="43137"/>
                  </a:srgbClr>
                </a:outerShdw>
              </a:effectLst>
              <a:latin typeface="Century Gothic" pitchFamily="34" charset="0"/>
            </a:endParaRPr>
          </a:p>
        </p:txBody>
      </p:sp>
      <p:sp>
        <p:nvSpPr>
          <p:cNvPr id="19" name="TextBox 18"/>
          <p:cNvSpPr txBox="1"/>
          <p:nvPr/>
        </p:nvSpPr>
        <p:spPr>
          <a:xfrm>
            <a:off x="4931902" y="1311151"/>
            <a:ext cx="3024474" cy="461665"/>
          </a:xfrm>
          <a:prstGeom prst="rect">
            <a:avLst/>
          </a:prstGeom>
          <a:noFill/>
        </p:spPr>
        <p:txBody>
          <a:bodyPr wrap="square" rtlCol="0">
            <a:spAutoFit/>
          </a:bodyPr>
          <a:lstStyle/>
          <a:p>
            <a:pPr algn="ctr"/>
            <a:r>
              <a:rPr lang="en-GB" sz="2400" b="1" dirty="0" smtClean="0">
                <a:solidFill>
                  <a:schemeClr val="bg1"/>
                </a:solidFill>
                <a:effectLst>
                  <a:outerShdw blurRad="38100" dist="38100" dir="2700000" algn="tl">
                    <a:srgbClr val="000000">
                      <a:alpha val="43137"/>
                    </a:srgbClr>
                  </a:outerShdw>
                </a:effectLst>
                <a:latin typeface="Century Gothic" pitchFamily="34" charset="0"/>
              </a:rPr>
              <a:t>2. Rights and duties</a:t>
            </a:r>
            <a:endParaRPr lang="en-GB" sz="2400" b="1" dirty="0">
              <a:solidFill>
                <a:schemeClr val="bg1"/>
              </a:solidFill>
              <a:effectLst>
                <a:outerShdw blurRad="38100" dist="38100" dir="2700000" algn="tl">
                  <a:srgbClr val="000000">
                    <a:alpha val="43137"/>
                  </a:srgbClr>
                </a:outerShdw>
              </a:effectLst>
              <a:latin typeface="Century Gothic" pitchFamily="34" charset="0"/>
            </a:endParaRPr>
          </a:p>
        </p:txBody>
      </p:sp>
      <p:sp>
        <p:nvSpPr>
          <p:cNvPr id="21" name="TextBox 20"/>
          <p:cNvSpPr txBox="1"/>
          <p:nvPr/>
        </p:nvSpPr>
        <p:spPr>
          <a:xfrm>
            <a:off x="6472551" y="2175247"/>
            <a:ext cx="1512168" cy="461665"/>
          </a:xfrm>
          <a:prstGeom prst="rect">
            <a:avLst/>
          </a:prstGeom>
          <a:noFill/>
        </p:spPr>
        <p:txBody>
          <a:bodyPr wrap="square" rtlCol="0">
            <a:spAutoFit/>
          </a:bodyPr>
          <a:lstStyle/>
          <a:p>
            <a:pPr algn="r"/>
            <a:r>
              <a:rPr lang="en-GB" sz="2400" b="1" dirty="0" smtClean="0">
                <a:solidFill>
                  <a:schemeClr val="bg1"/>
                </a:solidFill>
                <a:effectLst>
                  <a:outerShdw blurRad="38100" dist="38100" dir="2700000" algn="tl">
                    <a:srgbClr val="000000">
                      <a:alpha val="43137"/>
                    </a:srgbClr>
                  </a:outerShdw>
                </a:effectLst>
                <a:latin typeface="Century Gothic" pitchFamily="34" charset="0"/>
              </a:rPr>
              <a:t>3. Virtues</a:t>
            </a:r>
            <a:endParaRPr lang="en-GB" sz="2400" b="1" dirty="0">
              <a:solidFill>
                <a:schemeClr val="bg1"/>
              </a:solidFill>
              <a:effectLst>
                <a:outerShdw blurRad="38100" dist="38100" dir="2700000" algn="tl">
                  <a:srgbClr val="000000">
                    <a:alpha val="43137"/>
                  </a:srgbClr>
                </a:outerShdw>
              </a:effectLst>
              <a:latin typeface="Century Gothic" pitchFamily="34" charset="0"/>
            </a:endParaRPr>
          </a:p>
        </p:txBody>
      </p:sp>
      <p:sp>
        <p:nvSpPr>
          <p:cNvPr id="25" name="TextBox 24"/>
          <p:cNvSpPr txBox="1"/>
          <p:nvPr/>
        </p:nvSpPr>
        <p:spPr>
          <a:xfrm>
            <a:off x="7884506" y="51090"/>
            <a:ext cx="791950"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34" name="Picture 33" descr="Student sheets.png"/>
          <p:cNvPicPr>
            <a:picLocks noChangeAspect="1"/>
          </p:cNvPicPr>
          <p:nvPr/>
        </p:nvPicPr>
        <p:blipFill>
          <a:blip r:embed="rId5" cstate="print"/>
          <a:stretch>
            <a:fillRect/>
          </a:stretch>
        </p:blipFill>
        <p:spPr>
          <a:xfrm>
            <a:off x="8597324" y="95714"/>
            <a:ext cx="510394" cy="596982"/>
          </a:xfrm>
          <a:prstGeom prst="rect">
            <a:avLst/>
          </a:prstGeom>
        </p:spPr>
      </p:pic>
      <p:grpSp>
        <p:nvGrpSpPr>
          <p:cNvPr id="32" name="Group 31"/>
          <p:cNvGrpSpPr/>
          <p:nvPr/>
        </p:nvGrpSpPr>
        <p:grpSpPr>
          <a:xfrm>
            <a:off x="1187623" y="4149081"/>
            <a:ext cx="6768753" cy="1944216"/>
            <a:chOff x="1043608" y="4149081"/>
            <a:chExt cx="6768753" cy="1944216"/>
          </a:xfrm>
        </p:grpSpPr>
        <p:grpSp>
          <p:nvGrpSpPr>
            <p:cNvPr id="27" name="Group 37"/>
            <p:cNvGrpSpPr/>
            <p:nvPr/>
          </p:nvGrpSpPr>
          <p:grpSpPr>
            <a:xfrm>
              <a:off x="1043608" y="4149081"/>
              <a:ext cx="6768753" cy="1944216"/>
              <a:chOff x="684362" y="5655071"/>
              <a:chExt cx="6637721" cy="1998904"/>
            </a:xfrm>
          </p:grpSpPr>
          <p:sp>
            <p:nvSpPr>
              <p:cNvPr id="35" name="TextBox 34"/>
              <p:cNvSpPr txBox="1"/>
              <p:nvPr/>
            </p:nvSpPr>
            <p:spPr>
              <a:xfrm>
                <a:off x="2237872" y="5767311"/>
                <a:ext cx="5084211" cy="1835316"/>
              </a:xfrm>
              <a:prstGeom prst="rect">
                <a:avLst/>
              </a:prstGeom>
              <a:noFill/>
            </p:spPr>
            <p:txBody>
              <a:bodyPr wrap="square" rtlCol="0">
                <a:spAutoFit/>
              </a:bodyPr>
              <a:lstStyle/>
              <a:p>
                <a:pPr marL="266700" indent="-266700">
                  <a:spcBef>
                    <a:spcPts val="400"/>
                  </a:spcBef>
                  <a:buClr>
                    <a:srgbClr val="990099"/>
                  </a:buClr>
                  <a:buSzPct val="90000"/>
                  <a:buFont typeface="Wingdings 2" pitchFamily="18" charset="2"/>
                  <a:buChar char=""/>
                </a:pPr>
                <a:r>
                  <a:rPr lang="en-GB" dirty="0" smtClean="0">
                    <a:latin typeface="Century Gothic" pitchFamily="34" charset="0"/>
                  </a:rPr>
                  <a:t>Choose </a:t>
                </a:r>
                <a:r>
                  <a:rPr lang="en-GB" b="1" dirty="0" smtClean="0">
                    <a:latin typeface="Century Gothic" pitchFamily="34" charset="0"/>
                  </a:rPr>
                  <a:t>1</a:t>
                </a:r>
                <a:r>
                  <a:rPr lang="en-GB" dirty="0" smtClean="0">
                    <a:latin typeface="Century Gothic" pitchFamily="34" charset="0"/>
                  </a:rPr>
                  <a:t>, </a:t>
                </a:r>
                <a:r>
                  <a:rPr lang="en-GB" b="1" dirty="0" smtClean="0">
                    <a:latin typeface="Century Gothic" pitchFamily="34" charset="0"/>
                  </a:rPr>
                  <a:t>2</a:t>
                </a:r>
                <a:r>
                  <a:rPr lang="en-GB" dirty="0" smtClean="0">
                    <a:latin typeface="Century Gothic" pitchFamily="34" charset="0"/>
                  </a:rPr>
                  <a:t>, or </a:t>
                </a:r>
                <a:r>
                  <a:rPr lang="en-GB" b="1" dirty="0" smtClean="0">
                    <a:latin typeface="Century Gothic" pitchFamily="34" charset="0"/>
                  </a:rPr>
                  <a:t>3</a:t>
                </a:r>
                <a:r>
                  <a:rPr lang="en-GB" dirty="0" smtClean="0">
                    <a:latin typeface="Century Gothic" pitchFamily="34" charset="0"/>
                  </a:rPr>
                  <a:t> to make your decisions on the island. Read about it on SS1.</a:t>
                </a:r>
              </a:p>
              <a:p>
                <a:pPr marL="266700" indent="-266700">
                  <a:spcBef>
                    <a:spcPts val="1200"/>
                  </a:spcBef>
                  <a:buClr>
                    <a:srgbClr val="990099"/>
                  </a:buClr>
                  <a:buSzPct val="90000"/>
                  <a:buFont typeface="Wingdings 2" pitchFamily="18" charset="2"/>
                  <a:buChar char=""/>
                </a:pPr>
                <a:r>
                  <a:rPr lang="en-GB" dirty="0" smtClean="0">
                    <a:latin typeface="Century Gothic" pitchFamily="34" charset="0"/>
                  </a:rPr>
                  <a:t>See the outcome of each decision.</a:t>
                </a:r>
              </a:p>
              <a:p>
                <a:pPr marL="266700" indent="-266700">
                  <a:spcBef>
                    <a:spcPts val="1200"/>
                  </a:spcBef>
                  <a:buClr>
                    <a:srgbClr val="990099"/>
                  </a:buClr>
                  <a:buSzPct val="90000"/>
                  <a:buFont typeface="Wingdings 2" pitchFamily="18" charset="2"/>
                  <a:buChar char=""/>
                </a:pPr>
                <a:r>
                  <a:rPr lang="en-GB" b="1" dirty="0" smtClean="0">
                    <a:latin typeface="Century Gothic" pitchFamily="34" charset="0"/>
                  </a:rPr>
                  <a:t>Discuss:  </a:t>
                </a:r>
                <a:r>
                  <a:rPr lang="en-GB" dirty="0" smtClean="0">
                    <a:latin typeface="Century Gothic" pitchFamily="34" charset="0"/>
                  </a:rPr>
                  <a:t>How do you feel? </a:t>
                </a:r>
                <a:br>
                  <a:rPr lang="en-GB" dirty="0" smtClean="0">
                    <a:latin typeface="Century Gothic" pitchFamily="34" charset="0"/>
                  </a:rPr>
                </a:br>
                <a:r>
                  <a:rPr lang="en-GB" dirty="0" smtClean="0">
                    <a:latin typeface="Century Gothic" pitchFamily="34" charset="0"/>
                  </a:rPr>
                  <a:t>Did you make the right decision?</a:t>
                </a:r>
              </a:p>
            </p:txBody>
          </p:sp>
          <p:sp>
            <p:nvSpPr>
              <p:cNvPr id="36" name="Rectangle 35"/>
              <p:cNvSpPr/>
              <p:nvPr/>
            </p:nvSpPr>
            <p:spPr>
              <a:xfrm>
                <a:off x="684362" y="5655071"/>
                <a:ext cx="6496492" cy="1998904"/>
              </a:xfrm>
              <a:prstGeom prst="rect">
                <a:avLst/>
              </a:prstGeom>
              <a:no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28" name="Picture 27" descr="discuss.png"/>
            <p:cNvPicPr>
              <a:picLocks noChangeAspect="1"/>
            </p:cNvPicPr>
            <p:nvPr/>
          </p:nvPicPr>
          <p:blipFill>
            <a:blip r:embed="rId6" cstate="print"/>
            <a:stretch>
              <a:fillRect/>
            </a:stretch>
          </p:blipFill>
          <p:spPr>
            <a:xfrm>
              <a:off x="1403648" y="4643844"/>
              <a:ext cx="922349" cy="546537"/>
            </a:xfrm>
            <a:prstGeom prst="rect">
              <a:avLst/>
            </a:prstGeom>
            <a:effectLst>
              <a:outerShdw blurRad="50800" dist="38100" dir="2700000" algn="tl" rotWithShape="0">
                <a:prstClr val="black">
                  <a:alpha val="40000"/>
                </a:prstClr>
              </a:outerShdw>
            </a:effectLst>
          </p:spPr>
        </p:pic>
        <p:sp>
          <p:nvSpPr>
            <p:cNvPr id="2" name="Rectangle 1"/>
            <p:cNvSpPr/>
            <p:nvPr/>
          </p:nvSpPr>
          <p:spPr>
            <a:xfrm>
              <a:off x="1191172" y="5147900"/>
              <a:ext cx="1436612" cy="369332"/>
            </a:xfrm>
            <a:prstGeom prst="rect">
              <a:avLst/>
            </a:prstGeom>
          </p:spPr>
          <p:txBody>
            <a:bodyPr wrap="none">
              <a:spAutoFit/>
            </a:bodyPr>
            <a:lstStyle/>
            <a:p>
              <a:r>
                <a:rPr lang="en-GB" dirty="0" smtClean="0">
                  <a:latin typeface="Century Gothic" pitchFamily="34" charset="0"/>
                </a:rPr>
                <a:t>Talk in pairs</a:t>
              </a:r>
              <a:endParaRPr lang="en-GB" dirty="0"/>
            </a:p>
          </p:txBody>
        </p:sp>
      </p:grpSp>
      <p:sp>
        <p:nvSpPr>
          <p:cNvPr id="22" name="Rectangle 21"/>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305983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30" name="TextBox 29"/>
          <p:cNvSpPr txBox="1"/>
          <p:nvPr/>
        </p:nvSpPr>
        <p:spPr>
          <a:xfrm>
            <a:off x="3059832" y="6423719"/>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Play</a:t>
            </a:r>
            <a:endParaRPr lang="en-GB" sz="2400" b="1" dirty="0">
              <a:solidFill>
                <a:schemeClr val="bg1"/>
              </a:solidFill>
              <a:latin typeface="Century Gothic" pitchFamily="34" charset="0"/>
            </a:endParaRPr>
          </a:p>
        </p:txBody>
      </p:sp>
      <p:sp>
        <p:nvSpPr>
          <p:cNvPr id="31" name="TextBox 30"/>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Decide</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0"/>
                                        <p:tgtEl>
                                          <p:spTgt spid="21"/>
                                        </p:tgtEl>
                                      </p:cBhvr>
                                    </p:animEffect>
                                  </p:childTnLst>
                                </p:cTn>
                              </p:par>
                            </p:childTnLst>
                          </p:cTn>
                        </p:par>
                        <p:par>
                          <p:cTn id="20" fill="hold">
                            <p:stCondLst>
                              <p:cond delay="800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8" grpId="0"/>
      <p:bldP spid="19"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print"/>
          <a:srcRect/>
          <a:stretch>
            <a:fillRect/>
          </a:stretch>
        </p:blipFill>
        <p:spPr bwMode="auto">
          <a:xfrm>
            <a:off x="0" y="103674"/>
            <a:ext cx="9144000" cy="6410310"/>
          </a:xfrm>
          <a:prstGeom prst="rect">
            <a:avLst/>
          </a:prstGeom>
          <a:noFill/>
          <a:ln w="9525">
            <a:noFill/>
            <a:miter lim="800000"/>
            <a:headEnd/>
            <a:tailEnd/>
          </a:ln>
        </p:spPr>
      </p:pic>
      <p:sp>
        <p:nvSpPr>
          <p:cNvPr id="15" name="Rectangle 14"/>
          <p:cNvSpPr/>
          <p:nvPr/>
        </p:nvSpPr>
        <p:spPr>
          <a:xfrm>
            <a:off x="-684584" y="-459432"/>
            <a:ext cx="10657184" cy="7317432"/>
          </a:xfrm>
          <a:prstGeom prst="rect">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p:nvSpPr>
        <p:spPr>
          <a:xfrm>
            <a:off x="251520" y="764704"/>
            <a:ext cx="5616624" cy="1569660"/>
          </a:xfrm>
          <a:prstGeom prst="rect">
            <a:avLst/>
          </a:prstGeom>
          <a:noFill/>
        </p:spPr>
        <p:txBody>
          <a:bodyPr wrap="square" rtlCol="0">
            <a:spAutoFit/>
          </a:bodyPr>
          <a:lstStyle/>
          <a:p>
            <a:r>
              <a:rPr lang="en-GB" sz="2400" dirty="0" smtClean="0">
                <a:solidFill>
                  <a:schemeClr val="bg1"/>
                </a:solidFill>
                <a:latin typeface="Century Gothic" pitchFamily="34" charset="0"/>
              </a:rPr>
              <a:t>You are competing against a member of the other team in a blindfolded challenge. The winner receives extra food for their team.</a:t>
            </a:r>
          </a:p>
        </p:txBody>
      </p:sp>
      <p:sp>
        <p:nvSpPr>
          <p:cNvPr id="16" name="Rectangle 15"/>
          <p:cNvSpPr/>
          <p:nvPr/>
        </p:nvSpPr>
        <p:spPr>
          <a:xfrm>
            <a:off x="251520" y="2689756"/>
            <a:ext cx="4448654" cy="523220"/>
          </a:xfrm>
          <a:prstGeom prst="rect">
            <a:avLst/>
          </a:prstGeom>
        </p:spPr>
        <p:txBody>
          <a:bodyPr wrap="none">
            <a:spAutoFit/>
          </a:bodyPr>
          <a:lstStyle/>
          <a:p>
            <a:r>
              <a:rPr lang="en-GB" sz="2800" b="1" dirty="0" smtClean="0">
                <a:solidFill>
                  <a:schemeClr val="bg1"/>
                </a:solidFill>
                <a:latin typeface="Century Gothic" pitchFamily="34" charset="0"/>
              </a:rPr>
              <a:t>Do you close your eyes?</a:t>
            </a:r>
            <a:endParaRPr lang="en-GB" sz="2800" b="1" dirty="0">
              <a:solidFill>
                <a:schemeClr val="bg1"/>
              </a:solidFill>
              <a:latin typeface="Century Gothic" pitchFamily="34" charset="0"/>
            </a:endParaRPr>
          </a:p>
        </p:txBody>
      </p:sp>
      <p:sp>
        <p:nvSpPr>
          <p:cNvPr id="19" name="TextBox 18"/>
          <p:cNvSpPr txBox="1"/>
          <p:nvPr/>
        </p:nvSpPr>
        <p:spPr>
          <a:xfrm>
            <a:off x="2699792" y="-27384"/>
            <a:ext cx="6552728" cy="707886"/>
          </a:xfrm>
          <a:prstGeom prst="rect">
            <a:avLst/>
          </a:prstGeom>
          <a:noFill/>
        </p:spPr>
        <p:txBody>
          <a:bodyPr wrap="square" rtlCol="0">
            <a:spAutoFit/>
          </a:bodyPr>
          <a:lstStyle/>
          <a:p>
            <a:r>
              <a:rPr lang="en-GB" sz="4000" b="1" dirty="0" smtClean="0">
                <a:solidFill>
                  <a:srgbClr val="00B050"/>
                </a:solidFill>
                <a:latin typeface="Century Gothic" pitchFamily="34" charset="0"/>
              </a:rPr>
              <a:t>Day 5 </a:t>
            </a:r>
            <a:r>
              <a:rPr lang="en-GB" sz="2800" b="1" dirty="0" smtClean="0">
                <a:solidFill>
                  <a:schemeClr val="bg1"/>
                </a:solidFill>
                <a:latin typeface="Century Gothic" pitchFamily="34" charset="0"/>
              </a:rPr>
              <a:t>on the Castaways island...</a:t>
            </a:r>
            <a:endParaRPr lang="en-GB" sz="2800" b="1" dirty="0">
              <a:latin typeface="Century Gothic" pitchFamily="34" charset="0"/>
            </a:endParaRPr>
          </a:p>
        </p:txBody>
      </p:sp>
      <p:sp>
        <p:nvSpPr>
          <p:cNvPr id="21" name="TextBox 20"/>
          <p:cNvSpPr txBox="1"/>
          <p:nvPr/>
        </p:nvSpPr>
        <p:spPr>
          <a:xfrm>
            <a:off x="5759624" y="1124744"/>
            <a:ext cx="2772816" cy="1200329"/>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Your blindfold slips so you are able to see. </a:t>
            </a:r>
          </a:p>
        </p:txBody>
      </p:sp>
      <p:grpSp>
        <p:nvGrpSpPr>
          <p:cNvPr id="22" name="Group 21"/>
          <p:cNvGrpSpPr/>
          <p:nvPr/>
        </p:nvGrpSpPr>
        <p:grpSpPr>
          <a:xfrm>
            <a:off x="5975648" y="2708920"/>
            <a:ext cx="896102" cy="621717"/>
            <a:chOff x="5580112" y="5589240"/>
            <a:chExt cx="896102" cy="621717"/>
          </a:xfrm>
        </p:grpSpPr>
        <p:sp>
          <p:nvSpPr>
            <p:cNvPr id="23" name="Rounded Rectangle 22"/>
            <p:cNvSpPr/>
            <p:nvPr/>
          </p:nvSpPr>
          <p:spPr>
            <a:xfrm>
              <a:off x="5580112" y="5589240"/>
              <a:ext cx="896102" cy="621717"/>
            </a:xfrm>
            <a:prstGeom prst="roundRect">
              <a:avLst/>
            </a:prstGeom>
            <a:solidFill>
              <a:srgbClr val="CC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p:cNvSpPr txBox="1"/>
            <p:nvPr/>
          </p:nvSpPr>
          <p:spPr>
            <a:xfrm>
              <a:off x="5580112" y="5642084"/>
              <a:ext cx="864096" cy="523220"/>
            </a:xfrm>
            <a:prstGeom prst="rect">
              <a:avLst/>
            </a:prstGeom>
            <a:noFill/>
          </p:spPr>
          <p:txBody>
            <a:bodyPr wrap="square" rtlCol="0">
              <a:spAutoFit/>
            </a:bodyPr>
            <a:lstStyle/>
            <a:p>
              <a:pPr algn="ctr"/>
              <a:r>
                <a:rPr lang="en-GB" sz="2800" b="1" dirty="0" smtClean="0">
                  <a:solidFill>
                    <a:schemeClr val="bg1"/>
                  </a:solidFill>
                  <a:latin typeface="Century Gothic" pitchFamily="34" charset="0"/>
                </a:rPr>
                <a:t>YES</a:t>
              </a:r>
              <a:endParaRPr lang="en-GB" sz="2800" b="1" dirty="0">
                <a:solidFill>
                  <a:schemeClr val="bg1"/>
                </a:solidFill>
                <a:latin typeface="Century Gothic" pitchFamily="34" charset="0"/>
              </a:endParaRPr>
            </a:p>
          </p:txBody>
        </p:sp>
      </p:grpSp>
      <p:grpSp>
        <p:nvGrpSpPr>
          <p:cNvPr id="25" name="Group 24"/>
          <p:cNvGrpSpPr/>
          <p:nvPr/>
        </p:nvGrpSpPr>
        <p:grpSpPr>
          <a:xfrm>
            <a:off x="7383802" y="2708920"/>
            <a:ext cx="896102" cy="621717"/>
            <a:chOff x="5580112" y="5589240"/>
            <a:chExt cx="896102" cy="621717"/>
          </a:xfrm>
        </p:grpSpPr>
        <p:sp>
          <p:nvSpPr>
            <p:cNvPr id="26" name="Rounded Rectangle 25"/>
            <p:cNvSpPr/>
            <p:nvPr/>
          </p:nvSpPr>
          <p:spPr>
            <a:xfrm>
              <a:off x="5580112" y="5589240"/>
              <a:ext cx="896102" cy="621717"/>
            </a:xfrm>
            <a:prstGeom prst="roundRect">
              <a:avLst/>
            </a:prstGeom>
            <a:solidFill>
              <a:srgbClr val="CC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5580112" y="5642084"/>
              <a:ext cx="864096" cy="523220"/>
            </a:xfrm>
            <a:prstGeom prst="rect">
              <a:avLst/>
            </a:prstGeom>
            <a:noFill/>
          </p:spPr>
          <p:txBody>
            <a:bodyPr wrap="square" rtlCol="0">
              <a:spAutoFit/>
            </a:bodyPr>
            <a:lstStyle/>
            <a:p>
              <a:pPr algn="ctr"/>
              <a:r>
                <a:rPr lang="en-GB" sz="2800" b="1" dirty="0" smtClean="0">
                  <a:solidFill>
                    <a:schemeClr val="bg1"/>
                  </a:solidFill>
                  <a:latin typeface="Century Gothic" pitchFamily="34" charset="0"/>
                </a:rPr>
                <a:t>NO</a:t>
              </a:r>
              <a:endParaRPr lang="en-GB" sz="2800" b="1" dirty="0">
                <a:solidFill>
                  <a:schemeClr val="bg1"/>
                </a:solidFill>
                <a:latin typeface="Century Gothic" pitchFamily="34" charset="0"/>
              </a:endParaRPr>
            </a:p>
          </p:txBody>
        </p:sp>
      </p:grpSp>
      <p:sp>
        <p:nvSpPr>
          <p:cNvPr id="29" name="Rounded Rectangle 28">
            <a:hlinkClick r:id="rId5" action="ppaction://hlinksldjump"/>
          </p:cNvPr>
          <p:cNvSpPr/>
          <p:nvPr/>
        </p:nvSpPr>
        <p:spPr>
          <a:xfrm>
            <a:off x="5940152" y="2636912"/>
            <a:ext cx="936104" cy="720080"/>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ounded Rectangle 29">
            <a:hlinkClick r:id="rId6" action="ppaction://hlinksldjump"/>
          </p:cNvPr>
          <p:cNvSpPr/>
          <p:nvPr/>
        </p:nvSpPr>
        <p:spPr>
          <a:xfrm>
            <a:off x="7380312" y="2636912"/>
            <a:ext cx="936104" cy="720080"/>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305983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34" name="TextBox 33"/>
          <p:cNvSpPr txBox="1"/>
          <p:nvPr/>
        </p:nvSpPr>
        <p:spPr>
          <a:xfrm>
            <a:off x="3059832" y="6423719"/>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Play</a:t>
            </a:r>
            <a:endParaRPr lang="en-GB" sz="2400" b="1" dirty="0">
              <a:solidFill>
                <a:schemeClr val="bg1"/>
              </a:solidFill>
              <a:latin typeface="Century Gothic" pitchFamily="34" charset="0"/>
            </a:endParaRPr>
          </a:p>
        </p:txBody>
      </p:sp>
      <p:sp>
        <p:nvSpPr>
          <p:cNvPr id="35" name="TextBox 34"/>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Decide</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000"/>
                                        <p:tgtEl>
                                          <p:spTgt spid="14"/>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0"/>
                                        <p:tgtEl>
                                          <p:spTgt spid="21"/>
                                        </p:tgtEl>
                                      </p:cBhvr>
                                    </p:animEffect>
                                  </p:childTnLst>
                                </p:cTn>
                              </p:par>
                            </p:childTnLst>
                          </p:cTn>
                        </p:par>
                        <p:par>
                          <p:cTn id="16" fill="hold">
                            <p:stCondLst>
                              <p:cond delay="6000"/>
                            </p:stCondLst>
                            <p:childTnLst>
                              <p:par>
                                <p:cTn id="17" presetID="64" presetClass="path" presetSubtype="0" accel="50000" decel="50000" fill="hold" grpId="0" nodeType="afterEffect">
                                  <p:stCondLst>
                                    <p:cond delay="0"/>
                                  </p:stCondLst>
                                  <p:childTnLst>
                                    <p:animMotion origin="layout" path="M 0 0  L 0 -0.33333  E" pathEditMode="relative" ptsTypes="">
                                      <p:cBhvr>
                                        <p:cTn id="18" dur="2000" fill="hold"/>
                                        <p:tgtEl>
                                          <p:spTgt spid="15"/>
                                        </p:tgtEl>
                                        <p:attrNameLst>
                                          <p:attrName>ppt_x</p:attrName>
                                          <p:attrName>ppt_y</p:attrName>
                                        </p:attrNameLst>
                                      </p:cBhvr>
                                    </p:animMotion>
                                  </p:childTnLst>
                                </p:cTn>
                              </p:par>
                            </p:childTnLst>
                          </p:cTn>
                        </p:par>
                        <p:par>
                          <p:cTn id="19" fill="hold">
                            <p:stCondLst>
                              <p:cond delay="80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000"/>
                                        <p:tgtEl>
                                          <p:spTgt spid="16"/>
                                        </p:tgtEl>
                                      </p:cBhvr>
                                    </p:animEffect>
                                  </p:childTnLst>
                                </p:cTn>
                              </p:par>
                            </p:childTnLst>
                          </p:cTn>
                        </p:par>
                        <p:par>
                          <p:cTn id="23" fill="hold">
                            <p:stCondLst>
                              <p:cond delay="100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20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2000"/>
                                        <p:tgtEl>
                                          <p:spTgt spid="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20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6" grpId="0"/>
      <p:bldP spid="19" grpId="1"/>
      <p:bldP spid="21" grpId="0"/>
      <p:bldP spid="29"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cstate="print"/>
          <a:srcRect/>
          <a:stretch>
            <a:fillRect/>
          </a:stretch>
        </p:blipFill>
        <p:spPr bwMode="auto">
          <a:xfrm>
            <a:off x="0" y="0"/>
            <a:ext cx="9204941" cy="6526312"/>
          </a:xfrm>
          <a:prstGeom prst="rect">
            <a:avLst/>
          </a:prstGeom>
          <a:noFill/>
          <a:ln w="9525">
            <a:noFill/>
            <a:miter lim="800000"/>
            <a:headEnd/>
            <a:tailEnd/>
          </a:ln>
        </p:spPr>
      </p:pic>
      <p:sp>
        <p:nvSpPr>
          <p:cNvPr id="11" name="Rounded Rectangle 10"/>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2"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8</a:t>
            </a:fld>
            <a:endParaRPr lang="en-GB" altLang="en-US" sz="1400" b="1" dirty="0">
              <a:solidFill>
                <a:schemeClr val="bg1"/>
              </a:solidFill>
              <a:latin typeface="Century Gothic" pitchFamily="34" charset="0"/>
            </a:endParaRPr>
          </a:p>
        </p:txBody>
      </p:sp>
      <p:sp>
        <p:nvSpPr>
          <p:cNvPr id="14" name="TextBox 13"/>
          <p:cNvSpPr txBox="1"/>
          <p:nvPr/>
        </p:nvSpPr>
        <p:spPr>
          <a:xfrm>
            <a:off x="395536" y="116632"/>
            <a:ext cx="8496944" cy="830997"/>
          </a:xfrm>
          <a:prstGeom prst="rect">
            <a:avLst/>
          </a:prstGeom>
          <a:noFill/>
        </p:spPr>
        <p:txBody>
          <a:bodyPr wrap="square" rtlCol="0">
            <a:spAutoFit/>
          </a:bodyPr>
          <a:lstStyle/>
          <a:p>
            <a:pPr algn="ctr"/>
            <a:r>
              <a:rPr lang="en-GB" sz="4800" b="1" dirty="0" smtClean="0">
                <a:solidFill>
                  <a:schemeClr val="bg1"/>
                </a:solidFill>
                <a:effectLst>
                  <a:outerShdw blurRad="38100" dist="76200" dir="16200000" rotWithShape="0">
                    <a:schemeClr val="accent1">
                      <a:lumMod val="75000"/>
                      <a:alpha val="38000"/>
                    </a:schemeClr>
                  </a:outerShdw>
                </a:effectLst>
                <a:latin typeface="Century Gothic" pitchFamily="34" charset="0"/>
              </a:rPr>
              <a:t>You lose the challenge. </a:t>
            </a:r>
            <a:endParaRPr lang="en-GB" sz="4800" b="1" dirty="0">
              <a:solidFill>
                <a:schemeClr val="bg1"/>
              </a:solidFill>
              <a:effectLst>
                <a:outerShdw blurRad="38100" dist="76200" dir="16200000" rotWithShape="0">
                  <a:schemeClr val="accent1">
                    <a:lumMod val="75000"/>
                    <a:alpha val="38000"/>
                  </a:schemeClr>
                </a:outerShdw>
              </a:effectLst>
              <a:latin typeface="Century Gothic" pitchFamily="34" charset="0"/>
            </a:endParaRPr>
          </a:p>
        </p:txBody>
      </p:sp>
      <p:sp>
        <p:nvSpPr>
          <p:cNvPr id="15" name="TextBox 14"/>
          <p:cNvSpPr txBox="1"/>
          <p:nvPr/>
        </p:nvSpPr>
        <p:spPr>
          <a:xfrm>
            <a:off x="323528" y="2852936"/>
            <a:ext cx="8316416" cy="954107"/>
          </a:xfrm>
          <a:prstGeom prst="rect">
            <a:avLst/>
          </a:prstGeom>
          <a:noFill/>
        </p:spPr>
        <p:txBody>
          <a:bodyPr wrap="square" rtlCol="0">
            <a:spAutoFit/>
          </a:bodyPr>
          <a:lstStyle/>
          <a:p>
            <a:pPr algn="ctr"/>
            <a:r>
              <a:rPr lang="en-GB" sz="2800" b="1" dirty="0" smtClean="0">
                <a:solidFill>
                  <a:schemeClr val="bg1"/>
                </a:solidFill>
                <a:latin typeface="Century Gothic" pitchFamily="34" charset="0"/>
              </a:rPr>
              <a:t>Your hungry teammates are so angry that </a:t>
            </a:r>
            <a:br>
              <a:rPr lang="en-GB" sz="2800" b="1" dirty="0" smtClean="0">
                <a:solidFill>
                  <a:schemeClr val="bg1"/>
                </a:solidFill>
                <a:latin typeface="Century Gothic" pitchFamily="34" charset="0"/>
              </a:rPr>
            </a:br>
            <a:r>
              <a:rPr lang="en-GB" sz="2800" b="1" dirty="0" smtClean="0">
                <a:solidFill>
                  <a:schemeClr val="bg1"/>
                </a:solidFill>
                <a:latin typeface="Century Gothic" pitchFamily="34" charset="0"/>
              </a:rPr>
              <a:t>they vote you off the island.</a:t>
            </a:r>
            <a:endParaRPr lang="en-GB" sz="2800" b="1" dirty="0">
              <a:solidFill>
                <a:schemeClr val="bg1"/>
              </a:solidFill>
              <a:latin typeface="Century Gothic" pitchFamily="34" charset="0"/>
            </a:endParaRPr>
          </a:p>
        </p:txBody>
      </p:sp>
      <p:sp>
        <p:nvSpPr>
          <p:cNvPr id="13" name="Action Button: Back or Previous 12">
            <a:hlinkClick r:id="" action="ppaction://hlinkshowjump?jump=previousslide" highlightClick="1"/>
          </p:cNvPr>
          <p:cNvSpPr/>
          <p:nvPr/>
        </p:nvSpPr>
        <p:spPr>
          <a:xfrm>
            <a:off x="323528" y="3573016"/>
            <a:ext cx="576064" cy="576064"/>
          </a:xfrm>
          <a:prstGeom prst="actionButtonBackPrevious">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ction Button: Forward or Next 15">
            <a:hlinkClick r:id="rId5" action="ppaction://hlinksldjump" highlightClick="1"/>
          </p:cNvPr>
          <p:cNvSpPr/>
          <p:nvPr/>
        </p:nvSpPr>
        <p:spPr>
          <a:xfrm>
            <a:off x="8244408" y="3573016"/>
            <a:ext cx="576064" cy="576064"/>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305983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21" name="TextBox 20"/>
          <p:cNvSpPr txBox="1"/>
          <p:nvPr/>
        </p:nvSpPr>
        <p:spPr>
          <a:xfrm>
            <a:off x="3059832" y="6423719"/>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Play</a:t>
            </a:r>
            <a:endParaRPr lang="en-GB" sz="2400" b="1" dirty="0">
              <a:solidFill>
                <a:schemeClr val="bg1"/>
              </a:solidFill>
              <a:latin typeface="Century Gothic" pitchFamily="34" charset="0"/>
            </a:endParaRPr>
          </a:p>
        </p:txBody>
      </p:sp>
      <p:sp>
        <p:nvSpPr>
          <p:cNvPr id="22" name="TextBox 21"/>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Decide</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4" cstate="print"/>
          <a:srcRect/>
          <a:stretch>
            <a:fillRect/>
          </a:stretch>
        </p:blipFill>
        <p:spPr bwMode="auto">
          <a:xfrm>
            <a:off x="0" y="0"/>
            <a:ext cx="9202969" cy="6577112"/>
          </a:xfrm>
          <a:prstGeom prst="rect">
            <a:avLst/>
          </a:prstGeom>
          <a:noFill/>
          <a:ln w="9525">
            <a:noFill/>
            <a:miter lim="800000"/>
            <a:headEnd/>
            <a:tailEnd/>
          </a:ln>
        </p:spPr>
      </p:pic>
      <p:grpSp>
        <p:nvGrpSpPr>
          <p:cNvPr id="17" name="Group 16"/>
          <p:cNvGrpSpPr/>
          <p:nvPr/>
        </p:nvGrpSpPr>
        <p:grpSpPr>
          <a:xfrm>
            <a:off x="179512" y="260648"/>
            <a:ext cx="8712968" cy="1008112"/>
            <a:chOff x="179512" y="332656"/>
            <a:chExt cx="8712968" cy="1008112"/>
          </a:xfrm>
        </p:grpSpPr>
        <p:sp>
          <p:nvSpPr>
            <p:cNvPr id="16" name="Rounded Rectangle 15"/>
            <p:cNvSpPr/>
            <p:nvPr/>
          </p:nvSpPr>
          <p:spPr>
            <a:xfrm>
              <a:off x="179512" y="332656"/>
              <a:ext cx="8424936" cy="1008112"/>
            </a:xfrm>
            <a:prstGeom prst="round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95536" y="332656"/>
              <a:ext cx="8496944" cy="954107"/>
            </a:xfrm>
            <a:prstGeom prst="rect">
              <a:avLst/>
            </a:prstGeom>
            <a:noFill/>
          </p:spPr>
          <p:txBody>
            <a:bodyPr wrap="square" rtlCol="0">
              <a:spAutoFit/>
            </a:bodyPr>
            <a:lstStyle/>
            <a:p>
              <a:r>
                <a:rPr lang="en-GB" sz="2800" b="1" dirty="0" smtClean="0">
                  <a:solidFill>
                    <a:schemeClr val="bg1"/>
                  </a:solidFill>
                  <a:latin typeface="Century Gothic" pitchFamily="34" charset="0"/>
                </a:rPr>
                <a:t>You win the challenge. </a:t>
              </a:r>
              <a:r>
                <a:rPr lang="en-GB" sz="2800" dirty="0" smtClean="0">
                  <a:latin typeface="Century Gothic" pitchFamily="34" charset="0"/>
                </a:rPr>
                <a:t>You have a party with your teammates and get no votes that week.</a:t>
              </a:r>
              <a:endParaRPr lang="en-GB" sz="2800" b="1" dirty="0">
                <a:latin typeface="Century Gothic" pitchFamily="34" charset="0"/>
              </a:endParaRPr>
            </a:p>
          </p:txBody>
        </p:sp>
      </p:grpSp>
      <p:sp>
        <p:nvSpPr>
          <p:cNvPr id="14" name="Rounded Rectangle 13"/>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5"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9</a:t>
            </a:fld>
            <a:endParaRPr lang="en-GB" altLang="en-US" sz="1400" b="1" dirty="0">
              <a:solidFill>
                <a:schemeClr val="bg1"/>
              </a:solidFill>
              <a:latin typeface="Century Gothic" pitchFamily="34" charset="0"/>
            </a:endParaRPr>
          </a:p>
        </p:txBody>
      </p:sp>
      <p:sp>
        <p:nvSpPr>
          <p:cNvPr id="18" name="Action Button: Back or Previous 17">
            <a:hlinkClick r:id="rId5" action="ppaction://hlinksldjump" highlightClick="1"/>
          </p:cNvPr>
          <p:cNvSpPr/>
          <p:nvPr/>
        </p:nvSpPr>
        <p:spPr>
          <a:xfrm>
            <a:off x="323528" y="1484784"/>
            <a:ext cx="576064" cy="576064"/>
          </a:xfrm>
          <a:prstGeom prst="actionButtonBackPrevious">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ction Button: Forward or Next 18">
            <a:hlinkClick r:id="rId6" action="ppaction://hlinksldjump" highlightClick="1"/>
          </p:cNvPr>
          <p:cNvSpPr/>
          <p:nvPr/>
        </p:nvSpPr>
        <p:spPr>
          <a:xfrm>
            <a:off x="8244408" y="1484784"/>
            <a:ext cx="576064" cy="576064"/>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305983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30" name="TextBox 29"/>
          <p:cNvSpPr txBox="1"/>
          <p:nvPr/>
        </p:nvSpPr>
        <p:spPr>
          <a:xfrm>
            <a:off x="3059832" y="6423719"/>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Play</a:t>
            </a:r>
            <a:endParaRPr lang="en-GB" sz="2400" b="1" dirty="0">
              <a:solidFill>
                <a:schemeClr val="bg1"/>
              </a:solidFill>
              <a:latin typeface="Century Gothic" pitchFamily="34" charset="0"/>
            </a:endParaRPr>
          </a:p>
        </p:txBody>
      </p:sp>
      <p:sp>
        <p:nvSpPr>
          <p:cNvPr id="31" name="TextBox 30"/>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Decide</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4" cstate="print"/>
          <a:srcRect/>
          <a:stretch>
            <a:fillRect/>
          </a:stretch>
        </p:blipFill>
        <p:spPr bwMode="auto">
          <a:xfrm>
            <a:off x="0" y="879433"/>
            <a:ext cx="9144000" cy="5645911"/>
          </a:xfrm>
          <a:prstGeom prst="rect">
            <a:avLst/>
          </a:prstGeom>
          <a:noFill/>
          <a:ln w="9525">
            <a:noFill/>
            <a:miter lim="800000"/>
            <a:headEnd/>
            <a:tailEnd/>
          </a:ln>
        </p:spPr>
      </p:pic>
      <p:sp>
        <p:nvSpPr>
          <p:cNvPr id="13" name="TextBox 12"/>
          <p:cNvSpPr txBox="1"/>
          <p:nvPr/>
        </p:nvSpPr>
        <p:spPr>
          <a:xfrm>
            <a:off x="2555776" y="-27384"/>
            <a:ext cx="6768752" cy="707886"/>
          </a:xfrm>
          <a:prstGeom prst="rect">
            <a:avLst/>
          </a:prstGeom>
          <a:noFill/>
        </p:spPr>
        <p:txBody>
          <a:bodyPr wrap="square" rtlCol="0">
            <a:spAutoFit/>
          </a:bodyPr>
          <a:lstStyle/>
          <a:p>
            <a:r>
              <a:rPr lang="en-GB" sz="4000" b="1" dirty="0" smtClean="0">
                <a:solidFill>
                  <a:srgbClr val="00B050"/>
                </a:solidFill>
                <a:latin typeface="Century Gothic" pitchFamily="34" charset="0"/>
              </a:rPr>
              <a:t>Day 12 </a:t>
            </a:r>
            <a:r>
              <a:rPr lang="en-GB" sz="2800" b="1" dirty="0" smtClean="0">
                <a:latin typeface="Century Gothic" pitchFamily="34" charset="0"/>
              </a:rPr>
              <a:t>on the Castaways island...</a:t>
            </a:r>
            <a:endParaRPr lang="en-GB" sz="2800" b="1" dirty="0">
              <a:latin typeface="Century Gothic" pitchFamily="34" charset="0"/>
            </a:endParaRPr>
          </a:p>
        </p:txBody>
      </p:sp>
      <p:sp>
        <p:nvSpPr>
          <p:cNvPr id="14" name="TextBox 13"/>
          <p:cNvSpPr txBox="1"/>
          <p:nvPr/>
        </p:nvSpPr>
        <p:spPr>
          <a:xfrm>
            <a:off x="611560" y="836712"/>
            <a:ext cx="7848872" cy="1200329"/>
          </a:xfrm>
          <a:prstGeom prst="rect">
            <a:avLst/>
          </a:prstGeom>
          <a:noFill/>
        </p:spPr>
        <p:txBody>
          <a:bodyPr wrap="square" rtlCol="0">
            <a:spAutoFit/>
          </a:bodyPr>
          <a:lstStyle/>
          <a:p>
            <a:pPr algn="ctr"/>
            <a:r>
              <a:rPr lang="en-GB" sz="2400" dirty="0" smtClean="0">
                <a:latin typeface="Century Gothic" pitchFamily="34" charset="0"/>
              </a:rPr>
              <a:t>You promised a friend that you will never vote each other for elimination. However, they are being </a:t>
            </a:r>
            <a:br>
              <a:rPr lang="en-GB" sz="2400" dirty="0" smtClean="0">
                <a:latin typeface="Century Gothic" pitchFamily="34" charset="0"/>
              </a:rPr>
            </a:br>
            <a:r>
              <a:rPr lang="en-GB" sz="2400" dirty="0" smtClean="0">
                <a:latin typeface="Century Gothic" pitchFamily="34" charset="0"/>
              </a:rPr>
              <a:t>lazy and not helping around the camp. </a:t>
            </a:r>
            <a:endParaRPr lang="en-GB" sz="2400" dirty="0">
              <a:latin typeface="Century Gothic" pitchFamily="34" charset="0"/>
            </a:endParaRPr>
          </a:p>
        </p:txBody>
      </p:sp>
      <p:sp>
        <p:nvSpPr>
          <p:cNvPr id="16" name="Rectangle 15"/>
          <p:cNvSpPr/>
          <p:nvPr/>
        </p:nvSpPr>
        <p:spPr>
          <a:xfrm>
            <a:off x="611560" y="5642084"/>
            <a:ext cx="4009431" cy="523220"/>
          </a:xfrm>
          <a:prstGeom prst="rect">
            <a:avLst/>
          </a:prstGeom>
        </p:spPr>
        <p:txBody>
          <a:bodyPr wrap="none">
            <a:spAutoFit/>
          </a:bodyPr>
          <a:lstStyle/>
          <a:p>
            <a:r>
              <a:rPr lang="en-GB" sz="2800" b="1" dirty="0" smtClean="0">
                <a:solidFill>
                  <a:schemeClr val="bg1"/>
                </a:solidFill>
                <a:latin typeface="Century Gothic" pitchFamily="34" charset="0"/>
              </a:rPr>
              <a:t>Do you vote them off?</a:t>
            </a:r>
            <a:endParaRPr lang="en-GB" sz="2800" b="1" dirty="0">
              <a:solidFill>
                <a:schemeClr val="bg1"/>
              </a:solidFill>
              <a:latin typeface="Century Gothic" pitchFamily="34" charset="0"/>
            </a:endParaRPr>
          </a:p>
        </p:txBody>
      </p:sp>
      <p:sp>
        <p:nvSpPr>
          <p:cNvPr id="15" name="Rounded Rectangle 14"/>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9"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10</a:t>
            </a:fld>
            <a:endParaRPr lang="en-GB" altLang="en-US" sz="1400" b="1" dirty="0">
              <a:solidFill>
                <a:schemeClr val="bg1"/>
              </a:solidFill>
              <a:latin typeface="Century Gothic" pitchFamily="34" charset="0"/>
            </a:endParaRPr>
          </a:p>
        </p:txBody>
      </p:sp>
      <p:grpSp>
        <p:nvGrpSpPr>
          <p:cNvPr id="21" name="Group 20"/>
          <p:cNvGrpSpPr/>
          <p:nvPr/>
        </p:nvGrpSpPr>
        <p:grpSpPr>
          <a:xfrm>
            <a:off x="5580112" y="5589240"/>
            <a:ext cx="896102" cy="621717"/>
            <a:chOff x="5580112" y="5589240"/>
            <a:chExt cx="896102" cy="621717"/>
          </a:xfrm>
        </p:grpSpPr>
        <p:sp>
          <p:nvSpPr>
            <p:cNvPr id="20" name="Rounded Rectangle 19"/>
            <p:cNvSpPr/>
            <p:nvPr/>
          </p:nvSpPr>
          <p:spPr>
            <a:xfrm>
              <a:off x="5580112" y="5589240"/>
              <a:ext cx="896102" cy="621717"/>
            </a:xfrm>
            <a:prstGeom prst="roundRect">
              <a:avLst/>
            </a:prstGeom>
            <a:solidFill>
              <a:srgbClr val="CC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5580112" y="5642084"/>
              <a:ext cx="864096" cy="523220"/>
            </a:xfrm>
            <a:prstGeom prst="rect">
              <a:avLst/>
            </a:prstGeom>
            <a:noFill/>
          </p:spPr>
          <p:txBody>
            <a:bodyPr wrap="square" rtlCol="0">
              <a:spAutoFit/>
            </a:bodyPr>
            <a:lstStyle/>
            <a:p>
              <a:pPr algn="ctr"/>
              <a:r>
                <a:rPr lang="en-GB" sz="2800" b="1" dirty="0" smtClean="0">
                  <a:solidFill>
                    <a:schemeClr val="bg1"/>
                  </a:solidFill>
                  <a:latin typeface="Century Gothic" pitchFamily="34" charset="0"/>
                </a:rPr>
                <a:t>YES</a:t>
              </a:r>
              <a:endParaRPr lang="en-GB" sz="2800" b="1" dirty="0">
                <a:solidFill>
                  <a:schemeClr val="bg1"/>
                </a:solidFill>
                <a:latin typeface="Century Gothic" pitchFamily="34" charset="0"/>
              </a:endParaRPr>
            </a:p>
          </p:txBody>
        </p:sp>
      </p:grpSp>
      <p:grpSp>
        <p:nvGrpSpPr>
          <p:cNvPr id="22" name="Group 21"/>
          <p:cNvGrpSpPr/>
          <p:nvPr/>
        </p:nvGrpSpPr>
        <p:grpSpPr>
          <a:xfrm>
            <a:off x="6772242" y="5589240"/>
            <a:ext cx="896102" cy="621717"/>
            <a:chOff x="5580112" y="5589240"/>
            <a:chExt cx="896102" cy="621717"/>
          </a:xfrm>
        </p:grpSpPr>
        <p:sp>
          <p:nvSpPr>
            <p:cNvPr id="23" name="Rounded Rectangle 22"/>
            <p:cNvSpPr/>
            <p:nvPr/>
          </p:nvSpPr>
          <p:spPr>
            <a:xfrm>
              <a:off x="5580112" y="5589240"/>
              <a:ext cx="896102" cy="621717"/>
            </a:xfrm>
            <a:prstGeom prst="roundRect">
              <a:avLst/>
            </a:prstGeom>
            <a:solidFill>
              <a:srgbClr val="CC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p:cNvSpPr txBox="1"/>
            <p:nvPr/>
          </p:nvSpPr>
          <p:spPr>
            <a:xfrm>
              <a:off x="5580112" y="5642084"/>
              <a:ext cx="864096" cy="523220"/>
            </a:xfrm>
            <a:prstGeom prst="rect">
              <a:avLst/>
            </a:prstGeom>
            <a:noFill/>
          </p:spPr>
          <p:txBody>
            <a:bodyPr wrap="square" rtlCol="0">
              <a:spAutoFit/>
            </a:bodyPr>
            <a:lstStyle/>
            <a:p>
              <a:pPr algn="ctr"/>
              <a:r>
                <a:rPr lang="en-GB" sz="2800" b="1" dirty="0" smtClean="0">
                  <a:solidFill>
                    <a:schemeClr val="bg1"/>
                  </a:solidFill>
                  <a:latin typeface="Century Gothic" pitchFamily="34" charset="0"/>
                </a:rPr>
                <a:t>NO</a:t>
              </a:r>
              <a:endParaRPr lang="en-GB" sz="2800" b="1" dirty="0">
                <a:solidFill>
                  <a:schemeClr val="bg1"/>
                </a:solidFill>
                <a:latin typeface="Century Gothic" pitchFamily="34" charset="0"/>
              </a:endParaRPr>
            </a:p>
          </p:txBody>
        </p:sp>
      </p:grpSp>
      <p:sp>
        <p:nvSpPr>
          <p:cNvPr id="25" name="Rounded Rectangle 24">
            <a:hlinkClick r:id="rId5" action="ppaction://hlinksldjump"/>
          </p:cNvPr>
          <p:cNvSpPr/>
          <p:nvPr/>
        </p:nvSpPr>
        <p:spPr>
          <a:xfrm>
            <a:off x="5508104" y="5517232"/>
            <a:ext cx="936104" cy="720080"/>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ounded Rectangle 25">
            <a:hlinkClick r:id="rId6" action="ppaction://hlinksldjump"/>
          </p:cNvPr>
          <p:cNvSpPr/>
          <p:nvPr/>
        </p:nvSpPr>
        <p:spPr>
          <a:xfrm>
            <a:off x="6732240" y="5517232"/>
            <a:ext cx="936104" cy="720080"/>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305983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37" name="TextBox 36"/>
          <p:cNvSpPr txBox="1"/>
          <p:nvPr/>
        </p:nvSpPr>
        <p:spPr>
          <a:xfrm>
            <a:off x="3059832" y="6423719"/>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Play</a:t>
            </a:r>
            <a:endParaRPr lang="en-GB" sz="2400" b="1" dirty="0">
              <a:solidFill>
                <a:schemeClr val="bg1"/>
              </a:solidFill>
              <a:latin typeface="Century Gothic" pitchFamily="34" charset="0"/>
            </a:endParaRPr>
          </a:p>
        </p:txBody>
      </p:sp>
      <p:sp>
        <p:nvSpPr>
          <p:cNvPr id="38" name="TextBox 37"/>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Decide</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000"/>
                                        <p:tgtEl>
                                          <p:spTgt spid="14"/>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4" cstate="print"/>
          <a:srcRect/>
          <a:stretch>
            <a:fillRect/>
          </a:stretch>
        </p:blipFill>
        <p:spPr bwMode="auto">
          <a:xfrm>
            <a:off x="0" y="0"/>
            <a:ext cx="9204941" cy="6526312"/>
          </a:xfrm>
          <a:prstGeom prst="rect">
            <a:avLst/>
          </a:prstGeom>
          <a:noFill/>
          <a:ln w="9525">
            <a:noFill/>
            <a:miter lim="800000"/>
            <a:headEnd/>
            <a:tailEnd/>
          </a:ln>
        </p:spPr>
      </p:pic>
      <p:sp>
        <p:nvSpPr>
          <p:cNvPr id="13" name="TextBox 12"/>
          <p:cNvSpPr txBox="1"/>
          <p:nvPr/>
        </p:nvSpPr>
        <p:spPr>
          <a:xfrm>
            <a:off x="0" y="0"/>
            <a:ext cx="9324528" cy="1143903"/>
          </a:xfrm>
          <a:prstGeom prst="rect">
            <a:avLst/>
          </a:prstGeom>
          <a:solidFill>
            <a:srgbClr val="3399FF">
              <a:alpha val="31000"/>
            </a:srgbClr>
          </a:solidFill>
          <a:effectLst>
            <a:softEdge rad="31750"/>
          </a:effectLst>
        </p:spPr>
        <p:txBody>
          <a:bodyPr wrap="square" rtlCol="0">
            <a:spAutoFit/>
          </a:bodyPr>
          <a:lstStyle/>
          <a:p>
            <a:pPr algn="ctr">
              <a:lnSpc>
                <a:spcPts val="4100"/>
              </a:lnSpc>
            </a:pPr>
            <a:r>
              <a:rPr lang="en-GB" sz="3700" b="1" dirty="0" smtClean="0">
                <a:solidFill>
                  <a:schemeClr val="bg1"/>
                </a:solidFill>
                <a:effectLst>
                  <a:outerShdw blurRad="38100" dist="76200" dir="16200000" rotWithShape="0">
                    <a:schemeClr val="accent1">
                      <a:lumMod val="75000"/>
                      <a:alpha val="38000"/>
                    </a:schemeClr>
                  </a:outerShdw>
                </a:effectLst>
                <a:latin typeface="Century Gothic" pitchFamily="34" charset="0"/>
              </a:rPr>
              <a:t>The rest of your </a:t>
            </a:r>
            <a:br>
              <a:rPr lang="en-GB" sz="3700" b="1" dirty="0" smtClean="0">
                <a:solidFill>
                  <a:schemeClr val="bg1"/>
                </a:solidFill>
                <a:effectLst>
                  <a:outerShdw blurRad="38100" dist="76200" dir="16200000" rotWithShape="0">
                    <a:schemeClr val="accent1">
                      <a:lumMod val="75000"/>
                      <a:alpha val="38000"/>
                    </a:schemeClr>
                  </a:outerShdw>
                </a:effectLst>
                <a:latin typeface="Century Gothic" pitchFamily="34" charset="0"/>
              </a:rPr>
            </a:br>
            <a:r>
              <a:rPr lang="en-GB" sz="3700" b="1" dirty="0" smtClean="0">
                <a:solidFill>
                  <a:schemeClr val="bg1"/>
                </a:solidFill>
                <a:effectLst>
                  <a:outerShdw blurRad="38100" dist="76200" dir="16200000" rotWithShape="0">
                    <a:schemeClr val="accent1">
                      <a:lumMod val="75000"/>
                      <a:alpha val="38000"/>
                    </a:schemeClr>
                  </a:outerShdw>
                </a:effectLst>
                <a:latin typeface="Century Gothic" pitchFamily="34" charset="0"/>
              </a:rPr>
              <a:t>team find out you broke a promise.</a:t>
            </a:r>
            <a:endParaRPr lang="en-GB" sz="3700" b="1" dirty="0">
              <a:solidFill>
                <a:schemeClr val="bg1"/>
              </a:solidFill>
              <a:effectLst>
                <a:outerShdw blurRad="38100" dist="76200" dir="16200000" rotWithShape="0">
                  <a:schemeClr val="accent1">
                    <a:lumMod val="75000"/>
                    <a:alpha val="38000"/>
                  </a:schemeClr>
                </a:outerShdw>
              </a:effectLst>
              <a:latin typeface="Century Gothic" pitchFamily="34" charset="0"/>
            </a:endParaRPr>
          </a:p>
        </p:txBody>
      </p:sp>
      <p:sp>
        <p:nvSpPr>
          <p:cNvPr id="10" name="TextBox 9"/>
          <p:cNvSpPr txBox="1"/>
          <p:nvPr/>
        </p:nvSpPr>
        <p:spPr>
          <a:xfrm>
            <a:off x="216024" y="2924944"/>
            <a:ext cx="4283968" cy="1384995"/>
          </a:xfrm>
          <a:prstGeom prst="rect">
            <a:avLst/>
          </a:prstGeom>
          <a:noFill/>
          <a:effectLst>
            <a:softEdge rad="63500"/>
          </a:effectLst>
        </p:spPr>
        <p:txBody>
          <a:bodyPr wrap="square" rtlCol="0">
            <a:spAutoFit/>
          </a:bodyPr>
          <a:lstStyle/>
          <a:p>
            <a:r>
              <a:rPr lang="en-GB" sz="2800" b="1" dirty="0" smtClean="0">
                <a:solidFill>
                  <a:schemeClr val="bg1"/>
                </a:solidFill>
                <a:latin typeface="Century Gothic" pitchFamily="34" charset="0"/>
              </a:rPr>
              <a:t>They no longer trust you and vote you off </a:t>
            </a:r>
            <a:br>
              <a:rPr lang="en-GB" sz="2800" b="1" dirty="0" smtClean="0">
                <a:solidFill>
                  <a:schemeClr val="bg1"/>
                </a:solidFill>
                <a:latin typeface="Century Gothic" pitchFamily="34" charset="0"/>
              </a:rPr>
            </a:br>
            <a:r>
              <a:rPr lang="en-GB" sz="2800" b="1" dirty="0" smtClean="0">
                <a:solidFill>
                  <a:schemeClr val="bg1"/>
                </a:solidFill>
                <a:latin typeface="Century Gothic" pitchFamily="34" charset="0"/>
              </a:rPr>
              <a:t>the island. </a:t>
            </a:r>
            <a:endParaRPr lang="en-GB" sz="2800" b="1" dirty="0">
              <a:solidFill>
                <a:schemeClr val="bg1"/>
              </a:solidFill>
              <a:latin typeface="Century Gothic" pitchFamily="34" charset="0"/>
            </a:endParaRPr>
          </a:p>
        </p:txBody>
      </p:sp>
      <p:sp>
        <p:nvSpPr>
          <p:cNvPr id="11" name="Rounded Rectangle 10"/>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2"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11</a:t>
            </a:fld>
            <a:endParaRPr lang="en-GB" altLang="en-US" sz="1400" b="1" dirty="0">
              <a:solidFill>
                <a:schemeClr val="bg1"/>
              </a:solidFill>
              <a:latin typeface="Century Gothic" pitchFamily="34" charset="0"/>
            </a:endParaRPr>
          </a:p>
        </p:txBody>
      </p:sp>
      <p:sp>
        <p:nvSpPr>
          <p:cNvPr id="15" name="Action Button: Back or Previous 14">
            <a:hlinkClick r:id="rId5" action="ppaction://hlinksldjump" highlightClick="1"/>
          </p:cNvPr>
          <p:cNvSpPr/>
          <p:nvPr/>
        </p:nvSpPr>
        <p:spPr>
          <a:xfrm>
            <a:off x="323528" y="1484784"/>
            <a:ext cx="576064" cy="576064"/>
          </a:xfrm>
          <a:prstGeom prst="actionButtonBackPrevious">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ction Button: Forward or Next 15">
            <a:hlinkClick r:id="rId6" action="ppaction://hlinksldjump" highlightClick="1"/>
          </p:cNvPr>
          <p:cNvSpPr/>
          <p:nvPr/>
        </p:nvSpPr>
        <p:spPr>
          <a:xfrm>
            <a:off x="8244408" y="1484784"/>
            <a:ext cx="576064" cy="576064"/>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305983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23" name="TextBox 22"/>
          <p:cNvSpPr txBox="1"/>
          <p:nvPr/>
        </p:nvSpPr>
        <p:spPr>
          <a:xfrm>
            <a:off x="3059832" y="6423719"/>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Play</a:t>
            </a:r>
            <a:endParaRPr lang="en-GB" sz="2400" b="1" dirty="0">
              <a:solidFill>
                <a:schemeClr val="bg1"/>
              </a:solidFill>
              <a:latin typeface="Century Gothic" pitchFamily="34" charset="0"/>
            </a:endParaRPr>
          </a:p>
        </p:txBody>
      </p:sp>
      <p:sp>
        <p:nvSpPr>
          <p:cNvPr id="29" name="TextBox 28"/>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Decide</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4" cstate="print"/>
          <a:srcRect/>
          <a:stretch>
            <a:fillRect/>
          </a:stretch>
        </p:blipFill>
        <p:spPr bwMode="auto">
          <a:xfrm>
            <a:off x="0" y="-772968"/>
            <a:ext cx="9144000" cy="7307540"/>
          </a:xfrm>
          <a:prstGeom prst="rect">
            <a:avLst/>
          </a:prstGeom>
          <a:noFill/>
          <a:ln w="9525">
            <a:noFill/>
            <a:miter lim="800000"/>
            <a:headEnd/>
            <a:tailEnd/>
          </a:ln>
        </p:spPr>
      </p:pic>
      <p:grpSp>
        <p:nvGrpSpPr>
          <p:cNvPr id="19" name="Group 18"/>
          <p:cNvGrpSpPr/>
          <p:nvPr/>
        </p:nvGrpSpPr>
        <p:grpSpPr>
          <a:xfrm>
            <a:off x="2339752" y="2204864"/>
            <a:ext cx="6516216" cy="2952328"/>
            <a:chOff x="2448272" y="1916832"/>
            <a:chExt cx="6516216" cy="2952328"/>
          </a:xfrm>
        </p:grpSpPr>
        <p:sp>
          <p:nvSpPr>
            <p:cNvPr id="18" name="Rounded Rectangle 17"/>
            <p:cNvSpPr/>
            <p:nvPr/>
          </p:nvSpPr>
          <p:spPr>
            <a:xfrm>
              <a:off x="2448272" y="1916832"/>
              <a:ext cx="6516216" cy="2952328"/>
            </a:xfrm>
            <a:prstGeom prst="round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3923928" y="2016710"/>
              <a:ext cx="4968552" cy="2708434"/>
            </a:xfrm>
            <a:prstGeom prst="rect">
              <a:avLst/>
            </a:prstGeom>
            <a:noFill/>
          </p:spPr>
          <p:txBody>
            <a:bodyPr wrap="square" rtlCol="0">
              <a:spAutoFit/>
            </a:bodyPr>
            <a:lstStyle/>
            <a:p>
              <a:pPr algn="ctr"/>
              <a:r>
                <a:rPr lang="en-GB" sz="3400" dirty="0" smtClean="0">
                  <a:solidFill>
                    <a:schemeClr val="bg1"/>
                  </a:solidFill>
                  <a:effectLst>
                    <a:outerShdw blurRad="266700" dist="25400" dir="2700000" algn="tl" rotWithShape="0">
                      <a:prstClr val="black">
                        <a:alpha val="77000"/>
                      </a:prstClr>
                    </a:outerShdw>
                  </a:effectLst>
                  <a:latin typeface="Century Gothic" pitchFamily="34" charset="0"/>
                </a:rPr>
                <a:t>Your friend apologises and starts helping out more. Their extra effort means </a:t>
              </a:r>
              <a:r>
                <a:rPr lang="en-GB" sz="3400" b="1" i="1" dirty="0" smtClean="0">
                  <a:solidFill>
                    <a:srgbClr val="FFFF00"/>
                  </a:solidFill>
                  <a:effectLst>
                    <a:outerShdw blurRad="266700" dist="25400" dir="2700000" algn="tl" rotWithShape="0">
                      <a:prstClr val="black">
                        <a:alpha val="77000"/>
                      </a:prstClr>
                    </a:outerShdw>
                  </a:effectLst>
                  <a:latin typeface="Century Gothic" pitchFamily="34" charset="0"/>
                </a:rPr>
                <a:t>you win </a:t>
              </a:r>
              <a:r>
                <a:rPr lang="en-GB" sz="3400" dirty="0" smtClean="0">
                  <a:solidFill>
                    <a:schemeClr val="bg1"/>
                  </a:solidFill>
                  <a:effectLst>
                    <a:outerShdw blurRad="266700" dist="25400" dir="2700000" algn="tl" rotWithShape="0">
                      <a:prstClr val="black">
                        <a:alpha val="77000"/>
                      </a:prstClr>
                    </a:outerShdw>
                  </a:effectLst>
                  <a:latin typeface="Century Gothic" pitchFamily="34" charset="0"/>
                </a:rPr>
                <a:t>the next team challenge</a:t>
              </a:r>
            </a:p>
          </p:txBody>
        </p:sp>
      </p:grpSp>
      <p:pic>
        <p:nvPicPr>
          <p:cNvPr id="14" name="Picture 13" descr="hand and mobile.png"/>
          <p:cNvPicPr>
            <a:picLocks noChangeAspect="1"/>
          </p:cNvPicPr>
          <p:nvPr/>
        </p:nvPicPr>
        <p:blipFill>
          <a:blip r:embed="rId5" cstate="print"/>
          <a:stretch>
            <a:fillRect/>
          </a:stretch>
        </p:blipFill>
        <p:spPr>
          <a:xfrm>
            <a:off x="0" y="0"/>
            <a:ext cx="3995936" cy="6616526"/>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3779912" y="5374957"/>
            <a:ext cx="5472608" cy="646331"/>
          </a:xfrm>
          <a:prstGeom prst="rect">
            <a:avLst/>
          </a:prstGeom>
          <a:noFill/>
        </p:spPr>
        <p:txBody>
          <a:bodyPr wrap="square" rtlCol="0">
            <a:spAutoFit/>
          </a:bodyPr>
          <a:lstStyle/>
          <a:p>
            <a:pPr>
              <a:spcBef>
                <a:spcPts val="1200"/>
              </a:spcBef>
            </a:pPr>
            <a:r>
              <a:rPr lang="en-GB" sz="3600" b="1" smtClean="0">
                <a:solidFill>
                  <a:schemeClr val="bg1"/>
                </a:solidFill>
                <a:latin typeface="Century Gothic" pitchFamily="34" charset="0"/>
              </a:rPr>
              <a:t>... </a:t>
            </a:r>
            <a:r>
              <a:rPr lang="en-GB" sz="3600" b="1" dirty="0" smtClean="0">
                <a:solidFill>
                  <a:schemeClr val="bg1"/>
                </a:solidFill>
                <a:latin typeface="Century Gothic" pitchFamily="34" charset="0"/>
              </a:rPr>
              <a:t>a phone call home!</a:t>
            </a:r>
            <a:endParaRPr lang="en-GB" sz="3600" b="1" dirty="0">
              <a:solidFill>
                <a:schemeClr val="bg1"/>
              </a:solidFill>
              <a:latin typeface="Century Gothic" pitchFamily="34" charset="0"/>
            </a:endParaRPr>
          </a:p>
        </p:txBody>
      </p:sp>
      <p:sp>
        <p:nvSpPr>
          <p:cNvPr id="15" name="Rounded Rectangle 14"/>
          <p:cNvSpPr/>
          <p:nvPr/>
        </p:nvSpPr>
        <p:spPr>
          <a:xfrm rot="16200000">
            <a:off x="9147942" y="5706833"/>
            <a:ext cx="306387" cy="1079313"/>
          </a:xfrm>
          <a:prstGeom prst="round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6" name="Text Box 13"/>
          <p:cNvSpPr txBox="1">
            <a:spLocks noChangeArrowheads="1"/>
          </p:cNvSpPr>
          <p:nvPr/>
        </p:nvSpPr>
        <p:spPr bwMode="auto">
          <a:xfrm>
            <a:off x="8761478" y="6125044"/>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12</a:t>
            </a:fld>
            <a:endParaRPr lang="en-GB" altLang="en-US" sz="1400" b="1" dirty="0">
              <a:solidFill>
                <a:schemeClr val="bg1"/>
              </a:solidFill>
              <a:latin typeface="Century Gothic" pitchFamily="34" charset="0"/>
            </a:endParaRPr>
          </a:p>
        </p:txBody>
      </p:sp>
      <p:sp>
        <p:nvSpPr>
          <p:cNvPr id="20" name="Action Button: Back or Previous 19">
            <a:hlinkClick r:id="rId6" action="ppaction://hlinksldjump" highlightClick="1"/>
          </p:cNvPr>
          <p:cNvSpPr/>
          <p:nvPr/>
        </p:nvSpPr>
        <p:spPr>
          <a:xfrm>
            <a:off x="323528" y="1484784"/>
            <a:ext cx="576064" cy="576064"/>
          </a:xfrm>
          <a:prstGeom prst="actionButtonBackPrevious">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ction Button: Forward or Next 20">
            <a:hlinkClick r:id="rId7" action="ppaction://hlinksldjump" highlightClick="1"/>
          </p:cNvPr>
          <p:cNvSpPr/>
          <p:nvPr/>
        </p:nvSpPr>
        <p:spPr>
          <a:xfrm>
            <a:off x="8244408" y="1484784"/>
            <a:ext cx="576064" cy="576064"/>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305983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612051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33" name="TextBox 32"/>
          <p:cNvSpPr txBox="1"/>
          <p:nvPr/>
        </p:nvSpPr>
        <p:spPr>
          <a:xfrm>
            <a:off x="3059832" y="6423719"/>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Play</a:t>
            </a:r>
            <a:endParaRPr lang="en-GB" sz="2400" b="1" dirty="0">
              <a:solidFill>
                <a:schemeClr val="bg1"/>
              </a:solidFill>
              <a:latin typeface="Century Gothic" pitchFamily="34" charset="0"/>
            </a:endParaRPr>
          </a:p>
        </p:txBody>
      </p:sp>
      <p:sp>
        <p:nvSpPr>
          <p:cNvPr id="34" name="TextBox 33"/>
          <p:cNvSpPr txBox="1"/>
          <p:nvPr/>
        </p:nvSpPr>
        <p:spPr>
          <a:xfrm>
            <a:off x="6156176" y="6453336"/>
            <a:ext cx="3024336" cy="461665"/>
          </a:xfrm>
          <a:prstGeom prst="rect">
            <a:avLst/>
          </a:prstGeom>
          <a:noFill/>
        </p:spPr>
        <p:txBody>
          <a:bodyPr wrap="square" rtlCol="0">
            <a:spAutoFit/>
          </a:bodyPr>
          <a:lstStyle/>
          <a:p>
            <a:pPr algn="ctr"/>
            <a:r>
              <a:rPr lang="en-GB" sz="2400" dirty="0" smtClean="0">
                <a:latin typeface="Century Gothic" pitchFamily="34" charset="0"/>
              </a:rPr>
              <a:t>Decide</a:t>
            </a:r>
            <a:endParaRPr lang="en-GB" sz="2400" dirty="0">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87624" y="818709"/>
            <a:ext cx="6912768" cy="954107"/>
          </a:xfrm>
          <a:prstGeom prst="rect">
            <a:avLst/>
          </a:prstGeom>
          <a:noFill/>
        </p:spPr>
        <p:txBody>
          <a:bodyPr wrap="square" rtlCol="0">
            <a:spAutoFit/>
          </a:bodyPr>
          <a:lstStyle/>
          <a:p>
            <a:pPr algn="ctr"/>
            <a:r>
              <a:rPr lang="en-GB" sz="2800" dirty="0" smtClean="0">
                <a:latin typeface="Century Gothic" pitchFamily="34" charset="0"/>
              </a:rPr>
              <a:t>Debate the question:</a:t>
            </a:r>
          </a:p>
          <a:p>
            <a:pPr algn="ctr"/>
            <a:r>
              <a:rPr lang="en-GB" sz="2800" dirty="0" smtClean="0">
                <a:latin typeface="Century Gothic" pitchFamily="34" charset="0"/>
              </a:rPr>
              <a:t> </a:t>
            </a:r>
            <a:r>
              <a:rPr lang="en-GB" sz="2800" b="1" dirty="0" smtClean="0">
                <a:latin typeface="Century Gothic" pitchFamily="34" charset="0"/>
              </a:rPr>
              <a:t>Is animal testing right or wrong?</a:t>
            </a:r>
            <a:endParaRPr lang="en-GB" sz="2800" b="1" dirty="0">
              <a:latin typeface="Century Gothic" pitchFamily="34" charset="0"/>
            </a:endParaRPr>
          </a:p>
        </p:txBody>
      </p:sp>
      <p:pic>
        <p:nvPicPr>
          <p:cNvPr id="14" name="Picture 13" descr="discuss.png"/>
          <p:cNvPicPr>
            <a:picLocks noChangeAspect="1"/>
          </p:cNvPicPr>
          <p:nvPr/>
        </p:nvPicPr>
        <p:blipFill>
          <a:blip r:embed="rId4" cstate="print"/>
          <a:stretch>
            <a:fillRect/>
          </a:stretch>
        </p:blipFill>
        <p:spPr>
          <a:xfrm>
            <a:off x="1489411" y="4610655"/>
            <a:ext cx="922349" cy="546537"/>
          </a:xfrm>
          <a:prstGeom prst="rect">
            <a:avLst/>
          </a:prstGeom>
          <a:noFill/>
          <a:effectLst>
            <a:outerShdw blurRad="50800" dist="38100" dir="2700000" algn="tl" rotWithShape="0">
              <a:prstClr val="black">
                <a:alpha val="40000"/>
              </a:prstClr>
            </a:outerShdw>
          </a:effectLst>
        </p:spPr>
      </p:pic>
      <p:sp>
        <p:nvSpPr>
          <p:cNvPr id="19" name="TextBox 18"/>
          <p:cNvSpPr txBox="1"/>
          <p:nvPr/>
        </p:nvSpPr>
        <p:spPr>
          <a:xfrm>
            <a:off x="2506512" y="4603581"/>
            <a:ext cx="4392488" cy="697627"/>
          </a:xfrm>
          <a:prstGeom prst="rect">
            <a:avLst/>
          </a:prstGeom>
          <a:noFill/>
        </p:spPr>
        <p:txBody>
          <a:bodyPr wrap="square" rtlCol="0">
            <a:spAutoFit/>
          </a:bodyPr>
          <a:lstStyle/>
          <a:p>
            <a:pPr>
              <a:spcBef>
                <a:spcPts val="400"/>
              </a:spcBef>
            </a:pPr>
            <a:r>
              <a:rPr lang="en-GB" b="1" dirty="0" smtClean="0">
                <a:solidFill>
                  <a:srgbClr val="C00000"/>
                </a:solidFill>
                <a:latin typeface="Century Gothic" pitchFamily="34" charset="0"/>
              </a:rPr>
              <a:t>Record the viewpoints in SS3.</a:t>
            </a:r>
          </a:p>
          <a:p>
            <a:pPr>
              <a:spcBef>
                <a:spcPts val="400"/>
              </a:spcBef>
            </a:pPr>
            <a:r>
              <a:rPr lang="en-GB" dirty="0" smtClean="0">
                <a:latin typeface="Century Gothic" pitchFamily="34" charset="0"/>
              </a:rPr>
              <a:t>Present them to the rest of the class.</a:t>
            </a:r>
          </a:p>
        </p:txBody>
      </p:sp>
      <p:sp>
        <p:nvSpPr>
          <p:cNvPr id="30" name="Rounded Rectangle 29"/>
          <p:cNvSpPr/>
          <p:nvPr/>
        </p:nvSpPr>
        <p:spPr>
          <a:xfrm>
            <a:off x="1331640" y="2348880"/>
            <a:ext cx="6480720" cy="3168352"/>
          </a:xfrm>
          <a:prstGeom prst="roundRect">
            <a:avLst/>
          </a:prstGeom>
          <a:noFill/>
          <a:ln w="1270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2506512" y="2492896"/>
            <a:ext cx="5305848" cy="1815882"/>
          </a:xfrm>
          <a:prstGeom prst="rect">
            <a:avLst/>
          </a:prstGeom>
          <a:noFill/>
        </p:spPr>
        <p:txBody>
          <a:bodyPr wrap="square" rtlCol="0">
            <a:spAutoFit/>
          </a:bodyPr>
          <a:lstStyle/>
          <a:p>
            <a:pPr>
              <a:spcBef>
                <a:spcPts val="400"/>
              </a:spcBef>
            </a:pPr>
            <a:r>
              <a:rPr lang="en-GB" sz="2000" b="1" dirty="0" smtClean="0">
                <a:solidFill>
                  <a:srgbClr val="C00000"/>
                </a:solidFill>
                <a:latin typeface="Century Gothic" pitchFamily="34" charset="0"/>
              </a:rPr>
              <a:t>Read through the viewpoints on SS2.</a:t>
            </a:r>
          </a:p>
          <a:p>
            <a:pPr>
              <a:spcBef>
                <a:spcPts val="1200"/>
              </a:spcBef>
            </a:pPr>
            <a:r>
              <a:rPr lang="en-GB" dirty="0" smtClean="0">
                <a:latin typeface="Century Gothic" pitchFamily="34" charset="0"/>
              </a:rPr>
              <a:t>Decide what type of ethical thinking is being used (there may be more than one) and if it is for or against a ban.</a:t>
            </a:r>
          </a:p>
          <a:p>
            <a:pPr>
              <a:spcBef>
                <a:spcPts val="1200"/>
              </a:spcBef>
            </a:pPr>
            <a:r>
              <a:rPr lang="en-GB" dirty="0" smtClean="0">
                <a:latin typeface="Century Gothic" pitchFamily="34" charset="0"/>
              </a:rPr>
              <a:t>Discuss if you agree with the viewpoint or not.</a:t>
            </a:r>
          </a:p>
        </p:txBody>
      </p:sp>
      <p:pic>
        <p:nvPicPr>
          <p:cNvPr id="27" name="Picture 26" descr="read research.png"/>
          <p:cNvPicPr>
            <a:picLocks noChangeAspect="1"/>
          </p:cNvPicPr>
          <p:nvPr/>
        </p:nvPicPr>
        <p:blipFill>
          <a:blip r:embed="rId5" cstate="print"/>
          <a:stretch>
            <a:fillRect/>
          </a:stretch>
        </p:blipFill>
        <p:spPr>
          <a:xfrm>
            <a:off x="1686448" y="3016855"/>
            <a:ext cx="581296" cy="657513"/>
          </a:xfrm>
          <a:prstGeom prst="rect">
            <a:avLst/>
          </a:prstGeom>
          <a:noFill/>
          <a:effectLst>
            <a:outerShdw blurRad="50800" dist="38100" dir="2700000" algn="tl" rotWithShape="0">
              <a:prstClr val="black">
                <a:alpha val="40000"/>
              </a:prstClr>
            </a:outerShdw>
          </a:effectLst>
        </p:spPr>
      </p:pic>
      <p:grpSp>
        <p:nvGrpSpPr>
          <p:cNvPr id="4" name="Group 9"/>
          <p:cNvGrpSpPr/>
          <p:nvPr/>
        </p:nvGrpSpPr>
        <p:grpSpPr>
          <a:xfrm>
            <a:off x="8351912" y="44624"/>
            <a:ext cx="792088" cy="914618"/>
            <a:chOff x="8351912" y="44624"/>
            <a:chExt cx="792088" cy="914618"/>
          </a:xfrm>
        </p:grpSpPr>
        <p:sp>
          <p:nvSpPr>
            <p:cNvPr id="23" name="TextBox 22"/>
            <p:cNvSpPr txBox="1"/>
            <p:nvPr/>
          </p:nvSpPr>
          <p:spPr>
            <a:xfrm>
              <a:off x="8351912" y="620688"/>
              <a:ext cx="792088" cy="338554"/>
            </a:xfrm>
            <a:prstGeom prst="rect">
              <a:avLst/>
            </a:prstGeom>
            <a:noFill/>
          </p:spPr>
          <p:txBody>
            <a:bodyPr wrap="square" rtlCol="0">
              <a:spAutoFit/>
            </a:bodyPr>
            <a:lstStyle/>
            <a:p>
              <a:pPr algn="r"/>
              <a:r>
                <a:rPr lang="en-GB" sz="1600" dirty="0" smtClean="0">
                  <a:latin typeface="Century Gothic" pitchFamily="34" charset="0"/>
                </a:rPr>
                <a:t>SS1-4</a:t>
              </a:r>
              <a:endParaRPr lang="en-GB" sz="1600" dirty="0">
                <a:latin typeface="Century Gothic" pitchFamily="34" charset="0"/>
              </a:endParaRPr>
            </a:p>
          </p:txBody>
        </p:sp>
        <p:pic>
          <p:nvPicPr>
            <p:cNvPr id="24" name="Picture 23" descr="Student sheets.png"/>
            <p:cNvPicPr>
              <a:picLocks noChangeAspect="1"/>
            </p:cNvPicPr>
            <p:nvPr/>
          </p:nvPicPr>
          <p:blipFill>
            <a:blip r:embed="rId6" cstate="print"/>
            <a:stretch>
              <a:fillRect/>
            </a:stretch>
          </p:blipFill>
          <p:spPr>
            <a:xfrm>
              <a:off x="8598815" y="44624"/>
              <a:ext cx="510483" cy="596982"/>
            </a:xfrm>
            <a:prstGeom prst="rect">
              <a:avLst/>
            </a:prstGeom>
          </p:spPr>
        </p:pic>
      </p:grpSp>
      <p:sp>
        <p:nvSpPr>
          <p:cNvPr id="18" name="Rectangle 17"/>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612051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25" name="TextBox 24"/>
          <p:cNvSpPr txBox="1"/>
          <p:nvPr/>
        </p:nvSpPr>
        <p:spPr>
          <a:xfrm>
            <a:off x="3059832" y="6423719"/>
            <a:ext cx="3024336" cy="461665"/>
          </a:xfrm>
          <a:prstGeom prst="rect">
            <a:avLst/>
          </a:prstGeom>
          <a:noFill/>
        </p:spPr>
        <p:txBody>
          <a:bodyPr wrap="square" rtlCol="0">
            <a:spAutoFit/>
          </a:bodyPr>
          <a:lstStyle/>
          <a:p>
            <a:pPr algn="ctr"/>
            <a:r>
              <a:rPr lang="en-GB" sz="2400" dirty="0" smtClean="0">
                <a:latin typeface="Century Gothic" pitchFamily="34" charset="0"/>
              </a:rPr>
              <a:t>Play</a:t>
            </a:r>
            <a:endParaRPr lang="en-GB" sz="2400" dirty="0">
              <a:latin typeface="Century Gothic" pitchFamily="34" charset="0"/>
            </a:endParaRPr>
          </a:p>
        </p:txBody>
      </p:sp>
      <p:sp>
        <p:nvSpPr>
          <p:cNvPr id="26" name="TextBox 25"/>
          <p:cNvSpPr txBox="1"/>
          <p:nvPr/>
        </p:nvSpPr>
        <p:spPr>
          <a:xfrm>
            <a:off x="615617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Decide</a:t>
            </a:r>
            <a:endParaRPr lang="en-GB" sz="2400" b="1" dirty="0">
              <a:solidFill>
                <a:schemeClr val="bg1"/>
              </a:solidFill>
              <a:latin typeface="Century Gothic" pitchFamily="34" charset="0"/>
            </a:endParaRPr>
          </a:p>
        </p:txBody>
      </p:sp>
      <p:cxnSp>
        <p:nvCxnSpPr>
          <p:cNvPr id="28" name="Straight Connector 27"/>
          <p:cNvCxnSpPr/>
          <p:nvPr/>
        </p:nvCxnSpPr>
        <p:spPr>
          <a:xfrm>
            <a:off x="2627784" y="4437112"/>
            <a:ext cx="4968552" cy="0"/>
          </a:xfrm>
          <a:prstGeom prst="line">
            <a:avLst/>
          </a:prstGeom>
          <a:noFill/>
          <a:ln w="1270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fade">
                                      <p:cBhvr>
                                        <p:cTn id="11" dur="2000"/>
                                        <p:tgtEl>
                                          <p:spTgt spid="1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2000"/>
                                        <p:tgtEl>
                                          <p:spTgt spid="16">
                                            <p:txEl>
                                              <p:pRg st="0" end="0"/>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Effect transition="in" filter="fade">
                                      <p:cBhvr>
                                        <p:cTn id="19" dur="2000"/>
                                        <p:tgtEl>
                                          <p:spTgt spid="16">
                                            <p:txEl>
                                              <p:pRg st="1" end="1"/>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6">
                                            <p:txEl>
                                              <p:pRg st="2" end="2"/>
                                            </p:txEl>
                                          </p:spTgt>
                                        </p:tgtEl>
                                        <p:attrNameLst>
                                          <p:attrName>style.visibility</p:attrName>
                                        </p:attrNameLst>
                                      </p:cBhvr>
                                      <p:to>
                                        <p:strVal val="visible"/>
                                      </p:to>
                                    </p:set>
                                    <p:animEffect transition="in" filter="fade">
                                      <p:cBhvr>
                                        <p:cTn id="23" dur="2000"/>
                                        <p:tgtEl>
                                          <p:spTgt spid="16">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2000"/>
                                        <p:tgtEl>
                                          <p:spTgt spid="28"/>
                                        </p:tgtEl>
                                      </p:cBhvr>
                                    </p:animEffect>
                                  </p:childTnLst>
                                </p:cTn>
                              </p:par>
                              <p:par>
                                <p:cTn id="27" presetID="10" presetClass="entr" presetSubtype="0" fill="hold" nodeType="withEffect">
                                  <p:stCondLst>
                                    <p:cond delay="100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2000"/>
                                        <p:tgtEl>
                                          <p:spTgt spid="27"/>
                                        </p:tgtEl>
                                      </p:cBhvr>
                                    </p:animEffect>
                                  </p:childTnLst>
                                </p:cTn>
                              </p:par>
                            </p:childTnLst>
                          </p:cTn>
                        </p:par>
                        <p:par>
                          <p:cTn id="30" fill="hold">
                            <p:stCondLst>
                              <p:cond delay="11000"/>
                            </p:stCondLst>
                            <p:childTnLst>
                              <p:par>
                                <p:cTn id="31" presetID="10" presetClass="entr" presetSubtype="0" fill="hold" grpId="0" nodeType="afterEffect">
                                  <p:stCondLst>
                                    <p:cond delay="0"/>
                                  </p:stCondLst>
                                  <p:childTnLst>
                                    <p:set>
                                      <p:cBhvr>
                                        <p:cTn id="32" dur="1" fill="hold">
                                          <p:stCondLst>
                                            <p:cond delay="0"/>
                                          </p:stCondLst>
                                        </p:cTn>
                                        <p:tgtEl>
                                          <p:spTgt spid="19">
                                            <p:txEl>
                                              <p:pRg st="0" end="0"/>
                                            </p:txEl>
                                          </p:spTgt>
                                        </p:tgtEl>
                                        <p:attrNameLst>
                                          <p:attrName>style.visibility</p:attrName>
                                        </p:attrNameLst>
                                      </p:cBhvr>
                                      <p:to>
                                        <p:strVal val="visible"/>
                                      </p:to>
                                    </p:set>
                                    <p:animEffect transition="in" filter="fade">
                                      <p:cBhvr>
                                        <p:cTn id="33" dur="2000"/>
                                        <p:tgtEl>
                                          <p:spTgt spid="19">
                                            <p:txEl>
                                              <p:pRg st="0" end="0"/>
                                            </p:txEl>
                                          </p:spTgt>
                                        </p:tgtEl>
                                      </p:cBhvr>
                                    </p:animEffect>
                                  </p:childTnLst>
                                </p:cTn>
                              </p:par>
                            </p:childTnLst>
                          </p:cTn>
                        </p:par>
                        <p:par>
                          <p:cTn id="34" fill="hold">
                            <p:stCondLst>
                              <p:cond delay="13000"/>
                            </p:stCondLst>
                            <p:childTnLst>
                              <p:par>
                                <p:cTn id="35" presetID="10" presetClass="entr" presetSubtype="0" fill="hold" grpId="0" nodeType="afterEffect">
                                  <p:stCondLst>
                                    <p:cond delay="0"/>
                                  </p:stCondLst>
                                  <p:childTnLst>
                                    <p:set>
                                      <p:cBhvr>
                                        <p:cTn id="36" dur="1" fill="hold">
                                          <p:stCondLst>
                                            <p:cond delay="0"/>
                                          </p:stCondLst>
                                        </p:cTn>
                                        <p:tgtEl>
                                          <p:spTgt spid="19">
                                            <p:txEl>
                                              <p:pRg st="1" end="1"/>
                                            </p:txEl>
                                          </p:spTgt>
                                        </p:tgtEl>
                                        <p:attrNameLst>
                                          <p:attrName>style.visibility</p:attrName>
                                        </p:attrNameLst>
                                      </p:cBhvr>
                                      <p:to>
                                        <p:strVal val="visible"/>
                                      </p:to>
                                    </p:set>
                                    <p:animEffect transition="in" filter="fade">
                                      <p:cBhvr>
                                        <p:cTn id="37" dur="2000"/>
                                        <p:tgtEl>
                                          <p:spTgt spid="19">
                                            <p:txEl>
                                              <p:pRg st="1" end="1"/>
                                            </p:txEl>
                                          </p:spTgt>
                                        </p:tgtEl>
                                      </p:cBhvr>
                                    </p:animEffect>
                                  </p:childTnLst>
                                </p:cTn>
                              </p:par>
                              <p:par>
                                <p:cTn id="38" presetID="10" presetClass="entr" presetSubtype="0" fill="hold" nodeType="withEffect">
                                  <p:stCondLst>
                                    <p:cond delay="10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9" grpId="0" build="p"/>
      <p:bldP spid="1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755576" y="1988840"/>
            <a:ext cx="3312368" cy="1080120"/>
            <a:chOff x="755576" y="1988840"/>
            <a:chExt cx="3312368" cy="1080120"/>
          </a:xfrm>
        </p:grpSpPr>
        <p:grpSp>
          <p:nvGrpSpPr>
            <p:cNvPr id="24" name="Group 20"/>
            <p:cNvGrpSpPr/>
            <p:nvPr/>
          </p:nvGrpSpPr>
          <p:grpSpPr>
            <a:xfrm>
              <a:off x="755576" y="1988840"/>
              <a:ext cx="3312368" cy="1080120"/>
              <a:chOff x="2259743" y="5373216"/>
              <a:chExt cx="4355152" cy="1080120"/>
            </a:xfrm>
          </p:grpSpPr>
          <p:sp>
            <p:nvSpPr>
              <p:cNvPr id="25" name="Rounded Rectangle 24"/>
              <p:cNvSpPr/>
              <p:nvPr/>
            </p:nvSpPr>
            <p:spPr>
              <a:xfrm>
                <a:off x="2259743" y="5373216"/>
                <a:ext cx="4355152" cy="1080120"/>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p:cNvSpPr txBox="1"/>
              <p:nvPr/>
            </p:nvSpPr>
            <p:spPr>
              <a:xfrm>
                <a:off x="2449096" y="5373216"/>
                <a:ext cx="3881767" cy="923330"/>
              </a:xfrm>
              <a:prstGeom prst="rect">
                <a:avLst/>
              </a:prstGeom>
              <a:noFill/>
            </p:spPr>
            <p:txBody>
              <a:bodyPr wrap="square" rtlCol="0">
                <a:spAutoFit/>
              </a:bodyPr>
              <a:lstStyle/>
              <a:p>
                <a:r>
                  <a:rPr lang="en-GB" sz="2700" dirty="0" smtClean="0">
                    <a:solidFill>
                      <a:schemeClr val="bg1"/>
                    </a:solidFill>
                    <a:latin typeface="Century Gothic" pitchFamily="34" charset="0"/>
                  </a:rPr>
                  <a:t>Will you sign?</a:t>
                </a:r>
              </a:p>
              <a:p>
                <a:r>
                  <a:rPr lang="en-GB" sz="2700" b="1" dirty="0" smtClean="0">
                    <a:solidFill>
                      <a:schemeClr val="bg1"/>
                    </a:solidFill>
                    <a:latin typeface="Century Gothic" pitchFamily="34" charset="0"/>
                  </a:rPr>
                  <a:t>Explain why</a:t>
                </a:r>
              </a:p>
            </p:txBody>
          </p:sp>
        </p:grpSp>
        <p:pic>
          <p:nvPicPr>
            <p:cNvPr id="23" name="Picture 22" descr="write.png"/>
            <p:cNvPicPr>
              <a:picLocks noChangeAspect="1"/>
            </p:cNvPicPr>
            <p:nvPr/>
          </p:nvPicPr>
          <p:blipFill>
            <a:blip r:embed="rId4" cstate="print"/>
            <a:stretch>
              <a:fillRect/>
            </a:stretch>
          </p:blipFill>
          <p:spPr>
            <a:xfrm rot="20914693">
              <a:off x="3268271" y="2175823"/>
              <a:ext cx="504056" cy="701042"/>
            </a:xfrm>
            <a:prstGeom prst="rect">
              <a:avLst/>
            </a:prstGeom>
            <a:effectLst>
              <a:outerShdw blurRad="50800" dist="38100" dir="2700000" algn="tl" rotWithShape="0">
                <a:prstClr val="black">
                  <a:alpha val="40000"/>
                </a:prstClr>
              </a:outerShdw>
            </a:effectLst>
          </p:spPr>
        </p:pic>
      </p:grpSp>
      <p:grpSp>
        <p:nvGrpSpPr>
          <p:cNvPr id="29" name="Group 28"/>
          <p:cNvGrpSpPr/>
          <p:nvPr/>
        </p:nvGrpSpPr>
        <p:grpSpPr>
          <a:xfrm>
            <a:off x="4139951" y="260648"/>
            <a:ext cx="4536505" cy="5904656"/>
            <a:chOff x="4139951" y="260648"/>
            <a:chExt cx="4536505" cy="5904656"/>
          </a:xfrm>
        </p:grpSpPr>
        <p:pic>
          <p:nvPicPr>
            <p:cNvPr id="22" name="Picture 21" descr="notepad and pen.png"/>
            <p:cNvPicPr>
              <a:picLocks noChangeAspect="1"/>
            </p:cNvPicPr>
            <p:nvPr/>
          </p:nvPicPr>
          <p:blipFill>
            <a:blip r:embed="rId5" cstate="print"/>
            <a:srcRect r="3324"/>
            <a:stretch>
              <a:fillRect/>
            </a:stretch>
          </p:blipFill>
          <p:spPr>
            <a:xfrm>
              <a:off x="4139951" y="260648"/>
              <a:ext cx="4536505" cy="5904656"/>
            </a:xfrm>
            <a:prstGeom prst="rect">
              <a:avLst/>
            </a:prstGeom>
          </p:spPr>
        </p:pic>
        <p:sp>
          <p:nvSpPr>
            <p:cNvPr id="28" name="Rectangle 27"/>
            <p:cNvSpPr/>
            <p:nvPr/>
          </p:nvSpPr>
          <p:spPr>
            <a:xfrm>
              <a:off x="4644008" y="1268761"/>
              <a:ext cx="3312368" cy="2554545"/>
            </a:xfrm>
            <a:prstGeom prst="rect">
              <a:avLst/>
            </a:prstGeom>
          </p:spPr>
          <p:txBody>
            <a:bodyPr wrap="square">
              <a:spAutoFit/>
            </a:bodyPr>
            <a:lstStyle/>
            <a:p>
              <a:pPr algn="ctr"/>
              <a:r>
                <a:rPr lang="en-GB" sz="4000" b="1" dirty="0" smtClean="0">
                  <a:latin typeface="Century Gothic" pitchFamily="34" charset="0"/>
                </a:rPr>
                <a:t>Petition </a:t>
              </a:r>
              <a:br>
                <a:rPr lang="en-GB" sz="4000" b="1" dirty="0" smtClean="0">
                  <a:latin typeface="Century Gothic" pitchFamily="34" charset="0"/>
                </a:rPr>
              </a:br>
              <a:r>
                <a:rPr lang="en-GB" sz="4000" b="1" dirty="0" smtClean="0">
                  <a:latin typeface="Century Gothic" pitchFamily="34" charset="0"/>
                </a:rPr>
                <a:t>for a ban </a:t>
              </a:r>
              <a:br>
                <a:rPr lang="en-GB" sz="4000" b="1" dirty="0" smtClean="0">
                  <a:latin typeface="Century Gothic" pitchFamily="34" charset="0"/>
                </a:rPr>
              </a:br>
              <a:r>
                <a:rPr lang="en-GB" sz="4000" b="1" dirty="0" smtClean="0">
                  <a:latin typeface="Century Gothic" pitchFamily="34" charset="0"/>
                </a:rPr>
                <a:t>on animal testing</a:t>
              </a:r>
            </a:p>
          </p:txBody>
        </p:sp>
        <p:sp>
          <p:nvSpPr>
            <p:cNvPr id="39" name="TextBox 38"/>
            <p:cNvSpPr txBox="1"/>
            <p:nvPr/>
          </p:nvSpPr>
          <p:spPr>
            <a:xfrm>
              <a:off x="4572000" y="4005064"/>
              <a:ext cx="3384376" cy="1286186"/>
            </a:xfrm>
            <a:prstGeom prst="rect">
              <a:avLst/>
            </a:prstGeom>
            <a:noFill/>
          </p:spPr>
          <p:txBody>
            <a:bodyPr wrap="square" rtlCol="0">
              <a:spAutoFit/>
            </a:bodyPr>
            <a:lstStyle/>
            <a:p>
              <a:pPr>
                <a:lnSpc>
                  <a:spcPct val="150000"/>
                </a:lnSpc>
              </a:pPr>
              <a:r>
                <a:rPr lang="en-GB" dirty="0" smtClean="0">
                  <a:latin typeface="Century Gothic" pitchFamily="34" charset="0"/>
                </a:rPr>
                <a:t>Name</a:t>
              </a:r>
            </a:p>
            <a:p>
              <a:pPr>
                <a:lnSpc>
                  <a:spcPct val="150000"/>
                </a:lnSpc>
              </a:pPr>
              <a:r>
                <a:rPr lang="en-GB" dirty="0" smtClean="0">
                  <a:latin typeface="Century Gothic" pitchFamily="34" charset="0"/>
                </a:rPr>
                <a:t>Signature</a:t>
              </a:r>
            </a:p>
            <a:p>
              <a:pPr>
                <a:lnSpc>
                  <a:spcPct val="150000"/>
                </a:lnSpc>
              </a:pPr>
              <a:r>
                <a:rPr lang="en-GB" dirty="0" smtClean="0">
                  <a:latin typeface="Century Gothic" pitchFamily="34" charset="0"/>
                </a:rPr>
                <a:t>Address</a:t>
              </a:r>
              <a:endParaRPr lang="en-GB" dirty="0">
                <a:latin typeface="Century Gothic" pitchFamily="34" charset="0"/>
              </a:endParaRPr>
            </a:p>
          </p:txBody>
        </p:sp>
        <p:cxnSp>
          <p:nvCxnSpPr>
            <p:cNvPr id="41" name="Straight Connector 40"/>
            <p:cNvCxnSpPr/>
            <p:nvPr/>
          </p:nvCxnSpPr>
          <p:spPr>
            <a:xfrm>
              <a:off x="5436096" y="4365104"/>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796136" y="4797152"/>
              <a:ext cx="21602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580112" y="5229200"/>
              <a:ext cx="23762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16016" y="5589240"/>
              <a:ext cx="3240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9"/>
          <p:cNvGrpSpPr/>
          <p:nvPr/>
        </p:nvGrpSpPr>
        <p:grpSpPr>
          <a:xfrm>
            <a:off x="8351912" y="44624"/>
            <a:ext cx="792088" cy="914618"/>
            <a:chOff x="8351912" y="44624"/>
            <a:chExt cx="792088" cy="914618"/>
          </a:xfrm>
        </p:grpSpPr>
        <p:sp>
          <p:nvSpPr>
            <p:cNvPr id="19" name="TextBox 18"/>
            <p:cNvSpPr txBox="1"/>
            <p:nvPr/>
          </p:nvSpPr>
          <p:spPr>
            <a:xfrm>
              <a:off x="8351912" y="620688"/>
              <a:ext cx="792088" cy="338554"/>
            </a:xfrm>
            <a:prstGeom prst="rect">
              <a:avLst/>
            </a:prstGeom>
            <a:noFill/>
          </p:spPr>
          <p:txBody>
            <a:bodyPr wrap="square" rtlCol="0">
              <a:spAutoFit/>
            </a:bodyPr>
            <a:lstStyle/>
            <a:p>
              <a:pPr algn="r"/>
              <a:r>
                <a:rPr lang="en-GB" sz="1600" dirty="0" smtClean="0">
                  <a:latin typeface="Century Gothic" pitchFamily="34" charset="0"/>
                </a:rPr>
                <a:t>SS4</a:t>
              </a:r>
              <a:endParaRPr lang="en-GB" sz="1600" dirty="0">
                <a:latin typeface="Century Gothic" pitchFamily="34" charset="0"/>
              </a:endParaRPr>
            </a:p>
          </p:txBody>
        </p:sp>
        <p:pic>
          <p:nvPicPr>
            <p:cNvPr id="20" name="Picture 19" descr="Student sheets.png"/>
            <p:cNvPicPr>
              <a:picLocks noChangeAspect="1"/>
            </p:cNvPicPr>
            <p:nvPr/>
          </p:nvPicPr>
          <p:blipFill>
            <a:blip r:embed="rId6" cstate="print"/>
            <a:stretch>
              <a:fillRect/>
            </a:stretch>
          </p:blipFill>
          <p:spPr>
            <a:xfrm>
              <a:off x="8598815" y="44624"/>
              <a:ext cx="510483" cy="596982"/>
            </a:xfrm>
            <a:prstGeom prst="rect">
              <a:avLst/>
            </a:prstGeom>
          </p:spPr>
        </p:pic>
      </p:grpSp>
      <p:sp>
        <p:nvSpPr>
          <p:cNvPr id="30" name="Rectangle 29"/>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612051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40" name="TextBox 39"/>
          <p:cNvSpPr txBox="1"/>
          <p:nvPr/>
        </p:nvSpPr>
        <p:spPr>
          <a:xfrm>
            <a:off x="3059832" y="6423719"/>
            <a:ext cx="3024336" cy="461665"/>
          </a:xfrm>
          <a:prstGeom prst="rect">
            <a:avLst/>
          </a:prstGeom>
          <a:noFill/>
        </p:spPr>
        <p:txBody>
          <a:bodyPr wrap="square" rtlCol="0">
            <a:spAutoFit/>
          </a:bodyPr>
          <a:lstStyle/>
          <a:p>
            <a:pPr algn="ctr"/>
            <a:r>
              <a:rPr lang="en-GB" sz="2400" dirty="0" smtClean="0">
                <a:latin typeface="Century Gothic" pitchFamily="34" charset="0"/>
              </a:rPr>
              <a:t>Play</a:t>
            </a:r>
            <a:endParaRPr lang="en-GB" sz="2400" dirty="0">
              <a:latin typeface="Century Gothic" pitchFamily="34" charset="0"/>
            </a:endParaRPr>
          </a:p>
        </p:txBody>
      </p:sp>
      <p:sp>
        <p:nvSpPr>
          <p:cNvPr id="45" name="TextBox 44"/>
          <p:cNvSpPr txBox="1"/>
          <p:nvPr/>
        </p:nvSpPr>
        <p:spPr>
          <a:xfrm>
            <a:off x="615617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Decide</a:t>
            </a:r>
            <a:endParaRPr lang="en-GB" sz="2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547664" y="404664"/>
            <a:ext cx="6480720" cy="1569660"/>
          </a:xfrm>
          <a:prstGeom prst="rect">
            <a:avLst/>
          </a:prstGeom>
          <a:noFill/>
        </p:spPr>
        <p:txBody>
          <a:bodyPr wrap="square" rtlCol="0">
            <a:spAutoFit/>
          </a:bodyPr>
          <a:lstStyle/>
          <a:p>
            <a:pPr algn="ctr"/>
            <a:r>
              <a:rPr lang="en-GB" sz="3200" dirty="0" smtClean="0">
                <a:latin typeface="Century Gothic" pitchFamily="34" charset="0"/>
              </a:rPr>
              <a:t>Would you make the </a:t>
            </a:r>
            <a:br>
              <a:rPr lang="en-GB" sz="3200" dirty="0" smtClean="0">
                <a:latin typeface="Century Gothic" pitchFamily="34" charset="0"/>
              </a:rPr>
            </a:br>
            <a:r>
              <a:rPr lang="en-GB" sz="3200" dirty="0" smtClean="0">
                <a:latin typeface="Century Gothic" pitchFamily="34" charset="0"/>
              </a:rPr>
              <a:t>same decision about animal testing using:</a:t>
            </a:r>
            <a:endParaRPr lang="en-GB" sz="3200" dirty="0">
              <a:latin typeface="Century Gothic" pitchFamily="34" charset="0"/>
            </a:endParaRPr>
          </a:p>
        </p:txBody>
      </p:sp>
      <p:pic>
        <p:nvPicPr>
          <p:cNvPr id="9" name="Picture 8" descr="fruit fly.png"/>
          <p:cNvPicPr>
            <a:picLocks noChangeAspect="1"/>
          </p:cNvPicPr>
          <p:nvPr/>
        </p:nvPicPr>
        <p:blipFill>
          <a:blip r:embed="rId4" cstate="print"/>
          <a:stretch>
            <a:fillRect/>
          </a:stretch>
        </p:blipFill>
        <p:spPr>
          <a:xfrm>
            <a:off x="323528" y="3212976"/>
            <a:ext cx="3203848" cy="2248004"/>
          </a:xfrm>
          <a:prstGeom prst="rect">
            <a:avLst/>
          </a:prstGeom>
        </p:spPr>
      </p:pic>
      <p:sp>
        <p:nvSpPr>
          <p:cNvPr id="12" name="Rectangle 11"/>
          <p:cNvSpPr/>
          <p:nvPr/>
        </p:nvSpPr>
        <p:spPr>
          <a:xfrm>
            <a:off x="0"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3059832" y="6489384"/>
            <a:ext cx="3060000" cy="396000"/>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6120512" y="6489384"/>
            <a:ext cx="3060000" cy="396000"/>
          </a:xfrm>
          <a:prstGeom prst="rect">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35496" y="6423719"/>
            <a:ext cx="3024336" cy="461665"/>
          </a:xfrm>
          <a:prstGeom prst="rect">
            <a:avLst/>
          </a:prstGeom>
          <a:noFill/>
        </p:spPr>
        <p:txBody>
          <a:bodyPr wrap="square" rtlCol="0">
            <a:spAutoFit/>
          </a:bodyPr>
          <a:lstStyle/>
          <a:p>
            <a:pPr algn="ctr"/>
            <a:r>
              <a:rPr lang="en-GB" sz="2400" dirty="0" smtClean="0">
                <a:latin typeface="Century Gothic" pitchFamily="34" charset="0"/>
              </a:rPr>
              <a:t>Engage</a:t>
            </a:r>
            <a:endParaRPr lang="en-GB" sz="2400" dirty="0">
              <a:latin typeface="Century Gothic" pitchFamily="34" charset="0"/>
            </a:endParaRPr>
          </a:p>
        </p:txBody>
      </p:sp>
      <p:sp>
        <p:nvSpPr>
          <p:cNvPr id="18" name="TextBox 17"/>
          <p:cNvSpPr txBox="1"/>
          <p:nvPr/>
        </p:nvSpPr>
        <p:spPr>
          <a:xfrm>
            <a:off x="3059832" y="6423719"/>
            <a:ext cx="3024336" cy="461665"/>
          </a:xfrm>
          <a:prstGeom prst="rect">
            <a:avLst/>
          </a:prstGeom>
          <a:noFill/>
        </p:spPr>
        <p:txBody>
          <a:bodyPr wrap="square" rtlCol="0">
            <a:spAutoFit/>
          </a:bodyPr>
          <a:lstStyle/>
          <a:p>
            <a:pPr algn="ctr"/>
            <a:r>
              <a:rPr lang="en-GB" sz="2400" dirty="0" smtClean="0">
                <a:latin typeface="Century Gothic" pitchFamily="34" charset="0"/>
              </a:rPr>
              <a:t>Play</a:t>
            </a:r>
            <a:endParaRPr lang="en-GB" sz="2400" dirty="0">
              <a:latin typeface="Century Gothic" pitchFamily="34" charset="0"/>
            </a:endParaRPr>
          </a:p>
        </p:txBody>
      </p:sp>
      <p:sp>
        <p:nvSpPr>
          <p:cNvPr id="19" name="TextBox 18"/>
          <p:cNvSpPr txBox="1"/>
          <p:nvPr/>
        </p:nvSpPr>
        <p:spPr>
          <a:xfrm>
            <a:off x="6156176" y="6453336"/>
            <a:ext cx="3024336" cy="461665"/>
          </a:xfrm>
          <a:prstGeom prst="rect">
            <a:avLst/>
          </a:prstGeom>
          <a:noFill/>
        </p:spPr>
        <p:txBody>
          <a:bodyPr wrap="square" rtlCol="0">
            <a:spAutoFit/>
          </a:bodyPr>
          <a:lstStyle/>
          <a:p>
            <a:pPr algn="ctr"/>
            <a:r>
              <a:rPr lang="en-GB" sz="2400" b="1" dirty="0" smtClean="0">
                <a:solidFill>
                  <a:schemeClr val="bg1"/>
                </a:solidFill>
                <a:latin typeface="Century Gothic" pitchFamily="34" charset="0"/>
              </a:rPr>
              <a:t>Decide</a:t>
            </a:r>
            <a:endParaRPr lang="en-GB" sz="2400" b="1" dirty="0">
              <a:solidFill>
                <a:schemeClr val="bg1"/>
              </a:solidFill>
              <a:latin typeface="Century Gothic" pitchFamily="34" charset="0"/>
            </a:endParaRPr>
          </a:p>
        </p:txBody>
      </p:sp>
      <p:sp>
        <p:nvSpPr>
          <p:cNvPr id="20" name="Rectangle 19"/>
          <p:cNvSpPr/>
          <p:nvPr/>
        </p:nvSpPr>
        <p:spPr>
          <a:xfrm>
            <a:off x="1691680" y="2708920"/>
            <a:ext cx="1980029" cy="584775"/>
          </a:xfrm>
          <a:prstGeom prst="rect">
            <a:avLst/>
          </a:prstGeom>
        </p:spPr>
        <p:txBody>
          <a:bodyPr wrap="none">
            <a:spAutoFit/>
          </a:bodyPr>
          <a:lstStyle/>
          <a:p>
            <a:r>
              <a:rPr lang="en-GB" sz="3200" dirty="0" smtClean="0">
                <a:solidFill>
                  <a:srgbClr val="C00000"/>
                </a:solidFill>
                <a:latin typeface="Century Gothic" pitchFamily="34" charset="0"/>
              </a:rPr>
              <a:t>fruit flies?</a:t>
            </a:r>
            <a:endParaRPr lang="en-GB" sz="3200" dirty="0">
              <a:solidFill>
                <a:srgbClr val="C00000"/>
              </a:solidFill>
            </a:endParaRPr>
          </a:p>
        </p:txBody>
      </p:sp>
      <p:sp>
        <p:nvSpPr>
          <p:cNvPr id="21" name="Rectangle 20"/>
          <p:cNvSpPr/>
          <p:nvPr/>
        </p:nvSpPr>
        <p:spPr>
          <a:xfrm>
            <a:off x="6683857" y="2636912"/>
            <a:ext cx="1848583" cy="584775"/>
          </a:xfrm>
          <a:prstGeom prst="rect">
            <a:avLst/>
          </a:prstGeom>
        </p:spPr>
        <p:txBody>
          <a:bodyPr wrap="none">
            <a:spAutoFit/>
          </a:bodyPr>
          <a:lstStyle/>
          <a:p>
            <a:r>
              <a:rPr lang="en-GB" sz="3200" dirty="0" smtClean="0">
                <a:solidFill>
                  <a:srgbClr val="C00000"/>
                </a:solidFill>
                <a:latin typeface="Century Gothic" pitchFamily="34" charset="0"/>
              </a:rPr>
              <a:t>chimps?</a:t>
            </a:r>
            <a:endParaRPr lang="en-GB" sz="3200" dirty="0">
              <a:solidFill>
                <a:srgbClr val="C00000"/>
              </a:solidFill>
            </a:endParaRPr>
          </a:p>
        </p:txBody>
      </p:sp>
      <p:pic>
        <p:nvPicPr>
          <p:cNvPr id="13" name="Picture 12" descr="chimpanzee.png"/>
          <p:cNvPicPr>
            <a:picLocks noChangeAspect="1"/>
          </p:cNvPicPr>
          <p:nvPr/>
        </p:nvPicPr>
        <p:blipFill>
          <a:blip r:embed="rId5" cstate="print"/>
          <a:stretch>
            <a:fillRect/>
          </a:stretch>
        </p:blipFill>
        <p:spPr>
          <a:xfrm>
            <a:off x="3995936" y="2492896"/>
            <a:ext cx="3593651" cy="3669842"/>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000"/>
                                        <p:tgtEl>
                                          <p:spTgt spid="20"/>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066801"/>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57462"/>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Animal testing</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rgbClr val="CC0000"/>
                </a:solidFill>
                <a:latin typeface="Century Gothic" pitchFamily="34" charset="0"/>
              </a:rPr>
              <a:t>Student sheets</a:t>
            </a:r>
            <a:endParaRPr lang="en-US" sz="4000" dirty="0">
              <a:solidFill>
                <a:srgbClr val="CC0000"/>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extLst>
              <p:ext uri="{D42A27DB-BD31-4B8C-83A1-F6EECF244321}">
                <p14:modId xmlns="" xmlns:p14="http://schemas.microsoft.com/office/powerpoint/2010/main" val="2217273036"/>
              </p:ext>
            </p:extLst>
          </p:nvPr>
        </p:nvGraphicFramePr>
        <p:xfrm>
          <a:off x="1331639" y="2466301"/>
          <a:ext cx="6552728" cy="2473217"/>
        </p:xfrm>
        <a:graphic>
          <a:graphicData uri="http://schemas.openxmlformats.org/drawingml/2006/table">
            <a:tbl>
              <a:tblPr/>
              <a:tblGrid>
                <a:gridCol w="1368153"/>
                <a:gridCol w="2520280"/>
                <a:gridCol w="2664295"/>
              </a:tblGrid>
              <a:tr h="439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Sheet no. </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Title </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a:noFill/>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C0000"/>
                          </a:solidFill>
                          <a:latin typeface="Century Gothic" panose="020B0502020202020204" pitchFamily="34" charset="0"/>
                        </a:rPr>
                        <a:t>Notes</a:t>
                      </a:r>
                      <a:endParaRPr kumimoji="0" lang="en-GB" sz="1600" b="0" i="0" u="none" strike="noStrike" cap="none" normalizeH="0" baseline="0" dirty="0" smtClean="0">
                        <a:ln>
                          <a:noFill/>
                        </a:ln>
                        <a:solidFill>
                          <a:srgbClr val="CC0000"/>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rgbClr val="FFABAB"/>
                      </a:solidFill>
                      <a:prstDash val="solid"/>
                      <a:round/>
                      <a:headEnd type="none" w="med" len="med"/>
                      <a:tailEnd type="none" w="med" len="med"/>
                    </a:lnL>
                    <a:lnR>
                      <a:noFill/>
                    </a:lnR>
                    <a:lnT>
                      <a:noFill/>
                    </a:lnT>
                    <a:lnB w="6350" cap="flat" cmpd="sng" algn="ctr">
                      <a:solidFill>
                        <a:srgbClr val="FFABAB"/>
                      </a:solidFill>
                      <a:prstDash val="solid"/>
                      <a:round/>
                      <a:headEnd type="none" w="med" len="med"/>
                      <a:tailEnd type="none" w="med" len="med"/>
                    </a:lnB>
                    <a:lnTlToBr>
                      <a:noFill/>
                    </a:lnTlToBr>
                    <a:lnBlToTr>
                      <a:noFill/>
                    </a:lnBlToTr>
                    <a:noFill/>
                  </a:tcPr>
                </a:tc>
              </a:tr>
              <a:tr h="741077">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3 kinds of ethical thinking</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per pair</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Animal testing viewpoints</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per group</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r h="646421">
                <a:tc>
                  <a:txBody>
                    <a:bodyPr/>
                    <a:lstStyle/>
                    <a:p>
                      <a:pPr marL="360363"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t>
                      </a:r>
                    </a:p>
                  </a:txBody>
                  <a:tcPr horzOverflow="overflow">
                    <a:lnL>
                      <a:noFill/>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Looking at the evidence</a:t>
                      </a:r>
                    </a:p>
                  </a:txBody>
                  <a:tcPr horzOverflow="overflow">
                    <a:lnL w="6350" cap="flat" cmpd="sng" algn="ctr">
                      <a:solidFill>
                        <a:srgbClr val="FFABAB"/>
                      </a:solidFill>
                      <a:prstDash val="solid"/>
                      <a:round/>
                      <a:headEnd type="none" w="med" len="med"/>
                      <a:tailEnd type="none" w="med" len="med"/>
                    </a:lnL>
                    <a:lnR w="6350" cap="flat" cmpd="sng" algn="ctr">
                      <a:solidFill>
                        <a:srgbClr val="FFABAB"/>
                      </a:solidFill>
                      <a:prstDash val="solid"/>
                      <a:round/>
                      <a:headEnd type="none" w="med" len="med"/>
                      <a:tailEnd type="none" w="med" len="med"/>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24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enlarge to A3, one per group</a:t>
                      </a:r>
                    </a:p>
                  </a:txBody>
                  <a:tcPr horzOverflow="overflow">
                    <a:lnL w="6350" cap="flat" cmpd="sng" algn="ctr">
                      <a:solidFill>
                        <a:srgbClr val="FFABAB"/>
                      </a:solidFill>
                      <a:prstDash val="solid"/>
                      <a:round/>
                      <a:headEnd type="none" w="med" len="med"/>
                      <a:tailEnd type="none" w="med" len="med"/>
                    </a:lnL>
                    <a:lnR>
                      <a:noFill/>
                    </a:lnR>
                    <a:lnT w="6350" cap="flat" cmpd="sng" algn="ctr">
                      <a:solidFill>
                        <a:srgbClr val="FFABAB"/>
                      </a:solidFill>
                      <a:prstDash val="solid"/>
                      <a:round/>
                      <a:headEnd type="none" w="med" len="med"/>
                      <a:tailEnd type="none" w="med" len="med"/>
                    </a:lnT>
                    <a:lnB w="6350" cap="flat" cmpd="sng" algn="ctr">
                      <a:solidFill>
                        <a:srgbClr val="FFABAB"/>
                      </a:solidFill>
                      <a:prstDash val="solid"/>
                      <a:round/>
                      <a:headEnd type="none" w="med" len="med"/>
                      <a:tailEnd type="none" w="med" len="med"/>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 xmlns:p14="http://schemas.microsoft.com/office/powerpoint/2010/main" val="23984087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6012160" y="908720"/>
            <a:ext cx="3017540" cy="5544616"/>
          </a:xfrm>
          <a:prstGeom prst="rect">
            <a:avLst/>
          </a:prstGeom>
          <a:solidFill>
            <a:schemeClr val="accent5">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p:cNvSpPr/>
          <p:nvPr/>
        </p:nvSpPr>
        <p:spPr>
          <a:xfrm>
            <a:off x="3059832" y="908720"/>
            <a:ext cx="2952328" cy="5544616"/>
          </a:xfrm>
          <a:prstGeom prst="rect">
            <a:avLst/>
          </a:prstGeom>
          <a:solidFill>
            <a:schemeClr val="accent2">
              <a:lumMod val="40000"/>
              <a:lumOff val="6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p:nvSpPr>
        <p:spPr>
          <a:xfrm>
            <a:off x="104774" y="908720"/>
            <a:ext cx="2955057" cy="5544616"/>
          </a:xfrm>
          <a:prstGeom prst="rect">
            <a:avLst/>
          </a:prstGeom>
          <a:solidFill>
            <a:srgbClr val="F6BB5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4" name="Rectangle 103"/>
          <p:cNvSpPr/>
          <p:nvPr/>
        </p:nvSpPr>
        <p:spPr>
          <a:xfrm>
            <a:off x="6012160" y="4894128"/>
            <a:ext cx="3024336" cy="1559208"/>
          </a:xfrm>
          <a:prstGeom prst="rect">
            <a:avLst/>
          </a:prstGeom>
          <a:noFill/>
          <a:ln w="9525">
            <a:solidFill>
              <a:srgbClr val="00A1DA"/>
            </a:solidFill>
          </a:ln>
          <a:effectLst>
            <a:outerShdw blurRad="1905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3" name="Rectangle 102"/>
          <p:cNvSpPr/>
          <p:nvPr/>
        </p:nvSpPr>
        <p:spPr>
          <a:xfrm>
            <a:off x="3059832" y="4894128"/>
            <a:ext cx="2952328" cy="1559208"/>
          </a:xfrm>
          <a:prstGeom prst="rect">
            <a:avLst/>
          </a:prstGeom>
          <a:noFill/>
          <a:ln w="9525">
            <a:solidFill>
              <a:srgbClr val="00A1DA"/>
            </a:solidFill>
          </a:ln>
          <a:effectLst>
            <a:outerShdw blurRad="1905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Rectangle 101"/>
          <p:cNvSpPr/>
          <p:nvPr/>
        </p:nvSpPr>
        <p:spPr>
          <a:xfrm>
            <a:off x="104775" y="4894128"/>
            <a:ext cx="2955057" cy="1559208"/>
          </a:xfrm>
          <a:prstGeom prst="rect">
            <a:avLst/>
          </a:prstGeom>
          <a:noFill/>
          <a:ln w="9525">
            <a:solidFill>
              <a:srgbClr val="00A1DA"/>
            </a:solidFill>
          </a:ln>
          <a:effectLst>
            <a:outerShdw blurRad="1905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70" name="Picture 69" descr="Student sheets.png"/>
            <p:cNvPicPr>
              <a:picLocks noChangeAspect="1"/>
            </p:cNvPicPr>
            <p:nvPr/>
          </p:nvPicPr>
          <p:blipFill>
            <a:blip r:embed="rId4" cstate="email">
              <a:extLst>
                <a:ext uri="{28A0092B-C50C-407E-A947-70E740481C1C}">
                  <a14:useLocalDpi xmlns="" xmlns:a14="http://schemas.microsoft.com/office/drawing/2010/main"/>
                </a:ext>
              </a:extLst>
            </a:blip>
            <a:stretch>
              <a:fillRect/>
            </a:stretch>
          </p:blipFill>
          <p:spPr>
            <a:xfrm>
              <a:off x="8598815" y="44624"/>
              <a:ext cx="510483" cy="596982"/>
            </a:xfrm>
            <a:prstGeom prst="rect">
              <a:avLst/>
            </a:prstGeom>
          </p:spPr>
        </p:pic>
      </p:grpSp>
      <p:sp>
        <p:nvSpPr>
          <p:cNvPr id="71" name="TextBox 70"/>
          <p:cNvSpPr txBox="1"/>
          <p:nvPr/>
        </p:nvSpPr>
        <p:spPr>
          <a:xfrm>
            <a:off x="2267744" y="251937"/>
            <a:ext cx="5597051" cy="584775"/>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3 kinds of Ethical thinking</a:t>
            </a:r>
            <a:endParaRPr lang="en-GB" sz="3200" dirty="0">
              <a:solidFill>
                <a:srgbClr val="CC0000"/>
              </a:solidFill>
              <a:latin typeface="Century Gothic" pitchFamily="34" charset="0"/>
              <a:ea typeface="+mj-ea"/>
              <a:cs typeface="+mj-cs"/>
            </a:endParaRPr>
          </a:p>
        </p:txBody>
      </p:sp>
      <p:cxnSp>
        <p:nvCxnSpPr>
          <p:cNvPr id="32" name="Straight Connector 31"/>
          <p:cNvCxnSpPr/>
          <p:nvPr/>
        </p:nvCxnSpPr>
        <p:spPr>
          <a:xfrm>
            <a:off x="3059832" y="908720"/>
            <a:ext cx="0" cy="3236723"/>
          </a:xfrm>
          <a:prstGeom prst="line">
            <a:avLst/>
          </a:prstGeom>
          <a:solidFill>
            <a:schemeClr val="bg1"/>
          </a:solidFill>
          <a:ln w="9525">
            <a:solidFill>
              <a:srgbClr val="00A1DA"/>
            </a:solidFill>
          </a:ln>
          <a:effectLst>
            <a:outerShdw blurRad="1905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3" name="Straight Connector 32"/>
          <p:cNvCxnSpPr/>
          <p:nvPr/>
        </p:nvCxnSpPr>
        <p:spPr>
          <a:xfrm>
            <a:off x="6012160" y="908720"/>
            <a:ext cx="0" cy="3265328"/>
          </a:xfrm>
          <a:prstGeom prst="line">
            <a:avLst/>
          </a:prstGeom>
          <a:ln>
            <a:solidFill>
              <a:srgbClr val="00A1DA"/>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251520" y="933688"/>
            <a:ext cx="2808312" cy="369332"/>
          </a:xfrm>
          <a:prstGeom prst="rect">
            <a:avLst/>
          </a:prstGeom>
          <a:noFill/>
        </p:spPr>
        <p:txBody>
          <a:bodyPr wrap="square" rtlCol="0">
            <a:spAutoFit/>
          </a:bodyPr>
          <a:lstStyle/>
          <a:p>
            <a:pPr algn="r"/>
            <a:r>
              <a:rPr lang="en-GB" b="1" dirty="0" smtClean="0">
                <a:solidFill>
                  <a:srgbClr val="C00000"/>
                </a:solidFill>
                <a:latin typeface="Century Gothic" pitchFamily="34" charset="0"/>
              </a:rPr>
              <a:t>Utilitarianism</a:t>
            </a:r>
            <a:endParaRPr lang="en-GB" b="1" dirty="0">
              <a:solidFill>
                <a:srgbClr val="C00000"/>
              </a:solidFill>
              <a:latin typeface="Century Gothic" pitchFamily="34" charset="0"/>
            </a:endParaRPr>
          </a:p>
        </p:txBody>
      </p:sp>
      <p:sp>
        <p:nvSpPr>
          <p:cNvPr id="81" name="TextBox 80"/>
          <p:cNvSpPr txBox="1"/>
          <p:nvPr/>
        </p:nvSpPr>
        <p:spPr>
          <a:xfrm>
            <a:off x="4211960" y="933688"/>
            <a:ext cx="1800200" cy="646331"/>
          </a:xfrm>
          <a:prstGeom prst="rect">
            <a:avLst/>
          </a:prstGeom>
          <a:noFill/>
        </p:spPr>
        <p:txBody>
          <a:bodyPr wrap="square" rtlCol="0">
            <a:spAutoFit/>
          </a:bodyPr>
          <a:lstStyle/>
          <a:p>
            <a:pPr algn="r"/>
            <a:r>
              <a:rPr lang="en-GB" b="1" dirty="0" smtClean="0">
                <a:solidFill>
                  <a:srgbClr val="C00000"/>
                </a:solidFill>
                <a:latin typeface="Century Gothic" pitchFamily="34" charset="0"/>
              </a:rPr>
              <a:t>Rights and duties</a:t>
            </a:r>
            <a:endParaRPr lang="en-GB" b="1" dirty="0">
              <a:solidFill>
                <a:srgbClr val="C00000"/>
              </a:solidFill>
              <a:latin typeface="Century Gothic" pitchFamily="34" charset="0"/>
            </a:endParaRPr>
          </a:p>
        </p:txBody>
      </p:sp>
      <p:sp>
        <p:nvSpPr>
          <p:cNvPr id="82" name="TextBox 81"/>
          <p:cNvSpPr txBox="1"/>
          <p:nvPr/>
        </p:nvSpPr>
        <p:spPr>
          <a:xfrm>
            <a:off x="7020272" y="933688"/>
            <a:ext cx="2016224" cy="369332"/>
          </a:xfrm>
          <a:prstGeom prst="rect">
            <a:avLst/>
          </a:prstGeom>
          <a:noFill/>
        </p:spPr>
        <p:txBody>
          <a:bodyPr wrap="square" rtlCol="0">
            <a:spAutoFit/>
          </a:bodyPr>
          <a:lstStyle/>
          <a:p>
            <a:pPr algn="r"/>
            <a:r>
              <a:rPr lang="en-GB" b="1" dirty="0" smtClean="0">
                <a:solidFill>
                  <a:srgbClr val="C00000"/>
                </a:solidFill>
                <a:latin typeface="Century Gothic" pitchFamily="34" charset="0"/>
              </a:rPr>
              <a:t>Virtues</a:t>
            </a:r>
            <a:endParaRPr lang="en-GB" b="1" dirty="0">
              <a:solidFill>
                <a:srgbClr val="C00000"/>
              </a:solidFill>
              <a:latin typeface="Century Gothic" pitchFamily="34" charset="0"/>
            </a:endParaRPr>
          </a:p>
        </p:txBody>
      </p:sp>
      <p:sp>
        <p:nvSpPr>
          <p:cNvPr id="83" name="TextBox 82"/>
          <p:cNvSpPr txBox="1"/>
          <p:nvPr/>
        </p:nvSpPr>
        <p:spPr>
          <a:xfrm>
            <a:off x="3059832" y="1988840"/>
            <a:ext cx="2952328" cy="2185214"/>
          </a:xfrm>
          <a:prstGeom prst="rect">
            <a:avLst/>
          </a:prstGeom>
          <a:noFill/>
        </p:spPr>
        <p:txBody>
          <a:bodyPr wrap="square" rtlCol="0">
            <a:spAutoFit/>
          </a:bodyPr>
          <a:lstStyle/>
          <a:p>
            <a:r>
              <a:rPr lang="en-GB" sz="1400" dirty="0">
                <a:latin typeface="Century Gothic" pitchFamily="34" charset="0"/>
              </a:rPr>
              <a:t>B</a:t>
            </a:r>
            <a:r>
              <a:rPr lang="en-GB" sz="1400" dirty="0" smtClean="0">
                <a:latin typeface="Century Gothic" pitchFamily="34" charset="0"/>
              </a:rPr>
              <a:t>ase your decisions on rules which you believe should always  be followed, like:</a:t>
            </a:r>
          </a:p>
          <a:p>
            <a:endParaRPr lang="en-GB" sz="1400" dirty="0" smtClean="0">
              <a:latin typeface="Century Gothic" pitchFamily="34" charset="0"/>
            </a:endParaRPr>
          </a:p>
          <a:p>
            <a:endParaRPr lang="en-GB" sz="1400" dirty="0" smtClean="0">
              <a:latin typeface="Century Gothic" pitchFamily="34" charset="0"/>
            </a:endParaRPr>
          </a:p>
          <a:p>
            <a:endParaRPr lang="en-GB" sz="1400" dirty="0" smtClean="0">
              <a:latin typeface="Century Gothic" pitchFamily="34" charset="0"/>
            </a:endParaRPr>
          </a:p>
          <a:p>
            <a:endParaRPr lang="en-GB" sz="1400" dirty="0" smtClean="0">
              <a:latin typeface="Century Gothic" pitchFamily="34" charset="0"/>
            </a:endParaRPr>
          </a:p>
          <a:p>
            <a:pPr>
              <a:spcBef>
                <a:spcPts val="1200"/>
              </a:spcBef>
            </a:pPr>
            <a:r>
              <a:rPr lang="en-GB" sz="1400" dirty="0">
                <a:latin typeface="Century Gothic" pitchFamily="34" charset="0"/>
              </a:rPr>
              <a:t>D</a:t>
            </a:r>
            <a:r>
              <a:rPr lang="en-GB" sz="1400" dirty="0" smtClean="0">
                <a:latin typeface="Century Gothic" pitchFamily="34" charset="0"/>
              </a:rPr>
              <a:t>o not worry about the outcome.</a:t>
            </a:r>
          </a:p>
        </p:txBody>
      </p:sp>
      <p:sp>
        <p:nvSpPr>
          <p:cNvPr id="84" name="TextBox 83"/>
          <p:cNvSpPr txBox="1"/>
          <p:nvPr/>
        </p:nvSpPr>
        <p:spPr>
          <a:xfrm>
            <a:off x="3059832" y="2703493"/>
            <a:ext cx="2952328" cy="954107"/>
          </a:xfrm>
          <a:prstGeom prst="rect">
            <a:avLst/>
          </a:prstGeom>
          <a:noFill/>
        </p:spPr>
        <p:txBody>
          <a:bodyPr wrap="square" rtlCol="0">
            <a:spAutoFit/>
          </a:bodyPr>
          <a:lstStyle/>
          <a:p>
            <a:pPr marL="273050" indent="-273050">
              <a:buClr>
                <a:srgbClr val="0070C0"/>
              </a:buClr>
              <a:buSzPct val="133000"/>
              <a:buFont typeface="Century Gothic" pitchFamily="34" charset="0"/>
              <a:buChar char="•"/>
            </a:pPr>
            <a:r>
              <a:rPr lang="en-GB" sz="1400" dirty="0" smtClean="0">
                <a:latin typeface="Century Gothic" pitchFamily="34" charset="0"/>
              </a:rPr>
              <a:t>It is wrong to cause harm</a:t>
            </a:r>
          </a:p>
          <a:p>
            <a:pPr marL="273050" indent="-273050">
              <a:buClr>
                <a:srgbClr val="0070C0"/>
              </a:buClr>
              <a:buSzPct val="133000"/>
              <a:buFont typeface="Century Gothic" pitchFamily="34" charset="0"/>
              <a:buChar char="•"/>
            </a:pPr>
            <a:r>
              <a:rPr lang="en-GB" sz="1400" dirty="0" smtClean="0">
                <a:latin typeface="Century Gothic" pitchFamily="34" charset="0"/>
              </a:rPr>
              <a:t>It is wrong to steal</a:t>
            </a:r>
          </a:p>
          <a:p>
            <a:pPr marL="273050" indent="-273050">
              <a:buClr>
                <a:srgbClr val="0070C0"/>
              </a:buClr>
              <a:buSzPct val="133000"/>
              <a:buFont typeface="Century Gothic" pitchFamily="34" charset="0"/>
              <a:buChar char="•"/>
            </a:pPr>
            <a:r>
              <a:rPr lang="en-GB" sz="1400" dirty="0" smtClean="0">
                <a:latin typeface="Century Gothic" pitchFamily="34" charset="0"/>
              </a:rPr>
              <a:t>It is wrong to lie or cheat</a:t>
            </a:r>
          </a:p>
          <a:p>
            <a:pPr marL="273050" indent="-273050">
              <a:buClr>
                <a:srgbClr val="0070C0"/>
              </a:buClr>
              <a:buSzPct val="133000"/>
              <a:buFont typeface="Century Gothic" pitchFamily="34" charset="0"/>
              <a:buChar char="•"/>
            </a:pPr>
            <a:r>
              <a:rPr lang="en-GB" sz="1400" dirty="0" smtClean="0">
                <a:latin typeface="Century Gothic" pitchFamily="34" charset="0"/>
              </a:rPr>
              <a:t>It is right to keep promises</a:t>
            </a:r>
          </a:p>
        </p:txBody>
      </p:sp>
      <p:sp>
        <p:nvSpPr>
          <p:cNvPr id="87" name="TextBox 86"/>
          <p:cNvSpPr txBox="1"/>
          <p:nvPr/>
        </p:nvSpPr>
        <p:spPr>
          <a:xfrm>
            <a:off x="107504" y="2276872"/>
            <a:ext cx="2952328" cy="1677382"/>
          </a:xfrm>
          <a:prstGeom prst="rect">
            <a:avLst/>
          </a:prstGeom>
          <a:noFill/>
        </p:spPr>
        <p:txBody>
          <a:bodyPr wrap="square" rtlCol="0">
            <a:spAutoFit/>
          </a:bodyPr>
          <a:lstStyle/>
          <a:p>
            <a:r>
              <a:rPr lang="en-GB" sz="1400" dirty="0" smtClean="0">
                <a:latin typeface="Century Gothic" pitchFamily="34" charset="0"/>
              </a:rPr>
              <a:t>For each option, think about the consequences (what will happen) and how this will affect everyone.</a:t>
            </a:r>
          </a:p>
          <a:p>
            <a:pPr>
              <a:spcBef>
                <a:spcPts val="600"/>
              </a:spcBef>
            </a:pPr>
            <a:r>
              <a:rPr lang="en-GB" sz="1400" dirty="0" smtClean="0">
                <a:latin typeface="Century Gothic" pitchFamily="34" charset="0"/>
              </a:rPr>
              <a:t>Choose the option that provides </a:t>
            </a:r>
            <a:r>
              <a:rPr lang="en-GB" sz="1400" dirty="0">
                <a:latin typeface="Century Gothic" pitchFamily="34" charset="0"/>
              </a:rPr>
              <a:t>the greatest happiness for the </a:t>
            </a:r>
            <a:r>
              <a:rPr lang="en-GB" sz="1400" dirty="0" smtClean="0">
                <a:latin typeface="Century Gothic" pitchFamily="34" charset="0"/>
              </a:rPr>
              <a:t>most people.</a:t>
            </a:r>
            <a:endParaRPr lang="en-GB" sz="1400" dirty="0">
              <a:latin typeface="Century Gothic" pitchFamily="34" charset="0"/>
            </a:endParaRPr>
          </a:p>
        </p:txBody>
      </p:sp>
      <p:sp>
        <p:nvSpPr>
          <p:cNvPr id="90" name="TextBox 89"/>
          <p:cNvSpPr txBox="1"/>
          <p:nvPr/>
        </p:nvSpPr>
        <p:spPr>
          <a:xfrm>
            <a:off x="128712" y="4930140"/>
            <a:ext cx="2952328" cy="1277273"/>
          </a:xfrm>
          <a:prstGeom prst="rect">
            <a:avLst/>
          </a:prstGeom>
          <a:noFill/>
        </p:spPr>
        <p:txBody>
          <a:bodyPr wrap="square" rtlCol="0">
            <a:spAutoFit/>
          </a:bodyPr>
          <a:lstStyle/>
          <a:p>
            <a:pPr algn="ctr">
              <a:spcBef>
                <a:spcPts val="600"/>
              </a:spcBef>
            </a:pPr>
            <a:r>
              <a:rPr lang="en-GB" sz="1600" b="1" dirty="0" smtClean="0">
                <a:latin typeface="Century Gothic" pitchFamily="34" charset="0"/>
              </a:rPr>
              <a:t>‘It looks great’</a:t>
            </a:r>
          </a:p>
          <a:p>
            <a:pPr>
              <a:spcBef>
                <a:spcPts val="600"/>
              </a:spcBef>
            </a:pPr>
            <a:r>
              <a:rPr lang="en-GB" sz="1400" dirty="0" smtClean="0">
                <a:latin typeface="Century Gothic" pitchFamily="34" charset="0"/>
              </a:rPr>
              <a:t>You decided that if you tell them the truth it would put them in a bad mood and ruin the evening for everyone.</a:t>
            </a:r>
            <a:endParaRPr lang="en-GB" sz="1400" dirty="0">
              <a:latin typeface="Century Gothic" pitchFamily="34" charset="0"/>
            </a:endParaRPr>
          </a:p>
        </p:txBody>
      </p:sp>
      <p:sp>
        <p:nvSpPr>
          <p:cNvPr id="94" name="TextBox 93"/>
          <p:cNvSpPr txBox="1"/>
          <p:nvPr/>
        </p:nvSpPr>
        <p:spPr>
          <a:xfrm>
            <a:off x="3491880" y="4955103"/>
            <a:ext cx="2016224" cy="1277273"/>
          </a:xfrm>
          <a:prstGeom prst="rect">
            <a:avLst/>
          </a:prstGeom>
          <a:noFill/>
        </p:spPr>
        <p:txBody>
          <a:bodyPr wrap="square" rtlCol="0">
            <a:spAutoFit/>
          </a:bodyPr>
          <a:lstStyle/>
          <a:p>
            <a:pPr>
              <a:spcBef>
                <a:spcPts val="600"/>
              </a:spcBef>
            </a:pPr>
            <a:r>
              <a:rPr lang="en-GB" sz="1600" b="1" dirty="0" smtClean="0">
                <a:latin typeface="Century Gothic" pitchFamily="34" charset="0"/>
              </a:rPr>
              <a:t>‘It looks terrible’</a:t>
            </a:r>
          </a:p>
          <a:p>
            <a:pPr>
              <a:spcBef>
                <a:spcPts val="600"/>
              </a:spcBef>
            </a:pPr>
            <a:r>
              <a:rPr lang="en-GB" sz="1400" dirty="0" smtClean="0">
                <a:latin typeface="Century Gothic" pitchFamily="34" charset="0"/>
              </a:rPr>
              <a:t>You decided that you should never lie, whatever the consequences.</a:t>
            </a:r>
            <a:endParaRPr lang="en-GB" sz="1400" dirty="0">
              <a:latin typeface="Century Gothic" pitchFamily="34" charset="0"/>
            </a:endParaRPr>
          </a:p>
        </p:txBody>
      </p:sp>
      <p:sp>
        <p:nvSpPr>
          <p:cNvPr id="95" name="TextBox 94"/>
          <p:cNvSpPr txBox="1"/>
          <p:nvPr/>
        </p:nvSpPr>
        <p:spPr>
          <a:xfrm>
            <a:off x="6032432" y="4954250"/>
            <a:ext cx="2997267" cy="1277273"/>
          </a:xfrm>
          <a:prstGeom prst="rect">
            <a:avLst/>
          </a:prstGeom>
          <a:noFill/>
        </p:spPr>
        <p:txBody>
          <a:bodyPr wrap="square" rtlCol="0">
            <a:spAutoFit/>
          </a:bodyPr>
          <a:lstStyle/>
          <a:p>
            <a:pPr algn="ctr">
              <a:spcAft>
                <a:spcPts val="600"/>
              </a:spcAft>
            </a:pPr>
            <a:r>
              <a:rPr lang="en-GB" sz="1600" b="1" dirty="0" smtClean="0">
                <a:latin typeface="Century Gothic" pitchFamily="34" charset="0"/>
              </a:rPr>
              <a:t>‘I wouldn’t have chosen it’</a:t>
            </a:r>
          </a:p>
          <a:p>
            <a:pPr>
              <a:spcAft>
                <a:spcPts val="600"/>
              </a:spcAft>
            </a:pPr>
            <a:r>
              <a:rPr lang="en-GB" sz="1400" dirty="0" smtClean="0">
                <a:latin typeface="Century Gothic" pitchFamily="34" charset="0"/>
              </a:rPr>
              <a:t>You say this with a great smile and hugging your friend. You are sincere while caring about your friend’s feelings.</a:t>
            </a:r>
          </a:p>
        </p:txBody>
      </p:sp>
      <p:sp>
        <p:nvSpPr>
          <p:cNvPr id="96" name="Rectangle 95"/>
          <p:cNvSpPr/>
          <p:nvPr/>
        </p:nvSpPr>
        <p:spPr>
          <a:xfrm>
            <a:off x="6032432" y="2757989"/>
            <a:ext cx="2997267" cy="1031051"/>
          </a:xfrm>
          <a:prstGeom prst="rect">
            <a:avLst/>
          </a:prstGeom>
        </p:spPr>
        <p:txBody>
          <a:bodyPr wrap="square">
            <a:spAutoFit/>
          </a:bodyPr>
          <a:lstStyle/>
          <a:p>
            <a:r>
              <a:rPr lang="en-GB" sz="1400" dirty="0">
                <a:latin typeface="Century Gothic" pitchFamily="34" charset="0"/>
              </a:rPr>
              <a:t>M</a:t>
            </a:r>
            <a:r>
              <a:rPr lang="en-GB" sz="1400" dirty="0" smtClean="0">
                <a:latin typeface="Century Gothic" pitchFamily="34" charset="0"/>
              </a:rPr>
              <a:t>ake your decisions by taking into account other’s feelings.</a:t>
            </a:r>
          </a:p>
          <a:p>
            <a:pPr>
              <a:spcBef>
                <a:spcPts val="600"/>
              </a:spcBef>
            </a:pPr>
            <a:r>
              <a:rPr lang="en-GB" sz="1400" dirty="0">
                <a:latin typeface="Century Gothic" pitchFamily="34" charset="0"/>
              </a:rPr>
              <a:t>C</a:t>
            </a:r>
            <a:r>
              <a:rPr lang="en-GB" sz="1400" dirty="0" smtClean="0">
                <a:latin typeface="Century Gothic" pitchFamily="34" charset="0"/>
              </a:rPr>
              <a:t>hoose an outcome that is helpful for others. </a:t>
            </a:r>
            <a:endParaRPr lang="en-GB" sz="1400" strike="sngStrike" dirty="0" smtClean="0">
              <a:latin typeface="Century Gothic" pitchFamily="34" charset="0"/>
            </a:endParaRPr>
          </a:p>
        </p:txBody>
      </p:sp>
      <p:sp>
        <p:nvSpPr>
          <p:cNvPr id="97" name="Rectangle 96"/>
          <p:cNvSpPr/>
          <p:nvPr/>
        </p:nvSpPr>
        <p:spPr>
          <a:xfrm>
            <a:off x="899592" y="1362254"/>
            <a:ext cx="1692696" cy="338554"/>
          </a:xfrm>
          <a:prstGeom prst="rect">
            <a:avLst/>
          </a:prstGeom>
        </p:spPr>
        <p:txBody>
          <a:bodyPr wrap="square">
            <a:spAutoFit/>
          </a:bodyPr>
          <a:lstStyle/>
          <a:p>
            <a:pPr algn="r"/>
            <a:r>
              <a:rPr lang="en-GB" sz="1200" b="1" dirty="0" smtClean="0">
                <a:latin typeface="Century Gothic" pitchFamily="34" charset="0"/>
              </a:rPr>
              <a:t>‘Best consequence</a:t>
            </a:r>
            <a:r>
              <a:rPr lang="en-GB" sz="1600" b="1" dirty="0" smtClean="0">
                <a:latin typeface="Century Gothic" pitchFamily="34" charset="0"/>
              </a:rPr>
              <a:t>’</a:t>
            </a:r>
          </a:p>
        </p:txBody>
      </p:sp>
      <p:sp>
        <p:nvSpPr>
          <p:cNvPr id="98" name="Rectangle 97"/>
          <p:cNvSpPr/>
          <p:nvPr/>
        </p:nvSpPr>
        <p:spPr>
          <a:xfrm>
            <a:off x="4512064" y="1578278"/>
            <a:ext cx="1140056" cy="338554"/>
          </a:xfrm>
          <a:prstGeom prst="rect">
            <a:avLst/>
          </a:prstGeom>
        </p:spPr>
        <p:txBody>
          <a:bodyPr wrap="none">
            <a:spAutoFit/>
          </a:bodyPr>
          <a:lstStyle/>
          <a:p>
            <a:r>
              <a:rPr lang="en-GB" sz="1200" b="1" dirty="0" smtClean="0">
                <a:latin typeface="Century Gothic" pitchFamily="34" charset="0"/>
              </a:rPr>
              <a:t>‘Follow rules</a:t>
            </a:r>
            <a:r>
              <a:rPr lang="en-GB" sz="1600" b="1" dirty="0" smtClean="0">
                <a:latin typeface="Century Gothic" pitchFamily="34" charset="0"/>
              </a:rPr>
              <a:t>’</a:t>
            </a:r>
            <a:endParaRPr lang="en-GB" sz="1600" b="1" dirty="0">
              <a:latin typeface="Century Gothic" pitchFamily="34" charset="0"/>
            </a:endParaRPr>
          </a:p>
        </p:txBody>
      </p:sp>
      <p:pic>
        <p:nvPicPr>
          <p:cNvPr id="36" name="Picture 35" descr="hands.png"/>
          <p:cNvPicPr>
            <a:picLocks noChangeAspect="1"/>
          </p:cNvPicPr>
          <p:nvPr/>
        </p:nvPicPr>
        <p:blipFill>
          <a:blip r:embed="rId5" cstate="email">
            <a:extLst>
              <a:ext uri="{28A0092B-C50C-407E-A947-70E740481C1C}">
                <a14:useLocalDpi xmlns="" xmlns:a14="http://schemas.microsoft.com/office/drawing/2010/main"/>
              </a:ext>
            </a:extLst>
          </a:blip>
          <a:stretch>
            <a:fillRect/>
          </a:stretch>
        </p:blipFill>
        <p:spPr>
          <a:xfrm>
            <a:off x="6019799" y="600286"/>
            <a:ext cx="3008731" cy="2264834"/>
          </a:xfrm>
          <a:prstGeom prst="rect">
            <a:avLst/>
          </a:prstGeom>
        </p:spPr>
      </p:pic>
      <p:pic>
        <p:nvPicPr>
          <p:cNvPr id="37" name="Picture 36" descr="rule book.png"/>
          <p:cNvPicPr>
            <a:picLocks noChangeAspect="1"/>
          </p:cNvPicPr>
          <p:nvPr/>
        </p:nvPicPr>
        <p:blipFill>
          <a:blip r:embed="rId6" cstate="email">
            <a:extLst>
              <a:ext uri="{28A0092B-C50C-407E-A947-70E740481C1C}">
                <a14:useLocalDpi xmlns="" xmlns:a14="http://schemas.microsoft.com/office/drawing/2010/main"/>
              </a:ext>
            </a:extLst>
          </a:blip>
          <a:stretch>
            <a:fillRect/>
          </a:stretch>
        </p:blipFill>
        <p:spPr>
          <a:xfrm>
            <a:off x="3139258" y="876620"/>
            <a:ext cx="1360734" cy="1266238"/>
          </a:xfrm>
          <a:prstGeom prst="rect">
            <a:avLst/>
          </a:prstGeom>
        </p:spPr>
      </p:pic>
      <p:sp>
        <p:nvSpPr>
          <p:cNvPr id="20" name="Rectangle 19"/>
          <p:cNvSpPr/>
          <p:nvPr/>
        </p:nvSpPr>
        <p:spPr>
          <a:xfrm>
            <a:off x="107504" y="908720"/>
            <a:ext cx="8921026" cy="3240360"/>
          </a:xfrm>
          <a:prstGeom prst="rect">
            <a:avLst/>
          </a:prstGeom>
          <a:noFill/>
          <a:ln w="9525">
            <a:solidFill>
              <a:srgbClr val="00A1DA"/>
            </a:solidFill>
          </a:ln>
          <a:effectLst>
            <a:outerShdw blurRad="1905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9" name="Picture 38" descr="balance.png"/>
          <p:cNvPicPr>
            <a:picLocks noChangeAspect="1"/>
          </p:cNvPicPr>
          <p:nvPr/>
        </p:nvPicPr>
        <p:blipFill>
          <a:blip r:embed="rId7" cstate="email">
            <a:extLst>
              <a:ext uri="{28A0092B-C50C-407E-A947-70E740481C1C}">
                <a14:useLocalDpi xmlns="" xmlns:a14="http://schemas.microsoft.com/office/drawing/2010/main"/>
              </a:ext>
            </a:extLst>
          </a:blip>
          <a:stretch>
            <a:fillRect/>
          </a:stretch>
        </p:blipFill>
        <p:spPr>
          <a:xfrm flipH="1">
            <a:off x="164050" y="980728"/>
            <a:ext cx="2767467" cy="1214763"/>
          </a:xfrm>
          <a:prstGeom prst="rect">
            <a:avLst/>
          </a:prstGeom>
        </p:spPr>
      </p:pic>
      <p:sp>
        <p:nvSpPr>
          <p:cNvPr id="99" name="TextBox 98"/>
          <p:cNvSpPr txBox="1"/>
          <p:nvPr/>
        </p:nvSpPr>
        <p:spPr>
          <a:xfrm>
            <a:off x="7050752" y="1625600"/>
            <a:ext cx="1440160" cy="523220"/>
          </a:xfrm>
          <a:prstGeom prst="rect">
            <a:avLst/>
          </a:prstGeom>
          <a:noFill/>
        </p:spPr>
        <p:txBody>
          <a:bodyPr wrap="square" rtlCol="0">
            <a:spAutoFit/>
          </a:bodyPr>
          <a:lstStyle/>
          <a:p>
            <a:r>
              <a:rPr lang="en-GB" sz="1200" b="1" dirty="0" smtClean="0">
                <a:latin typeface="Century Gothic" pitchFamily="34" charset="0"/>
              </a:rPr>
              <a:t>‘’Be caring”</a:t>
            </a:r>
          </a:p>
          <a:p>
            <a:endParaRPr lang="en-GB" sz="1600" b="1" dirty="0"/>
          </a:p>
        </p:txBody>
      </p:sp>
      <p:sp>
        <p:nvSpPr>
          <p:cNvPr id="89" name="TextBox 88"/>
          <p:cNvSpPr txBox="1"/>
          <p:nvPr/>
        </p:nvSpPr>
        <p:spPr>
          <a:xfrm>
            <a:off x="35496" y="4156095"/>
            <a:ext cx="9001000" cy="738664"/>
          </a:xfrm>
          <a:prstGeom prst="rect">
            <a:avLst/>
          </a:prstGeom>
          <a:solidFill>
            <a:srgbClr val="FFFFFF"/>
          </a:solidFill>
        </p:spPr>
        <p:txBody>
          <a:bodyPr wrap="square" rtlCol="0">
            <a:spAutoFit/>
          </a:bodyPr>
          <a:lstStyle/>
          <a:p>
            <a:pPr algn="ctr"/>
            <a:r>
              <a:rPr lang="en-GB" sz="1400" dirty="0" smtClean="0">
                <a:latin typeface="Century Gothic" pitchFamily="34" charset="0"/>
              </a:rPr>
              <a:t>Example: You are out with a group of friends. Your best friend turns up with </a:t>
            </a:r>
            <a:br>
              <a:rPr lang="en-GB" sz="1400" dirty="0" smtClean="0">
                <a:latin typeface="Century Gothic" pitchFamily="34" charset="0"/>
              </a:rPr>
            </a:br>
            <a:r>
              <a:rPr lang="en-GB" sz="1400" dirty="0" smtClean="0">
                <a:latin typeface="Century Gothic" pitchFamily="34" charset="0"/>
              </a:rPr>
              <a:t>a new haircut which you think looks terrible. They ask you if you like it. </a:t>
            </a:r>
          </a:p>
          <a:p>
            <a:pPr algn="ctr"/>
            <a:r>
              <a:rPr lang="en-GB" sz="1400" b="1" dirty="0" smtClean="0">
                <a:latin typeface="Century Gothic" pitchFamily="34" charset="0"/>
              </a:rPr>
              <a:t>What do you say?</a:t>
            </a:r>
            <a:endParaRPr lang="en-GB" sz="1400" b="1" dirty="0">
              <a:latin typeface="Century Gothic" pitchFamily="34" charset="0"/>
            </a:endParaRP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69" name="TextBox 68"/>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70" name="Picture 69"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71" name="TextBox 70"/>
          <p:cNvSpPr txBox="1"/>
          <p:nvPr/>
        </p:nvSpPr>
        <p:spPr>
          <a:xfrm>
            <a:off x="1763688" y="251937"/>
            <a:ext cx="5688632" cy="584775"/>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Animal testing viewpoints</a:t>
            </a:r>
            <a:endParaRPr lang="en-GB" sz="3200" dirty="0">
              <a:solidFill>
                <a:srgbClr val="CC0000"/>
              </a:solidFill>
              <a:latin typeface="Century Gothic" pitchFamily="34" charset="0"/>
              <a:ea typeface="+mj-ea"/>
              <a:cs typeface="+mj-cs"/>
            </a:endParaRPr>
          </a:p>
        </p:txBody>
      </p:sp>
      <p:grpSp>
        <p:nvGrpSpPr>
          <p:cNvPr id="66" name="Group 65"/>
          <p:cNvGrpSpPr/>
          <p:nvPr/>
        </p:nvGrpSpPr>
        <p:grpSpPr>
          <a:xfrm>
            <a:off x="323528" y="1196752"/>
            <a:ext cx="3168352" cy="1368152"/>
            <a:chOff x="179512" y="1606621"/>
            <a:chExt cx="3168352" cy="1368152"/>
          </a:xfrm>
        </p:grpSpPr>
        <p:sp>
          <p:nvSpPr>
            <p:cNvPr id="40" name="Rectangle 39"/>
            <p:cNvSpPr/>
            <p:nvPr/>
          </p:nvSpPr>
          <p:spPr>
            <a:xfrm>
              <a:off x="323528" y="1897555"/>
              <a:ext cx="3024336" cy="1077218"/>
            </a:xfrm>
            <a:prstGeom prst="rect">
              <a:avLst/>
            </a:prstGeom>
          </p:spPr>
          <p:txBody>
            <a:bodyPr wrap="square">
              <a:spAutoFit/>
            </a:bodyPr>
            <a:lstStyle/>
            <a:p>
              <a:pPr algn="ctr"/>
              <a:r>
                <a:rPr lang="en-GB" sz="1600" dirty="0" smtClean="0">
                  <a:latin typeface="Century Gothic" pitchFamily="34" charset="0"/>
                </a:rPr>
                <a:t>The good done to humans outweighs the harm done to animals </a:t>
              </a:r>
            </a:p>
            <a:p>
              <a:pPr algn="ctr"/>
              <a:endParaRPr lang="en-GB" sz="1600" dirty="0">
                <a:latin typeface="Century Gothic" pitchFamily="34" charset="0"/>
              </a:endParaRPr>
            </a:p>
          </p:txBody>
        </p:sp>
        <p:pic>
          <p:nvPicPr>
            <p:cNvPr id="31" name="Picture 30" descr="quote.png"/>
            <p:cNvPicPr>
              <a:picLocks noChangeAspect="1"/>
            </p:cNvPicPr>
            <p:nvPr/>
          </p:nvPicPr>
          <p:blipFill>
            <a:blip r:embed="rId5" cstate="print"/>
            <a:stretch>
              <a:fillRect/>
            </a:stretch>
          </p:blipFill>
          <p:spPr>
            <a:xfrm>
              <a:off x="179512" y="1606621"/>
              <a:ext cx="288032" cy="430996"/>
            </a:xfrm>
            <a:prstGeom prst="rect">
              <a:avLst/>
            </a:prstGeom>
          </p:spPr>
        </p:pic>
        <p:pic>
          <p:nvPicPr>
            <p:cNvPr id="47" name="Picture 46" descr="quote.png"/>
            <p:cNvPicPr>
              <a:picLocks noChangeAspect="1"/>
            </p:cNvPicPr>
            <p:nvPr/>
          </p:nvPicPr>
          <p:blipFill>
            <a:blip r:embed="rId5" cstate="print"/>
            <a:stretch>
              <a:fillRect/>
            </a:stretch>
          </p:blipFill>
          <p:spPr>
            <a:xfrm rot="10800000">
              <a:off x="2411760" y="2470717"/>
              <a:ext cx="288032" cy="430996"/>
            </a:xfrm>
            <a:prstGeom prst="rect">
              <a:avLst/>
            </a:prstGeom>
          </p:spPr>
        </p:pic>
      </p:grpSp>
      <p:grpSp>
        <p:nvGrpSpPr>
          <p:cNvPr id="64" name="Group 63"/>
          <p:cNvGrpSpPr/>
          <p:nvPr/>
        </p:nvGrpSpPr>
        <p:grpSpPr>
          <a:xfrm>
            <a:off x="1475656" y="3068960"/>
            <a:ext cx="3347864" cy="1727140"/>
            <a:chOff x="1475656" y="3430052"/>
            <a:chExt cx="3347864" cy="1727140"/>
          </a:xfrm>
        </p:grpSpPr>
        <p:sp>
          <p:nvSpPr>
            <p:cNvPr id="41" name="Rectangle 40"/>
            <p:cNvSpPr/>
            <p:nvPr/>
          </p:nvSpPr>
          <p:spPr>
            <a:xfrm>
              <a:off x="1475656" y="3573016"/>
              <a:ext cx="3347864" cy="1323439"/>
            </a:xfrm>
            <a:prstGeom prst="rect">
              <a:avLst/>
            </a:prstGeom>
          </p:spPr>
          <p:txBody>
            <a:bodyPr wrap="square">
              <a:spAutoFit/>
            </a:bodyPr>
            <a:lstStyle/>
            <a:p>
              <a:pPr algn="ctr"/>
              <a:r>
                <a:rPr lang="en-GB" sz="1600" dirty="0" smtClean="0">
                  <a:latin typeface="Century Gothic" pitchFamily="34" charset="0"/>
                </a:rPr>
                <a:t>Banning animal </a:t>
              </a:r>
              <a:br>
                <a:rPr lang="en-GB" sz="1600" dirty="0" smtClean="0">
                  <a:latin typeface="Century Gothic" pitchFamily="34" charset="0"/>
                </a:rPr>
              </a:br>
              <a:r>
                <a:rPr lang="en-GB" sz="1600" dirty="0" smtClean="0">
                  <a:latin typeface="Century Gothic" pitchFamily="34" charset="0"/>
                </a:rPr>
                <a:t>testing may cause harm to humans because they won't benefit from a cure for their disease</a:t>
              </a:r>
              <a:endParaRPr lang="en-GB" sz="1600" dirty="0">
                <a:latin typeface="Century Gothic" pitchFamily="34" charset="0"/>
              </a:endParaRPr>
            </a:p>
          </p:txBody>
        </p:sp>
        <p:pic>
          <p:nvPicPr>
            <p:cNvPr id="48" name="Picture 47" descr="quote.png"/>
            <p:cNvPicPr>
              <a:picLocks noChangeAspect="1"/>
            </p:cNvPicPr>
            <p:nvPr/>
          </p:nvPicPr>
          <p:blipFill>
            <a:blip r:embed="rId5" cstate="print"/>
            <a:stretch>
              <a:fillRect/>
            </a:stretch>
          </p:blipFill>
          <p:spPr>
            <a:xfrm>
              <a:off x="1907704" y="3430052"/>
              <a:ext cx="288032" cy="430996"/>
            </a:xfrm>
            <a:prstGeom prst="rect">
              <a:avLst/>
            </a:prstGeom>
          </p:spPr>
        </p:pic>
        <p:pic>
          <p:nvPicPr>
            <p:cNvPr id="49" name="Picture 48" descr="quote.png"/>
            <p:cNvPicPr>
              <a:picLocks noChangeAspect="1"/>
            </p:cNvPicPr>
            <p:nvPr/>
          </p:nvPicPr>
          <p:blipFill>
            <a:blip r:embed="rId5" cstate="print"/>
            <a:stretch>
              <a:fillRect/>
            </a:stretch>
          </p:blipFill>
          <p:spPr>
            <a:xfrm rot="10800000">
              <a:off x="3635896" y="4726196"/>
              <a:ext cx="288032" cy="430996"/>
            </a:xfrm>
            <a:prstGeom prst="rect">
              <a:avLst/>
            </a:prstGeom>
          </p:spPr>
        </p:pic>
      </p:grpSp>
      <p:grpSp>
        <p:nvGrpSpPr>
          <p:cNvPr id="63" name="Group 62"/>
          <p:cNvGrpSpPr/>
          <p:nvPr/>
        </p:nvGrpSpPr>
        <p:grpSpPr>
          <a:xfrm>
            <a:off x="755576" y="5086236"/>
            <a:ext cx="2016224" cy="1150024"/>
            <a:chOff x="755576" y="5086236"/>
            <a:chExt cx="2016224" cy="1150024"/>
          </a:xfrm>
        </p:grpSpPr>
        <p:sp>
          <p:nvSpPr>
            <p:cNvPr id="46" name="TextBox 45"/>
            <p:cNvSpPr txBox="1"/>
            <p:nvPr/>
          </p:nvSpPr>
          <p:spPr>
            <a:xfrm>
              <a:off x="755576" y="5233353"/>
              <a:ext cx="2016224" cy="830997"/>
            </a:xfrm>
            <a:prstGeom prst="rect">
              <a:avLst/>
            </a:prstGeom>
            <a:noFill/>
          </p:spPr>
          <p:txBody>
            <a:bodyPr wrap="square" rtlCol="0">
              <a:spAutoFit/>
            </a:bodyPr>
            <a:lstStyle/>
            <a:p>
              <a:pPr algn="ctr"/>
              <a:r>
                <a:rPr lang="en-GB" sz="1600" dirty="0" smtClean="0">
                  <a:latin typeface="Century Gothic" pitchFamily="34" charset="0"/>
                </a:rPr>
                <a:t>Animals and </a:t>
              </a:r>
              <a:br>
                <a:rPr lang="en-GB" sz="1600" dirty="0" smtClean="0">
                  <a:latin typeface="Century Gothic" pitchFamily="34" charset="0"/>
                </a:rPr>
              </a:br>
              <a:r>
                <a:rPr lang="en-GB" sz="1600" dirty="0" smtClean="0">
                  <a:latin typeface="Century Gothic" pitchFamily="34" charset="0"/>
                </a:rPr>
                <a:t>humans have equal rights</a:t>
              </a:r>
              <a:endParaRPr lang="en-GB" sz="1600" dirty="0">
                <a:latin typeface="Century Gothic" pitchFamily="34" charset="0"/>
              </a:endParaRPr>
            </a:p>
          </p:txBody>
        </p:sp>
        <p:pic>
          <p:nvPicPr>
            <p:cNvPr id="50" name="Picture 49" descr="quote.png"/>
            <p:cNvPicPr>
              <a:picLocks noChangeAspect="1"/>
            </p:cNvPicPr>
            <p:nvPr/>
          </p:nvPicPr>
          <p:blipFill>
            <a:blip r:embed="rId5" cstate="print"/>
            <a:stretch>
              <a:fillRect/>
            </a:stretch>
          </p:blipFill>
          <p:spPr>
            <a:xfrm>
              <a:off x="755576" y="5086236"/>
              <a:ext cx="288032" cy="430996"/>
            </a:xfrm>
            <a:prstGeom prst="rect">
              <a:avLst/>
            </a:prstGeom>
          </p:spPr>
        </p:pic>
        <p:pic>
          <p:nvPicPr>
            <p:cNvPr id="51" name="Picture 50" descr="quote.png"/>
            <p:cNvPicPr>
              <a:picLocks noChangeAspect="1"/>
            </p:cNvPicPr>
            <p:nvPr/>
          </p:nvPicPr>
          <p:blipFill>
            <a:blip r:embed="rId5" cstate="print"/>
            <a:stretch>
              <a:fillRect/>
            </a:stretch>
          </p:blipFill>
          <p:spPr>
            <a:xfrm rot="10800000">
              <a:off x="2411760" y="5805264"/>
              <a:ext cx="288032" cy="430996"/>
            </a:xfrm>
            <a:prstGeom prst="rect">
              <a:avLst/>
            </a:prstGeom>
          </p:spPr>
        </p:pic>
      </p:grpSp>
      <p:grpSp>
        <p:nvGrpSpPr>
          <p:cNvPr id="65" name="Group 64"/>
          <p:cNvGrpSpPr/>
          <p:nvPr/>
        </p:nvGrpSpPr>
        <p:grpSpPr>
          <a:xfrm>
            <a:off x="5148064" y="1125796"/>
            <a:ext cx="3096344" cy="1510064"/>
            <a:chOff x="3419872" y="1125796"/>
            <a:chExt cx="3096344" cy="1510064"/>
          </a:xfrm>
        </p:grpSpPr>
        <p:sp>
          <p:nvSpPr>
            <p:cNvPr id="36" name="TextBox 35"/>
            <p:cNvSpPr txBox="1"/>
            <p:nvPr/>
          </p:nvSpPr>
          <p:spPr>
            <a:xfrm>
              <a:off x="3491880" y="1268760"/>
              <a:ext cx="3024336" cy="1077218"/>
            </a:xfrm>
            <a:prstGeom prst="rect">
              <a:avLst/>
            </a:prstGeom>
            <a:noFill/>
          </p:spPr>
          <p:txBody>
            <a:bodyPr wrap="square" rtlCol="0">
              <a:spAutoFit/>
            </a:bodyPr>
            <a:lstStyle/>
            <a:p>
              <a:pPr algn="ctr"/>
              <a:r>
                <a:rPr lang="en-GB" sz="1600" dirty="0" smtClean="0">
                  <a:latin typeface="Century Gothic" pitchFamily="34" charset="0"/>
                </a:rPr>
                <a:t>Many of the experiments cause pain to the animals involved. We should never harm another animal</a:t>
              </a:r>
            </a:p>
          </p:txBody>
        </p:sp>
        <p:pic>
          <p:nvPicPr>
            <p:cNvPr id="52" name="Picture 51" descr="quote.png"/>
            <p:cNvPicPr>
              <a:picLocks noChangeAspect="1"/>
            </p:cNvPicPr>
            <p:nvPr/>
          </p:nvPicPr>
          <p:blipFill>
            <a:blip r:embed="rId5" cstate="print"/>
            <a:stretch>
              <a:fillRect/>
            </a:stretch>
          </p:blipFill>
          <p:spPr>
            <a:xfrm>
              <a:off x="3419872" y="1125796"/>
              <a:ext cx="288032" cy="430996"/>
            </a:xfrm>
            <a:prstGeom prst="rect">
              <a:avLst/>
            </a:prstGeom>
          </p:spPr>
        </p:pic>
        <p:pic>
          <p:nvPicPr>
            <p:cNvPr id="53" name="Picture 52" descr="quote.png"/>
            <p:cNvPicPr>
              <a:picLocks noChangeAspect="1"/>
            </p:cNvPicPr>
            <p:nvPr/>
          </p:nvPicPr>
          <p:blipFill>
            <a:blip r:embed="rId5" cstate="print"/>
            <a:stretch>
              <a:fillRect/>
            </a:stretch>
          </p:blipFill>
          <p:spPr>
            <a:xfrm rot="10800000">
              <a:off x="6084168" y="2204864"/>
              <a:ext cx="288032" cy="430996"/>
            </a:xfrm>
            <a:prstGeom prst="rect">
              <a:avLst/>
            </a:prstGeom>
          </p:spPr>
        </p:pic>
      </p:grpSp>
      <p:grpSp>
        <p:nvGrpSpPr>
          <p:cNvPr id="62" name="Group 61"/>
          <p:cNvGrpSpPr/>
          <p:nvPr/>
        </p:nvGrpSpPr>
        <p:grpSpPr>
          <a:xfrm>
            <a:off x="5076056" y="4849085"/>
            <a:ext cx="3456384" cy="1676259"/>
            <a:chOff x="5220072" y="4271968"/>
            <a:chExt cx="3456384" cy="1676259"/>
          </a:xfrm>
        </p:grpSpPr>
        <p:sp>
          <p:nvSpPr>
            <p:cNvPr id="16" name="TextBox 15"/>
            <p:cNvSpPr txBox="1"/>
            <p:nvPr/>
          </p:nvSpPr>
          <p:spPr>
            <a:xfrm>
              <a:off x="5220072" y="4437111"/>
              <a:ext cx="3456384" cy="1323439"/>
            </a:xfrm>
            <a:prstGeom prst="rect">
              <a:avLst/>
            </a:prstGeom>
            <a:noFill/>
          </p:spPr>
          <p:txBody>
            <a:bodyPr wrap="square" rtlCol="0">
              <a:spAutoFit/>
            </a:bodyPr>
            <a:lstStyle/>
            <a:p>
              <a:pPr algn="ctr"/>
              <a:r>
                <a:rPr lang="en-GB" sz="1600" dirty="0" smtClean="0">
                  <a:latin typeface="Century Gothic" pitchFamily="34" charset="0"/>
                </a:rPr>
                <a:t>If we don’t use </a:t>
              </a:r>
              <a:br>
                <a:rPr lang="en-GB" sz="1600" dirty="0" smtClean="0">
                  <a:latin typeface="Century Gothic" pitchFamily="34" charset="0"/>
                </a:rPr>
              </a:br>
              <a:r>
                <a:rPr lang="en-GB" sz="1600" dirty="0" smtClean="0">
                  <a:latin typeface="Century Gothic" pitchFamily="34" charset="0"/>
                </a:rPr>
                <a:t>animals to test if a drug is safe then we will have to use humans. This could cause humans pain </a:t>
              </a:r>
              <a:br>
                <a:rPr lang="en-GB" sz="1600" dirty="0" smtClean="0">
                  <a:latin typeface="Century Gothic" pitchFamily="34" charset="0"/>
                </a:rPr>
              </a:br>
              <a:r>
                <a:rPr lang="en-GB" sz="1600" dirty="0" smtClean="0">
                  <a:latin typeface="Century Gothic" pitchFamily="34" charset="0"/>
                </a:rPr>
                <a:t>and suffering</a:t>
              </a:r>
              <a:endParaRPr lang="en-GB" sz="1600" dirty="0">
                <a:latin typeface="Century Gothic" pitchFamily="34" charset="0"/>
              </a:endParaRPr>
            </a:p>
          </p:txBody>
        </p:sp>
        <p:pic>
          <p:nvPicPr>
            <p:cNvPr id="58" name="Picture 57" descr="quote.png"/>
            <p:cNvPicPr>
              <a:picLocks noChangeAspect="1"/>
            </p:cNvPicPr>
            <p:nvPr/>
          </p:nvPicPr>
          <p:blipFill>
            <a:blip r:embed="rId5" cstate="print"/>
            <a:stretch>
              <a:fillRect/>
            </a:stretch>
          </p:blipFill>
          <p:spPr>
            <a:xfrm>
              <a:off x="5796136" y="4271968"/>
              <a:ext cx="288032" cy="430996"/>
            </a:xfrm>
            <a:prstGeom prst="rect">
              <a:avLst/>
            </a:prstGeom>
          </p:spPr>
        </p:pic>
        <p:pic>
          <p:nvPicPr>
            <p:cNvPr id="59" name="Picture 58" descr="quote.png"/>
            <p:cNvPicPr>
              <a:picLocks noChangeAspect="1"/>
            </p:cNvPicPr>
            <p:nvPr/>
          </p:nvPicPr>
          <p:blipFill>
            <a:blip r:embed="rId5" cstate="print"/>
            <a:stretch>
              <a:fillRect/>
            </a:stretch>
          </p:blipFill>
          <p:spPr>
            <a:xfrm rot="10800000">
              <a:off x="7668344" y="5517231"/>
              <a:ext cx="288032" cy="430996"/>
            </a:xfrm>
            <a:prstGeom prst="rect">
              <a:avLst/>
            </a:prstGeom>
          </p:spPr>
        </p:pic>
      </p:grpSp>
      <p:pic>
        <p:nvPicPr>
          <p:cNvPr id="68" name="Picture 67" descr="chimpanzee.png"/>
          <p:cNvPicPr>
            <a:picLocks noChangeAspect="1"/>
          </p:cNvPicPr>
          <p:nvPr/>
        </p:nvPicPr>
        <p:blipFill>
          <a:blip r:embed="rId6" cstate="print"/>
          <a:stretch>
            <a:fillRect/>
          </a:stretch>
        </p:blipFill>
        <p:spPr>
          <a:xfrm>
            <a:off x="7236296" y="2708920"/>
            <a:ext cx="1872208" cy="1911902"/>
          </a:xfrm>
          <a:prstGeom prst="rect">
            <a:avLst/>
          </a:prstGeom>
          <a:ln>
            <a:noFill/>
          </a:ln>
          <a:effectLst>
            <a:outerShdw blurRad="292100" dist="139700" dir="2700000" algn="tl" rotWithShape="0">
              <a:srgbClr val="333333">
                <a:alpha val="65000"/>
              </a:srgbClr>
            </a:outerShdw>
          </a:effectLst>
        </p:spPr>
      </p:pic>
      <p:pic>
        <p:nvPicPr>
          <p:cNvPr id="72" name="Picture 71" descr="beagle.png"/>
          <p:cNvPicPr>
            <a:picLocks noChangeAspect="1"/>
          </p:cNvPicPr>
          <p:nvPr/>
        </p:nvPicPr>
        <p:blipFill>
          <a:blip r:embed="rId7" cstate="print"/>
          <a:stretch>
            <a:fillRect/>
          </a:stretch>
        </p:blipFill>
        <p:spPr>
          <a:xfrm>
            <a:off x="2843808" y="4869160"/>
            <a:ext cx="2422019" cy="1600453"/>
          </a:xfrm>
          <a:prstGeom prst="rect">
            <a:avLst/>
          </a:prstGeom>
        </p:spPr>
      </p:pic>
      <p:pic>
        <p:nvPicPr>
          <p:cNvPr id="73" name="Picture 72" descr="rabbit 2.png"/>
          <p:cNvPicPr>
            <a:picLocks noChangeAspect="1"/>
          </p:cNvPicPr>
          <p:nvPr/>
        </p:nvPicPr>
        <p:blipFill>
          <a:blip r:embed="rId8" cstate="print"/>
          <a:stretch>
            <a:fillRect/>
          </a:stretch>
        </p:blipFill>
        <p:spPr>
          <a:xfrm flipH="1">
            <a:off x="3491880" y="1556792"/>
            <a:ext cx="1259632" cy="1241828"/>
          </a:xfrm>
          <a:prstGeom prst="rect">
            <a:avLst/>
          </a:prstGeom>
        </p:spPr>
      </p:pic>
      <p:pic>
        <p:nvPicPr>
          <p:cNvPr id="38" name="Picture 37" descr="asthma child.png"/>
          <p:cNvPicPr>
            <a:picLocks noChangeAspect="1"/>
          </p:cNvPicPr>
          <p:nvPr/>
        </p:nvPicPr>
        <p:blipFill>
          <a:blip r:embed="rId9" cstate="email">
            <a:extLst>
              <a:ext uri="{28A0092B-C50C-407E-A947-70E740481C1C}">
                <a14:useLocalDpi xmlns:a14="http://schemas.microsoft.com/office/drawing/2010/main" xmlns=""/>
              </a:ext>
            </a:extLst>
          </a:blip>
          <a:srcRect r="3547"/>
          <a:stretch>
            <a:fillRect/>
          </a:stretch>
        </p:blipFill>
        <p:spPr>
          <a:xfrm flipH="1">
            <a:off x="164685" y="2852936"/>
            <a:ext cx="1454987" cy="1856600"/>
          </a:xfrm>
          <a:prstGeom prst="rect">
            <a:avLst/>
          </a:prstGeom>
          <a:ln>
            <a:noFill/>
          </a:ln>
          <a:effectLst>
            <a:outerShdw blurRad="292100" dist="139700" dir="2700000" algn="tl" rotWithShape="0">
              <a:srgbClr val="333333">
                <a:alpha val="65000"/>
              </a:srgbClr>
            </a:outerShdw>
          </a:effectLst>
        </p:spPr>
      </p:pic>
      <p:grpSp>
        <p:nvGrpSpPr>
          <p:cNvPr id="42" name="Group 41"/>
          <p:cNvGrpSpPr/>
          <p:nvPr/>
        </p:nvGrpSpPr>
        <p:grpSpPr>
          <a:xfrm>
            <a:off x="4932040" y="2639016"/>
            <a:ext cx="2448272" cy="1466403"/>
            <a:chOff x="3491880" y="1125796"/>
            <a:chExt cx="2448272" cy="1466403"/>
          </a:xfrm>
        </p:grpSpPr>
        <p:sp>
          <p:nvSpPr>
            <p:cNvPr id="44" name="TextBox 43"/>
            <p:cNvSpPr txBox="1"/>
            <p:nvPr/>
          </p:nvSpPr>
          <p:spPr>
            <a:xfrm>
              <a:off x="3707904" y="1268760"/>
              <a:ext cx="2232248" cy="1323439"/>
            </a:xfrm>
            <a:prstGeom prst="rect">
              <a:avLst/>
            </a:prstGeom>
            <a:noFill/>
          </p:spPr>
          <p:txBody>
            <a:bodyPr wrap="square" rtlCol="0">
              <a:spAutoFit/>
            </a:bodyPr>
            <a:lstStyle/>
            <a:p>
              <a:pPr algn="ctr"/>
              <a:r>
                <a:rPr lang="en-GB" sz="1600" dirty="0" smtClean="0">
                  <a:latin typeface="Century Gothic" pitchFamily="34" charset="0"/>
                </a:rPr>
                <a:t>Animals deserve the freedom to run and jump and play, not be confined to laboratory cages</a:t>
              </a:r>
            </a:p>
          </p:txBody>
        </p:sp>
        <p:pic>
          <p:nvPicPr>
            <p:cNvPr id="45" name="Picture 44" descr="quote.png"/>
            <p:cNvPicPr>
              <a:picLocks noChangeAspect="1"/>
            </p:cNvPicPr>
            <p:nvPr/>
          </p:nvPicPr>
          <p:blipFill>
            <a:blip r:embed="rId5" cstate="print"/>
            <a:stretch>
              <a:fillRect/>
            </a:stretch>
          </p:blipFill>
          <p:spPr>
            <a:xfrm>
              <a:off x="3491880" y="1125796"/>
              <a:ext cx="288032" cy="430996"/>
            </a:xfrm>
            <a:prstGeom prst="rect">
              <a:avLst/>
            </a:prstGeom>
          </p:spPr>
        </p:pic>
      </p:grpSp>
      <p:pic>
        <p:nvPicPr>
          <p:cNvPr id="75" name="Picture 74" descr="quote.png"/>
          <p:cNvPicPr>
            <a:picLocks noChangeAspect="1"/>
          </p:cNvPicPr>
          <p:nvPr/>
        </p:nvPicPr>
        <p:blipFill>
          <a:blip r:embed="rId5" cstate="print"/>
          <a:stretch>
            <a:fillRect/>
          </a:stretch>
        </p:blipFill>
        <p:spPr>
          <a:xfrm rot="10800000">
            <a:off x="7164288" y="3933056"/>
            <a:ext cx="288032" cy="430996"/>
          </a:xfrm>
          <a:prstGeom prst="rect">
            <a:avLst/>
          </a:prstGeom>
        </p:spPr>
      </p:pic>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4592096" y="1340769"/>
            <a:ext cx="4444399" cy="5040560"/>
            <a:chOff x="4572000" y="1340769"/>
            <a:chExt cx="4464496" cy="5040560"/>
          </a:xfrm>
          <a:scene3d>
            <a:camera prst="orthographicFront">
              <a:rot lat="0" lon="0" rev="0"/>
            </a:camera>
            <a:lightRig rig="brightRoom" dir="t">
              <a:rot lat="0" lon="0" rev="600000"/>
            </a:lightRig>
          </a:scene3d>
        </p:grpSpPr>
        <p:sp>
          <p:nvSpPr>
            <p:cNvPr id="30" name="Rounded Rectangle 29"/>
            <p:cNvSpPr/>
            <p:nvPr/>
          </p:nvSpPr>
          <p:spPr>
            <a:xfrm>
              <a:off x="4572000" y="1340769"/>
              <a:ext cx="4464496" cy="1554286"/>
            </a:xfrm>
            <a:prstGeom prst="roundRect">
              <a:avLst>
                <a:gd name="adj" fmla="val 8999"/>
              </a:avLst>
            </a:prstGeom>
            <a:solidFill>
              <a:srgbClr val="FEE7B8"/>
            </a:solidFill>
            <a:ln w="6350">
              <a:noFill/>
            </a:ln>
            <a:effectLst>
              <a:outerShdw blurRad="57785" dist="33020" dir="3180000" algn="ctr">
                <a:srgbClr val="000000">
                  <a:alpha val="30000"/>
                </a:srgbClr>
              </a:outerShdw>
            </a:effectLst>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ounded Rectangle 30"/>
            <p:cNvSpPr/>
            <p:nvPr/>
          </p:nvSpPr>
          <p:spPr>
            <a:xfrm>
              <a:off x="4572000" y="3044959"/>
              <a:ext cx="4464496" cy="1593143"/>
            </a:xfrm>
            <a:prstGeom prst="roundRect">
              <a:avLst>
                <a:gd name="adj" fmla="val 8999"/>
              </a:avLst>
            </a:prstGeom>
            <a:solidFill>
              <a:srgbClr val="FEE7B8"/>
            </a:solidFill>
            <a:ln w="6350">
              <a:noFill/>
            </a:ln>
            <a:effectLst>
              <a:outerShdw blurRad="57785" dist="33020" dir="3180000" algn="ctr">
                <a:srgbClr val="000000">
                  <a:alpha val="30000"/>
                </a:srgbClr>
              </a:outerShdw>
            </a:effectLst>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ounded Rectangle 34"/>
            <p:cNvSpPr/>
            <p:nvPr/>
          </p:nvSpPr>
          <p:spPr>
            <a:xfrm>
              <a:off x="4572000" y="4788186"/>
              <a:ext cx="4464496" cy="1593143"/>
            </a:xfrm>
            <a:prstGeom prst="roundRect">
              <a:avLst>
                <a:gd name="adj" fmla="val 8999"/>
              </a:avLst>
            </a:prstGeom>
            <a:solidFill>
              <a:srgbClr val="FEE7B8"/>
            </a:solidFill>
            <a:ln w="6350">
              <a:noFill/>
            </a:ln>
            <a:effectLst>
              <a:outerShdw blurRad="57785" dist="33020" dir="3180000" algn="ctr">
                <a:srgbClr val="000000">
                  <a:alpha val="30000"/>
                </a:srgbClr>
              </a:outerShdw>
            </a:effectLst>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TextBox 8"/>
          <p:cNvSpPr txBox="1"/>
          <p:nvPr/>
        </p:nvSpPr>
        <p:spPr>
          <a:xfrm>
            <a:off x="1763688" y="251937"/>
            <a:ext cx="5688632" cy="584775"/>
          </a:xfrm>
          <a:prstGeom prst="rect">
            <a:avLst/>
          </a:prstGeom>
          <a:noFill/>
        </p:spPr>
        <p:txBody>
          <a:bodyPr wrap="square" rtlCol="0">
            <a:spAutoFit/>
          </a:bodyPr>
          <a:lstStyle/>
          <a:p>
            <a:pPr algn="ctr"/>
            <a:r>
              <a:rPr lang="en-GB" sz="3200" dirty="0" smtClean="0">
                <a:solidFill>
                  <a:srgbClr val="CC0000"/>
                </a:solidFill>
                <a:latin typeface="Century Gothic" pitchFamily="34" charset="0"/>
                <a:ea typeface="+mj-ea"/>
                <a:cs typeface="+mj-cs"/>
              </a:rPr>
              <a:t>Using ethical thinking</a:t>
            </a:r>
            <a:endParaRPr lang="en-GB" sz="3200" dirty="0">
              <a:solidFill>
                <a:srgbClr val="CC0000"/>
              </a:solidFill>
              <a:latin typeface="Century Gothic" pitchFamily="34" charset="0"/>
              <a:ea typeface="+mj-ea"/>
              <a:cs typeface="+mj-cs"/>
            </a:endParaRPr>
          </a:p>
        </p:txBody>
      </p:sp>
      <p:grpSp>
        <p:nvGrpSpPr>
          <p:cNvPr id="2" name="Group 9"/>
          <p:cNvGrpSpPr/>
          <p:nvPr/>
        </p:nvGrpSpPr>
        <p:grpSpPr>
          <a:xfrm>
            <a:off x="7813154" y="0"/>
            <a:ext cx="1296144" cy="641606"/>
            <a:chOff x="7813154" y="0"/>
            <a:chExt cx="1296144" cy="641606"/>
          </a:xfrm>
        </p:grpSpPr>
        <p:sp>
          <p:nvSpPr>
            <p:cNvPr id="14" name="TextBox 13"/>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SS4</a:t>
              </a:r>
              <a:endParaRPr lang="en-GB" sz="1600" dirty="0">
                <a:latin typeface="Century Gothic" pitchFamily="34" charset="0"/>
              </a:endParaRPr>
            </a:p>
          </p:txBody>
        </p:sp>
        <p:pic>
          <p:nvPicPr>
            <p:cNvPr id="15" name="Picture 14"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19" name="TextBox 18"/>
          <p:cNvSpPr txBox="1"/>
          <p:nvPr/>
        </p:nvSpPr>
        <p:spPr>
          <a:xfrm>
            <a:off x="107504" y="908720"/>
            <a:ext cx="4392488" cy="400110"/>
          </a:xfrm>
          <a:prstGeom prst="rect">
            <a:avLst/>
          </a:prstGeom>
          <a:noFill/>
          <a:ln>
            <a:noFill/>
          </a:ln>
        </p:spPr>
        <p:txBody>
          <a:bodyPr wrap="square" rtlCol="0">
            <a:spAutoFit/>
          </a:bodyPr>
          <a:lstStyle/>
          <a:p>
            <a:r>
              <a:rPr lang="en-GB" sz="2000" spc="150" dirty="0" smtClean="0">
                <a:solidFill>
                  <a:srgbClr val="7030A0"/>
                </a:solidFill>
                <a:latin typeface="Century Gothic" pitchFamily="34" charset="0"/>
              </a:rPr>
              <a:t>We should ban animal testing</a:t>
            </a:r>
          </a:p>
        </p:txBody>
      </p:sp>
      <p:grpSp>
        <p:nvGrpSpPr>
          <p:cNvPr id="41" name="Group 40"/>
          <p:cNvGrpSpPr/>
          <p:nvPr/>
        </p:nvGrpSpPr>
        <p:grpSpPr>
          <a:xfrm>
            <a:off x="118200" y="1340768"/>
            <a:ext cx="4353316" cy="5040560"/>
            <a:chOff x="118200" y="1340768"/>
            <a:chExt cx="4381792" cy="5040560"/>
          </a:xfrm>
          <a:scene3d>
            <a:camera prst="orthographicFront">
              <a:rot lat="0" lon="0" rev="0"/>
            </a:camera>
            <a:lightRig rig="brightRoom" dir="t">
              <a:rot lat="0" lon="0" rev="600000"/>
            </a:lightRig>
          </a:scene3d>
        </p:grpSpPr>
        <p:sp>
          <p:nvSpPr>
            <p:cNvPr id="18" name="Rounded Rectangle 17"/>
            <p:cNvSpPr/>
            <p:nvPr/>
          </p:nvSpPr>
          <p:spPr>
            <a:xfrm>
              <a:off x="118200" y="1340768"/>
              <a:ext cx="4381792" cy="1554286"/>
            </a:xfrm>
            <a:prstGeom prst="roundRect">
              <a:avLst>
                <a:gd name="adj" fmla="val 8999"/>
              </a:avLst>
            </a:prstGeom>
            <a:solidFill>
              <a:schemeClr val="accent4">
                <a:lumMod val="20000"/>
                <a:lumOff val="80000"/>
              </a:schemeClr>
            </a:solidFill>
            <a:ln w="6350">
              <a:noFill/>
            </a:ln>
            <a:effectLst>
              <a:outerShdw blurRad="57785" dist="33020" dir="3180000" algn="ctr">
                <a:srgbClr val="000000">
                  <a:alpha val="30000"/>
                </a:srgbClr>
              </a:outerShdw>
            </a:effectLst>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p:cNvSpPr/>
            <p:nvPr/>
          </p:nvSpPr>
          <p:spPr>
            <a:xfrm>
              <a:off x="118200" y="3044958"/>
              <a:ext cx="4381792" cy="1593143"/>
            </a:xfrm>
            <a:prstGeom prst="roundRect">
              <a:avLst>
                <a:gd name="adj" fmla="val 8999"/>
              </a:avLst>
            </a:prstGeom>
            <a:solidFill>
              <a:schemeClr val="accent4">
                <a:lumMod val="20000"/>
                <a:lumOff val="80000"/>
              </a:schemeClr>
            </a:solidFill>
            <a:ln w="6350">
              <a:noFill/>
            </a:ln>
            <a:effectLst>
              <a:outerShdw blurRad="57785" dist="33020" dir="3180000" algn="ctr">
                <a:srgbClr val="000000">
                  <a:alpha val="30000"/>
                </a:srgbClr>
              </a:outerShdw>
            </a:effectLst>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ounded Rectangle 20"/>
            <p:cNvSpPr/>
            <p:nvPr/>
          </p:nvSpPr>
          <p:spPr>
            <a:xfrm>
              <a:off x="118200" y="4788185"/>
              <a:ext cx="4381792" cy="1593143"/>
            </a:xfrm>
            <a:prstGeom prst="roundRect">
              <a:avLst>
                <a:gd name="adj" fmla="val 8999"/>
              </a:avLst>
            </a:prstGeom>
            <a:solidFill>
              <a:schemeClr val="accent4">
                <a:lumMod val="20000"/>
                <a:lumOff val="80000"/>
              </a:schemeClr>
            </a:solidFill>
            <a:ln w="6350">
              <a:noFill/>
            </a:ln>
            <a:effectLst>
              <a:outerShdw blurRad="57785" dist="33020" dir="3180000" algn="ctr">
                <a:srgbClr val="000000">
                  <a:alpha val="30000"/>
                </a:srgbClr>
              </a:outerShdw>
            </a:effectLst>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TextBox 15"/>
          <p:cNvSpPr txBox="1"/>
          <p:nvPr/>
        </p:nvSpPr>
        <p:spPr>
          <a:xfrm>
            <a:off x="4499992" y="908720"/>
            <a:ext cx="4752528" cy="400110"/>
          </a:xfrm>
          <a:prstGeom prst="rect">
            <a:avLst/>
          </a:prstGeom>
          <a:noFill/>
          <a:ln>
            <a:noFill/>
          </a:ln>
        </p:spPr>
        <p:txBody>
          <a:bodyPr wrap="square" rtlCol="0">
            <a:spAutoFit/>
          </a:bodyPr>
          <a:lstStyle/>
          <a:p>
            <a:r>
              <a:rPr lang="en-GB" sz="2000" spc="100" dirty="0" smtClean="0">
                <a:solidFill>
                  <a:schemeClr val="accent6">
                    <a:lumMod val="75000"/>
                  </a:schemeClr>
                </a:solidFill>
                <a:latin typeface="Century Gothic" pitchFamily="34" charset="0"/>
              </a:rPr>
              <a:t>We should </a:t>
            </a:r>
            <a:r>
              <a:rPr lang="en-GB" sz="2000" b="1" spc="100" dirty="0" smtClean="0">
                <a:solidFill>
                  <a:schemeClr val="accent6">
                    <a:lumMod val="75000"/>
                  </a:schemeClr>
                </a:solidFill>
                <a:latin typeface="Century Gothic" pitchFamily="34" charset="0"/>
              </a:rPr>
              <a:t>not</a:t>
            </a:r>
            <a:r>
              <a:rPr lang="en-GB" sz="2000" spc="100" dirty="0" smtClean="0">
                <a:solidFill>
                  <a:schemeClr val="accent6">
                    <a:lumMod val="75000"/>
                  </a:schemeClr>
                </a:solidFill>
                <a:latin typeface="Century Gothic" pitchFamily="34" charset="0"/>
              </a:rPr>
              <a:t> ban animal testing</a:t>
            </a:r>
            <a:endParaRPr lang="en-GB" sz="2000" spc="100" dirty="0">
              <a:solidFill>
                <a:schemeClr val="accent6">
                  <a:lumMod val="75000"/>
                </a:schemeClr>
              </a:solidFill>
              <a:latin typeface="Century Gothic" pitchFamily="34" charset="0"/>
            </a:endParaRPr>
          </a:p>
        </p:txBody>
      </p:sp>
      <p:sp>
        <p:nvSpPr>
          <p:cNvPr id="24" name="TextBox 23"/>
          <p:cNvSpPr txBox="1"/>
          <p:nvPr/>
        </p:nvSpPr>
        <p:spPr>
          <a:xfrm>
            <a:off x="179512" y="1394774"/>
            <a:ext cx="1872208" cy="892552"/>
          </a:xfrm>
          <a:prstGeom prst="rect">
            <a:avLst/>
          </a:prstGeom>
          <a:noFill/>
          <a:ln>
            <a:noFill/>
          </a:ln>
        </p:spPr>
        <p:txBody>
          <a:bodyPr wrap="square" rtlCol="0">
            <a:spAutoFit/>
          </a:bodyPr>
          <a:lstStyle/>
          <a:p>
            <a:r>
              <a:rPr lang="en-GB" sz="1300" dirty="0" smtClean="0">
                <a:latin typeface="Century Gothic" pitchFamily="34" charset="0"/>
              </a:rPr>
              <a:t>Viewpoint:</a:t>
            </a:r>
          </a:p>
          <a:p>
            <a:endParaRPr lang="en-GB" sz="1300" dirty="0" smtClean="0">
              <a:latin typeface="Century Gothic" pitchFamily="34" charset="0"/>
            </a:endParaRPr>
          </a:p>
          <a:p>
            <a:endParaRPr lang="en-GB" sz="1300" dirty="0" smtClean="0">
              <a:latin typeface="Century Gothic" pitchFamily="34" charset="0"/>
            </a:endParaRPr>
          </a:p>
          <a:p>
            <a:r>
              <a:rPr lang="en-GB" sz="1300" dirty="0" smtClean="0">
                <a:latin typeface="Century Gothic" pitchFamily="34" charset="0"/>
              </a:rPr>
              <a:t>Ethical thinking:</a:t>
            </a:r>
            <a:endParaRPr lang="en-GB" sz="1300" dirty="0">
              <a:latin typeface="Century Gothic" pitchFamily="34" charset="0"/>
            </a:endParaRPr>
          </a:p>
        </p:txBody>
      </p:sp>
      <p:sp>
        <p:nvSpPr>
          <p:cNvPr id="36" name="TextBox 35"/>
          <p:cNvSpPr txBox="1"/>
          <p:nvPr/>
        </p:nvSpPr>
        <p:spPr>
          <a:xfrm>
            <a:off x="179512" y="3104963"/>
            <a:ext cx="1872208" cy="892552"/>
          </a:xfrm>
          <a:prstGeom prst="rect">
            <a:avLst/>
          </a:prstGeom>
          <a:noFill/>
          <a:ln>
            <a:noFill/>
          </a:ln>
        </p:spPr>
        <p:txBody>
          <a:bodyPr wrap="square" rtlCol="0">
            <a:spAutoFit/>
          </a:bodyPr>
          <a:lstStyle/>
          <a:p>
            <a:r>
              <a:rPr lang="en-GB" sz="1300" dirty="0" smtClean="0">
                <a:latin typeface="Century Gothic" pitchFamily="34" charset="0"/>
              </a:rPr>
              <a:t>Viewpoint:</a:t>
            </a:r>
          </a:p>
          <a:p>
            <a:endParaRPr lang="en-GB" sz="1300" dirty="0" smtClean="0">
              <a:latin typeface="Century Gothic" pitchFamily="34" charset="0"/>
            </a:endParaRPr>
          </a:p>
          <a:p>
            <a:endParaRPr lang="en-GB" sz="1300" dirty="0" smtClean="0">
              <a:latin typeface="Century Gothic" pitchFamily="34" charset="0"/>
            </a:endParaRPr>
          </a:p>
          <a:p>
            <a:r>
              <a:rPr lang="en-GB" sz="1300" dirty="0" smtClean="0">
                <a:latin typeface="Century Gothic" pitchFamily="34" charset="0"/>
              </a:rPr>
              <a:t>Ethical thinking:</a:t>
            </a:r>
            <a:endParaRPr lang="en-GB" sz="1300" dirty="0">
              <a:latin typeface="Century Gothic" pitchFamily="34" charset="0"/>
            </a:endParaRPr>
          </a:p>
        </p:txBody>
      </p:sp>
      <p:sp>
        <p:nvSpPr>
          <p:cNvPr id="37" name="TextBox 36"/>
          <p:cNvSpPr txBox="1"/>
          <p:nvPr/>
        </p:nvSpPr>
        <p:spPr>
          <a:xfrm>
            <a:off x="179512" y="4851157"/>
            <a:ext cx="1872208" cy="892552"/>
          </a:xfrm>
          <a:prstGeom prst="rect">
            <a:avLst/>
          </a:prstGeom>
          <a:noFill/>
          <a:ln>
            <a:noFill/>
          </a:ln>
        </p:spPr>
        <p:txBody>
          <a:bodyPr wrap="square" rtlCol="0">
            <a:spAutoFit/>
          </a:bodyPr>
          <a:lstStyle/>
          <a:p>
            <a:r>
              <a:rPr lang="en-GB" sz="1300" dirty="0" smtClean="0">
                <a:latin typeface="Century Gothic" pitchFamily="34" charset="0"/>
              </a:rPr>
              <a:t>Viewpoint:</a:t>
            </a:r>
          </a:p>
          <a:p>
            <a:endParaRPr lang="en-GB" sz="1300" dirty="0" smtClean="0">
              <a:latin typeface="Century Gothic" pitchFamily="34" charset="0"/>
            </a:endParaRPr>
          </a:p>
          <a:p>
            <a:endParaRPr lang="en-GB" sz="1300" dirty="0" smtClean="0">
              <a:latin typeface="Century Gothic" pitchFamily="34" charset="0"/>
            </a:endParaRPr>
          </a:p>
          <a:p>
            <a:r>
              <a:rPr lang="en-GB" sz="1300" dirty="0" smtClean="0">
                <a:latin typeface="Century Gothic" pitchFamily="34" charset="0"/>
              </a:rPr>
              <a:t>Ethical thinking:</a:t>
            </a:r>
            <a:endParaRPr lang="en-GB" sz="1300" dirty="0">
              <a:latin typeface="Century Gothic" pitchFamily="34" charset="0"/>
            </a:endParaRPr>
          </a:p>
        </p:txBody>
      </p:sp>
      <p:sp>
        <p:nvSpPr>
          <p:cNvPr id="38" name="TextBox 37"/>
          <p:cNvSpPr txBox="1"/>
          <p:nvPr/>
        </p:nvSpPr>
        <p:spPr>
          <a:xfrm>
            <a:off x="4644008" y="1412777"/>
            <a:ext cx="1872208" cy="892552"/>
          </a:xfrm>
          <a:prstGeom prst="rect">
            <a:avLst/>
          </a:prstGeom>
          <a:noFill/>
          <a:ln>
            <a:noFill/>
          </a:ln>
        </p:spPr>
        <p:txBody>
          <a:bodyPr wrap="square" rtlCol="0">
            <a:spAutoFit/>
          </a:bodyPr>
          <a:lstStyle/>
          <a:p>
            <a:r>
              <a:rPr lang="en-GB" sz="1300" dirty="0" smtClean="0">
                <a:latin typeface="Century Gothic" pitchFamily="34" charset="0"/>
              </a:rPr>
              <a:t>Viewpoint:</a:t>
            </a:r>
          </a:p>
          <a:p>
            <a:endParaRPr lang="en-GB" sz="1300" dirty="0" smtClean="0">
              <a:latin typeface="Century Gothic" pitchFamily="34" charset="0"/>
            </a:endParaRPr>
          </a:p>
          <a:p>
            <a:endParaRPr lang="en-GB" sz="1300" dirty="0" smtClean="0">
              <a:latin typeface="Century Gothic" pitchFamily="34" charset="0"/>
            </a:endParaRPr>
          </a:p>
          <a:p>
            <a:r>
              <a:rPr lang="en-GB" sz="1300" dirty="0" smtClean="0">
                <a:latin typeface="Century Gothic" pitchFamily="34" charset="0"/>
              </a:rPr>
              <a:t>Ethical thinking:</a:t>
            </a:r>
            <a:endParaRPr lang="en-GB" sz="1300" dirty="0">
              <a:latin typeface="Century Gothic" pitchFamily="34" charset="0"/>
            </a:endParaRPr>
          </a:p>
        </p:txBody>
      </p:sp>
      <p:sp>
        <p:nvSpPr>
          <p:cNvPr id="39" name="TextBox 38"/>
          <p:cNvSpPr txBox="1"/>
          <p:nvPr/>
        </p:nvSpPr>
        <p:spPr>
          <a:xfrm>
            <a:off x="4644008" y="3122966"/>
            <a:ext cx="1872208" cy="892552"/>
          </a:xfrm>
          <a:prstGeom prst="rect">
            <a:avLst/>
          </a:prstGeom>
          <a:noFill/>
          <a:ln>
            <a:noFill/>
          </a:ln>
        </p:spPr>
        <p:txBody>
          <a:bodyPr wrap="square" rtlCol="0">
            <a:spAutoFit/>
          </a:bodyPr>
          <a:lstStyle/>
          <a:p>
            <a:r>
              <a:rPr lang="en-GB" sz="1300" dirty="0" smtClean="0">
                <a:latin typeface="Century Gothic" pitchFamily="34" charset="0"/>
              </a:rPr>
              <a:t>Viewpoint:</a:t>
            </a:r>
          </a:p>
          <a:p>
            <a:endParaRPr lang="en-GB" sz="1300" dirty="0" smtClean="0">
              <a:latin typeface="Century Gothic" pitchFamily="34" charset="0"/>
            </a:endParaRPr>
          </a:p>
          <a:p>
            <a:endParaRPr lang="en-GB" sz="1300" dirty="0" smtClean="0">
              <a:latin typeface="Century Gothic" pitchFamily="34" charset="0"/>
            </a:endParaRPr>
          </a:p>
          <a:p>
            <a:r>
              <a:rPr lang="en-GB" sz="1300" dirty="0" smtClean="0">
                <a:latin typeface="Century Gothic" pitchFamily="34" charset="0"/>
              </a:rPr>
              <a:t>Ethical thinking:</a:t>
            </a:r>
            <a:endParaRPr lang="en-GB" sz="1300" dirty="0">
              <a:latin typeface="Century Gothic" pitchFamily="34" charset="0"/>
            </a:endParaRPr>
          </a:p>
        </p:txBody>
      </p:sp>
      <p:sp>
        <p:nvSpPr>
          <p:cNvPr id="40" name="TextBox 39"/>
          <p:cNvSpPr txBox="1"/>
          <p:nvPr/>
        </p:nvSpPr>
        <p:spPr>
          <a:xfrm>
            <a:off x="4644008" y="4869160"/>
            <a:ext cx="1872208" cy="892552"/>
          </a:xfrm>
          <a:prstGeom prst="rect">
            <a:avLst/>
          </a:prstGeom>
          <a:noFill/>
          <a:ln>
            <a:noFill/>
          </a:ln>
        </p:spPr>
        <p:txBody>
          <a:bodyPr wrap="square" rtlCol="0">
            <a:spAutoFit/>
          </a:bodyPr>
          <a:lstStyle/>
          <a:p>
            <a:r>
              <a:rPr lang="en-GB" sz="1300" dirty="0" smtClean="0">
                <a:latin typeface="Century Gothic" pitchFamily="34" charset="0"/>
              </a:rPr>
              <a:t>Viewpoint:</a:t>
            </a:r>
          </a:p>
          <a:p>
            <a:endParaRPr lang="en-GB" sz="1300" dirty="0" smtClean="0">
              <a:latin typeface="Century Gothic" pitchFamily="34" charset="0"/>
            </a:endParaRPr>
          </a:p>
          <a:p>
            <a:endParaRPr lang="en-GB" sz="1300" dirty="0" smtClean="0">
              <a:latin typeface="Century Gothic" pitchFamily="34" charset="0"/>
            </a:endParaRPr>
          </a:p>
          <a:p>
            <a:r>
              <a:rPr lang="en-GB" sz="1300" dirty="0" smtClean="0">
                <a:latin typeface="Century Gothic" pitchFamily="34" charset="0"/>
              </a:rPr>
              <a:t>Ethical thinking:</a:t>
            </a:r>
            <a:endParaRPr lang="en-GB" sz="1300" dirty="0">
              <a:latin typeface="Century Gothic" pitchFamily="34" charset="0"/>
            </a:endParaRP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 xmlns:a14="http://schemas.microsoft.com/office/drawing/2010/main">
                  <a14:imgLayer r:embed="rId5">
                    <a14:imgEffect>
                      <a14:backgroundRemoval t="2473" b="100000" l="0" r="100000"/>
                    </a14:imgEffect>
                  </a14:imgLayer>
                </a14:imgProps>
              </a:ext>
              <a:ext uri="{28A0092B-C50C-407E-A947-70E740481C1C}">
                <a14:useLocalDpi xmlns="" xmlns:a14="http://schemas.microsoft.com/office/drawing/2010/main"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579938" y="5157192"/>
            <a:ext cx="1872785" cy="403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52270" y="4437112"/>
            <a:ext cx="1285875" cy="495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212022" y="4365104"/>
            <a:ext cx="912456" cy="4396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2340140" y="4437112"/>
            <a:ext cx="1181328" cy="5026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811797" y="5157192"/>
            <a:ext cx="611742" cy="4189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12248" y="3717032"/>
            <a:ext cx="601988" cy="2565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396262" y="5229203"/>
            <a:ext cx="1407851" cy="3134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5507942" y="4149083"/>
            <a:ext cx="1824038" cy="581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4428010" y="3501011"/>
            <a:ext cx="495823" cy="4311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 xmlns:a14="http://schemas.microsoft.com/office/drawing/2010/main" val="0"/>
              </a:ext>
            </a:extLst>
          </a:blip>
          <a:srcRect l="12568" r="40409"/>
          <a:stretch/>
        </p:blipFill>
        <p:spPr bwMode="auto">
          <a:xfrm>
            <a:off x="4068033" y="5157192"/>
            <a:ext cx="1104065" cy="3756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 xmlns:a14="http://schemas.microsoft.com/office/drawing/2010/main"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 xmlns:a14="http://schemas.microsoft.com/office/drawing/2010/main" val="0"/>
              </a:ext>
            </a:extLst>
          </a:blip>
          <a:srcRect/>
          <a:stretch>
            <a:fillRect/>
          </a:stretch>
        </p:blipFill>
        <p:spPr bwMode="auto">
          <a:xfrm>
            <a:off x="7811799" y="3573016"/>
            <a:ext cx="410310" cy="4704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 xmlns:a14="http://schemas.microsoft.com/office/drawing/2010/main" val="0"/>
              </a:ext>
            </a:extLst>
          </a:blip>
          <a:srcRect/>
          <a:stretch>
            <a:fillRect/>
          </a:stretch>
        </p:blipFill>
        <p:spPr bwMode="auto">
          <a:xfrm>
            <a:off x="2268144" y="3501011"/>
            <a:ext cx="878253" cy="608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43522</TotalTime>
  <Words>1347</Words>
  <Application>Microsoft Office PowerPoint</Application>
  <PresentationFormat>On-screen Show (4:3)</PresentationFormat>
  <Paragraphs>247</Paragraphs>
  <Slides>21</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Calibri</vt:lpstr>
      <vt:lpstr>Century Gothic</vt:lpstr>
      <vt:lpstr>Ebrima</vt:lpstr>
      <vt:lpstr>Mangal</vt:lpstr>
      <vt:lpstr>Wingdings 2</vt:lpstr>
      <vt:lpstr>ＭＳ Ｐゴシック</vt:lpstr>
      <vt:lpstr>Lato Regular</vt:lpstr>
      <vt:lpstr>LilyUPC</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Student sheets</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805</cp:revision>
  <dcterms:created xsi:type="dcterms:W3CDTF">2014-09-15T10:50:25Z</dcterms:created>
  <dcterms:modified xsi:type="dcterms:W3CDTF">2015-09-25T09:02:09Z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