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tags/tag29.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279" r:id="rId2"/>
    <p:sldId id="350" r:id="rId3"/>
    <p:sldId id="379" r:id="rId4"/>
    <p:sldId id="359" r:id="rId5"/>
    <p:sldId id="365" r:id="rId6"/>
    <p:sldId id="364" r:id="rId7"/>
    <p:sldId id="382" r:id="rId8"/>
    <p:sldId id="380" r:id="rId9"/>
    <p:sldId id="383" r:id="rId10"/>
    <p:sldId id="384" r:id="rId11"/>
    <p:sldId id="284" r:id="rId12"/>
    <p:sldId id="358" r:id="rId13"/>
    <p:sldId id="360" r:id="rId14"/>
    <p:sldId id="377" r:id="rId15"/>
    <p:sldId id="381" r:id="rId16"/>
    <p:sldId id="277" r:id="rId17"/>
    <p:sldId id="278" r:id="rId18"/>
  </p:sldIdLst>
  <p:sldSz cx="9144000" cy="6858000" type="screen4x3"/>
  <p:notesSz cx="6864350" cy="9998075"/>
  <p:embeddedFontLst>
    <p:embeddedFont>
      <p:font typeface="Calibri" pitchFamily="34" charset="0"/>
      <p:regular r:id="rId21"/>
      <p:bold r:id="rId22"/>
      <p:italic r:id="rId23"/>
      <p:boldItalic r:id="rId24"/>
    </p:embeddedFont>
    <p:embeddedFont>
      <p:font typeface="Century Gothic" pitchFamily="34" charset="0"/>
      <p:regular r:id="rId25"/>
      <p:bold r:id="rId26"/>
      <p:italic r:id="rId27"/>
      <p:boldItalic r:id="rId28"/>
    </p:embeddedFont>
    <p:embeddedFont>
      <p:font typeface="Ebrima" pitchFamily="2" charset="0"/>
      <p:regular r:id="rId29"/>
      <p:bold r:id="rId30"/>
    </p:embeddedFont>
    <p:embeddedFont>
      <p:font typeface="Mangal" pitchFamily="18" charset="0"/>
      <p:regular r:id="rId31"/>
      <p:bold r:id="rId32"/>
    </p:embeddedFont>
    <p:embeddedFont>
      <p:font typeface="ＭＳ Ｐゴシック" pitchFamily="34" charset="-128"/>
      <p:regular r:id="rId33"/>
    </p:embeddedFont>
    <p:embeddedFont>
      <p:font typeface="Wingdings 2" pitchFamily="18" charset="2"/>
      <p:regular r:id="rId34"/>
    </p:embeddedFont>
    <p:embeddedFont>
      <p:font typeface="LilyUPC" pitchFamily="34" charset="-34"/>
      <p:regular r:id="rId35"/>
      <p:bold r:id="rId36"/>
      <p:italic r:id="rId37"/>
      <p:boldItalic r:id="rId38"/>
    </p:embeddedFont>
  </p:embeddedFontLst>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75" clrIdx="0">
    <p:extLst/>
  </p:cmAuthor>
  <p:cmAuthor id="2" name="Gemma Young" initials="GY" lastIdx="71"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B9F15"/>
    <a:srgbClr val="FFD347"/>
    <a:srgbClr val="B33D96"/>
    <a:srgbClr val="FF9900"/>
    <a:srgbClr val="FEE7B8"/>
    <a:srgbClr val="FFFFFF"/>
    <a:srgbClr val="AC7F00"/>
    <a:srgbClr val="F6BB50"/>
    <a:srgbClr val="FEDB94"/>
    <a:srgbClr val="7A5A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34" autoAdjust="0"/>
    <p:restoredTop sz="92473" autoAdjust="0"/>
  </p:normalViewPr>
  <p:slideViewPr>
    <p:cSldViewPr>
      <p:cViewPr>
        <p:scale>
          <a:sx n="70" d="100"/>
          <a:sy n="70" d="100"/>
        </p:scale>
        <p:origin x="-112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05/10/2015</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p14="http://schemas.microsoft.com/office/powerpoint/2010/main" xmlns=""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05/10/2015</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Ask students to discuss in pairs what they think the issue is. </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Reveal the answer and further information . For a KS4 class you may wish to spend longer discussing the process of drug testing at this point.</a:t>
            </a:r>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2426186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4</a:t>
            </a:fld>
            <a:endParaRPr lang="en-GB" dirty="0"/>
          </a:p>
        </p:txBody>
      </p:sp>
    </p:spTree>
    <p:extLst>
      <p:ext uri="{BB962C8B-B14F-4D97-AF65-F5344CB8AC3E}">
        <p14:creationId xmlns:p14="http://schemas.microsoft.com/office/powerpoint/2010/main" xmlns="" val="242618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p14="http://schemas.microsoft.com/office/powerpoint/2010/main" xmlns="" val="2426186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The decision they will be making in the activity. Ask students for a show of hands to show who would sign the petition. </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6</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sz="1200" kern="1200" dirty="0" smtClean="0">
                <a:solidFill>
                  <a:schemeClr val="tx1"/>
                </a:solidFill>
                <a:latin typeface="+mn-lt"/>
                <a:ea typeface="+mn-ea"/>
                <a:cs typeface="+mn-cs"/>
              </a:rPr>
              <a:t>The objectives for this lesson </a:t>
            </a:r>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7</a:t>
            </a:fld>
            <a:endParaRPr lang="en-GB" dirty="0"/>
          </a:p>
        </p:txBody>
      </p:sp>
    </p:spTree>
    <p:extLst>
      <p:ext uri="{BB962C8B-B14F-4D97-AF65-F5344CB8AC3E}">
        <p14:creationId xmlns:p14="http://schemas.microsoft.com/office/powerpoint/2010/main" xmlns="" val="444575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 breakdown of how the students will use scientific evidence in lesson 1 and ethical thinking in lesson 2 to help them to make a decision.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p14="http://schemas.microsoft.com/office/powerpoint/2010/main" xmlns="" val="3041994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sz="1200" kern="1200" dirty="0" smtClean="0">
                <a:solidFill>
                  <a:schemeClr val="tx1"/>
                </a:solidFill>
                <a:latin typeface="+mn-lt"/>
                <a:ea typeface="+mn-ea"/>
                <a:cs typeface="+mn-cs"/>
              </a:rPr>
              <a:t>Introduce the need to develop more asthma drugs.</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Students work alone to apply their knowledge of the gas exchange system to explain how asthma affects it and how asthma drugs work (SS1). This task is used to activate their background knowledge so they are able to use it when looking at evidence in the next stage of the lesson.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9</a:t>
            </a:fld>
            <a:endParaRPr lang="en-GB" dirty="0"/>
          </a:p>
        </p:txBody>
      </p:sp>
    </p:spTree>
    <p:extLst>
      <p:ext uri="{BB962C8B-B14F-4D97-AF65-F5344CB8AC3E}">
        <p14:creationId xmlns:p14="http://schemas.microsoft.com/office/powerpoint/2010/main" xmlns="" val="3638424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Ask students to work in small groups and give each evidence cards (SS2) and an A3 copy of the continuum line (SS3). Students read each evidence card and then discuss as a group what it tells them about how essential animal testing is for drug development. They decide where to place each card on the line. When all cards have been placed, they discuss how essential they think animal testing is. </a:t>
            </a:r>
          </a:p>
          <a:p>
            <a:r>
              <a:rPr lang="en-GB" sz="1200" kern="1200" dirty="0" smtClean="0">
                <a:solidFill>
                  <a:schemeClr val="tx1"/>
                </a:solidFill>
                <a:latin typeface="+mn-lt"/>
                <a:ea typeface="+mn-ea"/>
                <a:cs typeface="+mn-cs"/>
              </a:rPr>
              <a:t>Ask groups for feedback and compare their thoughts. For any opinions presented, ask groups to use evidence and explain their reasoning.</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10</a:t>
            </a:fld>
            <a:endParaRPr lang="en-GB" dirty="0"/>
          </a:p>
        </p:txBody>
      </p:sp>
    </p:spTree>
    <p:extLst>
      <p:ext uri="{BB962C8B-B14F-4D97-AF65-F5344CB8AC3E}">
        <p14:creationId xmlns:p14="http://schemas.microsoft.com/office/powerpoint/2010/main" xmlns="" val="3756583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UK version</a:t>
            </a: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12</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13</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14</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15</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16</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17</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05/10/2015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05/10/2015</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2.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9.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2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3.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25.xml"/><Relationship Id="rId5" Type="http://schemas.openxmlformats.org/officeDocument/2006/relationships/image" Target="../media/image25.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slide" Target="slide1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28.xml"/><Relationship Id="rId6" Type="http://schemas.openxmlformats.org/officeDocument/2006/relationships/image" Target="../media/image23.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12.xml"/><Relationship Id="rId7" Type="http://schemas.openxmlformats.org/officeDocument/2006/relationships/image" Target="../media/image31.png"/><Relationship Id="rId2" Type="http://schemas.openxmlformats.org/officeDocument/2006/relationships/slideLayout" Target="../slideLayouts/slideLayout13.xml"/><Relationship Id="rId1" Type="http://schemas.openxmlformats.org/officeDocument/2006/relationships/tags" Target="../tags/tag30.xml"/><Relationship Id="rId6" Type="http://schemas.openxmlformats.org/officeDocument/2006/relationships/image" Target="../media/image28.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13.xml"/><Relationship Id="rId7" Type="http://schemas.openxmlformats.org/officeDocument/2006/relationships/image" Target="../media/image34.png"/><Relationship Id="rId2" Type="http://schemas.openxmlformats.org/officeDocument/2006/relationships/slideLayout" Target="../slideLayouts/slideLayout13.xml"/><Relationship Id="rId1" Type="http://schemas.openxmlformats.org/officeDocument/2006/relationships/tags" Target="../tags/tag31.xml"/><Relationship Id="rId6" Type="http://schemas.openxmlformats.org/officeDocument/2006/relationships/image" Target="../media/image28.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32.xml"/><Relationship Id="rId5" Type="http://schemas.openxmlformats.org/officeDocument/2006/relationships/image" Target="../media/image28.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notesSlide" Target="../notesSlides/notesSlide16.xml"/><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slideLayout" Target="../slideLayouts/slideLayout7.xml"/><Relationship Id="rId16" Type="http://schemas.openxmlformats.org/officeDocument/2006/relationships/image" Target="../media/image49.emf"/><Relationship Id="rId1" Type="http://schemas.openxmlformats.org/officeDocument/2006/relationships/tags" Target="../tags/tag34.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emf"/><Relationship Id="rId10" Type="http://schemas.openxmlformats.org/officeDocument/2006/relationships/image" Target="../media/image43.jpeg"/><Relationship Id="rId4" Type="http://schemas.openxmlformats.org/officeDocument/2006/relationships/image" Target="../media/image6.png"/><Relationship Id="rId9" Type="http://schemas.openxmlformats.org/officeDocument/2006/relationships/image" Target="../media/image42.png"/><Relationship Id="rId1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Animal Testing (1 of 2)</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med mouse inject.png"/>
          <p:cNvPicPr>
            <a:picLocks noChangeAspect="1"/>
          </p:cNvPicPr>
          <p:nvPr/>
        </p:nvPicPr>
        <p:blipFill>
          <a:blip r:embed="rId4" cstate="print"/>
          <a:srcRect l="16548"/>
          <a:stretch>
            <a:fillRect/>
          </a:stretch>
        </p:blipFill>
        <p:spPr>
          <a:xfrm>
            <a:off x="0" y="0"/>
            <a:ext cx="3851920" cy="3077168"/>
          </a:xfrm>
          <a:prstGeom prst="rect">
            <a:avLst/>
          </a:prstGeom>
        </p:spPr>
      </p:pic>
      <p:pic>
        <p:nvPicPr>
          <p:cNvPr id="18" name="Picture 17" descr="medical mouse on hand.png"/>
          <p:cNvPicPr>
            <a:picLocks noChangeAspect="1"/>
          </p:cNvPicPr>
          <p:nvPr/>
        </p:nvPicPr>
        <p:blipFill>
          <a:blip r:embed="rId5" cstate="print"/>
          <a:srcRect t="6793" b="12506"/>
          <a:stretch>
            <a:fillRect/>
          </a:stretch>
        </p:blipFill>
        <p:spPr>
          <a:xfrm>
            <a:off x="3779912" y="-27384"/>
            <a:ext cx="5364088" cy="3096344"/>
          </a:xfrm>
          <a:prstGeom prst="rect">
            <a:avLst/>
          </a:prstGeom>
        </p:spPr>
      </p:pic>
      <p:pic>
        <p:nvPicPr>
          <p:cNvPr id="26" name="Picture 25" descr="doctor_take tablet.png"/>
          <p:cNvPicPr>
            <a:picLocks noChangeAspect="1"/>
          </p:cNvPicPr>
          <p:nvPr/>
        </p:nvPicPr>
        <p:blipFill>
          <a:blip r:embed="rId6" cstate="print"/>
          <a:srcRect t="10881" r="13898"/>
          <a:stretch>
            <a:fillRect/>
          </a:stretch>
        </p:blipFill>
        <p:spPr>
          <a:xfrm flipH="1">
            <a:off x="0" y="3068960"/>
            <a:ext cx="4104456" cy="3538701"/>
          </a:xfrm>
          <a:prstGeom prst="rect">
            <a:avLst/>
          </a:prstGeom>
        </p:spPr>
      </p:pic>
      <p:pic>
        <p:nvPicPr>
          <p:cNvPr id="21" name="Picture 20" descr="chimp op.png"/>
          <p:cNvPicPr>
            <a:picLocks noChangeAspect="1"/>
          </p:cNvPicPr>
          <p:nvPr/>
        </p:nvPicPr>
        <p:blipFill>
          <a:blip r:embed="rId7" cstate="print"/>
          <a:srcRect l="12582"/>
          <a:stretch>
            <a:fillRect/>
          </a:stretch>
        </p:blipFill>
        <p:spPr>
          <a:xfrm>
            <a:off x="3131840" y="2243614"/>
            <a:ext cx="3991217" cy="35616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9" name="Picture 38" descr="vivisection stop.png"/>
          <p:cNvPicPr>
            <a:picLocks noChangeAspect="1"/>
          </p:cNvPicPr>
          <p:nvPr/>
        </p:nvPicPr>
        <p:blipFill>
          <a:blip r:embed="rId8" cstate="print"/>
          <a:stretch>
            <a:fillRect/>
          </a:stretch>
        </p:blipFill>
        <p:spPr>
          <a:xfrm>
            <a:off x="6196701" y="2304832"/>
            <a:ext cx="2947299" cy="4579975"/>
          </a:xfrm>
          <a:prstGeom prst="rect">
            <a:avLst/>
          </a:prstGeom>
        </p:spPr>
      </p:pic>
      <p:grpSp>
        <p:nvGrpSpPr>
          <p:cNvPr id="22" name="Group 21"/>
          <p:cNvGrpSpPr/>
          <p:nvPr/>
        </p:nvGrpSpPr>
        <p:grpSpPr>
          <a:xfrm>
            <a:off x="2627784" y="5661248"/>
            <a:ext cx="3384376" cy="576064"/>
            <a:chOff x="2627784" y="5661248"/>
            <a:chExt cx="3384376" cy="576064"/>
          </a:xfrm>
        </p:grpSpPr>
        <p:sp>
          <p:nvSpPr>
            <p:cNvPr id="33" name="Rounded Rectangle 32"/>
            <p:cNvSpPr/>
            <p:nvPr/>
          </p:nvSpPr>
          <p:spPr>
            <a:xfrm>
              <a:off x="2627784" y="5661248"/>
              <a:ext cx="3384376" cy="57606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TextBox 33"/>
            <p:cNvSpPr txBox="1"/>
            <p:nvPr/>
          </p:nvSpPr>
          <p:spPr>
            <a:xfrm>
              <a:off x="2771800" y="5695365"/>
              <a:ext cx="3096344" cy="507831"/>
            </a:xfrm>
            <a:prstGeom prst="rect">
              <a:avLst/>
            </a:prstGeom>
            <a:noFill/>
          </p:spPr>
          <p:txBody>
            <a:bodyPr wrap="square" rtlCol="0">
              <a:spAutoFit/>
            </a:bodyPr>
            <a:lstStyle/>
            <a:p>
              <a:r>
                <a:rPr lang="en-GB" sz="2700" dirty="0" smtClean="0">
                  <a:solidFill>
                    <a:schemeClr val="bg1"/>
                  </a:solidFill>
                  <a:latin typeface="Century Gothic" pitchFamily="34" charset="0"/>
                </a:rPr>
                <a:t>What is the issue?</a:t>
              </a:r>
            </a:p>
          </p:txBody>
        </p:sp>
      </p:grpSp>
      <p:sp>
        <p:nvSpPr>
          <p:cNvPr id="23" name="Rounded Rectangle 22"/>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5"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sp>
        <p:nvSpPr>
          <p:cNvPr id="27" name="Rectangle 26"/>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35" name="TextBox 34"/>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36" name="TextBox 35"/>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2000"/>
                                        <p:tgtEl>
                                          <p:spTgt spid="3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2000"/>
                                        <p:tgtEl>
                                          <p:spTgt spid="26"/>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000"/>
                                        <p:tgtEl>
                                          <p:spTgt spid="18"/>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childTnLst>
                          </p:cTn>
                        </p:par>
                        <p:par>
                          <p:cTn id="24" fill="hold">
                            <p:stCondLst>
                              <p:cond delay="10000"/>
                            </p:stCondLst>
                            <p:childTnLst>
                              <p:par>
                                <p:cTn id="25" presetID="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1000" fill="hold"/>
                                        <p:tgtEl>
                                          <p:spTgt spid="22"/>
                                        </p:tgtEl>
                                        <p:attrNameLst>
                                          <p:attrName>ppt_x</p:attrName>
                                        </p:attrNameLst>
                                      </p:cBhvr>
                                      <p:tavLst>
                                        <p:tav tm="0">
                                          <p:val>
                                            <p:strVal val="0-#ppt_w/2"/>
                                          </p:val>
                                        </p:tav>
                                        <p:tav tm="100000">
                                          <p:val>
                                            <p:strVal val="#ppt_x"/>
                                          </p:val>
                                        </p:tav>
                                      </p:tavLst>
                                    </p:anim>
                                    <p:anim calcmode="lin" valueType="num">
                                      <p:cBhvr additive="base">
                                        <p:cTn id="2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2049810"/>
            <a:ext cx="4032448" cy="3539430"/>
          </a:xfrm>
          <a:prstGeom prst="rect">
            <a:avLst/>
          </a:prstGeom>
        </p:spPr>
        <p:txBody>
          <a:bodyPr wrap="square">
            <a:spAutoFit/>
          </a:bodyPr>
          <a:lstStyle/>
          <a:p>
            <a:r>
              <a:rPr lang="en-GB" sz="3200" dirty="0" smtClean="0">
                <a:latin typeface="Century Gothic" pitchFamily="34" charset="0"/>
              </a:rPr>
              <a:t>New medicines (drugs) need to </a:t>
            </a:r>
            <a:br>
              <a:rPr lang="en-GB" sz="3200" dirty="0" smtClean="0">
                <a:latin typeface="Century Gothic" pitchFamily="34" charset="0"/>
              </a:rPr>
            </a:br>
            <a:r>
              <a:rPr lang="en-GB" sz="3200" dirty="0" smtClean="0">
                <a:latin typeface="Century Gothic" pitchFamily="34" charset="0"/>
              </a:rPr>
              <a:t>be tested to make sure they are </a:t>
            </a:r>
            <a:r>
              <a:rPr lang="en-GB" sz="3200" b="1" dirty="0" smtClean="0">
                <a:latin typeface="Century Gothic" pitchFamily="34" charset="0"/>
              </a:rPr>
              <a:t>safe</a:t>
            </a:r>
            <a:r>
              <a:rPr lang="en-GB" sz="3200" dirty="0" smtClean="0">
                <a:latin typeface="Century Gothic" pitchFamily="34" charset="0"/>
              </a:rPr>
              <a:t> and that </a:t>
            </a:r>
            <a:r>
              <a:rPr lang="en-GB" sz="3200" b="1" dirty="0" smtClean="0">
                <a:latin typeface="Century Gothic" pitchFamily="34" charset="0"/>
              </a:rPr>
              <a:t>they work</a:t>
            </a:r>
            <a:r>
              <a:rPr lang="en-GB" sz="3200" dirty="0" smtClean="0">
                <a:latin typeface="Century Gothic" pitchFamily="34" charset="0"/>
              </a:rPr>
              <a:t> before they can be used.</a:t>
            </a:r>
          </a:p>
        </p:txBody>
      </p:sp>
      <p:sp>
        <p:nvSpPr>
          <p:cNvPr id="8" name="TextBox 7"/>
          <p:cNvSpPr txBox="1"/>
          <p:nvPr/>
        </p:nvSpPr>
        <p:spPr>
          <a:xfrm>
            <a:off x="2771800" y="404664"/>
            <a:ext cx="5184576" cy="1200329"/>
          </a:xfrm>
          <a:prstGeom prst="rect">
            <a:avLst/>
          </a:prstGeom>
          <a:noFill/>
        </p:spPr>
        <p:txBody>
          <a:bodyPr wrap="square" rtlCol="0">
            <a:spAutoFit/>
          </a:bodyPr>
          <a:lstStyle/>
          <a:p>
            <a:pPr algn="r"/>
            <a:r>
              <a:rPr lang="en-GB" sz="3600" b="1" dirty="0" smtClean="0">
                <a:latin typeface="Century Gothic" pitchFamily="34" charset="0"/>
              </a:rPr>
              <a:t>Why do scientists use animal testing?</a:t>
            </a:r>
            <a:endParaRPr lang="en-GB" sz="3600" b="1" dirty="0">
              <a:latin typeface="Century Gothic" pitchFamily="34" charset="0"/>
            </a:endParaRPr>
          </a:p>
        </p:txBody>
      </p:sp>
      <p:sp>
        <p:nvSpPr>
          <p:cNvPr id="18" name="Rounded Rectangle 17"/>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sp>
        <p:nvSpPr>
          <p:cNvPr id="26" name="Rectangle 25"/>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30" name="TextBox 29"/>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31" name="TextBox 30"/>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pic>
        <p:nvPicPr>
          <p:cNvPr id="3" name="Picture 2"/>
          <p:cNvPicPr>
            <a:picLocks noChangeAspect="1" noChangeArrowheads="1"/>
          </p:cNvPicPr>
          <p:nvPr/>
        </p:nvPicPr>
        <p:blipFill>
          <a:blip r:embed="rId4" cstate="print"/>
          <a:srcRect r="14667"/>
          <a:stretch>
            <a:fillRect/>
          </a:stretch>
        </p:blipFill>
        <p:spPr bwMode="auto">
          <a:xfrm>
            <a:off x="-252536" y="1052736"/>
            <a:ext cx="4608512" cy="5400600"/>
          </a:xfrm>
          <a:prstGeom prst="rect">
            <a:avLst/>
          </a:prstGeom>
          <a:ln>
            <a:noFill/>
          </a:ln>
          <a:effectLst>
            <a:softEdge rad="112500"/>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med mouse inject.png"/>
          <p:cNvPicPr>
            <a:picLocks noChangeAspect="1"/>
          </p:cNvPicPr>
          <p:nvPr/>
        </p:nvPicPr>
        <p:blipFill>
          <a:blip r:embed="rId4" cstate="print"/>
          <a:srcRect b="13291"/>
          <a:stretch>
            <a:fillRect/>
          </a:stretch>
        </p:blipFill>
        <p:spPr>
          <a:xfrm>
            <a:off x="0" y="4320480"/>
            <a:ext cx="4063380" cy="2348880"/>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5004048" y="1412776"/>
            <a:ext cx="3960440" cy="1138773"/>
          </a:xfrm>
          <a:prstGeom prst="rect">
            <a:avLst/>
          </a:prstGeom>
        </p:spPr>
        <p:txBody>
          <a:bodyPr wrap="square">
            <a:spAutoFit/>
          </a:bodyPr>
          <a:lstStyle/>
          <a:p>
            <a:pPr marL="355600" indent="-355600"/>
            <a:r>
              <a:rPr lang="en-GB" sz="4000" b="1" dirty="0" smtClean="0">
                <a:solidFill>
                  <a:srgbClr val="C00000"/>
                </a:solidFill>
                <a:latin typeface="Century Gothic" pitchFamily="34" charset="0"/>
              </a:rPr>
              <a:t>1</a:t>
            </a:r>
            <a:r>
              <a:rPr lang="en-GB" sz="2800" dirty="0" smtClean="0">
                <a:latin typeface="Century Gothic" pitchFamily="34" charset="0"/>
              </a:rPr>
              <a:t>	</a:t>
            </a:r>
            <a:r>
              <a:rPr lang="en-GB" sz="2800" b="1" dirty="0" smtClean="0">
                <a:latin typeface="Century Gothic" pitchFamily="34" charset="0"/>
              </a:rPr>
              <a:t>Human cells </a:t>
            </a:r>
            <a:r>
              <a:rPr lang="en-GB" sz="2800" dirty="0" smtClean="0">
                <a:latin typeface="Century Gothic" pitchFamily="34" charset="0"/>
              </a:rPr>
              <a:t>to see if it has an effect.</a:t>
            </a:r>
          </a:p>
        </p:txBody>
      </p:sp>
      <p:sp>
        <p:nvSpPr>
          <p:cNvPr id="14" name="Rectangle 13"/>
          <p:cNvSpPr/>
          <p:nvPr/>
        </p:nvSpPr>
        <p:spPr>
          <a:xfrm>
            <a:off x="4788024" y="5242555"/>
            <a:ext cx="3960440" cy="1138773"/>
          </a:xfrm>
          <a:prstGeom prst="rect">
            <a:avLst/>
          </a:prstGeom>
        </p:spPr>
        <p:txBody>
          <a:bodyPr wrap="square">
            <a:spAutoFit/>
          </a:bodyPr>
          <a:lstStyle/>
          <a:p>
            <a:pPr marL="355600" indent="-355600"/>
            <a:r>
              <a:rPr lang="en-GB" sz="4000" b="1" dirty="0" smtClean="0">
                <a:solidFill>
                  <a:srgbClr val="C00000"/>
                </a:solidFill>
                <a:latin typeface="Century Gothic" pitchFamily="34" charset="0"/>
              </a:rPr>
              <a:t>3</a:t>
            </a:r>
            <a:r>
              <a:rPr lang="en-GB" sz="2800" dirty="0" smtClean="0">
                <a:latin typeface="Century Gothic" pitchFamily="34" charset="0"/>
              </a:rPr>
              <a:t>	</a:t>
            </a:r>
            <a:r>
              <a:rPr lang="en-GB" sz="2800" b="1" dirty="0" smtClean="0">
                <a:latin typeface="Century Gothic" pitchFamily="34" charset="0"/>
              </a:rPr>
              <a:t>Humans</a:t>
            </a:r>
            <a:r>
              <a:rPr lang="en-GB" sz="2800" dirty="0" smtClean="0">
                <a:latin typeface="Century Gothic" pitchFamily="34" charset="0"/>
              </a:rPr>
              <a:t> to find out if it helps the illness.</a:t>
            </a:r>
          </a:p>
        </p:txBody>
      </p:sp>
      <p:sp>
        <p:nvSpPr>
          <p:cNvPr id="18" name="Rounded Rectangle 17"/>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4</a:t>
            </a:fld>
            <a:endParaRPr lang="en-GB" altLang="en-US" sz="1400" b="1" dirty="0">
              <a:solidFill>
                <a:schemeClr val="bg1"/>
              </a:solidFill>
              <a:latin typeface="Century Gothic" pitchFamily="34" charset="0"/>
            </a:endParaRPr>
          </a:p>
        </p:txBody>
      </p:sp>
      <p:pic>
        <p:nvPicPr>
          <p:cNvPr id="22" name="Picture 4"/>
          <p:cNvPicPr>
            <a:picLocks noChangeAspect="1" noChangeArrowheads="1"/>
          </p:cNvPicPr>
          <p:nvPr/>
        </p:nvPicPr>
        <p:blipFill>
          <a:blip r:embed="rId5" cstate="print"/>
          <a:stretch>
            <a:fillRect/>
          </a:stretch>
        </p:blipFill>
        <p:spPr bwMode="auto">
          <a:xfrm>
            <a:off x="2123728" y="883814"/>
            <a:ext cx="2967649" cy="1969122"/>
          </a:xfrm>
          <a:prstGeom prst="ellipse">
            <a:avLst/>
          </a:prstGeom>
          <a:ln>
            <a:noFill/>
          </a:ln>
          <a:effectLst>
            <a:softEdge rad="112500"/>
          </a:effectLst>
        </p:spPr>
      </p:pic>
      <p:sp>
        <p:nvSpPr>
          <p:cNvPr id="23" name="TextBox 22"/>
          <p:cNvSpPr txBox="1"/>
          <p:nvPr/>
        </p:nvSpPr>
        <p:spPr>
          <a:xfrm>
            <a:off x="2411760" y="260648"/>
            <a:ext cx="5616624" cy="646331"/>
          </a:xfrm>
          <a:prstGeom prst="rect">
            <a:avLst/>
          </a:prstGeom>
          <a:noFill/>
        </p:spPr>
        <p:txBody>
          <a:bodyPr wrap="square" rtlCol="0">
            <a:spAutoFit/>
          </a:bodyPr>
          <a:lstStyle/>
          <a:p>
            <a:r>
              <a:rPr lang="en-GB" sz="3600" b="1" dirty="0" smtClean="0">
                <a:latin typeface="Century Gothic" pitchFamily="34" charset="0"/>
              </a:rPr>
              <a:t>A new drug is tested on:</a:t>
            </a:r>
            <a:endParaRPr lang="en-GB" sz="3600" b="1" dirty="0">
              <a:latin typeface="Century Gothic" pitchFamily="34" charset="0"/>
            </a:endParaRPr>
          </a:p>
        </p:txBody>
      </p:sp>
      <p:pic>
        <p:nvPicPr>
          <p:cNvPr id="15" name="Picture 14" descr="doctor_take tablet.png"/>
          <p:cNvPicPr>
            <a:picLocks noChangeAspect="1"/>
          </p:cNvPicPr>
          <p:nvPr/>
        </p:nvPicPr>
        <p:blipFill>
          <a:blip r:embed="rId6" cstate="print"/>
          <a:srcRect l="9167" t="11376" r="11993" b="36123"/>
          <a:stretch>
            <a:fillRect/>
          </a:stretch>
        </p:blipFill>
        <p:spPr>
          <a:xfrm>
            <a:off x="4644008" y="2780928"/>
            <a:ext cx="4283968" cy="23762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4" name="Rectangle 23"/>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28" name="TextBox 27"/>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29" name="TextBox 28"/>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
        <p:nvSpPr>
          <p:cNvPr id="16" name="Rectangle 15"/>
          <p:cNvSpPr/>
          <p:nvPr/>
        </p:nvSpPr>
        <p:spPr>
          <a:xfrm>
            <a:off x="179512" y="2723436"/>
            <a:ext cx="4032448" cy="1569660"/>
          </a:xfrm>
          <a:prstGeom prst="rect">
            <a:avLst/>
          </a:prstGeom>
        </p:spPr>
        <p:txBody>
          <a:bodyPr wrap="square">
            <a:spAutoFit/>
          </a:bodyPr>
          <a:lstStyle/>
          <a:p>
            <a:pPr marL="355600" indent="-355600"/>
            <a:r>
              <a:rPr lang="en-GB" sz="4000" b="1" dirty="0" smtClean="0">
                <a:solidFill>
                  <a:srgbClr val="C00000"/>
                </a:solidFill>
                <a:latin typeface="Century Gothic" pitchFamily="34" charset="0"/>
              </a:rPr>
              <a:t>2</a:t>
            </a:r>
            <a:r>
              <a:rPr lang="en-GB" sz="2800" dirty="0" smtClean="0">
                <a:latin typeface="Century Gothic" pitchFamily="34" charset="0"/>
              </a:rPr>
              <a:t>	</a:t>
            </a:r>
            <a:r>
              <a:rPr lang="en-GB" sz="2800" b="1" dirty="0" smtClean="0">
                <a:latin typeface="Century Gothic" pitchFamily="34" charset="0"/>
              </a:rPr>
              <a:t>Animals</a:t>
            </a:r>
            <a:r>
              <a:rPr lang="en-GB" sz="2800" dirty="0" smtClean="0">
                <a:latin typeface="Century Gothic" pitchFamily="34" charset="0"/>
              </a:rPr>
              <a:t> to check if it safe and works in a whole organism.</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000"/>
                                        <p:tgtEl>
                                          <p:spTgt spid="16"/>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000"/>
                                        <p:tgtEl>
                                          <p:spTgt spid="15"/>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539552" y="908720"/>
            <a:ext cx="5472608" cy="1008112"/>
            <a:chOff x="467544" y="1340768"/>
            <a:chExt cx="5472608" cy="1008112"/>
          </a:xfrm>
        </p:grpSpPr>
        <p:sp>
          <p:nvSpPr>
            <p:cNvPr id="38" name="Rounded Rectangle 37"/>
            <p:cNvSpPr/>
            <p:nvPr/>
          </p:nvSpPr>
          <p:spPr>
            <a:xfrm>
              <a:off x="467544" y="1340768"/>
              <a:ext cx="5472608" cy="1008112"/>
            </a:xfrm>
            <a:prstGeom prst="roundRect">
              <a:avLst/>
            </a:prstGeom>
            <a:noFill/>
            <a:ln w="6350">
              <a:solidFill>
                <a:srgbClr val="EB9F1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539552" y="1340768"/>
              <a:ext cx="5112568" cy="954107"/>
            </a:xfrm>
            <a:prstGeom prst="rect">
              <a:avLst/>
            </a:prstGeom>
          </p:spPr>
          <p:txBody>
            <a:bodyPr wrap="square">
              <a:spAutoFit/>
            </a:bodyPr>
            <a:lstStyle/>
            <a:p>
              <a:r>
                <a:rPr lang="en-GB" sz="2800" dirty="0" smtClean="0">
                  <a:latin typeface="Century Gothic" pitchFamily="34" charset="0"/>
                </a:rPr>
                <a:t>Animals are also used in other areas of research. </a:t>
              </a:r>
            </a:p>
          </p:txBody>
        </p:sp>
      </p:grpSp>
      <p:pic>
        <p:nvPicPr>
          <p:cNvPr id="1026" name="Picture 2"/>
          <p:cNvPicPr>
            <a:picLocks noChangeAspect="1" noChangeArrowheads="1"/>
          </p:cNvPicPr>
          <p:nvPr/>
        </p:nvPicPr>
        <p:blipFill>
          <a:blip r:embed="rId4" cstate="print"/>
          <a:srcRect l="12391"/>
          <a:stretch>
            <a:fillRect/>
          </a:stretch>
        </p:blipFill>
        <p:spPr bwMode="auto">
          <a:xfrm>
            <a:off x="5508104" y="-156499"/>
            <a:ext cx="3960440" cy="7101299"/>
          </a:xfrm>
          <a:prstGeom prst="rect">
            <a:avLst/>
          </a:prstGeom>
          <a:ln>
            <a:noFill/>
          </a:ln>
          <a:effectLst>
            <a:softEdge rad="112500"/>
          </a:effectLst>
        </p:spPr>
      </p:pic>
      <p:grpSp>
        <p:nvGrpSpPr>
          <p:cNvPr id="37" name="Group 36"/>
          <p:cNvGrpSpPr/>
          <p:nvPr/>
        </p:nvGrpSpPr>
        <p:grpSpPr>
          <a:xfrm>
            <a:off x="683568" y="4332005"/>
            <a:ext cx="3600400" cy="1656184"/>
            <a:chOff x="683568" y="4332005"/>
            <a:chExt cx="3600400" cy="1656184"/>
          </a:xfrm>
        </p:grpSpPr>
        <p:sp>
          <p:nvSpPr>
            <p:cNvPr id="36" name="Rounded Rectangle 35"/>
            <p:cNvSpPr/>
            <p:nvPr/>
          </p:nvSpPr>
          <p:spPr>
            <a:xfrm>
              <a:off x="683568" y="4332005"/>
              <a:ext cx="3600400" cy="1656184"/>
            </a:xfrm>
            <a:prstGeom prst="roundRect">
              <a:avLst/>
            </a:prstGeom>
            <a:solidFill>
              <a:srgbClr val="EB9F1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755576" y="4346521"/>
              <a:ext cx="3024336" cy="1569660"/>
            </a:xfrm>
            <a:prstGeom prst="rect">
              <a:avLst/>
            </a:prstGeom>
          </p:spPr>
          <p:txBody>
            <a:bodyPr wrap="square">
              <a:spAutoFit/>
            </a:bodyPr>
            <a:lstStyle/>
            <a:p>
              <a:r>
                <a:rPr lang="en-GB" sz="2400" dirty="0" smtClean="0">
                  <a:solidFill>
                    <a:schemeClr val="bg1"/>
                  </a:solidFill>
                  <a:latin typeface="Century Gothic" pitchFamily="34" charset="0"/>
                </a:rPr>
                <a:t>They can be used to test cosmetics. </a:t>
              </a:r>
              <a:r>
                <a:rPr lang="en-GB" sz="2400" b="1" dirty="0" smtClean="0">
                  <a:solidFill>
                    <a:schemeClr val="bg1"/>
                  </a:solidFill>
                  <a:latin typeface="Century Gothic" pitchFamily="34" charset="0"/>
                </a:rPr>
                <a:t>This in now banned in Europe.</a:t>
              </a:r>
            </a:p>
          </p:txBody>
        </p:sp>
      </p:grpSp>
      <p:sp>
        <p:nvSpPr>
          <p:cNvPr id="19" name="Rectangle 18"/>
          <p:cNvSpPr/>
          <p:nvPr/>
        </p:nvSpPr>
        <p:spPr>
          <a:xfrm>
            <a:off x="467544" y="2132856"/>
            <a:ext cx="4211960" cy="1815882"/>
          </a:xfrm>
          <a:prstGeom prst="rect">
            <a:avLst/>
          </a:prstGeom>
        </p:spPr>
        <p:txBody>
          <a:bodyPr wrap="square">
            <a:spAutoFit/>
          </a:bodyPr>
          <a:lstStyle/>
          <a:p>
            <a:r>
              <a:rPr lang="en-GB" sz="2800" dirty="0" smtClean="0">
                <a:latin typeface="Century Gothic" pitchFamily="34" charset="0"/>
              </a:rPr>
              <a:t>For example, animals were used to test if space travel was </a:t>
            </a:r>
          </a:p>
          <a:p>
            <a:r>
              <a:rPr lang="en-GB" sz="2800" dirty="0" smtClean="0">
                <a:latin typeface="Century Gothic" pitchFamily="34" charset="0"/>
              </a:rPr>
              <a:t>safe for humans.</a:t>
            </a:r>
          </a:p>
        </p:txBody>
      </p:sp>
      <p:sp>
        <p:nvSpPr>
          <p:cNvPr id="21" name="Rounded Rectangle 20"/>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2"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5</a:t>
            </a:fld>
            <a:endParaRPr lang="en-GB" altLang="en-US" sz="1400" b="1" dirty="0">
              <a:solidFill>
                <a:schemeClr val="bg1"/>
              </a:solidFill>
              <a:latin typeface="Century Gothic" pitchFamily="34" charset="0"/>
            </a:endParaRPr>
          </a:p>
        </p:txBody>
      </p:sp>
      <p:grpSp>
        <p:nvGrpSpPr>
          <p:cNvPr id="35" name="Group 34"/>
          <p:cNvGrpSpPr/>
          <p:nvPr/>
        </p:nvGrpSpPr>
        <p:grpSpPr>
          <a:xfrm>
            <a:off x="3738842" y="2559407"/>
            <a:ext cx="1841270" cy="4253969"/>
            <a:chOff x="3707904" y="2420888"/>
            <a:chExt cx="1841270" cy="4253969"/>
          </a:xfrm>
        </p:grpSpPr>
        <p:pic>
          <p:nvPicPr>
            <p:cNvPr id="32" name="Picture 31" descr="shampoo bottle.png"/>
            <p:cNvPicPr>
              <a:picLocks noChangeAspect="1"/>
            </p:cNvPicPr>
            <p:nvPr/>
          </p:nvPicPr>
          <p:blipFill>
            <a:blip r:embed="rId5" cstate="print"/>
            <a:stretch>
              <a:fillRect/>
            </a:stretch>
          </p:blipFill>
          <p:spPr>
            <a:xfrm>
              <a:off x="3707904" y="2420888"/>
              <a:ext cx="1841270" cy="4253969"/>
            </a:xfrm>
            <a:prstGeom prst="rect">
              <a:avLst/>
            </a:prstGeom>
          </p:spPr>
        </p:pic>
        <p:grpSp>
          <p:nvGrpSpPr>
            <p:cNvPr id="33" name="Group 32"/>
            <p:cNvGrpSpPr/>
            <p:nvPr/>
          </p:nvGrpSpPr>
          <p:grpSpPr>
            <a:xfrm>
              <a:off x="4144563" y="5007304"/>
              <a:ext cx="950903" cy="869968"/>
              <a:chOff x="4144563" y="3675026"/>
              <a:chExt cx="950903" cy="869968"/>
            </a:xfrm>
          </p:grpSpPr>
          <p:pic>
            <p:nvPicPr>
              <p:cNvPr id="27" name="Picture 26" descr="rabbit symbol.png"/>
              <p:cNvPicPr>
                <a:picLocks noChangeAspect="1"/>
              </p:cNvPicPr>
              <p:nvPr/>
            </p:nvPicPr>
            <p:blipFill>
              <a:blip r:embed="rId6" cstate="print"/>
              <a:stretch>
                <a:fillRect/>
              </a:stretch>
            </p:blipFill>
            <p:spPr>
              <a:xfrm>
                <a:off x="4283968" y="3675026"/>
                <a:ext cx="720080" cy="546062"/>
              </a:xfrm>
              <a:prstGeom prst="rect">
                <a:avLst/>
              </a:prstGeom>
            </p:spPr>
          </p:pic>
          <p:sp>
            <p:nvSpPr>
              <p:cNvPr id="28" name="Rectangle 27"/>
              <p:cNvSpPr/>
              <p:nvPr/>
            </p:nvSpPr>
            <p:spPr>
              <a:xfrm>
                <a:off x="4249371" y="4186326"/>
                <a:ext cx="728252" cy="347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4159142" y="4152387"/>
                <a:ext cx="936324" cy="283476"/>
              </a:xfrm>
              <a:prstGeom prst="rect">
                <a:avLst/>
              </a:prstGeom>
              <a:noFill/>
            </p:spPr>
            <p:txBody>
              <a:bodyPr wrap="square" rtlCol="0">
                <a:spAutoFit/>
              </a:bodyPr>
              <a:lstStyle/>
              <a:p>
                <a:pPr algn="ctr">
                  <a:lnSpc>
                    <a:spcPts val="1600"/>
                  </a:lnSpc>
                </a:pPr>
                <a:r>
                  <a:rPr lang="en-GB" sz="1100" b="1" dirty="0" smtClean="0"/>
                  <a:t>NOT TESTED</a:t>
                </a:r>
                <a:endParaRPr lang="en-GB" sz="1100" b="1" dirty="0"/>
              </a:p>
            </p:txBody>
          </p:sp>
          <p:sp>
            <p:nvSpPr>
              <p:cNvPr id="30" name="TextBox 29"/>
              <p:cNvSpPr txBox="1"/>
              <p:nvPr/>
            </p:nvSpPr>
            <p:spPr>
              <a:xfrm>
                <a:off x="4144563" y="4261518"/>
                <a:ext cx="936324" cy="283476"/>
              </a:xfrm>
              <a:prstGeom prst="rect">
                <a:avLst/>
              </a:prstGeom>
              <a:noFill/>
            </p:spPr>
            <p:txBody>
              <a:bodyPr wrap="square" rtlCol="0">
                <a:spAutoFit/>
              </a:bodyPr>
              <a:lstStyle/>
              <a:p>
                <a:pPr algn="ctr">
                  <a:lnSpc>
                    <a:spcPts val="1600"/>
                  </a:lnSpc>
                </a:pPr>
                <a:r>
                  <a:rPr lang="en-GB" sz="1100" b="1" spc="-50" dirty="0" smtClean="0"/>
                  <a:t>ON ANIMALS</a:t>
                </a:r>
                <a:endParaRPr lang="en-GB" sz="1100" b="1" spc="-50" dirty="0"/>
              </a:p>
            </p:txBody>
          </p:sp>
        </p:grpSp>
        <p:sp>
          <p:nvSpPr>
            <p:cNvPr id="34" name="TextBox 33"/>
            <p:cNvSpPr txBox="1"/>
            <p:nvPr/>
          </p:nvSpPr>
          <p:spPr>
            <a:xfrm>
              <a:off x="3728439" y="4191471"/>
              <a:ext cx="1800200" cy="461665"/>
            </a:xfrm>
            <a:prstGeom prst="rect">
              <a:avLst/>
            </a:prstGeom>
            <a:noFill/>
          </p:spPr>
          <p:txBody>
            <a:bodyPr wrap="square" rtlCol="0">
              <a:spAutoFit/>
            </a:bodyPr>
            <a:lstStyle/>
            <a:p>
              <a:pPr algn="ctr"/>
              <a:r>
                <a:rPr lang="en-GB" sz="2400" b="1" spc="-100" dirty="0" smtClean="0">
                  <a:solidFill>
                    <a:srgbClr val="EB9F15"/>
                  </a:solidFill>
                  <a:latin typeface="Century Gothic" pitchFamily="34" charset="0"/>
                </a:rPr>
                <a:t>SHAMPOO</a:t>
              </a:r>
              <a:endParaRPr lang="en-GB" sz="2400" b="1" spc="-100" dirty="0">
                <a:solidFill>
                  <a:srgbClr val="EB9F15"/>
                </a:solidFill>
                <a:latin typeface="Century Gothic" pitchFamily="34" charset="0"/>
              </a:endParaRPr>
            </a:p>
          </p:txBody>
        </p:sp>
      </p:grpSp>
      <p:sp>
        <p:nvSpPr>
          <p:cNvPr id="31" name="Rectangle 30"/>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43" name="TextBox 42"/>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44" name="TextBox 43"/>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1000"/>
                                        <p:tgtEl>
                                          <p:spTgt spid="37"/>
                                        </p:tgtEl>
                                      </p:cBhvr>
                                    </p:animEffect>
                                  </p:childTnLst>
                                </p:cTn>
                              </p:par>
                              <p:par>
                                <p:cTn id="16" presetID="10" presetClass="entr" presetSubtype="0" fill="hold" nodeType="withEffect">
                                  <p:stCondLst>
                                    <p:cond delay="50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hands up posters 2.png"/>
          <p:cNvPicPr>
            <a:picLocks noChangeAspect="1"/>
          </p:cNvPicPr>
          <p:nvPr/>
        </p:nvPicPr>
        <p:blipFill>
          <a:blip r:embed="rId4" cstate="print"/>
          <a:stretch>
            <a:fillRect/>
          </a:stretch>
        </p:blipFill>
        <p:spPr>
          <a:xfrm>
            <a:off x="0" y="501352"/>
            <a:ext cx="9144000" cy="6096000"/>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2771800" y="332656"/>
            <a:ext cx="3888432" cy="2520280"/>
          </a:xfrm>
          <a:prstGeom prst="rect">
            <a:avLst/>
          </a:prstGeom>
          <a:solidFill>
            <a:schemeClr val="bg1">
              <a:lumMod val="95000"/>
            </a:schemeClr>
          </a:solidFill>
          <a:ln w="6350">
            <a:solidFill>
              <a:schemeClr val="bg1">
                <a:lumMod val="65000"/>
              </a:schemeClr>
            </a:solid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179512" y="3356992"/>
            <a:ext cx="3229904" cy="1754326"/>
          </a:xfrm>
          <a:prstGeom prst="rect">
            <a:avLst/>
          </a:prstGeom>
          <a:noFill/>
        </p:spPr>
        <p:txBody>
          <a:bodyPr wrap="square" rtlCol="0">
            <a:spAutoFit/>
          </a:bodyPr>
          <a:lstStyle/>
          <a:p>
            <a:pPr algn="ctr"/>
            <a:r>
              <a:rPr lang="en-GB" sz="3600" b="1" dirty="0" smtClean="0">
                <a:latin typeface="Century Gothic" pitchFamily="34" charset="0"/>
              </a:rPr>
              <a:t>1.2 million votes for a ban – join us!</a:t>
            </a:r>
            <a:endParaRPr lang="en-GB" sz="2800" b="1" dirty="0" smtClean="0">
              <a:latin typeface="Century Gothic" pitchFamily="34" charset="0"/>
            </a:endParaRPr>
          </a:p>
        </p:txBody>
      </p:sp>
      <p:pic>
        <p:nvPicPr>
          <p:cNvPr id="20" name="Picture 19" descr="guinea pig inject.png"/>
          <p:cNvPicPr>
            <a:picLocks noChangeAspect="1"/>
          </p:cNvPicPr>
          <p:nvPr/>
        </p:nvPicPr>
        <p:blipFill>
          <a:blip r:embed="rId5" cstate="print"/>
          <a:srcRect b="6667"/>
          <a:stretch>
            <a:fillRect/>
          </a:stretch>
        </p:blipFill>
        <p:spPr>
          <a:xfrm>
            <a:off x="2771800" y="332657"/>
            <a:ext cx="3943185" cy="2448271"/>
          </a:xfrm>
          <a:prstGeom prst="rect">
            <a:avLst/>
          </a:prstGeom>
        </p:spPr>
      </p:pic>
      <p:sp>
        <p:nvSpPr>
          <p:cNvPr id="30" name="Rectangle 29"/>
          <p:cNvSpPr/>
          <p:nvPr/>
        </p:nvSpPr>
        <p:spPr>
          <a:xfrm rot="285952">
            <a:off x="177557" y="831902"/>
            <a:ext cx="2808312" cy="1803163"/>
          </a:xfrm>
          <a:prstGeom prst="rect">
            <a:avLst/>
          </a:prstGeom>
          <a:solidFill>
            <a:schemeClr val="bg1">
              <a:lumMod val="95000"/>
            </a:schemeClr>
          </a:solidFill>
          <a:ln w="6350">
            <a:solidFill>
              <a:schemeClr val="bg1">
                <a:lumMod val="65000"/>
              </a:schemeClr>
            </a:solid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rot="308986">
            <a:off x="299408" y="806763"/>
            <a:ext cx="2617728" cy="1692771"/>
          </a:xfrm>
          <a:prstGeom prst="rect">
            <a:avLst/>
          </a:prstGeom>
          <a:noFill/>
        </p:spPr>
        <p:txBody>
          <a:bodyPr wrap="square" rtlCol="0">
            <a:spAutoFit/>
          </a:bodyPr>
          <a:lstStyle/>
          <a:p>
            <a:pPr algn="ctr"/>
            <a:r>
              <a:rPr lang="en-GB" sz="2800" b="1" dirty="0" smtClean="0">
                <a:latin typeface="Century Gothic" pitchFamily="34" charset="0"/>
              </a:rPr>
              <a:t>Say </a:t>
            </a:r>
            <a:r>
              <a:rPr lang="en-GB" sz="4800" b="1" dirty="0" smtClean="0">
                <a:solidFill>
                  <a:srgbClr val="FF0000"/>
                </a:solidFill>
                <a:latin typeface="Century Gothic" pitchFamily="34" charset="0"/>
              </a:rPr>
              <a:t>NO</a:t>
            </a:r>
            <a:r>
              <a:rPr lang="en-GB" sz="2800" b="1" dirty="0" smtClean="0">
                <a:latin typeface="Century Gothic" pitchFamily="34" charset="0"/>
              </a:rPr>
              <a:t> to animal testing in Europe</a:t>
            </a:r>
            <a:endParaRPr lang="en-GB" sz="2800" b="1" dirty="0">
              <a:latin typeface="Century Gothic" pitchFamily="34" charset="0"/>
            </a:endParaRPr>
          </a:p>
        </p:txBody>
      </p:sp>
      <p:sp>
        <p:nvSpPr>
          <p:cNvPr id="31" name="Rectangle 30"/>
          <p:cNvSpPr/>
          <p:nvPr/>
        </p:nvSpPr>
        <p:spPr>
          <a:xfrm rot="21325832">
            <a:off x="6945457" y="618359"/>
            <a:ext cx="1966140" cy="2160240"/>
          </a:xfrm>
          <a:prstGeom prst="rect">
            <a:avLst/>
          </a:prstGeom>
          <a:solidFill>
            <a:schemeClr val="bg1">
              <a:lumMod val="95000"/>
            </a:schemeClr>
          </a:solidFill>
          <a:ln w="6350">
            <a:solidFill>
              <a:schemeClr val="bg1">
                <a:lumMod val="65000"/>
              </a:schemeClr>
            </a:solid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rot="21266577">
            <a:off x="6959462" y="785610"/>
            <a:ext cx="2007092" cy="1815882"/>
          </a:xfrm>
          <a:prstGeom prst="rect">
            <a:avLst/>
          </a:prstGeom>
          <a:noFill/>
        </p:spPr>
        <p:txBody>
          <a:bodyPr wrap="square" rtlCol="0">
            <a:spAutoFit/>
          </a:bodyPr>
          <a:lstStyle/>
          <a:p>
            <a:pPr algn="ctr"/>
            <a:r>
              <a:rPr lang="en-GB" sz="2800" dirty="0" smtClean="0">
                <a:latin typeface="Century Gothic" pitchFamily="34" charset="0"/>
              </a:rPr>
              <a:t>Test </a:t>
            </a:r>
            <a:r>
              <a:rPr lang="en-GB" sz="2800" b="1" dirty="0" smtClean="0">
                <a:latin typeface="Century Gothic" pitchFamily="34" charset="0"/>
              </a:rPr>
              <a:t>human</a:t>
            </a:r>
            <a:r>
              <a:rPr lang="en-GB" sz="2800" dirty="0" smtClean="0">
                <a:latin typeface="Century Gothic" pitchFamily="34" charset="0"/>
              </a:rPr>
              <a:t> drugs on </a:t>
            </a:r>
            <a:r>
              <a:rPr lang="en-GB" sz="2800" b="1" dirty="0" smtClean="0">
                <a:latin typeface="Century Gothic" pitchFamily="34" charset="0"/>
              </a:rPr>
              <a:t>humans</a:t>
            </a:r>
            <a:endParaRPr lang="en-GB" sz="2800" b="1" dirty="0">
              <a:latin typeface="Century Gothic" pitchFamily="34" charset="0"/>
            </a:endParaRPr>
          </a:p>
        </p:txBody>
      </p:sp>
      <p:grpSp>
        <p:nvGrpSpPr>
          <p:cNvPr id="2" name="Group 20"/>
          <p:cNvGrpSpPr/>
          <p:nvPr/>
        </p:nvGrpSpPr>
        <p:grpSpPr>
          <a:xfrm>
            <a:off x="2195736" y="2492896"/>
            <a:ext cx="5112568" cy="936104"/>
            <a:chOff x="1691680" y="5373216"/>
            <a:chExt cx="5112568" cy="936104"/>
          </a:xfrm>
        </p:grpSpPr>
        <p:sp>
          <p:nvSpPr>
            <p:cNvPr id="25" name="Rounded Rectangle 24"/>
            <p:cNvSpPr/>
            <p:nvPr/>
          </p:nvSpPr>
          <p:spPr>
            <a:xfrm>
              <a:off x="1691680" y="5373216"/>
              <a:ext cx="5112568" cy="93610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p:cNvSpPr txBox="1"/>
            <p:nvPr/>
          </p:nvSpPr>
          <p:spPr>
            <a:xfrm>
              <a:off x="1835696" y="5373216"/>
              <a:ext cx="4896544" cy="923330"/>
            </a:xfrm>
            <a:prstGeom prst="rect">
              <a:avLst/>
            </a:prstGeom>
            <a:noFill/>
          </p:spPr>
          <p:txBody>
            <a:bodyPr wrap="square" rtlCol="0">
              <a:spAutoFit/>
            </a:bodyPr>
            <a:lstStyle/>
            <a:p>
              <a:r>
                <a:rPr lang="en-GB" sz="2700" dirty="0" smtClean="0">
                  <a:solidFill>
                    <a:schemeClr val="bg1"/>
                  </a:solidFill>
                  <a:latin typeface="Century Gothic" pitchFamily="34" charset="0"/>
                </a:rPr>
                <a:t>Will you sign the petition for a ban on all animal testing?</a:t>
              </a:r>
            </a:p>
          </p:txBody>
        </p:sp>
      </p:grpSp>
      <p:grpSp>
        <p:nvGrpSpPr>
          <p:cNvPr id="34" name="Group 33"/>
          <p:cNvGrpSpPr/>
          <p:nvPr/>
        </p:nvGrpSpPr>
        <p:grpSpPr>
          <a:xfrm>
            <a:off x="3635896" y="692696"/>
            <a:ext cx="2160240" cy="1512168"/>
            <a:chOff x="3707904" y="908720"/>
            <a:chExt cx="2160240" cy="1224136"/>
          </a:xfrm>
        </p:grpSpPr>
        <p:cxnSp>
          <p:nvCxnSpPr>
            <p:cNvPr id="29" name="Straight Connector 28"/>
            <p:cNvCxnSpPr/>
            <p:nvPr/>
          </p:nvCxnSpPr>
          <p:spPr>
            <a:xfrm flipV="1">
              <a:off x="3707904" y="908720"/>
              <a:ext cx="2160240" cy="1224136"/>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3707904" y="908720"/>
              <a:ext cx="2160240" cy="1224136"/>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4860032" y="3434224"/>
            <a:ext cx="3215087" cy="2173550"/>
            <a:chOff x="4860032" y="3434224"/>
            <a:chExt cx="3215087" cy="2173550"/>
          </a:xfrm>
        </p:grpSpPr>
        <p:sp>
          <p:nvSpPr>
            <p:cNvPr id="12" name="TextBox 11"/>
            <p:cNvSpPr txBox="1"/>
            <p:nvPr/>
          </p:nvSpPr>
          <p:spPr>
            <a:xfrm>
              <a:off x="4860032" y="3434224"/>
              <a:ext cx="1944216" cy="1938992"/>
            </a:xfrm>
            <a:prstGeom prst="rect">
              <a:avLst/>
            </a:prstGeom>
            <a:noFill/>
          </p:spPr>
          <p:txBody>
            <a:bodyPr wrap="square" rtlCol="0">
              <a:spAutoFit/>
            </a:bodyPr>
            <a:lstStyle/>
            <a:p>
              <a:r>
                <a:rPr lang="en-GB" sz="2400" b="1" dirty="0" smtClean="0">
                  <a:latin typeface="Century Gothic" pitchFamily="34" charset="0"/>
                </a:rPr>
                <a:t>Take a stand for what’s right: Sign the petition</a:t>
              </a:r>
              <a:endParaRPr lang="en-GB" sz="2400" b="1" dirty="0">
                <a:latin typeface="Century Gothic" pitchFamily="34" charset="0"/>
              </a:endParaRPr>
            </a:p>
          </p:txBody>
        </p:sp>
        <p:pic>
          <p:nvPicPr>
            <p:cNvPr id="41" name="Picture 40" descr="hand and pen.png"/>
            <p:cNvPicPr>
              <a:picLocks noChangeAspect="1"/>
            </p:cNvPicPr>
            <p:nvPr/>
          </p:nvPicPr>
          <p:blipFill>
            <a:blip r:embed="rId6" cstate="print"/>
            <a:stretch>
              <a:fillRect/>
            </a:stretch>
          </p:blipFill>
          <p:spPr>
            <a:xfrm>
              <a:off x="6228184" y="3645024"/>
              <a:ext cx="1846935" cy="1962750"/>
            </a:xfrm>
            <a:prstGeom prst="rect">
              <a:avLst/>
            </a:prstGeom>
          </p:spPr>
        </p:pic>
      </p:grpSp>
      <p:sp>
        <p:nvSpPr>
          <p:cNvPr id="28" name="Rectangle 27"/>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43" name="TextBox 42"/>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44" name="TextBox 43"/>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000"/>
                                        <p:tgtEl>
                                          <p:spTgt spid="2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par>
                                <p:cTn id="16" presetID="10" presetClass="entr" presetSubtype="0" fill="hold" nodeType="withEffect">
                                  <p:stCondLst>
                                    <p:cond delay="100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2000"/>
                                        <p:tgtEl>
                                          <p:spTgt spid="34"/>
                                        </p:tgtEl>
                                      </p:cBhvr>
                                    </p:animEffect>
                                  </p:childTnLst>
                                </p:cTn>
                              </p:par>
                            </p:childTnLst>
                          </p:cTn>
                        </p:par>
                        <p:par>
                          <p:cTn id="19" fill="hold">
                            <p:stCondLst>
                              <p:cond delay="7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par>
                          <p:cTn id="23" fill="hold">
                            <p:stCondLst>
                              <p:cond delay="9000"/>
                            </p:stCondLst>
                            <p:childTnLst>
                              <p:par>
                                <p:cTn id="24" presetID="10"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2000"/>
                                        <p:tgtEl>
                                          <p:spTgt spid="27"/>
                                        </p:tgtEl>
                                      </p:cBhvr>
                                    </p:animEffect>
                                  </p:childTnLst>
                                </p:cTn>
                              </p:par>
                            </p:childTnLst>
                          </p:cTn>
                        </p:par>
                        <p:par>
                          <p:cTn id="27" fill="hold">
                            <p:stCondLst>
                              <p:cond delay="11000"/>
                            </p:stCondLst>
                            <p:childTnLst>
                              <p:par>
                                <p:cTn id="28" presetID="10"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63911" y="764704"/>
            <a:ext cx="7848872" cy="6971139"/>
          </a:xfrm>
          <a:prstGeom prst="rect">
            <a:avLst/>
          </a:prstGeom>
        </p:spPr>
        <p:txBody>
          <a:bodyPr wrap="square">
            <a:spAutoFit/>
          </a:bodyPr>
          <a:lstStyle/>
          <a:p>
            <a:pPr fontAlgn="base">
              <a:spcBef>
                <a:spcPts val="1800"/>
              </a:spcBef>
            </a:pPr>
            <a:endParaRPr lang="en-GB" sz="3600" b="1" dirty="0" smtClean="0">
              <a:latin typeface="Century Gothic" pitchFamily="34" charset="0"/>
            </a:endParaRPr>
          </a:p>
          <a:p>
            <a:pPr fontAlgn="base">
              <a:spcBef>
                <a:spcPts val="1800"/>
              </a:spcBef>
            </a:pPr>
            <a:endParaRPr lang="en-GB" sz="3600" b="1" dirty="0" smtClean="0">
              <a:latin typeface="Century Gothic" pitchFamily="34" charset="0"/>
            </a:endParaRPr>
          </a:p>
          <a:p>
            <a:pPr marL="457200" indent="-457200" fontAlgn="base">
              <a:buClr>
                <a:srgbClr val="00A1DA"/>
              </a:buClr>
              <a:buSzPct val="60000"/>
              <a:buFont typeface="Wingdings 2" pitchFamily="18" charset="2"/>
              <a:buChar char=""/>
            </a:pPr>
            <a:r>
              <a:rPr lang="en-GB" sz="3000" dirty="0" smtClean="0">
                <a:latin typeface="Century Gothic" pitchFamily="34" charset="0"/>
              </a:rPr>
              <a:t>show </a:t>
            </a:r>
            <a:r>
              <a:rPr lang="en-GB" sz="3000" dirty="0">
                <a:latin typeface="Century Gothic" pitchFamily="34" charset="0"/>
              </a:rPr>
              <a:t>how asthma affects the structure of the gas exchange </a:t>
            </a:r>
            <a:r>
              <a:rPr lang="en-GB" sz="3000" dirty="0" smtClean="0">
                <a:latin typeface="Century Gothic" pitchFamily="34" charset="0"/>
              </a:rPr>
              <a:t>system</a:t>
            </a:r>
          </a:p>
          <a:p>
            <a:pPr marL="457200" indent="-457200" fontAlgn="base">
              <a:buClr>
                <a:srgbClr val="00A1DA"/>
              </a:buClr>
              <a:buSzPct val="60000"/>
            </a:pPr>
            <a:endParaRPr lang="en-GB" sz="3000" dirty="0" smtClean="0">
              <a:latin typeface="Century Gothic" pitchFamily="34" charset="0"/>
            </a:endParaRPr>
          </a:p>
          <a:p>
            <a:pPr marL="457200" indent="-457200" fontAlgn="base">
              <a:buClr>
                <a:srgbClr val="00A1DA"/>
              </a:buClr>
              <a:buSzPct val="60000"/>
            </a:pPr>
            <a:endParaRPr lang="en-GB" sz="3000" dirty="0" smtClean="0">
              <a:latin typeface="Century Gothic" pitchFamily="34" charset="0"/>
            </a:endParaRPr>
          </a:p>
          <a:p>
            <a:pPr marL="457200" indent="-457200" fontAlgn="base">
              <a:buClr>
                <a:schemeClr val="accent3">
                  <a:lumMod val="40000"/>
                  <a:lumOff val="60000"/>
                </a:schemeClr>
              </a:buClr>
              <a:buSzPct val="60000"/>
              <a:buFont typeface="Wingdings 2" pitchFamily="18" charset="2"/>
              <a:buChar char=""/>
            </a:pPr>
            <a:r>
              <a:rPr lang="en-GB" sz="3000" dirty="0" smtClean="0">
                <a:solidFill>
                  <a:schemeClr val="bg1">
                    <a:lumMod val="75000"/>
                  </a:schemeClr>
                </a:solidFill>
                <a:latin typeface="Century Gothic" pitchFamily="34" charset="0"/>
              </a:rPr>
              <a:t>learn 3 kinds of </a:t>
            </a:r>
            <a:r>
              <a:rPr lang="en-GB" sz="3000" b="1" dirty="0" smtClean="0">
                <a:solidFill>
                  <a:schemeClr val="bg1">
                    <a:lumMod val="75000"/>
                  </a:schemeClr>
                </a:solidFill>
                <a:latin typeface="Century Gothic" pitchFamily="34" charset="0"/>
              </a:rPr>
              <a:t>ethical </a:t>
            </a:r>
            <a:r>
              <a:rPr lang="en-GB" sz="3000" dirty="0" smtClean="0">
                <a:solidFill>
                  <a:schemeClr val="bg1">
                    <a:lumMod val="75000"/>
                  </a:schemeClr>
                </a:solidFill>
                <a:latin typeface="Century Gothic" pitchFamily="34" charset="0"/>
              </a:rPr>
              <a:t>thinking to make decisions:</a:t>
            </a:r>
          </a:p>
          <a:p>
            <a:pPr fontAlgn="base"/>
            <a:r>
              <a:rPr lang="en-GB" sz="3000" dirty="0" smtClean="0">
                <a:solidFill>
                  <a:schemeClr val="bg1">
                    <a:lumMod val="75000"/>
                  </a:schemeClr>
                </a:solidFill>
                <a:latin typeface="Century Gothic" pitchFamily="34" charset="0"/>
              </a:rPr>
              <a:t>     – utilitarianism, </a:t>
            </a:r>
          </a:p>
          <a:p>
            <a:pPr fontAlgn="base"/>
            <a:r>
              <a:rPr lang="en-GB" sz="3000" dirty="0" smtClean="0">
                <a:solidFill>
                  <a:schemeClr val="bg1">
                    <a:lumMod val="75000"/>
                  </a:schemeClr>
                </a:solidFill>
                <a:latin typeface="Century Gothic" pitchFamily="34" charset="0"/>
              </a:rPr>
              <a:t>     – rights and duties, </a:t>
            </a:r>
          </a:p>
          <a:p>
            <a:pPr fontAlgn="base"/>
            <a:r>
              <a:rPr lang="en-GB" sz="3000" dirty="0" smtClean="0">
                <a:solidFill>
                  <a:schemeClr val="bg1">
                    <a:lumMod val="75000"/>
                  </a:schemeClr>
                </a:solidFill>
                <a:latin typeface="Century Gothic" pitchFamily="34" charset="0"/>
              </a:rPr>
              <a:t>     – virtues</a:t>
            </a:r>
          </a:p>
          <a:p>
            <a:pPr marL="457200" indent="-457200" fontAlgn="base">
              <a:buClr>
                <a:srgbClr val="00A1DA"/>
              </a:buClr>
              <a:buSzPct val="60000"/>
            </a:pPr>
            <a:endParaRPr lang="en-GB" sz="3000" dirty="0" smtClean="0">
              <a:latin typeface="Century Gothic" pitchFamily="34" charset="0"/>
            </a:endParaRPr>
          </a:p>
          <a:p>
            <a:pPr fontAlgn="base">
              <a:buClr>
                <a:srgbClr val="00A1DA"/>
              </a:buClr>
              <a:buSzPct val="60000"/>
            </a:pPr>
            <a:endParaRPr lang="en-GB" sz="3000" dirty="0">
              <a:latin typeface="Century Gothic" pitchFamily="34" charset="0"/>
            </a:endParaRPr>
          </a:p>
          <a:p>
            <a:pPr fontAlgn="base"/>
            <a:endParaRPr lang="en-GB" sz="3000" dirty="0" smtClean="0">
              <a:latin typeface="Century Gothic" pitchFamily="34" charset="0"/>
            </a:endParaRP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16" name="Rectangle 15"/>
          <p:cNvSpPr/>
          <p:nvPr/>
        </p:nvSpPr>
        <p:spPr>
          <a:xfrm rot="16200000">
            <a:off x="-335577" y="2287905"/>
            <a:ext cx="2016225" cy="553998"/>
          </a:xfrm>
          <a:prstGeom prst="rect">
            <a:avLst/>
          </a:prstGeom>
        </p:spPr>
        <p:txBody>
          <a:bodyPr wrap="square">
            <a:spAutoFit/>
          </a:bodyPr>
          <a:lstStyle/>
          <a:p>
            <a:pPr fontAlgn="base">
              <a:spcBef>
                <a:spcPts val="1800"/>
              </a:spcBef>
            </a:pPr>
            <a:r>
              <a:rPr lang="en-GB" sz="3000" b="1" dirty="0" smtClean="0">
                <a:solidFill>
                  <a:srgbClr val="008EC0"/>
                </a:solidFill>
                <a:latin typeface="Century Gothic" pitchFamily="34" charset="0"/>
              </a:rPr>
              <a:t>Breathing </a:t>
            </a:r>
            <a:endParaRPr lang="en-GB" sz="3000" dirty="0" smtClean="0">
              <a:latin typeface="Century Gothic" pitchFamily="34" charset="0"/>
            </a:endParaRPr>
          </a:p>
        </p:txBody>
      </p:sp>
      <p:sp>
        <p:nvSpPr>
          <p:cNvPr id="17" name="Rectangle 16"/>
          <p:cNvSpPr/>
          <p:nvPr/>
        </p:nvSpPr>
        <p:spPr>
          <a:xfrm>
            <a:off x="1043608" y="1691516"/>
            <a:ext cx="1114408" cy="369332"/>
          </a:xfrm>
          <a:prstGeom prst="rect">
            <a:avLst/>
          </a:prstGeom>
        </p:spPr>
        <p:txBody>
          <a:bodyPr wrap="none" anchor="ctr">
            <a:spAutoFit/>
          </a:bodyPr>
          <a:lstStyle/>
          <a:p>
            <a:r>
              <a:rPr lang="en-GB" b="1" dirty="0" smtClean="0">
                <a:solidFill>
                  <a:srgbClr val="AC7F00"/>
                </a:solidFill>
                <a:latin typeface="Century Gothic" pitchFamily="34" charset="0"/>
              </a:rPr>
              <a:t>Lesson 1</a:t>
            </a:r>
            <a:endParaRPr lang="en-GB" dirty="0">
              <a:solidFill>
                <a:srgbClr val="AC7F00"/>
              </a:solidFill>
            </a:endParaRPr>
          </a:p>
        </p:txBody>
      </p:sp>
      <p:sp>
        <p:nvSpPr>
          <p:cNvPr id="19" name="Rectangle 18"/>
          <p:cNvSpPr/>
          <p:nvPr/>
        </p:nvSpPr>
        <p:spPr>
          <a:xfrm rot="16200000">
            <a:off x="-551600" y="4664170"/>
            <a:ext cx="2448273" cy="553998"/>
          </a:xfrm>
          <a:prstGeom prst="rect">
            <a:avLst/>
          </a:prstGeom>
        </p:spPr>
        <p:txBody>
          <a:bodyPr wrap="square">
            <a:spAutoFit/>
          </a:bodyPr>
          <a:lstStyle/>
          <a:p>
            <a:pPr fontAlgn="base">
              <a:spcBef>
                <a:spcPts val="1800"/>
              </a:spcBef>
            </a:pPr>
            <a:r>
              <a:rPr lang="en-GB" sz="3000" b="1" dirty="0" smtClean="0">
                <a:solidFill>
                  <a:schemeClr val="accent3">
                    <a:lumMod val="60000"/>
                    <a:lumOff val="40000"/>
                  </a:schemeClr>
                </a:solidFill>
                <a:latin typeface="Century Gothic" pitchFamily="34" charset="0"/>
              </a:rPr>
              <a:t>Use ethics</a:t>
            </a:r>
            <a:endParaRPr lang="en-GB" sz="3000" dirty="0" smtClean="0">
              <a:latin typeface="Century Gothic" pitchFamily="34" charset="0"/>
            </a:endParaRPr>
          </a:p>
        </p:txBody>
      </p:sp>
      <p:sp>
        <p:nvSpPr>
          <p:cNvPr id="20" name="Rectangle 19"/>
          <p:cNvSpPr/>
          <p:nvPr/>
        </p:nvSpPr>
        <p:spPr>
          <a:xfrm>
            <a:off x="1115616" y="3573016"/>
            <a:ext cx="1114408" cy="369332"/>
          </a:xfrm>
          <a:prstGeom prst="rect">
            <a:avLst/>
          </a:prstGeom>
        </p:spPr>
        <p:txBody>
          <a:bodyPr wrap="none" anchor="ctr">
            <a:spAutoFit/>
          </a:bodyPr>
          <a:lstStyle/>
          <a:p>
            <a:r>
              <a:rPr lang="en-GB" b="1" dirty="0" smtClean="0">
                <a:solidFill>
                  <a:schemeClr val="bg2">
                    <a:lumMod val="75000"/>
                  </a:schemeClr>
                </a:solidFill>
                <a:latin typeface="Century Gothic" pitchFamily="34" charset="0"/>
              </a:rPr>
              <a:t>Lesson 2</a:t>
            </a:r>
            <a:endParaRPr lang="en-GB" dirty="0">
              <a:solidFill>
                <a:schemeClr val="bg2">
                  <a:lumMod val="75000"/>
                </a:schemeClr>
              </a:solidFill>
            </a:endParaRPr>
          </a:p>
        </p:txBody>
      </p:sp>
      <p:sp>
        <p:nvSpPr>
          <p:cNvPr id="21" name="Rectangle 20"/>
          <p:cNvSpPr/>
          <p:nvPr/>
        </p:nvSpPr>
        <p:spPr>
          <a:xfrm>
            <a:off x="1115616" y="836712"/>
            <a:ext cx="5708614" cy="646331"/>
          </a:xfrm>
          <a:prstGeom prst="rect">
            <a:avLst/>
          </a:prstGeom>
        </p:spPr>
        <p:txBody>
          <a:bodyPr wrap="none">
            <a:spAutoFit/>
          </a:bodyPr>
          <a:lstStyle/>
          <a:p>
            <a:pPr fontAlgn="base">
              <a:spcBef>
                <a:spcPts val="1800"/>
              </a:spcBef>
            </a:pPr>
            <a:r>
              <a:rPr lang="en-GB" sz="3600" b="1" dirty="0" smtClean="0">
                <a:latin typeface="Century Gothic" pitchFamily="34" charset="0"/>
              </a:rPr>
              <a:t>In these lessons you will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0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0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4" cstate="print"/>
          <a:srcRect/>
          <a:stretch>
            <a:fillRect/>
          </a:stretch>
        </p:blipFill>
        <p:spPr bwMode="auto">
          <a:xfrm>
            <a:off x="2843808" y="4365104"/>
            <a:ext cx="3486278" cy="2328292"/>
          </a:xfrm>
          <a:prstGeom prst="rect">
            <a:avLst/>
          </a:prstGeom>
          <a:noFill/>
          <a:ln w="9525">
            <a:noFill/>
            <a:miter lim="800000"/>
            <a:headEnd/>
            <a:tailEnd/>
          </a:ln>
          <a:effectLst>
            <a:softEdge rad="63500"/>
          </a:effectLst>
        </p:spPr>
      </p:pic>
      <p:sp>
        <p:nvSpPr>
          <p:cNvPr id="32" name="Down Arrow 31"/>
          <p:cNvSpPr/>
          <p:nvPr/>
        </p:nvSpPr>
        <p:spPr>
          <a:xfrm>
            <a:off x="3923928" y="3573016"/>
            <a:ext cx="288032" cy="86409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4" name="Down Arrow 33"/>
          <p:cNvSpPr/>
          <p:nvPr/>
        </p:nvSpPr>
        <p:spPr>
          <a:xfrm>
            <a:off x="4932040" y="3573016"/>
            <a:ext cx="288032" cy="86409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251520" y="4581128"/>
            <a:ext cx="2664296" cy="954107"/>
          </a:xfrm>
          <a:prstGeom prst="rect">
            <a:avLst/>
          </a:prstGeom>
          <a:noFill/>
        </p:spPr>
        <p:txBody>
          <a:bodyPr wrap="square" rtlCol="0">
            <a:spAutoFit/>
          </a:bodyPr>
          <a:lstStyle/>
          <a:p>
            <a:pPr algn="ctr"/>
            <a:r>
              <a:rPr lang="en-GB" sz="2800" b="1" dirty="0" smtClean="0">
                <a:solidFill>
                  <a:srgbClr val="C00000"/>
                </a:solidFill>
                <a:latin typeface="Century Gothic" pitchFamily="34" charset="0"/>
              </a:rPr>
              <a:t>Will you sign the petition?</a:t>
            </a:r>
            <a:endParaRPr lang="en-GB" sz="2800" b="1" dirty="0">
              <a:latin typeface="Century Gothic" pitchFamily="34" charset="0"/>
            </a:endParaRPr>
          </a:p>
        </p:txBody>
      </p:sp>
      <p:sp>
        <p:nvSpPr>
          <p:cNvPr id="44" name="TextBox 43"/>
          <p:cNvSpPr txBox="1"/>
          <p:nvPr/>
        </p:nvSpPr>
        <p:spPr>
          <a:xfrm>
            <a:off x="2483768" y="263550"/>
            <a:ext cx="4392488" cy="1077218"/>
          </a:xfrm>
          <a:prstGeom prst="rect">
            <a:avLst/>
          </a:prstGeom>
          <a:noFill/>
        </p:spPr>
        <p:txBody>
          <a:bodyPr wrap="square" rtlCol="0">
            <a:spAutoFit/>
          </a:bodyPr>
          <a:lstStyle/>
          <a:p>
            <a:r>
              <a:rPr lang="en-GB" sz="3200" dirty="0" smtClean="0">
                <a:latin typeface="Century Gothic" pitchFamily="34" charset="0"/>
              </a:rPr>
              <a:t>How are you going to </a:t>
            </a:r>
            <a:r>
              <a:rPr lang="en-GB" sz="3200" b="1" dirty="0" smtClean="0">
                <a:latin typeface="Century Gothic" pitchFamily="34" charset="0"/>
              </a:rPr>
              <a:t>make a decision</a:t>
            </a:r>
            <a:r>
              <a:rPr lang="en-GB" sz="3200" dirty="0" smtClean="0">
                <a:latin typeface="Century Gothic" pitchFamily="34" charset="0"/>
              </a:rPr>
              <a:t>?</a:t>
            </a:r>
            <a:endParaRPr lang="en-GB" sz="3200" dirty="0">
              <a:latin typeface="Century Gothic" pitchFamily="34" charset="0"/>
            </a:endParaRPr>
          </a:p>
        </p:txBody>
      </p:sp>
      <p:sp>
        <p:nvSpPr>
          <p:cNvPr id="46" name="Rectangle 45"/>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50" name="TextBox 49"/>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51" name="TextBox 50"/>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grpSp>
        <p:nvGrpSpPr>
          <p:cNvPr id="37" name="Group 36"/>
          <p:cNvGrpSpPr/>
          <p:nvPr/>
        </p:nvGrpSpPr>
        <p:grpSpPr>
          <a:xfrm>
            <a:off x="4639978" y="1628800"/>
            <a:ext cx="4180494" cy="2117849"/>
            <a:chOff x="4639978" y="1628800"/>
            <a:chExt cx="4180494" cy="2117849"/>
          </a:xfrm>
        </p:grpSpPr>
        <p:sp>
          <p:nvSpPr>
            <p:cNvPr id="24" name="Rounded Rectangle 23"/>
            <p:cNvSpPr/>
            <p:nvPr/>
          </p:nvSpPr>
          <p:spPr>
            <a:xfrm>
              <a:off x="4676490" y="1658417"/>
              <a:ext cx="4139952" cy="2088232"/>
            </a:xfrm>
            <a:prstGeom prst="roundRect">
              <a:avLst>
                <a:gd name="adj" fmla="val 8999"/>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4639978" y="2882553"/>
              <a:ext cx="4176464" cy="830997"/>
            </a:xfrm>
            <a:prstGeom prst="rect">
              <a:avLst/>
            </a:prstGeom>
            <a:noFill/>
          </p:spPr>
          <p:txBody>
            <a:bodyPr wrap="square" rtlCol="0">
              <a:spAutoFit/>
            </a:bodyPr>
            <a:lstStyle/>
            <a:p>
              <a:pPr algn="ctr"/>
              <a:r>
                <a:rPr lang="en-GB" sz="2400" b="1" dirty="0" smtClean="0">
                  <a:solidFill>
                    <a:srgbClr val="C00000"/>
                  </a:solidFill>
                  <a:latin typeface="Century Gothic" pitchFamily="34" charset="0"/>
                </a:rPr>
                <a:t>Is animal testing </a:t>
              </a:r>
              <a:br>
                <a:rPr lang="en-GB" sz="2400" b="1" dirty="0" smtClean="0">
                  <a:solidFill>
                    <a:srgbClr val="C00000"/>
                  </a:solidFill>
                  <a:latin typeface="Century Gothic" pitchFamily="34" charset="0"/>
                </a:rPr>
              </a:br>
              <a:r>
                <a:rPr lang="en-GB" sz="2400" b="1" dirty="0" smtClean="0">
                  <a:solidFill>
                    <a:srgbClr val="C00000"/>
                  </a:solidFill>
                  <a:latin typeface="Century Gothic" pitchFamily="34" charset="0"/>
                </a:rPr>
                <a:t>right or wrong?</a:t>
              </a:r>
              <a:endParaRPr lang="en-GB" sz="2400" b="1" dirty="0">
                <a:solidFill>
                  <a:srgbClr val="C00000"/>
                </a:solidFill>
              </a:endParaRPr>
            </a:p>
          </p:txBody>
        </p:sp>
        <p:sp>
          <p:nvSpPr>
            <p:cNvPr id="27" name="TextBox 26"/>
            <p:cNvSpPr txBox="1"/>
            <p:nvPr/>
          </p:nvSpPr>
          <p:spPr>
            <a:xfrm>
              <a:off x="4672323" y="1628800"/>
              <a:ext cx="4148149" cy="461665"/>
            </a:xfrm>
            <a:prstGeom prst="rect">
              <a:avLst/>
            </a:prstGeom>
            <a:solidFill>
              <a:srgbClr val="C00000"/>
            </a:solidFill>
          </p:spPr>
          <p:txBody>
            <a:bodyPr wrap="square" rtlCol="0">
              <a:spAutoFit/>
            </a:bodyPr>
            <a:lstStyle/>
            <a:p>
              <a:pPr algn="ctr"/>
              <a:r>
                <a:rPr lang="en-GB" sz="2400" b="1" dirty="0" smtClean="0">
                  <a:solidFill>
                    <a:schemeClr val="bg1"/>
                  </a:solidFill>
                  <a:latin typeface="Century Gothic" pitchFamily="34" charset="0"/>
                </a:rPr>
                <a:t>Lesson 2</a:t>
              </a:r>
            </a:p>
          </p:txBody>
        </p:sp>
        <p:sp>
          <p:nvSpPr>
            <p:cNvPr id="29" name="TextBox 28"/>
            <p:cNvSpPr txBox="1"/>
            <p:nvPr/>
          </p:nvSpPr>
          <p:spPr>
            <a:xfrm>
              <a:off x="4676490" y="2132856"/>
              <a:ext cx="4139952" cy="523220"/>
            </a:xfrm>
            <a:prstGeom prst="rect">
              <a:avLst/>
            </a:prstGeom>
            <a:noFill/>
          </p:spPr>
          <p:txBody>
            <a:bodyPr wrap="square" rtlCol="0">
              <a:spAutoFit/>
            </a:bodyPr>
            <a:lstStyle/>
            <a:p>
              <a:pPr algn="ctr"/>
              <a:r>
                <a:rPr lang="en-GB" sz="2600" dirty="0" smtClean="0">
                  <a:latin typeface="Century Gothic" pitchFamily="34" charset="0"/>
                </a:rPr>
                <a:t>Use </a:t>
              </a:r>
              <a:r>
                <a:rPr lang="en-GB" sz="2800" b="1" dirty="0" smtClean="0">
                  <a:latin typeface="Century Gothic" pitchFamily="34" charset="0"/>
                </a:rPr>
                <a:t>ethical thinking</a:t>
              </a:r>
              <a:endParaRPr lang="en-GB" sz="2600" b="1" dirty="0" smtClean="0">
                <a:latin typeface="Century Gothic" pitchFamily="34" charset="0"/>
              </a:endParaRPr>
            </a:p>
          </p:txBody>
        </p:sp>
        <p:sp>
          <p:nvSpPr>
            <p:cNvPr id="30" name="TextBox 29"/>
            <p:cNvSpPr txBox="1"/>
            <p:nvPr/>
          </p:nvSpPr>
          <p:spPr>
            <a:xfrm>
              <a:off x="4711986" y="2554451"/>
              <a:ext cx="4104456" cy="400110"/>
            </a:xfrm>
            <a:prstGeom prst="rect">
              <a:avLst/>
            </a:prstGeom>
            <a:noFill/>
          </p:spPr>
          <p:txBody>
            <a:bodyPr wrap="square" rtlCol="0">
              <a:spAutoFit/>
            </a:bodyPr>
            <a:lstStyle/>
            <a:p>
              <a:pPr algn="ctr"/>
              <a:r>
                <a:rPr lang="en-GB" sz="2000" dirty="0" smtClean="0">
                  <a:latin typeface="Century Gothic" pitchFamily="34" charset="0"/>
                </a:rPr>
                <a:t>to answer</a:t>
              </a:r>
            </a:p>
          </p:txBody>
        </p:sp>
      </p:grpSp>
      <p:grpSp>
        <p:nvGrpSpPr>
          <p:cNvPr id="36" name="Group 35"/>
          <p:cNvGrpSpPr/>
          <p:nvPr/>
        </p:nvGrpSpPr>
        <p:grpSpPr>
          <a:xfrm>
            <a:off x="247490" y="1628800"/>
            <a:ext cx="4180494" cy="2117849"/>
            <a:chOff x="247490" y="1628800"/>
            <a:chExt cx="4180494" cy="2117849"/>
          </a:xfrm>
        </p:grpSpPr>
        <p:sp>
          <p:nvSpPr>
            <p:cNvPr id="43" name="Rounded Rectangle 42"/>
            <p:cNvSpPr/>
            <p:nvPr/>
          </p:nvSpPr>
          <p:spPr>
            <a:xfrm>
              <a:off x="284002" y="1658417"/>
              <a:ext cx="4139952" cy="2088232"/>
            </a:xfrm>
            <a:prstGeom prst="roundRect">
              <a:avLst>
                <a:gd name="adj" fmla="val 8999"/>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247490" y="2882553"/>
              <a:ext cx="4176464" cy="830997"/>
            </a:xfrm>
            <a:prstGeom prst="rect">
              <a:avLst/>
            </a:prstGeom>
            <a:noFill/>
          </p:spPr>
          <p:txBody>
            <a:bodyPr wrap="square" rtlCol="0">
              <a:spAutoFit/>
            </a:bodyPr>
            <a:lstStyle/>
            <a:p>
              <a:pPr algn="ctr"/>
              <a:r>
                <a:rPr lang="en-GB" sz="2400" b="1" dirty="0" smtClean="0">
                  <a:solidFill>
                    <a:srgbClr val="C00000"/>
                  </a:solidFill>
                  <a:latin typeface="Century Gothic" pitchFamily="34" charset="0"/>
                </a:rPr>
                <a:t>Is animal testing essential to drug development?</a:t>
              </a:r>
              <a:endParaRPr lang="en-GB" sz="2400" b="1" dirty="0">
                <a:solidFill>
                  <a:srgbClr val="C00000"/>
                </a:solidFill>
              </a:endParaRPr>
            </a:p>
          </p:txBody>
        </p:sp>
        <p:sp>
          <p:nvSpPr>
            <p:cNvPr id="22" name="TextBox 21"/>
            <p:cNvSpPr txBox="1"/>
            <p:nvPr/>
          </p:nvSpPr>
          <p:spPr>
            <a:xfrm>
              <a:off x="279835" y="1628800"/>
              <a:ext cx="4148149" cy="461665"/>
            </a:xfrm>
            <a:prstGeom prst="rect">
              <a:avLst/>
            </a:prstGeom>
            <a:solidFill>
              <a:schemeClr val="tx1"/>
            </a:solidFill>
          </p:spPr>
          <p:txBody>
            <a:bodyPr wrap="square" rtlCol="0">
              <a:spAutoFit/>
            </a:bodyPr>
            <a:lstStyle/>
            <a:p>
              <a:pPr algn="ctr"/>
              <a:r>
                <a:rPr lang="en-GB" sz="2400" b="1" dirty="0" smtClean="0">
                  <a:solidFill>
                    <a:schemeClr val="bg1"/>
                  </a:solidFill>
                  <a:latin typeface="Century Gothic" pitchFamily="34" charset="0"/>
                </a:rPr>
                <a:t>Lesson 1</a:t>
              </a:r>
            </a:p>
          </p:txBody>
        </p:sp>
        <p:sp>
          <p:nvSpPr>
            <p:cNvPr id="23" name="TextBox 22"/>
            <p:cNvSpPr txBox="1"/>
            <p:nvPr/>
          </p:nvSpPr>
          <p:spPr>
            <a:xfrm>
              <a:off x="284002" y="2132856"/>
              <a:ext cx="4139952" cy="492443"/>
            </a:xfrm>
            <a:prstGeom prst="rect">
              <a:avLst/>
            </a:prstGeom>
            <a:noFill/>
          </p:spPr>
          <p:txBody>
            <a:bodyPr wrap="square" rtlCol="0">
              <a:spAutoFit/>
            </a:bodyPr>
            <a:lstStyle/>
            <a:p>
              <a:pPr algn="ctr"/>
              <a:r>
                <a:rPr lang="en-GB" sz="2600" dirty="0" smtClean="0">
                  <a:latin typeface="Century Gothic" pitchFamily="34" charset="0"/>
                </a:rPr>
                <a:t>Use </a:t>
              </a:r>
              <a:r>
                <a:rPr lang="en-GB" sz="2600" b="1" dirty="0" smtClean="0">
                  <a:latin typeface="Century Gothic" pitchFamily="34" charset="0"/>
                </a:rPr>
                <a:t>scientific evidence</a:t>
              </a:r>
            </a:p>
          </p:txBody>
        </p:sp>
        <p:sp>
          <p:nvSpPr>
            <p:cNvPr id="25" name="TextBox 24"/>
            <p:cNvSpPr txBox="1"/>
            <p:nvPr/>
          </p:nvSpPr>
          <p:spPr>
            <a:xfrm>
              <a:off x="319498" y="2554451"/>
              <a:ext cx="4104456" cy="400110"/>
            </a:xfrm>
            <a:prstGeom prst="rect">
              <a:avLst/>
            </a:prstGeom>
            <a:noFill/>
          </p:spPr>
          <p:txBody>
            <a:bodyPr wrap="square" rtlCol="0">
              <a:spAutoFit/>
            </a:bodyPr>
            <a:lstStyle/>
            <a:p>
              <a:pPr algn="ctr"/>
              <a:r>
                <a:rPr lang="en-GB" sz="2000" dirty="0" smtClean="0">
                  <a:latin typeface="Century Gothic" pitchFamily="34" charset="0"/>
                </a:rPr>
                <a:t>to answer</a:t>
              </a:r>
            </a:p>
          </p:txBody>
        </p:sp>
      </p:grpSp>
      <p:sp>
        <p:nvSpPr>
          <p:cNvPr id="39" name="TextBox 38"/>
          <p:cNvSpPr txBox="1"/>
          <p:nvPr/>
        </p:nvSpPr>
        <p:spPr>
          <a:xfrm>
            <a:off x="6372200" y="4773052"/>
            <a:ext cx="2771800" cy="600164"/>
          </a:xfrm>
          <a:prstGeom prst="rect">
            <a:avLst/>
          </a:prstGeom>
          <a:noFill/>
        </p:spPr>
        <p:txBody>
          <a:bodyPr wrap="square" rtlCol="0">
            <a:spAutoFit/>
          </a:bodyPr>
          <a:lstStyle/>
          <a:p>
            <a:pPr>
              <a:spcBef>
                <a:spcPts val="1200"/>
              </a:spcBef>
            </a:pPr>
            <a:r>
              <a:rPr lang="en-GB" sz="3300" b="1" dirty="0" smtClean="0">
                <a:latin typeface="Century Gothic" pitchFamily="34" charset="0"/>
              </a:rPr>
              <a:t>Explain why.</a:t>
            </a:r>
            <a:endParaRPr lang="en-GB" sz="3300" b="1" dirty="0">
              <a:latin typeface="Century Gothic" pitchFamily="34" charset="0"/>
            </a:endParaRPr>
          </a:p>
        </p:txBody>
      </p:sp>
    </p:spTree>
    <p:custDataLst>
      <p:tags r:id="rId1"/>
    </p:custDataLst>
    <p:extLst>
      <p:ext uri="{BB962C8B-B14F-4D97-AF65-F5344CB8AC3E}">
        <p14:creationId xmlns:p14="http://schemas.microsoft.com/office/powerpoint/2010/main" xmlns="" val="24751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000"/>
                                        <p:tgtEl>
                                          <p:spTgt spid="3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051"/>
                                        </p:tgtEl>
                                        <p:attrNameLst>
                                          <p:attrName>style.visibility</p:attrName>
                                        </p:attrNameLst>
                                      </p:cBhvr>
                                      <p:to>
                                        <p:strVal val="visible"/>
                                      </p:to>
                                    </p:set>
                                    <p:animEffect transition="in" filter="fade">
                                      <p:cBhvr>
                                        <p:cTn id="15" dur="2000"/>
                                        <p:tgtEl>
                                          <p:spTgt spid="2051"/>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2000"/>
                                        <p:tgtEl>
                                          <p:spTgt spid="41"/>
                                        </p:tgtEl>
                                      </p:cBhvr>
                                    </p:animEffect>
                                  </p:childTnLst>
                                </p:cTn>
                              </p:par>
                            </p:childTnLst>
                          </p:cTn>
                        </p:par>
                        <p:par>
                          <p:cTn id="20" fill="hold">
                            <p:stCondLst>
                              <p:cond delay="8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1000"/>
                                        <p:tgtEl>
                                          <p:spTgt spid="32"/>
                                        </p:tgtEl>
                                      </p:cBhvr>
                                    </p:animEffect>
                                  </p:childTnLst>
                                </p:cTn>
                              </p:par>
                            </p:childTnLst>
                          </p:cTn>
                        </p:par>
                        <p:par>
                          <p:cTn id="24" fill="hold">
                            <p:stCondLst>
                              <p:cond delay="90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2000"/>
                                        <p:tgtEl>
                                          <p:spTgt spid="39"/>
                                        </p:tgtEl>
                                      </p:cBhvr>
                                    </p:animEffect>
                                  </p:childTnLst>
                                </p:cTn>
                              </p:par>
                            </p:childTnLst>
                          </p:cTn>
                        </p:par>
                        <p:par>
                          <p:cTn id="28" fill="hold">
                            <p:stCondLst>
                              <p:cond delay="110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41"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1259632" y="4437112"/>
            <a:ext cx="5112568" cy="1296144"/>
            <a:chOff x="1259632" y="4437112"/>
            <a:chExt cx="5112568" cy="1296144"/>
          </a:xfrm>
        </p:grpSpPr>
        <p:sp>
          <p:nvSpPr>
            <p:cNvPr id="18" name="Rounded Rectangle 17"/>
            <p:cNvSpPr/>
            <p:nvPr/>
          </p:nvSpPr>
          <p:spPr>
            <a:xfrm>
              <a:off x="1259632" y="4437112"/>
              <a:ext cx="5112568" cy="1296144"/>
            </a:xfrm>
            <a:prstGeom prst="roundRect">
              <a:avLst/>
            </a:prstGeom>
            <a:noFill/>
            <a:ln w="6350">
              <a:solidFill>
                <a:srgbClr val="EB9F1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1979712" y="4532927"/>
              <a:ext cx="3563888" cy="1200329"/>
            </a:xfrm>
            <a:prstGeom prst="rect">
              <a:avLst/>
            </a:prstGeom>
          </p:spPr>
          <p:txBody>
            <a:bodyPr wrap="square">
              <a:spAutoFit/>
            </a:bodyPr>
            <a:lstStyle/>
            <a:p>
              <a:r>
                <a:rPr lang="en-GB" sz="2400" dirty="0" smtClean="0">
                  <a:latin typeface="Century Gothic" pitchFamily="34" charset="0"/>
                </a:rPr>
                <a:t>Find out how asthma affects the body and how the drugs work.</a:t>
              </a:r>
            </a:p>
          </p:txBody>
        </p:sp>
      </p:grpSp>
      <p:pic>
        <p:nvPicPr>
          <p:cNvPr id="2" name="Picture 1" descr="asthma child.png"/>
          <p:cNvPicPr>
            <a:picLocks noChangeAspect="1"/>
          </p:cNvPicPr>
          <p:nvPr/>
        </p:nvPicPr>
        <p:blipFill>
          <a:blip r:embed="rId4" cstate="email">
            <a:extLst>
              <a:ext uri="{28A0092B-C50C-407E-A947-70E740481C1C}">
                <a14:useLocalDpi xmlns:a14="http://schemas.microsoft.com/office/drawing/2010/main" xmlns=""/>
              </a:ext>
            </a:extLst>
          </a:blip>
          <a:srcRect r="3547"/>
          <a:stretch>
            <a:fillRect/>
          </a:stretch>
        </p:blipFill>
        <p:spPr>
          <a:xfrm>
            <a:off x="5292080" y="1594590"/>
            <a:ext cx="3851920" cy="4915146"/>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115616" y="908720"/>
            <a:ext cx="7704856" cy="1384995"/>
          </a:xfrm>
          <a:prstGeom prst="rect">
            <a:avLst/>
          </a:prstGeom>
          <a:noFill/>
        </p:spPr>
        <p:txBody>
          <a:bodyPr wrap="square" rtlCol="0">
            <a:spAutoFit/>
          </a:bodyPr>
          <a:lstStyle/>
          <a:p>
            <a:r>
              <a:rPr lang="en-GB" sz="2800" dirty="0" smtClean="0">
                <a:latin typeface="Century Gothic" pitchFamily="34" charset="0"/>
              </a:rPr>
              <a:t>Thousands of children have asthma.</a:t>
            </a:r>
          </a:p>
          <a:p>
            <a:r>
              <a:rPr lang="en-GB" sz="2800" dirty="0" smtClean="0">
                <a:latin typeface="Century Gothic" pitchFamily="34" charset="0"/>
              </a:rPr>
              <a:t>Drugs help but are not always effective. Scientists need to create more.</a:t>
            </a:r>
          </a:p>
        </p:txBody>
      </p:sp>
      <p:grpSp>
        <p:nvGrpSpPr>
          <p:cNvPr id="4" name="Group 20"/>
          <p:cNvGrpSpPr/>
          <p:nvPr/>
        </p:nvGrpSpPr>
        <p:grpSpPr>
          <a:xfrm>
            <a:off x="1187624" y="2564904"/>
            <a:ext cx="4240645" cy="1440160"/>
            <a:chOff x="2259743" y="5373215"/>
            <a:chExt cx="4071120" cy="1845205"/>
          </a:xfrm>
        </p:grpSpPr>
        <p:sp>
          <p:nvSpPr>
            <p:cNvPr id="19" name="Rounded Rectangle 18"/>
            <p:cNvSpPr/>
            <p:nvPr/>
          </p:nvSpPr>
          <p:spPr>
            <a:xfrm>
              <a:off x="2259743" y="5373215"/>
              <a:ext cx="3802117" cy="1845205"/>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2449096" y="5373216"/>
              <a:ext cx="3881767" cy="1774525"/>
            </a:xfrm>
            <a:prstGeom prst="rect">
              <a:avLst/>
            </a:prstGeom>
            <a:noFill/>
          </p:spPr>
          <p:txBody>
            <a:bodyPr wrap="square" rtlCol="0">
              <a:spAutoFit/>
            </a:bodyPr>
            <a:lstStyle/>
            <a:p>
              <a:r>
                <a:rPr lang="en-GB" sz="2800" dirty="0" smtClean="0">
                  <a:solidFill>
                    <a:schemeClr val="bg1"/>
                  </a:solidFill>
                  <a:latin typeface="Century Gothic" pitchFamily="34" charset="0"/>
                </a:rPr>
                <a:t>Is animal testing essential to asthma drug development?</a:t>
              </a:r>
              <a:endParaRPr lang="en-GB" sz="2700" b="1" dirty="0" smtClean="0">
                <a:solidFill>
                  <a:schemeClr val="bg1"/>
                </a:solidFill>
                <a:latin typeface="Century Gothic" pitchFamily="34" charset="0"/>
              </a:endParaRPr>
            </a:p>
          </p:txBody>
        </p:sp>
      </p:grpSp>
      <p:sp>
        <p:nvSpPr>
          <p:cNvPr id="21" name="TextBox 20"/>
          <p:cNvSpPr txBox="1"/>
          <p:nvPr/>
        </p:nvSpPr>
        <p:spPr>
          <a:xfrm>
            <a:off x="8316416" y="-27384"/>
            <a:ext cx="792088" cy="523220"/>
          </a:xfrm>
          <a:prstGeom prst="rect">
            <a:avLst/>
          </a:prstGeom>
          <a:noFill/>
        </p:spPr>
        <p:txBody>
          <a:bodyPr wrap="square" rtlCol="0">
            <a:spAutoFit/>
          </a:bodyPr>
          <a:lstStyle/>
          <a:p>
            <a:r>
              <a:rPr lang="en-GB" sz="2800" b="1" dirty="0" smtClean="0">
                <a:solidFill>
                  <a:srgbClr val="C00000"/>
                </a:solidFill>
                <a:latin typeface="Century Gothic" pitchFamily="34" charset="0"/>
              </a:rPr>
              <a:t>SS1</a:t>
            </a:r>
            <a:endParaRPr lang="en-GB" sz="2800" b="1" dirty="0">
              <a:solidFill>
                <a:srgbClr val="C00000"/>
              </a:solidFill>
              <a:latin typeface="Century Gothic" pitchFamily="34" charset="0"/>
            </a:endParaRPr>
          </a:p>
        </p:txBody>
      </p:sp>
      <p:sp>
        <p:nvSpPr>
          <p:cNvPr id="22" name="Rectangle 21"/>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26" name="TextBox 25"/>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Review</a:t>
            </a:r>
            <a:endParaRPr lang="en-GB" sz="2400" b="1" dirty="0">
              <a:solidFill>
                <a:schemeClr val="bg1"/>
              </a:solidFill>
              <a:latin typeface="Century Gothic" pitchFamily="34" charset="0"/>
            </a:endParaRPr>
          </a:p>
        </p:txBody>
      </p:sp>
      <p:sp>
        <p:nvSpPr>
          <p:cNvPr id="27" name="TextBox 26"/>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pic>
        <p:nvPicPr>
          <p:cNvPr id="15" name="Picture 14" descr="write.png"/>
          <p:cNvPicPr>
            <a:picLocks noChangeAspect="1"/>
          </p:cNvPicPr>
          <p:nvPr/>
        </p:nvPicPr>
        <p:blipFill>
          <a:blip r:embed="rId5" cstate="print"/>
          <a:stretch>
            <a:fillRect/>
          </a:stretch>
        </p:blipFill>
        <p:spPr>
          <a:xfrm>
            <a:off x="1561755" y="4869160"/>
            <a:ext cx="345949" cy="504445"/>
          </a:xfrm>
          <a:prstGeom prst="rect">
            <a:avLst/>
          </a:prstGeom>
          <a:effectLst>
            <a:outerShdw blurRad="50800" dist="38100" dir="2700000" algn="tl" rotWithShape="0">
              <a:prstClr val="black">
                <a:alpha val="40000"/>
              </a:prstClr>
            </a:outerShdw>
          </a:effectLst>
        </p:spPr>
      </p:pic>
      <p:sp>
        <p:nvSpPr>
          <p:cNvPr id="16" name="Rounded Rectangle 15"/>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7"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9</a:t>
            </a:fld>
            <a:endParaRPr lang="en-GB" altLang="en-US" sz="1400" b="1" dirty="0">
              <a:solidFill>
                <a:schemeClr val="bg1"/>
              </a:solidFill>
              <a:latin typeface="Century Gothic" pitchFamily="34" charset="0"/>
            </a:endParaRPr>
          </a:p>
        </p:txBody>
      </p:sp>
    </p:spTree>
    <p:custDataLst>
      <p:tags r:id="rId1"/>
    </p:custDataLst>
    <p:extLst>
      <p:ext uri="{BB962C8B-B14F-4D97-AF65-F5344CB8AC3E}">
        <p14:creationId xmlns:p14="http://schemas.microsoft.com/office/powerpoint/2010/main" xmlns="" val="137713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000"/>
                                        <p:tgtEl>
                                          <p:spTgt spid="28"/>
                                        </p:tgtEl>
                                      </p:cBhvr>
                                    </p:animEffect>
                                  </p:childTnLst>
                                </p:cTn>
                              </p:par>
                              <p:par>
                                <p:cTn id="16" presetID="10" presetClass="entr" presetSubtype="0" fill="hold" nodeType="withEffect">
                                  <p:stCondLst>
                                    <p:cond delay="10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619672" y="2620069"/>
            <a:ext cx="3384376" cy="1384995"/>
          </a:xfrm>
          <a:prstGeom prst="rect">
            <a:avLst/>
          </a:prstGeom>
          <a:noFill/>
        </p:spPr>
        <p:txBody>
          <a:bodyPr wrap="square" rtlCol="0">
            <a:spAutoFit/>
          </a:bodyPr>
          <a:lstStyle/>
          <a:p>
            <a:pPr marL="171450" indent="7938"/>
            <a:r>
              <a:rPr lang="en-GB" sz="2800" dirty="0" smtClean="0">
                <a:latin typeface="Century Gothic" pitchFamily="34" charset="0"/>
              </a:rPr>
              <a:t>Look through the evidence cards and discuss:</a:t>
            </a:r>
          </a:p>
        </p:txBody>
      </p:sp>
      <p:sp>
        <p:nvSpPr>
          <p:cNvPr id="21" name="TextBox 20"/>
          <p:cNvSpPr txBox="1"/>
          <p:nvPr/>
        </p:nvSpPr>
        <p:spPr>
          <a:xfrm>
            <a:off x="179512" y="962725"/>
            <a:ext cx="5256584" cy="954107"/>
          </a:xfrm>
          <a:prstGeom prst="rect">
            <a:avLst/>
          </a:prstGeom>
          <a:noFill/>
        </p:spPr>
        <p:txBody>
          <a:bodyPr wrap="square" rtlCol="0">
            <a:spAutoFit/>
          </a:bodyPr>
          <a:lstStyle/>
          <a:p>
            <a:r>
              <a:rPr lang="en-GB" sz="2800" dirty="0" smtClean="0">
                <a:latin typeface="Century Gothic" pitchFamily="34" charset="0"/>
              </a:rPr>
              <a:t>Some people argue that animal testing is not essential</a:t>
            </a:r>
            <a:endParaRPr lang="en-GB" sz="2800" dirty="0">
              <a:latin typeface="Century Gothic" pitchFamily="34" charset="0"/>
            </a:endParaRPr>
          </a:p>
        </p:txBody>
      </p:sp>
      <p:pic>
        <p:nvPicPr>
          <p:cNvPr id="29" name="Picture 28" descr="vivisection stop.png"/>
          <p:cNvPicPr>
            <a:picLocks noChangeAspect="1"/>
          </p:cNvPicPr>
          <p:nvPr/>
        </p:nvPicPr>
        <p:blipFill>
          <a:blip r:embed="rId4" cstate="print"/>
          <a:srcRect b="7033"/>
          <a:stretch>
            <a:fillRect/>
          </a:stretch>
        </p:blipFill>
        <p:spPr>
          <a:xfrm>
            <a:off x="5724128" y="1917408"/>
            <a:ext cx="3419873" cy="4940592"/>
          </a:xfrm>
          <a:prstGeom prst="rect">
            <a:avLst/>
          </a:prstGeom>
          <a:effectLst>
            <a:outerShdw blurRad="279400" dist="63500" dir="10800000" sx="102000" sy="102000" algn="r" rotWithShape="0">
              <a:prstClr val="black">
                <a:alpha val="40000"/>
              </a:prstClr>
            </a:outerShdw>
          </a:effectLst>
        </p:spPr>
      </p:pic>
      <p:sp>
        <p:nvSpPr>
          <p:cNvPr id="30" name="Rectangle 29"/>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612051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6" name="TextBox 35"/>
          <p:cNvSpPr txBox="1"/>
          <p:nvPr/>
        </p:nvSpPr>
        <p:spPr>
          <a:xfrm>
            <a:off x="3059832" y="6423719"/>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37" name="TextBox 36"/>
          <p:cNvSpPr txBox="1"/>
          <p:nvPr/>
        </p:nvSpPr>
        <p:spPr>
          <a:xfrm>
            <a:off x="615617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Consider</a:t>
            </a:r>
            <a:endParaRPr lang="en-GB" sz="2400" b="1" dirty="0">
              <a:solidFill>
                <a:schemeClr val="bg1"/>
              </a:solidFill>
              <a:latin typeface="Century Gothic" pitchFamily="34" charset="0"/>
            </a:endParaRPr>
          </a:p>
        </p:txBody>
      </p:sp>
      <p:sp>
        <p:nvSpPr>
          <p:cNvPr id="38" name="Rectangle 37"/>
          <p:cNvSpPr/>
          <p:nvPr/>
        </p:nvSpPr>
        <p:spPr>
          <a:xfrm>
            <a:off x="323528" y="2492896"/>
            <a:ext cx="5112568" cy="3384376"/>
          </a:xfrm>
          <a:prstGeom prst="rect">
            <a:avLst/>
          </a:prstGeom>
          <a:noFill/>
          <a:ln w="19050">
            <a:solidFill>
              <a:srgbClr val="B33D96"/>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discuss.png"/>
          <p:cNvPicPr>
            <a:picLocks noChangeAspect="1"/>
          </p:cNvPicPr>
          <p:nvPr/>
        </p:nvPicPr>
        <p:blipFill>
          <a:blip r:embed="rId5" cstate="print"/>
          <a:stretch>
            <a:fillRect/>
          </a:stretch>
        </p:blipFill>
        <p:spPr>
          <a:xfrm>
            <a:off x="741475" y="2636912"/>
            <a:ext cx="806189" cy="500839"/>
          </a:xfrm>
          <a:prstGeom prst="rect">
            <a:avLst/>
          </a:prstGeom>
          <a:effectLst>
            <a:outerShdw blurRad="50800" dist="38100" dir="2700000" algn="tl" rotWithShape="0">
              <a:prstClr val="black">
                <a:alpha val="40000"/>
              </a:prstClr>
            </a:outerShdw>
          </a:effectLst>
        </p:spPr>
      </p:pic>
      <p:sp>
        <p:nvSpPr>
          <p:cNvPr id="14" name="Rectangle 13"/>
          <p:cNvSpPr/>
          <p:nvPr/>
        </p:nvSpPr>
        <p:spPr>
          <a:xfrm>
            <a:off x="395536" y="4077072"/>
            <a:ext cx="5040560" cy="1538883"/>
          </a:xfrm>
          <a:prstGeom prst="rect">
            <a:avLst/>
          </a:prstGeom>
        </p:spPr>
        <p:txBody>
          <a:bodyPr wrap="square">
            <a:spAutoFit/>
          </a:bodyPr>
          <a:lstStyle/>
          <a:p>
            <a:pPr marL="268288" indent="-268288">
              <a:buFont typeface="Symbol" pitchFamily="18" charset="2"/>
              <a:buChar char="-"/>
            </a:pPr>
            <a:r>
              <a:rPr lang="en-GB" sz="2800" dirty="0" smtClean="0">
                <a:latin typeface="Century Gothic" pitchFamily="34" charset="0"/>
              </a:rPr>
              <a:t>How essential is animal testing to develop drugs? </a:t>
            </a:r>
          </a:p>
          <a:p>
            <a:pPr marL="268288" indent="-268288">
              <a:spcBef>
                <a:spcPts val="1200"/>
              </a:spcBef>
              <a:buFont typeface="Symbol" pitchFamily="18" charset="2"/>
              <a:buChar char="-"/>
            </a:pPr>
            <a:r>
              <a:rPr lang="en-GB" sz="2800" dirty="0" smtClean="0">
                <a:latin typeface="Century Gothic" pitchFamily="34" charset="0"/>
              </a:rPr>
              <a:t>What are the alternatives?</a:t>
            </a:r>
          </a:p>
        </p:txBody>
      </p:sp>
      <p:sp>
        <p:nvSpPr>
          <p:cNvPr id="17" name="TextBox 16"/>
          <p:cNvSpPr txBox="1"/>
          <p:nvPr/>
        </p:nvSpPr>
        <p:spPr>
          <a:xfrm>
            <a:off x="7956376" y="-27384"/>
            <a:ext cx="1187624" cy="523220"/>
          </a:xfrm>
          <a:prstGeom prst="rect">
            <a:avLst/>
          </a:prstGeom>
          <a:noFill/>
        </p:spPr>
        <p:txBody>
          <a:bodyPr wrap="square" rtlCol="0">
            <a:spAutoFit/>
          </a:bodyPr>
          <a:lstStyle/>
          <a:p>
            <a:r>
              <a:rPr lang="en-GB" sz="2800" b="1" dirty="0" smtClean="0">
                <a:solidFill>
                  <a:srgbClr val="C00000"/>
                </a:solidFill>
                <a:latin typeface="Century Gothic" pitchFamily="34" charset="0"/>
              </a:rPr>
              <a:t>SS2–3</a:t>
            </a:r>
            <a:endParaRPr lang="en-GB" sz="2800" b="1" dirty="0">
              <a:solidFill>
                <a:srgbClr val="C00000"/>
              </a:solidFill>
              <a:latin typeface="Century Gothic" pitchFamily="34" charset="0"/>
            </a:endParaRPr>
          </a:p>
        </p:txBody>
      </p:sp>
      <p:grpSp>
        <p:nvGrpSpPr>
          <p:cNvPr id="24" name="Group 23"/>
          <p:cNvGrpSpPr/>
          <p:nvPr/>
        </p:nvGrpSpPr>
        <p:grpSpPr>
          <a:xfrm>
            <a:off x="5364088" y="962725"/>
            <a:ext cx="3672408" cy="954107"/>
            <a:chOff x="5364088" y="962725"/>
            <a:chExt cx="3672408" cy="954107"/>
          </a:xfrm>
        </p:grpSpPr>
        <p:sp>
          <p:nvSpPr>
            <p:cNvPr id="18" name="TextBox 17"/>
            <p:cNvSpPr txBox="1"/>
            <p:nvPr/>
          </p:nvSpPr>
          <p:spPr>
            <a:xfrm>
              <a:off x="5364088" y="962725"/>
              <a:ext cx="3672408" cy="954107"/>
            </a:xfrm>
            <a:prstGeom prst="rect">
              <a:avLst/>
            </a:prstGeom>
            <a:noFill/>
          </p:spPr>
          <p:txBody>
            <a:bodyPr wrap="square" rtlCol="0">
              <a:spAutoFit/>
            </a:bodyPr>
            <a:lstStyle/>
            <a:p>
              <a:r>
                <a:rPr lang="en-GB" sz="2800" dirty="0" smtClean="0">
                  <a:latin typeface="Century Gothic" pitchFamily="34" charset="0"/>
                </a:rPr>
                <a:t>What does </a:t>
              </a:r>
              <a:r>
                <a:rPr lang="en-GB" sz="2800" b="1" dirty="0" smtClean="0">
                  <a:latin typeface="Century Gothic" pitchFamily="34" charset="0"/>
                </a:rPr>
                <a:t>scientific evidence</a:t>
              </a:r>
              <a:r>
                <a:rPr lang="en-GB" sz="2800" dirty="0" smtClean="0">
                  <a:latin typeface="Century Gothic" pitchFamily="34" charset="0"/>
                </a:rPr>
                <a:t> tell us?</a:t>
              </a:r>
              <a:endParaRPr lang="en-GB" sz="2800" dirty="0">
                <a:latin typeface="Century Gothic" pitchFamily="34" charset="0"/>
              </a:endParaRPr>
            </a:p>
          </p:txBody>
        </p:sp>
        <p:cxnSp>
          <p:nvCxnSpPr>
            <p:cNvPr id="20" name="Straight Connector 19"/>
            <p:cNvCxnSpPr/>
            <p:nvPr/>
          </p:nvCxnSpPr>
          <p:spPr>
            <a:xfrm>
              <a:off x="5364088" y="1124744"/>
              <a:ext cx="0" cy="648072"/>
            </a:xfrm>
            <a:prstGeom prst="line">
              <a:avLst/>
            </a:prstGeom>
            <a:noFill/>
            <a:ln>
              <a:solidFill>
                <a:srgbClr val="B33D96"/>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 name="Rounded Rectangle 21"/>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23"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10</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000"/>
                                        <p:tgtEl>
                                          <p:spTgt spid="15"/>
                                        </p:tgtEl>
                                      </p:cBhvr>
                                    </p:animEffect>
                                  </p:childTnLst>
                                </p:cTn>
                              </p:par>
                              <p:par>
                                <p:cTn id="12" presetID="10" presetClass="entr" presetSubtype="0" fill="hold"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childTnLst>
                          </p:cTn>
                        </p:par>
                        <p:par>
                          <p:cTn id="15" fill="hold">
                            <p:stCondLst>
                              <p:cond delay="5000"/>
                            </p:stCondLst>
                            <p:childTnLst>
                              <p:par>
                                <p:cTn id="16" presetID="10" presetClass="entr" presetSubtype="0"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Animal testing</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CC0000"/>
                </a:solidFill>
                <a:latin typeface="Century Gothic" pitchFamily="34" charset="0"/>
              </a:rPr>
              <a:t>Student sheets</a:t>
            </a:r>
            <a:endParaRPr lang="en-US" sz="4000" dirty="0">
              <a:solidFill>
                <a:srgbClr val="CC0000"/>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xmlns="" val="2217273036"/>
              </p:ext>
            </p:extLst>
          </p:nvPr>
        </p:nvGraphicFramePr>
        <p:xfrm>
          <a:off x="1331639" y="2466301"/>
          <a:ext cx="6552728" cy="2463660"/>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Sheet no.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Title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Notes</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a:noFill/>
                    </a:lnR>
                    <a:lnT>
                      <a:noFill/>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All about asthma</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pair</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Animal testing evidence</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cut into cards, one set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How important is animal testing for drug development?</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enlarge to A3, one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4481940" y="2915849"/>
            <a:ext cx="2997581" cy="1317251"/>
            <a:chOff x="4481940" y="2987857"/>
            <a:chExt cx="2997581" cy="1317251"/>
          </a:xfrm>
        </p:grpSpPr>
        <p:sp>
          <p:nvSpPr>
            <p:cNvPr id="32" name="Freeform 31"/>
            <p:cNvSpPr/>
            <p:nvPr/>
          </p:nvSpPr>
          <p:spPr>
            <a:xfrm rot="454057">
              <a:off x="4481940" y="2987857"/>
              <a:ext cx="2997581" cy="1317251"/>
            </a:xfrm>
            <a:custGeom>
              <a:avLst/>
              <a:gdLst>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935 w 21600"/>
                <a:gd name="connsiteY22" fmla="*/ 11592 h 21600"/>
                <a:gd name="connsiteX23" fmla="*/ 1172 w 21600"/>
                <a:gd name="connsiteY23" fmla="*/ 8270 h 21600"/>
                <a:gd name="connsiteX24" fmla="*/ 5372 w 21600"/>
                <a:gd name="connsiteY24" fmla="*/ 7817 h 21600"/>
                <a:gd name="connsiteX25" fmla="*/ 4502 w 21600"/>
                <a:gd name="connsiteY25" fmla="*/ 3625 h 21600"/>
                <a:gd name="connsiteX26" fmla="*/ 8550 w 21600"/>
                <a:gd name="connsiteY26" fmla="*/ 6382 h 21600"/>
                <a:gd name="connsiteX27" fmla="*/ 9722 w 21600"/>
                <a:gd name="connsiteY27" fmla="*/ 1887 h 21600"/>
                <a:gd name="connsiteX28" fmla="*/ 11462 w 21600"/>
                <a:gd name="connsiteY28" fmla="*/ 4342 h 21600"/>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213 w 21600"/>
                <a:gd name="connsiteY22" fmla="*/ 12274 h 21600"/>
                <a:gd name="connsiteX23" fmla="*/ 1172 w 21600"/>
                <a:gd name="connsiteY23" fmla="*/ 8270 h 21600"/>
                <a:gd name="connsiteX24" fmla="*/ 5372 w 21600"/>
                <a:gd name="connsiteY24" fmla="*/ 7817 h 21600"/>
                <a:gd name="connsiteX25" fmla="*/ 4502 w 21600"/>
                <a:gd name="connsiteY25" fmla="*/ 3625 h 21600"/>
                <a:gd name="connsiteX26" fmla="*/ 8550 w 21600"/>
                <a:gd name="connsiteY26" fmla="*/ 6382 h 21600"/>
                <a:gd name="connsiteX27" fmla="*/ 9722 w 21600"/>
                <a:gd name="connsiteY27" fmla="*/ 1887 h 21600"/>
                <a:gd name="connsiteX28" fmla="*/ 11462 w 21600"/>
                <a:gd name="connsiteY28" fmla="*/ 4342 h 21600"/>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213 w 21600"/>
                <a:gd name="connsiteY22" fmla="*/ 12274 h 21600"/>
                <a:gd name="connsiteX23" fmla="*/ 1172 w 21600"/>
                <a:gd name="connsiteY23" fmla="*/ 8270 h 21600"/>
                <a:gd name="connsiteX24" fmla="*/ 4411 w 21600"/>
                <a:gd name="connsiteY24" fmla="*/ 5474 h 21600"/>
                <a:gd name="connsiteX25" fmla="*/ 4502 w 21600"/>
                <a:gd name="connsiteY25" fmla="*/ 3625 h 21600"/>
                <a:gd name="connsiteX26" fmla="*/ 8550 w 21600"/>
                <a:gd name="connsiteY26" fmla="*/ 6382 h 21600"/>
                <a:gd name="connsiteX27" fmla="*/ 9722 w 21600"/>
                <a:gd name="connsiteY27" fmla="*/ 1887 h 21600"/>
                <a:gd name="connsiteX28" fmla="*/ 11462 w 21600"/>
                <a:gd name="connsiteY28" fmla="*/ 4342 h 21600"/>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213 w 21600"/>
                <a:gd name="connsiteY22" fmla="*/ 12274 h 21600"/>
                <a:gd name="connsiteX23" fmla="*/ 1172 w 21600"/>
                <a:gd name="connsiteY23" fmla="*/ 8270 h 21600"/>
                <a:gd name="connsiteX24" fmla="*/ 4411 w 21600"/>
                <a:gd name="connsiteY24" fmla="*/ 5474 h 21600"/>
                <a:gd name="connsiteX25" fmla="*/ 4502 w 21600"/>
                <a:gd name="connsiteY25" fmla="*/ 3625 h 21600"/>
                <a:gd name="connsiteX26" fmla="*/ 8004 w 21600"/>
                <a:gd name="connsiteY26" fmla="*/ 4303 h 21600"/>
                <a:gd name="connsiteX27" fmla="*/ 9722 w 21600"/>
                <a:gd name="connsiteY27" fmla="*/ 1887 h 21600"/>
                <a:gd name="connsiteX28" fmla="*/ 11462 w 21600"/>
                <a:gd name="connsiteY28" fmla="*/ 4342 h 21600"/>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213 w 21600"/>
                <a:gd name="connsiteY22" fmla="*/ 12274 h 21600"/>
                <a:gd name="connsiteX23" fmla="*/ 1172 w 21600"/>
                <a:gd name="connsiteY23" fmla="*/ 8270 h 21600"/>
                <a:gd name="connsiteX24" fmla="*/ 4479 w 21600"/>
                <a:gd name="connsiteY24" fmla="*/ 6734 h 21600"/>
                <a:gd name="connsiteX25" fmla="*/ 4502 w 21600"/>
                <a:gd name="connsiteY25" fmla="*/ 3625 h 21600"/>
                <a:gd name="connsiteX26" fmla="*/ 8004 w 21600"/>
                <a:gd name="connsiteY26" fmla="*/ 4303 h 21600"/>
                <a:gd name="connsiteX27" fmla="*/ 9722 w 21600"/>
                <a:gd name="connsiteY27" fmla="*/ 1887 h 21600"/>
                <a:gd name="connsiteX28" fmla="*/ 11462 w 21600"/>
                <a:gd name="connsiteY28" fmla="*/ 4342 h 21600"/>
                <a:gd name="connsiteX0" fmla="*/ 11462 w 21600"/>
                <a:gd name="connsiteY0" fmla="*/ 4342 h 21760"/>
                <a:gd name="connsiteX1" fmla="*/ 14790 w 21600"/>
                <a:gd name="connsiteY1" fmla="*/ 0 h 21760"/>
                <a:gd name="connsiteX2" fmla="*/ 14525 w 21600"/>
                <a:gd name="connsiteY2" fmla="*/ 5777 h 21760"/>
                <a:gd name="connsiteX3" fmla="*/ 18007 w 21600"/>
                <a:gd name="connsiteY3" fmla="*/ 3172 h 21760"/>
                <a:gd name="connsiteX4" fmla="*/ 16380 w 21600"/>
                <a:gd name="connsiteY4" fmla="*/ 6532 h 21760"/>
                <a:gd name="connsiteX5" fmla="*/ 21600 w 21600"/>
                <a:gd name="connsiteY5" fmla="*/ 6645 h 21760"/>
                <a:gd name="connsiteX6" fmla="*/ 16985 w 21600"/>
                <a:gd name="connsiteY6" fmla="*/ 9402 h 21760"/>
                <a:gd name="connsiteX7" fmla="*/ 18270 w 21600"/>
                <a:gd name="connsiteY7" fmla="*/ 11290 h 21760"/>
                <a:gd name="connsiteX8" fmla="*/ 16380 w 21600"/>
                <a:gd name="connsiteY8" fmla="*/ 12310 h 21760"/>
                <a:gd name="connsiteX9" fmla="*/ 18877 w 21600"/>
                <a:gd name="connsiteY9" fmla="*/ 15632 h 21760"/>
                <a:gd name="connsiteX10" fmla="*/ 14640 w 21600"/>
                <a:gd name="connsiteY10" fmla="*/ 14350 h 21760"/>
                <a:gd name="connsiteX11" fmla="*/ 14942 w 21600"/>
                <a:gd name="connsiteY11" fmla="*/ 17370 h 21760"/>
                <a:gd name="connsiteX12" fmla="*/ 12180 w 21600"/>
                <a:gd name="connsiteY12" fmla="*/ 15935 h 21760"/>
                <a:gd name="connsiteX13" fmla="*/ 11612 w 21600"/>
                <a:gd name="connsiteY13" fmla="*/ 18842 h 21760"/>
                <a:gd name="connsiteX14" fmla="*/ 9872 w 21600"/>
                <a:gd name="connsiteY14" fmla="*/ 17370 h 21760"/>
                <a:gd name="connsiteX15" fmla="*/ 8700 w 21600"/>
                <a:gd name="connsiteY15" fmla="*/ 19712 h 21760"/>
                <a:gd name="connsiteX16" fmla="*/ 7527 w 21600"/>
                <a:gd name="connsiteY16" fmla="*/ 18125 h 21760"/>
                <a:gd name="connsiteX17" fmla="*/ 4917 w 21600"/>
                <a:gd name="connsiteY17" fmla="*/ 21600 h 21760"/>
                <a:gd name="connsiteX18" fmla="*/ 4805 w 21600"/>
                <a:gd name="connsiteY18" fmla="*/ 18240 h 21760"/>
                <a:gd name="connsiteX19" fmla="*/ 1637 w 21600"/>
                <a:gd name="connsiteY19" fmla="*/ 21760 h 21760"/>
                <a:gd name="connsiteX20" fmla="*/ 3330 w 21600"/>
                <a:gd name="connsiteY20" fmla="*/ 15370 h 21760"/>
                <a:gd name="connsiteX21" fmla="*/ 0 w 21600"/>
                <a:gd name="connsiteY21" fmla="*/ 12877 h 21760"/>
                <a:gd name="connsiteX22" fmla="*/ 3213 w 21600"/>
                <a:gd name="connsiteY22" fmla="*/ 12274 h 21760"/>
                <a:gd name="connsiteX23" fmla="*/ 1172 w 21600"/>
                <a:gd name="connsiteY23" fmla="*/ 8270 h 21760"/>
                <a:gd name="connsiteX24" fmla="*/ 4479 w 21600"/>
                <a:gd name="connsiteY24" fmla="*/ 6734 h 21760"/>
                <a:gd name="connsiteX25" fmla="*/ 4502 w 21600"/>
                <a:gd name="connsiteY25" fmla="*/ 3625 h 21760"/>
                <a:gd name="connsiteX26" fmla="*/ 8004 w 21600"/>
                <a:gd name="connsiteY26" fmla="*/ 4303 h 21760"/>
                <a:gd name="connsiteX27" fmla="*/ 9722 w 21600"/>
                <a:gd name="connsiteY27" fmla="*/ 1887 h 21760"/>
                <a:gd name="connsiteX28" fmla="*/ 11462 w 21600"/>
                <a:gd name="connsiteY28" fmla="*/ 4342 h 21760"/>
                <a:gd name="connsiteX0" fmla="*/ 11462 w 21600"/>
                <a:gd name="connsiteY0" fmla="*/ 4342 h 21760"/>
                <a:gd name="connsiteX1" fmla="*/ 14790 w 21600"/>
                <a:gd name="connsiteY1" fmla="*/ 0 h 21760"/>
                <a:gd name="connsiteX2" fmla="*/ 14525 w 21600"/>
                <a:gd name="connsiteY2" fmla="*/ 5777 h 21760"/>
                <a:gd name="connsiteX3" fmla="*/ 18007 w 21600"/>
                <a:gd name="connsiteY3" fmla="*/ 3172 h 21760"/>
                <a:gd name="connsiteX4" fmla="*/ 16380 w 21600"/>
                <a:gd name="connsiteY4" fmla="*/ 6532 h 21760"/>
                <a:gd name="connsiteX5" fmla="*/ 21600 w 21600"/>
                <a:gd name="connsiteY5" fmla="*/ 6645 h 21760"/>
                <a:gd name="connsiteX6" fmla="*/ 16985 w 21600"/>
                <a:gd name="connsiteY6" fmla="*/ 9402 h 21760"/>
                <a:gd name="connsiteX7" fmla="*/ 18270 w 21600"/>
                <a:gd name="connsiteY7" fmla="*/ 11290 h 21760"/>
                <a:gd name="connsiteX8" fmla="*/ 16380 w 21600"/>
                <a:gd name="connsiteY8" fmla="*/ 12310 h 21760"/>
                <a:gd name="connsiteX9" fmla="*/ 18877 w 21600"/>
                <a:gd name="connsiteY9" fmla="*/ 15632 h 21760"/>
                <a:gd name="connsiteX10" fmla="*/ 14640 w 21600"/>
                <a:gd name="connsiteY10" fmla="*/ 14350 h 21760"/>
                <a:gd name="connsiteX11" fmla="*/ 14942 w 21600"/>
                <a:gd name="connsiteY11" fmla="*/ 17370 h 21760"/>
                <a:gd name="connsiteX12" fmla="*/ 12180 w 21600"/>
                <a:gd name="connsiteY12" fmla="*/ 15935 h 21760"/>
                <a:gd name="connsiteX13" fmla="*/ 11612 w 21600"/>
                <a:gd name="connsiteY13" fmla="*/ 18842 h 21760"/>
                <a:gd name="connsiteX14" fmla="*/ 9872 w 21600"/>
                <a:gd name="connsiteY14" fmla="*/ 17370 h 21760"/>
                <a:gd name="connsiteX15" fmla="*/ 8700 w 21600"/>
                <a:gd name="connsiteY15" fmla="*/ 19712 h 21760"/>
                <a:gd name="connsiteX16" fmla="*/ 7527 w 21600"/>
                <a:gd name="connsiteY16" fmla="*/ 18125 h 21760"/>
                <a:gd name="connsiteX17" fmla="*/ 4917 w 21600"/>
                <a:gd name="connsiteY17" fmla="*/ 21600 h 21760"/>
                <a:gd name="connsiteX18" fmla="*/ 4805 w 21600"/>
                <a:gd name="connsiteY18" fmla="*/ 18240 h 21760"/>
                <a:gd name="connsiteX19" fmla="*/ 1637 w 21600"/>
                <a:gd name="connsiteY19" fmla="*/ 21760 h 21760"/>
                <a:gd name="connsiteX20" fmla="*/ 2391 w 21600"/>
                <a:gd name="connsiteY20" fmla="*/ 16387 h 21760"/>
                <a:gd name="connsiteX21" fmla="*/ 0 w 21600"/>
                <a:gd name="connsiteY21" fmla="*/ 12877 h 21760"/>
                <a:gd name="connsiteX22" fmla="*/ 3213 w 21600"/>
                <a:gd name="connsiteY22" fmla="*/ 12274 h 21760"/>
                <a:gd name="connsiteX23" fmla="*/ 1172 w 21600"/>
                <a:gd name="connsiteY23" fmla="*/ 8270 h 21760"/>
                <a:gd name="connsiteX24" fmla="*/ 4479 w 21600"/>
                <a:gd name="connsiteY24" fmla="*/ 6734 h 21760"/>
                <a:gd name="connsiteX25" fmla="*/ 4502 w 21600"/>
                <a:gd name="connsiteY25" fmla="*/ 3625 h 21760"/>
                <a:gd name="connsiteX26" fmla="*/ 8004 w 21600"/>
                <a:gd name="connsiteY26" fmla="*/ 4303 h 21760"/>
                <a:gd name="connsiteX27" fmla="*/ 9722 w 21600"/>
                <a:gd name="connsiteY27" fmla="*/ 1887 h 21760"/>
                <a:gd name="connsiteX28" fmla="*/ 11462 w 21600"/>
                <a:gd name="connsiteY28" fmla="*/ 4342 h 21760"/>
                <a:gd name="connsiteX0" fmla="*/ 11462 w 21600"/>
                <a:gd name="connsiteY0" fmla="*/ 4342 h 21760"/>
                <a:gd name="connsiteX1" fmla="*/ 14790 w 21600"/>
                <a:gd name="connsiteY1" fmla="*/ 0 h 21760"/>
                <a:gd name="connsiteX2" fmla="*/ 14525 w 21600"/>
                <a:gd name="connsiteY2" fmla="*/ 5777 h 21760"/>
                <a:gd name="connsiteX3" fmla="*/ 18007 w 21600"/>
                <a:gd name="connsiteY3" fmla="*/ 3172 h 21760"/>
                <a:gd name="connsiteX4" fmla="*/ 16380 w 21600"/>
                <a:gd name="connsiteY4" fmla="*/ 6532 h 21760"/>
                <a:gd name="connsiteX5" fmla="*/ 21600 w 21600"/>
                <a:gd name="connsiteY5" fmla="*/ 6645 h 21760"/>
                <a:gd name="connsiteX6" fmla="*/ 16985 w 21600"/>
                <a:gd name="connsiteY6" fmla="*/ 9402 h 21760"/>
                <a:gd name="connsiteX7" fmla="*/ 18270 w 21600"/>
                <a:gd name="connsiteY7" fmla="*/ 11290 h 21760"/>
                <a:gd name="connsiteX8" fmla="*/ 16380 w 21600"/>
                <a:gd name="connsiteY8" fmla="*/ 12310 h 21760"/>
                <a:gd name="connsiteX9" fmla="*/ 18877 w 21600"/>
                <a:gd name="connsiteY9" fmla="*/ 15632 h 21760"/>
                <a:gd name="connsiteX10" fmla="*/ 14640 w 21600"/>
                <a:gd name="connsiteY10" fmla="*/ 14350 h 21760"/>
                <a:gd name="connsiteX11" fmla="*/ 14942 w 21600"/>
                <a:gd name="connsiteY11" fmla="*/ 17370 h 21760"/>
                <a:gd name="connsiteX12" fmla="*/ 12180 w 21600"/>
                <a:gd name="connsiteY12" fmla="*/ 15935 h 21760"/>
                <a:gd name="connsiteX13" fmla="*/ 11612 w 21600"/>
                <a:gd name="connsiteY13" fmla="*/ 18842 h 21760"/>
                <a:gd name="connsiteX14" fmla="*/ 9872 w 21600"/>
                <a:gd name="connsiteY14" fmla="*/ 17370 h 21760"/>
                <a:gd name="connsiteX15" fmla="*/ 8700 w 21600"/>
                <a:gd name="connsiteY15" fmla="*/ 19712 h 21760"/>
                <a:gd name="connsiteX16" fmla="*/ 7527 w 21600"/>
                <a:gd name="connsiteY16" fmla="*/ 18125 h 21760"/>
                <a:gd name="connsiteX17" fmla="*/ 4917 w 21600"/>
                <a:gd name="connsiteY17" fmla="*/ 21600 h 21760"/>
                <a:gd name="connsiteX18" fmla="*/ 4805 w 21600"/>
                <a:gd name="connsiteY18" fmla="*/ 18240 h 21760"/>
                <a:gd name="connsiteX19" fmla="*/ 1637 w 21600"/>
                <a:gd name="connsiteY19" fmla="*/ 21760 h 21760"/>
                <a:gd name="connsiteX20" fmla="*/ 2391 w 21600"/>
                <a:gd name="connsiteY20" fmla="*/ 16387 h 21760"/>
                <a:gd name="connsiteX21" fmla="*/ 0 w 21600"/>
                <a:gd name="connsiteY21" fmla="*/ 12877 h 21760"/>
                <a:gd name="connsiteX22" fmla="*/ 3213 w 21600"/>
                <a:gd name="connsiteY22" fmla="*/ 12274 h 21760"/>
                <a:gd name="connsiteX23" fmla="*/ 819 w 21600"/>
                <a:gd name="connsiteY23" fmla="*/ 6645 h 21760"/>
                <a:gd name="connsiteX24" fmla="*/ 4479 w 21600"/>
                <a:gd name="connsiteY24" fmla="*/ 6734 h 21760"/>
                <a:gd name="connsiteX25" fmla="*/ 4502 w 21600"/>
                <a:gd name="connsiteY25" fmla="*/ 3625 h 21760"/>
                <a:gd name="connsiteX26" fmla="*/ 8004 w 21600"/>
                <a:gd name="connsiteY26" fmla="*/ 4303 h 21760"/>
                <a:gd name="connsiteX27" fmla="*/ 9722 w 21600"/>
                <a:gd name="connsiteY27" fmla="*/ 1887 h 21760"/>
                <a:gd name="connsiteX28" fmla="*/ 11462 w 21600"/>
                <a:gd name="connsiteY28" fmla="*/ 4342 h 21760"/>
                <a:gd name="connsiteX0" fmla="*/ 11462 w 21600"/>
                <a:gd name="connsiteY0" fmla="*/ 4342 h 21760"/>
                <a:gd name="connsiteX1" fmla="*/ 14790 w 21600"/>
                <a:gd name="connsiteY1" fmla="*/ 0 h 21760"/>
                <a:gd name="connsiteX2" fmla="*/ 14525 w 21600"/>
                <a:gd name="connsiteY2" fmla="*/ 5777 h 21760"/>
                <a:gd name="connsiteX3" fmla="*/ 18007 w 21600"/>
                <a:gd name="connsiteY3" fmla="*/ 3172 h 21760"/>
                <a:gd name="connsiteX4" fmla="*/ 16380 w 21600"/>
                <a:gd name="connsiteY4" fmla="*/ 6532 h 21760"/>
                <a:gd name="connsiteX5" fmla="*/ 21600 w 21600"/>
                <a:gd name="connsiteY5" fmla="*/ 6645 h 21760"/>
                <a:gd name="connsiteX6" fmla="*/ 16985 w 21600"/>
                <a:gd name="connsiteY6" fmla="*/ 9402 h 21760"/>
                <a:gd name="connsiteX7" fmla="*/ 18270 w 21600"/>
                <a:gd name="connsiteY7" fmla="*/ 11290 h 21760"/>
                <a:gd name="connsiteX8" fmla="*/ 16380 w 21600"/>
                <a:gd name="connsiteY8" fmla="*/ 12310 h 21760"/>
                <a:gd name="connsiteX9" fmla="*/ 18877 w 21600"/>
                <a:gd name="connsiteY9" fmla="*/ 15632 h 21760"/>
                <a:gd name="connsiteX10" fmla="*/ 14640 w 21600"/>
                <a:gd name="connsiteY10" fmla="*/ 14350 h 21760"/>
                <a:gd name="connsiteX11" fmla="*/ 14942 w 21600"/>
                <a:gd name="connsiteY11" fmla="*/ 17370 h 21760"/>
                <a:gd name="connsiteX12" fmla="*/ 12180 w 21600"/>
                <a:gd name="connsiteY12" fmla="*/ 15935 h 21760"/>
                <a:gd name="connsiteX13" fmla="*/ 11612 w 21600"/>
                <a:gd name="connsiteY13" fmla="*/ 18842 h 21760"/>
                <a:gd name="connsiteX14" fmla="*/ 9872 w 21600"/>
                <a:gd name="connsiteY14" fmla="*/ 17370 h 21760"/>
                <a:gd name="connsiteX15" fmla="*/ 8700 w 21600"/>
                <a:gd name="connsiteY15" fmla="*/ 19712 h 21760"/>
                <a:gd name="connsiteX16" fmla="*/ 7527 w 21600"/>
                <a:gd name="connsiteY16" fmla="*/ 18125 h 21760"/>
                <a:gd name="connsiteX17" fmla="*/ 4917 w 21600"/>
                <a:gd name="connsiteY17" fmla="*/ 21600 h 21760"/>
                <a:gd name="connsiteX18" fmla="*/ 4805 w 21600"/>
                <a:gd name="connsiteY18" fmla="*/ 18240 h 21760"/>
                <a:gd name="connsiteX19" fmla="*/ 1637 w 21600"/>
                <a:gd name="connsiteY19" fmla="*/ 21760 h 21760"/>
                <a:gd name="connsiteX20" fmla="*/ 2391 w 21600"/>
                <a:gd name="connsiteY20" fmla="*/ 16387 h 21760"/>
                <a:gd name="connsiteX21" fmla="*/ 0 w 21600"/>
                <a:gd name="connsiteY21" fmla="*/ 12877 h 21760"/>
                <a:gd name="connsiteX22" fmla="*/ 2631 w 21600"/>
                <a:gd name="connsiteY22" fmla="*/ 11181 h 21760"/>
                <a:gd name="connsiteX23" fmla="*/ 819 w 21600"/>
                <a:gd name="connsiteY23" fmla="*/ 6645 h 21760"/>
                <a:gd name="connsiteX24" fmla="*/ 4479 w 21600"/>
                <a:gd name="connsiteY24" fmla="*/ 6734 h 21760"/>
                <a:gd name="connsiteX25" fmla="*/ 4502 w 21600"/>
                <a:gd name="connsiteY25" fmla="*/ 3625 h 21760"/>
                <a:gd name="connsiteX26" fmla="*/ 8004 w 21600"/>
                <a:gd name="connsiteY26" fmla="*/ 4303 h 21760"/>
                <a:gd name="connsiteX27" fmla="*/ 9722 w 21600"/>
                <a:gd name="connsiteY27" fmla="*/ 1887 h 21760"/>
                <a:gd name="connsiteX28" fmla="*/ 11462 w 21600"/>
                <a:gd name="connsiteY28" fmla="*/ 4342 h 21760"/>
                <a:gd name="connsiteX0" fmla="*/ 11462 w 21600"/>
                <a:gd name="connsiteY0" fmla="*/ 4342 h 21760"/>
                <a:gd name="connsiteX1" fmla="*/ 14790 w 21600"/>
                <a:gd name="connsiteY1" fmla="*/ 0 h 21760"/>
                <a:gd name="connsiteX2" fmla="*/ 15257 w 21600"/>
                <a:gd name="connsiteY2" fmla="*/ 3220 h 21760"/>
                <a:gd name="connsiteX3" fmla="*/ 18007 w 21600"/>
                <a:gd name="connsiteY3" fmla="*/ 3172 h 21760"/>
                <a:gd name="connsiteX4" fmla="*/ 16380 w 21600"/>
                <a:gd name="connsiteY4" fmla="*/ 6532 h 21760"/>
                <a:gd name="connsiteX5" fmla="*/ 21600 w 21600"/>
                <a:gd name="connsiteY5" fmla="*/ 6645 h 21760"/>
                <a:gd name="connsiteX6" fmla="*/ 16985 w 21600"/>
                <a:gd name="connsiteY6" fmla="*/ 9402 h 21760"/>
                <a:gd name="connsiteX7" fmla="*/ 18270 w 21600"/>
                <a:gd name="connsiteY7" fmla="*/ 11290 h 21760"/>
                <a:gd name="connsiteX8" fmla="*/ 16380 w 21600"/>
                <a:gd name="connsiteY8" fmla="*/ 12310 h 21760"/>
                <a:gd name="connsiteX9" fmla="*/ 18877 w 21600"/>
                <a:gd name="connsiteY9" fmla="*/ 15632 h 21760"/>
                <a:gd name="connsiteX10" fmla="*/ 14640 w 21600"/>
                <a:gd name="connsiteY10" fmla="*/ 14350 h 21760"/>
                <a:gd name="connsiteX11" fmla="*/ 14942 w 21600"/>
                <a:gd name="connsiteY11" fmla="*/ 17370 h 21760"/>
                <a:gd name="connsiteX12" fmla="*/ 12180 w 21600"/>
                <a:gd name="connsiteY12" fmla="*/ 15935 h 21760"/>
                <a:gd name="connsiteX13" fmla="*/ 11612 w 21600"/>
                <a:gd name="connsiteY13" fmla="*/ 18842 h 21760"/>
                <a:gd name="connsiteX14" fmla="*/ 9872 w 21600"/>
                <a:gd name="connsiteY14" fmla="*/ 17370 h 21760"/>
                <a:gd name="connsiteX15" fmla="*/ 8700 w 21600"/>
                <a:gd name="connsiteY15" fmla="*/ 19712 h 21760"/>
                <a:gd name="connsiteX16" fmla="*/ 7527 w 21600"/>
                <a:gd name="connsiteY16" fmla="*/ 18125 h 21760"/>
                <a:gd name="connsiteX17" fmla="*/ 4917 w 21600"/>
                <a:gd name="connsiteY17" fmla="*/ 21600 h 21760"/>
                <a:gd name="connsiteX18" fmla="*/ 4805 w 21600"/>
                <a:gd name="connsiteY18" fmla="*/ 18240 h 21760"/>
                <a:gd name="connsiteX19" fmla="*/ 1637 w 21600"/>
                <a:gd name="connsiteY19" fmla="*/ 21760 h 21760"/>
                <a:gd name="connsiteX20" fmla="*/ 2391 w 21600"/>
                <a:gd name="connsiteY20" fmla="*/ 16387 h 21760"/>
                <a:gd name="connsiteX21" fmla="*/ 0 w 21600"/>
                <a:gd name="connsiteY21" fmla="*/ 12877 h 21760"/>
                <a:gd name="connsiteX22" fmla="*/ 2631 w 21600"/>
                <a:gd name="connsiteY22" fmla="*/ 11181 h 21760"/>
                <a:gd name="connsiteX23" fmla="*/ 819 w 21600"/>
                <a:gd name="connsiteY23" fmla="*/ 6645 h 21760"/>
                <a:gd name="connsiteX24" fmla="*/ 4479 w 21600"/>
                <a:gd name="connsiteY24" fmla="*/ 6734 h 21760"/>
                <a:gd name="connsiteX25" fmla="*/ 4502 w 21600"/>
                <a:gd name="connsiteY25" fmla="*/ 3625 h 21760"/>
                <a:gd name="connsiteX26" fmla="*/ 8004 w 21600"/>
                <a:gd name="connsiteY26" fmla="*/ 4303 h 21760"/>
                <a:gd name="connsiteX27" fmla="*/ 9722 w 21600"/>
                <a:gd name="connsiteY27" fmla="*/ 1887 h 21760"/>
                <a:gd name="connsiteX28" fmla="*/ 11462 w 21600"/>
                <a:gd name="connsiteY28" fmla="*/ 4342 h 21760"/>
                <a:gd name="connsiteX0" fmla="*/ 12109 w 21600"/>
                <a:gd name="connsiteY0" fmla="*/ 2964 h 21760"/>
                <a:gd name="connsiteX1" fmla="*/ 14790 w 21600"/>
                <a:gd name="connsiteY1" fmla="*/ 0 h 21760"/>
                <a:gd name="connsiteX2" fmla="*/ 15257 w 21600"/>
                <a:gd name="connsiteY2" fmla="*/ 3220 h 21760"/>
                <a:gd name="connsiteX3" fmla="*/ 18007 w 21600"/>
                <a:gd name="connsiteY3" fmla="*/ 3172 h 21760"/>
                <a:gd name="connsiteX4" fmla="*/ 16380 w 21600"/>
                <a:gd name="connsiteY4" fmla="*/ 6532 h 21760"/>
                <a:gd name="connsiteX5" fmla="*/ 21600 w 21600"/>
                <a:gd name="connsiteY5" fmla="*/ 6645 h 21760"/>
                <a:gd name="connsiteX6" fmla="*/ 16985 w 21600"/>
                <a:gd name="connsiteY6" fmla="*/ 9402 h 21760"/>
                <a:gd name="connsiteX7" fmla="*/ 18270 w 21600"/>
                <a:gd name="connsiteY7" fmla="*/ 11290 h 21760"/>
                <a:gd name="connsiteX8" fmla="*/ 16380 w 21600"/>
                <a:gd name="connsiteY8" fmla="*/ 12310 h 21760"/>
                <a:gd name="connsiteX9" fmla="*/ 18877 w 21600"/>
                <a:gd name="connsiteY9" fmla="*/ 15632 h 21760"/>
                <a:gd name="connsiteX10" fmla="*/ 14640 w 21600"/>
                <a:gd name="connsiteY10" fmla="*/ 14350 h 21760"/>
                <a:gd name="connsiteX11" fmla="*/ 14942 w 21600"/>
                <a:gd name="connsiteY11" fmla="*/ 17370 h 21760"/>
                <a:gd name="connsiteX12" fmla="*/ 12180 w 21600"/>
                <a:gd name="connsiteY12" fmla="*/ 15935 h 21760"/>
                <a:gd name="connsiteX13" fmla="*/ 11612 w 21600"/>
                <a:gd name="connsiteY13" fmla="*/ 18842 h 21760"/>
                <a:gd name="connsiteX14" fmla="*/ 9872 w 21600"/>
                <a:gd name="connsiteY14" fmla="*/ 17370 h 21760"/>
                <a:gd name="connsiteX15" fmla="*/ 8700 w 21600"/>
                <a:gd name="connsiteY15" fmla="*/ 19712 h 21760"/>
                <a:gd name="connsiteX16" fmla="*/ 7527 w 21600"/>
                <a:gd name="connsiteY16" fmla="*/ 18125 h 21760"/>
                <a:gd name="connsiteX17" fmla="*/ 4917 w 21600"/>
                <a:gd name="connsiteY17" fmla="*/ 21600 h 21760"/>
                <a:gd name="connsiteX18" fmla="*/ 4805 w 21600"/>
                <a:gd name="connsiteY18" fmla="*/ 18240 h 21760"/>
                <a:gd name="connsiteX19" fmla="*/ 1637 w 21600"/>
                <a:gd name="connsiteY19" fmla="*/ 21760 h 21760"/>
                <a:gd name="connsiteX20" fmla="*/ 2391 w 21600"/>
                <a:gd name="connsiteY20" fmla="*/ 16387 h 21760"/>
                <a:gd name="connsiteX21" fmla="*/ 0 w 21600"/>
                <a:gd name="connsiteY21" fmla="*/ 12877 h 21760"/>
                <a:gd name="connsiteX22" fmla="*/ 2631 w 21600"/>
                <a:gd name="connsiteY22" fmla="*/ 11181 h 21760"/>
                <a:gd name="connsiteX23" fmla="*/ 819 w 21600"/>
                <a:gd name="connsiteY23" fmla="*/ 6645 h 21760"/>
                <a:gd name="connsiteX24" fmla="*/ 4479 w 21600"/>
                <a:gd name="connsiteY24" fmla="*/ 6734 h 21760"/>
                <a:gd name="connsiteX25" fmla="*/ 4502 w 21600"/>
                <a:gd name="connsiteY25" fmla="*/ 3625 h 21760"/>
                <a:gd name="connsiteX26" fmla="*/ 8004 w 21600"/>
                <a:gd name="connsiteY26" fmla="*/ 4303 h 21760"/>
                <a:gd name="connsiteX27" fmla="*/ 9722 w 21600"/>
                <a:gd name="connsiteY27" fmla="*/ 1887 h 21760"/>
                <a:gd name="connsiteX28" fmla="*/ 12109 w 21600"/>
                <a:gd name="connsiteY28" fmla="*/ 2964 h 21760"/>
                <a:gd name="connsiteX0" fmla="*/ 12109 w 21600"/>
                <a:gd name="connsiteY0" fmla="*/ 2964 h 22192"/>
                <a:gd name="connsiteX1" fmla="*/ 14790 w 21600"/>
                <a:gd name="connsiteY1" fmla="*/ 0 h 22192"/>
                <a:gd name="connsiteX2" fmla="*/ 15257 w 21600"/>
                <a:gd name="connsiteY2" fmla="*/ 3220 h 22192"/>
                <a:gd name="connsiteX3" fmla="*/ 18007 w 21600"/>
                <a:gd name="connsiteY3" fmla="*/ 3172 h 22192"/>
                <a:gd name="connsiteX4" fmla="*/ 16380 w 21600"/>
                <a:gd name="connsiteY4" fmla="*/ 6532 h 22192"/>
                <a:gd name="connsiteX5" fmla="*/ 21600 w 21600"/>
                <a:gd name="connsiteY5" fmla="*/ 6645 h 22192"/>
                <a:gd name="connsiteX6" fmla="*/ 16985 w 21600"/>
                <a:gd name="connsiteY6" fmla="*/ 9402 h 22192"/>
                <a:gd name="connsiteX7" fmla="*/ 18270 w 21600"/>
                <a:gd name="connsiteY7" fmla="*/ 11290 h 22192"/>
                <a:gd name="connsiteX8" fmla="*/ 16380 w 21600"/>
                <a:gd name="connsiteY8" fmla="*/ 12310 h 22192"/>
                <a:gd name="connsiteX9" fmla="*/ 18877 w 21600"/>
                <a:gd name="connsiteY9" fmla="*/ 15632 h 22192"/>
                <a:gd name="connsiteX10" fmla="*/ 14640 w 21600"/>
                <a:gd name="connsiteY10" fmla="*/ 14350 h 22192"/>
                <a:gd name="connsiteX11" fmla="*/ 14942 w 21600"/>
                <a:gd name="connsiteY11" fmla="*/ 17370 h 22192"/>
                <a:gd name="connsiteX12" fmla="*/ 12180 w 21600"/>
                <a:gd name="connsiteY12" fmla="*/ 15935 h 22192"/>
                <a:gd name="connsiteX13" fmla="*/ 12106 w 21600"/>
                <a:gd name="connsiteY13" fmla="*/ 22192 h 22192"/>
                <a:gd name="connsiteX14" fmla="*/ 9872 w 21600"/>
                <a:gd name="connsiteY14" fmla="*/ 17370 h 22192"/>
                <a:gd name="connsiteX15" fmla="*/ 8700 w 21600"/>
                <a:gd name="connsiteY15" fmla="*/ 19712 h 22192"/>
                <a:gd name="connsiteX16" fmla="*/ 7527 w 21600"/>
                <a:gd name="connsiteY16" fmla="*/ 18125 h 22192"/>
                <a:gd name="connsiteX17" fmla="*/ 4917 w 21600"/>
                <a:gd name="connsiteY17" fmla="*/ 21600 h 22192"/>
                <a:gd name="connsiteX18" fmla="*/ 4805 w 21600"/>
                <a:gd name="connsiteY18" fmla="*/ 18240 h 22192"/>
                <a:gd name="connsiteX19" fmla="*/ 1637 w 21600"/>
                <a:gd name="connsiteY19" fmla="*/ 21760 h 22192"/>
                <a:gd name="connsiteX20" fmla="*/ 2391 w 21600"/>
                <a:gd name="connsiteY20" fmla="*/ 16387 h 22192"/>
                <a:gd name="connsiteX21" fmla="*/ 0 w 21600"/>
                <a:gd name="connsiteY21" fmla="*/ 12877 h 22192"/>
                <a:gd name="connsiteX22" fmla="*/ 2631 w 21600"/>
                <a:gd name="connsiteY22" fmla="*/ 11181 h 22192"/>
                <a:gd name="connsiteX23" fmla="*/ 819 w 21600"/>
                <a:gd name="connsiteY23" fmla="*/ 6645 h 22192"/>
                <a:gd name="connsiteX24" fmla="*/ 4479 w 21600"/>
                <a:gd name="connsiteY24" fmla="*/ 6734 h 22192"/>
                <a:gd name="connsiteX25" fmla="*/ 4502 w 21600"/>
                <a:gd name="connsiteY25" fmla="*/ 3625 h 22192"/>
                <a:gd name="connsiteX26" fmla="*/ 8004 w 21600"/>
                <a:gd name="connsiteY26" fmla="*/ 4303 h 22192"/>
                <a:gd name="connsiteX27" fmla="*/ 9722 w 21600"/>
                <a:gd name="connsiteY27" fmla="*/ 1887 h 22192"/>
                <a:gd name="connsiteX28" fmla="*/ 12109 w 21600"/>
                <a:gd name="connsiteY28" fmla="*/ 2964 h 22192"/>
                <a:gd name="connsiteX0" fmla="*/ 12109 w 21600"/>
                <a:gd name="connsiteY0" fmla="*/ 2964 h 22192"/>
                <a:gd name="connsiteX1" fmla="*/ 14790 w 21600"/>
                <a:gd name="connsiteY1" fmla="*/ 0 h 22192"/>
                <a:gd name="connsiteX2" fmla="*/ 15257 w 21600"/>
                <a:gd name="connsiteY2" fmla="*/ 3220 h 22192"/>
                <a:gd name="connsiteX3" fmla="*/ 18007 w 21600"/>
                <a:gd name="connsiteY3" fmla="*/ 3172 h 22192"/>
                <a:gd name="connsiteX4" fmla="*/ 16380 w 21600"/>
                <a:gd name="connsiteY4" fmla="*/ 6532 h 22192"/>
                <a:gd name="connsiteX5" fmla="*/ 21600 w 21600"/>
                <a:gd name="connsiteY5" fmla="*/ 6645 h 22192"/>
                <a:gd name="connsiteX6" fmla="*/ 16985 w 21600"/>
                <a:gd name="connsiteY6" fmla="*/ 9402 h 22192"/>
                <a:gd name="connsiteX7" fmla="*/ 18270 w 21600"/>
                <a:gd name="connsiteY7" fmla="*/ 11290 h 22192"/>
                <a:gd name="connsiteX8" fmla="*/ 16380 w 21600"/>
                <a:gd name="connsiteY8" fmla="*/ 12310 h 22192"/>
                <a:gd name="connsiteX9" fmla="*/ 18877 w 21600"/>
                <a:gd name="connsiteY9" fmla="*/ 15632 h 22192"/>
                <a:gd name="connsiteX10" fmla="*/ 14640 w 21600"/>
                <a:gd name="connsiteY10" fmla="*/ 14350 h 22192"/>
                <a:gd name="connsiteX11" fmla="*/ 14942 w 21600"/>
                <a:gd name="connsiteY11" fmla="*/ 17370 h 22192"/>
                <a:gd name="connsiteX12" fmla="*/ 12180 w 21600"/>
                <a:gd name="connsiteY12" fmla="*/ 15935 h 22192"/>
                <a:gd name="connsiteX13" fmla="*/ 12106 w 21600"/>
                <a:gd name="connsiteY13" fmla="*/ 22192 h 22192"/>
                <a:gd name="connsiteX14" fmla="*/ 9872 w 21600"/>
                <a:gd name="connsiteY14" fmla="*/ 17370 h 22192"/>
                <a:gd name="connsiteX15" fmla="*/ 8445 w 21600"/>
                <a:gd name="connsiteY15" fmla="*/ 22103 h 22192"/>
                <a:gd name="connsiteX16" fmla="*/ 7527 w 21600"/>
                <a:gd name="connsiteY16" fmla="*/ 18125 h 22192"/>
                <a:gd name="connsiteX17" fmla="*/ 4917 w 21600"/>
                <a:gd name="connsiteY17" fmla="*/ 21600 h 22192"/>
                <a:gd name="connsiteX18" fmla="*/ 4805 w 21600"/>
                <a:gd name="connsiteY18" fmla="*/ 18240 h 22192"/>
                <a:gd name="connsiteX19" fmla="*/ 1637 w 21600"/>
                <a:gd name="connsiteY19" fmla="*/ 21760 h 22192"/>
                <a:gd name="connsiteX20" fmla="*/ 2391 w 21600"/>
                <a:gd name="connsiteY20" fmla="*/ 16387 h 22192"/>
                <a:gd name="connsiteX21" fmla="*/ 0 w 21600"/>
                <a:gd name="connsiteY21" fmla="*/ 12877 h 22192"/>
                <a:gd name="connsiteX22" fmla="*/ 2631 w 21600"/>
                <a:gd name="connsiteY22" fmla="*/ 11181 h 22192"/>
                <a:gd name="connsiteX23" fmla="*/ 819 w 21600"/>
                <a:gd name="connsiteY23" fmla="*/ 6645 h 22192"/>
                <a:gd name="connsiteX24" fmla="*/ 4479 w 21600"/>
                <a:gd name="connsiteY24" fmla="*/ 6734 h 22192"/>
                <a:gd name="connsiteX25" fmla="*/ 4502 w 21600"/>
                <a:gd name="connsiteY25" fmla="*/ 3625 h 22192"/>
                <a:gd name="connsiteX26" fmla="*/ 8004 w 21600"/>
                <a:gd name="connsiteY26" fmla="*/ 4303 h 22192"/>
                <a:gd name="connsiteX27" fmla="*/ 9722 w 21600"/>
                <a:gd name="connsiteY27" fmla="*/ 1887 h 22192"/>
                <a:gd name="connsiteX28" fmla="*/ 12109 w 21600"/>
                <a:gd name="connsiteY28" fmla="*/ 2964 h 22192"/>
                <a:gd name="connsiteX0" fmla="*/ 12109 w 21600"/>
                <a:gd name="connsiteY0" fmla="*/ 2964 h 23107"/>
                <a:gd name="connsiteX1" fmla="*/ 14790 w 21600"/>
                <a:gd name="connsiteY1" fmla="*/ 0 h 23107"/>
                <a:gd name="connsiteX2" fmla="*/ 15257 w 21600"/>
                <a:gd name="connsiteY2" fmla="*/ 3220 h 23107"/>
                <a:gd name="connsiteX3" fmla="*/ 18007 w 21600"/>
                <a:gd name="connsiteY3" fmla="*/ 3172 h 23107"/>
                <a:gd name="connsiteX4" fmla="*/ 16380 w 21600"/>
                <a:gd name="connsiteY4" fmla="*/ 6532 h 23107"/>
                <a:gd name="connsiteX5" fmla="*/ 21600 w 21600"/>
                <a:gd name="connsiteY5" fmla="*/ 6645 h 23107"/>
                <a:gd name="connsiteX6" fmla="*/ 16985 w 21600"/>
                <a:gd name="connsiteY6" fmla="*/ 9402 h 23107"/>
                <a:gd name="connsiteX7" fmla="*/ 18270 w 21600"/>
                <a:gd name="connsiteY7" fmla="*/ 11290 h 23107"/>
                <a:gd name="connsiteX8" fmla="*/ 16380 w 21600"/>
                <a:gd name="connsiteY8" fmla="*/ 12310 h 23107"/>
                <a:gd name="connsiteX9" fmla="*/ 18877 w 21600"/>
                <a:gd name="connsiteY9" fmla="*/ 15632 h 23107"/>
                <a:gd name="connsiteX10" fmla="*/ 14640 w 21600"/>
                <a:gd name="connsiteY10" fmla="*/ 14350 h 23107"/>
                <a:gd name="connsiteX11" fmla="*/ 14942 w 21600"/>
                <a:gd name="connsiteY11" fmla="*/ 17370 h 23107"/>
                <a:gd name="connsiteX12" fmla="*/ 12180 w 21600"/>
                <a:gd name="connsiteY12" fmla="*/ 15935 h 23107"/>
                <a:gd name="connsiteX13" fmla="*/ 12106 w 21600"/>
                <a:gd name="connsiteY13" fmla="*/ 22192 h 23107"/>
                <a:gd name="connsiteX14" fmla="*/ 9872 w 21600"/>
                <a:gd name="connsiteY14" fmla="*/ 17370 h 23107"/>
                <a:gd name="connsiteX15" fmla="*/ 8445 w 21600"/>
                <a:gd name="connsiteY15" fmla="*/ 22103 h 23107"/>
                <a:gd name="connsiteX16" fmla="*/ 7527 w 21600"/>
                <a:gd name="connsiteY16" fmla="*/ 18125 h 23107"/>
                <a:gd name="connsiteX17" fmla="*/ 5366 w 21600"/>
                <a:gd name="connsiteY17" fmla="*/ 23107 h 23107"/>
                <a:gd name="connsiteX18" fmla="*/ 4805 w 21600"/>
                <a:gd name="connsiteY18" fmla="*/ 18240 h 23107"/>
                <a:gd name="connsiteX19" fmla="*/ 1637 w 21600"/>
                <a:gd name="connsiteY19" fmla="*/ 21760 h 23107"/>
                <a:gd name="connsiteX20" fmla="*/ 2391 w 21600"/>
                <a:gd name="connsiteY20" fmla="*/ 16387 h 23107"/>
                <a:gd name="connsiteX21" fmla="*/ 0 w 21600"/>
                <a:gd name="connsiteY21" fmla="*/ 12877 h 23107"/>
                <a:gd name="connsiteX22" fmla="*/ 2631 w 21600"/>
                <a:gd name="connsiteY22" fmla="*/ 11181 h 23107"/>
                <a:gd name="connsiteX23" fmla="*/ 819 w 21600"/>
                <a:gd name="connsiteY23" fmla="*/ 6645 h 23107"/>
                <a:gd name="connsiteX24" fmla="*/ 4479 w 21600"/>
                <a:gd name="connsiteY24" fmla="*/ 6734 h 23107"/>
                <a:gd name="connsiteX25" fmla="*/ 4502 w 21600"/>
                <a:gd name="connsiteY25" fmla="*/ 3625 h 23107"/>
                <a:gd name="connsiteX26" fmla="*/ 8004 w 21600"/>
                <a:gd name="connsiteY26" fmla="*/ 4303 h 23107"/>
                <a:gd name="connsiteX27" fmla="*/ 9722 w 21600"/>
                <a:gd name="connsiteY27" fmla="*/ 1887 h 23107"/>
                <a:gd name="connsiteX28" fmla="*/ 12109 w 21600"/>
                <a:gd name="connsiteY28" fmla="*/ 2964 h 23107"/>
                <a:gd name="connsiteX0" fmla="*/ 12109 w 21600"/>
                <a:gd name="connsiteY0" fmla="*/ 2964 h 23107"/>
                <a:gd name="connsiteX1" fmla="*/ 14790 w 21600"/>
                <a:gd name="connsiteY1" fmla="*/ 0 h 23107"/>
                <a:gd name="connsiteX2" fmla="*/ 15257 w 21600"/>
                <a:gd name="connsiteY2" fmla="*/ 3220 h 23107"/>
                <a:gd name="connsiteX3" fmla="*/ 18007 w 21600"/>
                <a:gd name="connsiteY3" fmla="*/ 3172 h 23107"/>
                <a:gd name="connsiteX4" fmla="*/ 16380 w 21600"/>
                <a:gd name="connsiteY4" fmla="*/ 6532 h 23107"/>
                <a:gd name="connsiteX5" fmla="*/ 21600 w 21600"/>
                <a:gd name="connsiteY5" fmla="*/ 6645 h 23107"/>
                <a:gd name="connsiteX6" fmla="*/ 16985 w 21600"/>
                <a:gd name="connsiteY6" fmla="*/ 9402 h 23107"/>
                <a:gd name="connsiteX7" fmla="*/ 18270 w 21600"/>
                <a:gd name="connsiteY7" fmla="*/ 11290 h 23107"/>
                <a:gd name="connsiteX8" fmla="*/ 16380 w 21600"/>
                <a:gd name="connsiteY8" fmla="*/ 12310 h 23107"/>
                <a:gd name="connsiteX9" fmla="*/ 18877 w 21600"/>
                <a:gd name="connsiteY9" fmla="*/ 15632 h 23107"/>
                <a:gd name="connsiteX10" fmla="*/ 14640 w 21600"/>
                <a:gd name="connsiteY10" fmla="*/ 14350 h 23107"/>
                <a:gd name="connsiteX11" fmla="*/ 14942 w 21600"/>
                <a:gd name="connsiteY11" fmla="*/ 17370 h 23107"/>
                <a:gd name="connsiteX12" fmla="*/ 12180 w 21600"/>
                <a:gd name="connsiteY12" fmla="*/ 15935 h 23107"/>
                <a:gd name="connsiteX13" fmla="*/ 12106 w 21600"/>
                <a:gd name="connsiteY13" fmla="*/ 22192 h 23107"/>
                <a:gd name="connsiteX14" fmla="*/ 9872 w 21600"/>
                <a:gd name="connsiteY14" fmla="*/ 17370 h 23107"/>
                <a:gd name="connsiteX15" fmla="*/ 8445 w 21600"/>
                <a:gd name="connsiteY15" fmla="*/ 22103 h 23107"/>
                <a:gd name="connsiteX16" fmla="*/ 7282 w 21600"/>
                <a:gd name="connsiteY16" fmla="*/ 19919 h 23107"/>
                <a:gd name="connsiteX17" fmla="*/ 5366 w 21600"/>
                <a:gd name="connsiteY17" fmla="*/ 23107 h 23107"/>
                <a:gd name="connsiteX18" fmla="*/ 4805 w 21600"/>
                <a:gd name="connsiteY18" fmla="*/ 18240 h 23107"/>
                <a:gd name="connsiteX19" fmla="*/ 1637 w 21600"/>
                <a:gd name="connsiteY19" fmla="*/ 21760 h 23107"/>
                <a:gd name="connsiteX20" fmla="*/ 2391 w 21600"/>
                <a:gd name="connsiteY20" fmla="*/ 16387 h 23107"/>
                <a:gd name="connsiteX21" fmla="*/ 0 w 21600"/>
                <a:gd name="connsiteY21" fmla="*/ 12877 h 23107"/>
                <a:gd name="connsiteX22" fmla="*/ 2631 w 21600"/>
                <a:gd name="connsiteY22" fmla="*/ 11181 h 23107"/>
                <a:gd name="connsiteX23" fmla="*/ 819 w 21600"/>
                <a:gd name="connsiteY23" fmla="*/ 6645 h 23107"/>
                <a:gd name="connsiteX24" fmla="*/ 4479 w 21600"/>
                <a:gd name="connsiteY24" fmla="*/ 6734 h 23107"/>
                <a:gd name="connsiteX25" fmla="*/ 4502 w 21600"/>
                <a:gd name="connsiteY25" fmla="*/ 3625 h 23107"/>
                <a:gd name="connsiteX26" fmla="*/ 8004 w 21600"/>
                <a:gd name="connsiteY26" fmla="*/ 4303 h 23107"/>
                <a:gd name="connsiteX27" fmla="*/ 9722 w 21600"/>
                <a:gd name="connsiteY27" fmla="*/ 1887 h 23107"/>
                <a:gd name="connsiteX28" fmla="*/ 12109 w 21600"/>
                <a:gd name="connsiteY28" fmla="*/ 2964 h 23107"/>
                <a:gd name="connsiteX0" fmla="*/ 12109 w 21600"/>
                <a:gd name="connsiteY0" fmla="*/ 2964 h 23107"/>
                <a:gd name="connsiteX1" fmla="*/ 14790 w 21600"/>
                <a:gd name="connsiteY1" fmla="*/ 0 h 23107"/>
                <a:gd name="connsiteX2" fmla="*/ 15257 w 21600"/>
                <a:gd name="connsiteY2" fmla="*/ 3220 h 23107"/>
                <a:gd name="connsiteX3" fmla="*/ 18007 w 21600"/>
                <a:gd name="connsiteY3" fmla="*/ 3172 h 23107"/>
                <a:gd name="connsiteX4" fmla="*/ 16380 w 21600"/>
                <a:gd name="connsiteY4" fmla="*/ 6532 h 23107"/>
                <a:gd name="connsiteX5" fmla="*/ 21600 w 21600"/>
                <a:gd name="connsiteY5" fmla="*/ 6645 h 23107"/>
                <a:gd name="connsiteX6" fmla="*/ 16985 w 21600"/>
                <a:gd name="connsiteY6" fmla="*/ 9402 h 23107"/>
                <a:gd name="connsiteX7" fmla="*/ 18270 w 21600"/>
                <a:gd name="connsiteY7" fmla="*/ 11290 h 23107"/>
                <a:gd name="connsiteX8" fmla="*/ 16380 w 21600"/>
                <a:gd name="connsiteY8" fmla="*/ 12310 h 23107"/>
                <a:gd name="connsiteX9" fmla="*/ 18877 w 21600"/>
                <a:gd name="connsiteY9" fmla="*/ 15632 h 23107"/>
                <a:gd name="connsiteX10" fmla="*/ 14640 w 21600"/>
                <a:gd name="connsiteY10" fmla="*/ 14350 h 23107"/>
                <a:gd name="connsiteX11" fmla="*/ 14942 w 21600"/>
                <a:gd name="connsiteY11" fmla="*/ 17370 h 23107"/>
                <a:gd name="connsiteX12" fmla="*/ 12180 w 21600"/>
                <a:gd name="connsiteY12" fmla="*/ 15935 h 23107"/>
                <a:gd name="connsiteX13" fmla="*/ 12106 w 21600"/>
                <a:gd name="connsiteY13" fmla="*/ 22192 h 23107"/>
                <a:gd name="connsiteX14" fmla="*/ 10293 w 21600"/>
                <a:gd name="connsiteY14" fmla="*/ 17655 h 23107"/>
                <a:gd name="connsiteX15" fmla="*/ 8445 w 21600"/>
                <a:gd name="connsiteY15" fmla="*/ 22103 h 23107"/>
                <a:gd name="connsiteX16" fmla="*/ 7282 w 21600"/>
                <a:gd name="connsiteY16" fmla="*/ 19919 h 23107"/>
                <a:gd name="connsiteX17" fmla="*/ 5366 w 21600"/>
                <a:gd name="connsiteY17" fmla="*/ 23107 h 23107"/>
                <a:gd name="connsiteX18" fmla="*/ 4805 w 21600"/>
                <a:gd name="connsiteY18" fmla="*/ 18240 h 23107"/>
                <a:gd name="connsiteX19" fmla="*/ 1637 w 21600"/>
                <a:gd name="connsiteY19" fmla="*/ 21760 h 23107"/>
                <a:gd name="connsiteX20" fmla="*/ 2391 w 21600"/>
                <a:gd name="connsiteY20" fmla="*/ 16387 h 23107"/>
                <a:gd name="connsiteX21" fmla="*/ 0 w 21600"/>
                <a:gd name="connsiteY21" fmla="*/ 12877 h 23107"/>
                <a:gd name="connsiteX22" fmla="*/ 2631 w 21600"/>
                <a:gd name="connsiteY22" fmla="*/ 11181 h 23107"/>
                <a:gd name="connsiteX23" fmla="*/ 819 w 21600"/>
                <a:gd name="connsiteY23" fmla="*/ 6645 h 23107"/>
                <a:gd name="connsiteX24" fmla="*/ 4479 w 21600"/>
                <a:gd name="connsiteY24" fmla="*/ 6734 h 23107"/>
                <a:gd name="connsiteX25" fmla="*/ 4502 w 21600"/>
                <a:gd name="connsiteY25" fmla="*/ 3625 h 23107"/>
                <a:gd name="connsiteX26" fmla="*/ 8004 w 21600"/>
                <a:gd name="connsiteY26" fmla="*/ 4303 h 23107"/>
                <a:gd name="connsiteX27" fmla="*/ 9722 w 21600"/>
                <a:gd name="connsiteY27" fmla="*/ 1887 h 23107"/>
                <a:gd name="connsiteX28" fmla="*/ 12109 w 21600"/>
                <a:gd name="connsiteY28" fmla="*/ 2964 h 23107"/>
                <a:gd name="connsiteX0" fmla="*/ 12109 w 21600"/>
                <a:gd name="connsiteY0" fmla="*/ 2964 h 23107"/>
                <a:gd name="connsiteX1" fmla="*/ 14790 w 21600"/>
                <a:gd name="connsiteY1" fmla="*/ 0 h 23107"/>
                <a:gd name="connsiteX2" fmla="*/ 15257 w 21600"/>
                <a:gd name="connsiteY2" fmla="*/ 3220 h 23107"/>
                <a:gd name="connsiteX3" fmla="*/ 18007 w 21600"/>
                <a:gd name="connsiteY3" fmla="*/ 3172 h 23107"/>
                <a:gd name="connsiteX4" fmla="*/ 16380 w 21600"/>
                <a:gd name="connsiteY4" fmla="*/ 6532 h 23107"/>
                <a:gd name="connsiteX5" fmla="*/ 21600 w 21600"/>
                <a:gd name="connsiteY5" fmla="*/ 6645 h 23107"/>
                <a:gd name="connsiteX6" fmla="*/ 16985 w 21600"/>
                <a:gd name="connsiteY6" fmla="*/ 9402 h 23107"/>
                <a:gd name="connsiteX7" fmla="*/ 18270 w 21600"/>
                <a:gd name="connsiteY7" fmla="*/ 11290 h 23107"/>
                <a:gd name="connsiteX8" fmla="*/ 16380 w 21600"/>
                <a:gd name="connsiteY8" fmla="*/ 12310 h 23107"/>
                <a:gd name="connsiteX9" fmla="*/ 18877 w 21600"/>
                <a:gd name="connsiteY9" fmla="*/ 15632 h 23107"/>
                <a:gd name="connsiteX10" fmla="*/ 14640 w 21600"/>
                <a:gd name="connsiteY10" fmla="*/ 14350 h 23107"/>
                <a:gd name="connsiteX11" fmla="*/ 14942 w 21600"/>
                <a:gd name="connsiteY11" fmla="*/ 17370 h 23107"/>
                <a:gd name="connsiteX12" fmla="*/ 12346 w 21600"/>
                <a:gd name="connsiteY12" fmla="*/ 16986 h 23107"/>
                <a:gd name="connsiteX13" fmla="*/ 12106 w 21600"/>
                <a:gd name="connsiteY13" fmla="*/ 22192 h 23107"/>
                <a:gd name="connsiteX14" fmla="*/ 10293 w 21600"/>
                <a:gd name="connsiteY14" fmla="*/ 17655 h 23107"/>
                <a:gd name="connsiteX15" fmla="*/ 8445 w 21600"/>
                <a:gd name="connsiteY15" fmla="*/ 22103 h 23107"/>
                <a:gd name="connsiteX16" fmla="*/ 7282 w 21600"/>
                <a:gd name="connsiteY16" fmla="*/ 19919 h 23107"/>
                <a:gd name="connsiteX17" fmla="*/ 5366 w 21600"/>
                <a:gd name="connsiteY17" fmla="*/ 23107 h 23107"/>
                <a:gd name="connsiteX18" fmla="*/ 4805 w 21600"/>
                <a:gd name="connsiteY18" fmla="*/ 18240 h 23107"/>
                <a:gd name="connsiteX19" fmla="*/ 1637 w 21600"/>
                <a:gd name="connsiteY19" fmla="*/ 21760 h 23107"/>
                <a:gd name="connsiteX20" fmla="*/ 2391 w 21600"/>
                <a:gd name="connsiteY20" fmla="*/ 16387 h 23107"/>
                <a:gd name="connsiteX21" fmla="*/ 0 w 21600"/>
                <a:gd name="connsiteY21" fmla="*/ 12877 h 23107"/>
                <a:gd name="connsiteX22" fmla="*/ 2631 w 21600"/>
                <a:gd name="connsiteY22" fmla="*/ 11181 h 23107"/>
                <a:gd name="connsiteX23" fmla="*/ 819 w 21600"/>
                <a:gd name="connsiteY23" fmla="*/ 6645 h 23107"/>
                <a:gd name="connsiteX24" fmla="*/ 4479 w 21600"/>
                <a:gd name="connsiteY24" fmla="*/ 6734 h 23107"/>
                <a:gd name="connsiteX25" fmla="*/ 4502 w 21600"/>
                <a:gd name="connsiteY25" fmla="*/ 3625 h 23107"/>
                <a:gd name="connsiteX26" fmla="*/ 8004 w 21600"/>
                <a:gd name="connsiteY26" fmla="*/ 4303 h 23107"/>
                <a:gd name="connsiteX27" fmla="*/ 9722 w 21600"/>
                <a:gd name="connsiteY27" fmla="*/ 1887 h 23107"/>
                <a:gd name="connsiteX28" fmla="*/ 12109 w 21600"/>
                <a:gd name="connsiteY28" fmla="*/ 2964 h 23107"/>
                <a:gd name="connsiteX0" fmla="*/ 12109 w 21600"/>
                <a:gd name="connsiteY0" fmla="*/ 2964 h 23107"/>
                <a:gd name="connsiteX1" fmla="*/ 14790 w 21600"/>
                <a:gd name="connsiteY1" fmla="*/ 0 h 23107"/>
                <a:gd name="connsiteX2" fmla="*/ 15257 w 21600"/>
                <a:gd name="connsiteY2" fmla="*/ 3220 h 23107"/>
                <a:gd name="connsiteX3" fmla="*/ 18007 w 21600"/>
                <a:gd name="connsiteY3" fmla="*/ 3172 h 23107"/>
                <a:gd name="connsiteX4" fmla="*/ 16380 w 21600"/>
                <a:gd name="connsiteY4" fmla="*/ 6532 h 23107"/>
                <a:gd name="connsiteX5" fmla="*/ 21600 w 21600"/>
                <a:gd name="connsiteY5" fmla="*/ 6645 h 23107"/>
                <a:gd name="connsiteX6" fmla="*/ 16985 w 21600"/>
                <a:gd name="connsiteY6" fmla="*/ 9402 h 23107"/>
                <a:gd name="connsiteX7" fmla="*/ 18270 w 21600"/>
                <a:gd name="connsiteY7" fmla="*/ 11290 h 23107"/>
                <a:gd name="connsiteX8" fmla="*/ 16380 w 21600"/>
                <a:gd name="connsiteY8" fmla="*/ 12310 h 23107"/>
                <a:gd name="connsiteX9" fmla="*/ 18877 w 21600"/>
                <a:gd name="connsiteY9" fmla="*/ 15632 h 23107"/>
                <a:gd name="connsiteX10" fmla="*/ 14640 w 21600"/>
                <a:gd name="connsiteY10" fmla="*/ 14350 h 23107"/>
                <a:gd name="connsiteX11" fmla="*/ 15562 w 21600"/>
                <a:gd name="connsiteY11" fmla="*/ 18501 h 23107"/>
                <a:gd name="connsiteX12" fmla="*/ 12346 w 21600"/>
                <a:gd name="connsiteY12" fmla="*/ 16986 h 23107"/>
                <a:gd name="connsiteX13" fmla="*/ 12106 w 21600"/>
                <a:gd name="connsiteY13" fmla="*/ 22192 h 23107"/>
                <a:gd name="connsiteX14" fmla="*/ 10293 w 21600"/>
                <a:gd name="connsiteY14" fmla="*/ 17655 h 23107"/>
                <a:gd name="connsiteX15" fmla="*/ 8445 w 21600"/>
                <a:gd name="connsiteY15" fmla="*/ 22103 h 23107"/>
                <a:gd name="connsiteX16" fmla="*/ 7282 w 21600"/>
                <a:gd name="connsiteY16" fmla="*/ 19919 h 23107"/>
                <a:gd name="connsiteX17" fmla="*/ 5366 w 21600"/>
                <a:gd name="connsiteY17" fmla="*/ 23107 h 23107"/>
                <a:gd name="connsiteX18" fmla="*/ 4805 w 21600"/>
                <a:gd name="connsiteY18" fmla="*/ 18240 h 23107"/>
                <a:gd name="connsiteX19" fmla="*/ 1637 w 21600"/>
                <a:gd name="connsiteY19" fmla="*/ 21760 h 23107"/>
                <a:gd name="connsiteX20" fmla="*/ 2391 w 21600"/>
                <a:gd name="connsiteY20" fmla="*/ 16387 h 23107"/>
                <a:gd name="connsiteX21" fmla="*/ 0 w 21600"/>
                <a:gd name="connsiteY21" fmla="*/ 12877 h 23107"/>
                <a:gd name="connsiteX22" fmla="*/ 2631 w 21600"/>
                <a:gd name="connsiteY22" fmla="*/ 11181 h 23107"/>
                <a:gd name="connsiteX23" fmla="*/ 819 w 21600"/>
                <a:gd name="connsiteY23" fmla="*/ 6645 h 23107"/>
                <a:gd name="connsiteX24" fmla="*/ 4479 w 21600"/>
                <a:gd name="connsiteY24" fmla="*/ 6734 h 23107"/>
                <a:gd name="connsiteX25" fmla="*/ 4502 w 21600"/>
                <a:gd name="connsiteY25" fmla="*/ 3625 h 23107"/>
                <a:gd name="connsiteX26" fmla="*/ 8004 w 21600"/>
                <a:gd name="connsiteY26" fmla="*/ 4303 h 23107"/>
                <a:gd name="connsiteX27" fmla="*/ 9722 w 21600"/>
                <a:gd name="connsiteY27" fmla="*/ 1887 h 23107"/>
                <a:gd name="connsiteX28" fmla="*/ 12109 w 21600"/>
                <a:gd name="connsiteY28" fmla="*/ 2964 h 23107"/>
                <a:gd name="connsiteX0" fmla="*/ 12109 w 21600"/>
                <a:gd name="connsiteY0" fmla="*/ 2964 h 23107"/>
                <a:gd name="connsiteX1" fmla="*/ 14790 w 21600"/>
                <a:gd name="connsiteY1" fmla="*/ 0 h 23107"/>
                <a:gd name="connsiteX2" fmla="*/ 15325 w 21600"/>
                <a:gd name="connsiteY2" fmla="*/ 4479 h 23107"/>
                <a:gd name="connsiteX3" fmla="*/ 18007 w 21600"/>
                <a:gd name="connsiteY3" fmla="*/ 3172 h 23107"/>
                <a:gd name="connsiteX4" fmla="*/ 16380 w 21600"/>
                <a:gd name="connsiteY4" fmla="*/ 6532 h 23107"/>
                <a:gd name="connsiteX5" fmla="*/ 21600 w 21600"/>
                <a:gd name="connsiteY5" fmla="*/ 6645 h 23107"/>
                <a:gd name="connsiteX6" fmla="*/ 16985 w 21600"/>
                <a:gd name="connsiteY6" fmla="*/ 9402 h 23107"/>
                <a:gd name="connsiteX7" fmla="*/ 18270 w 21600"/>
                <a:gd name="connsiteY7" fmla="*/ 11290 h 23107"/>
                <a:gd name="connsiteX8" fmla="*/ 16380 w 21600"/>
                <a:gd name="connsiteY8" fmla="*/ 12310 h 23107"/>
                <a:gd name="connsiteX9" fmla="*/ 18877 w 21600"/>
                <a:gd name="connsiteY9" fmla="*/ 15632 h 23107"/>
                <a:gd name="connsiteX10" fmla="*/ 14640 w 21600"/>
                <a:gd name="connsiteY10" fmla="*/ 14350 h 23107"/>
                <a:gd name="connsiteX11" fmla="*/ 15562 w 21600"/>
                <a:gd name="connsiteY11" fmla="*/ 18501 h 23107"/>
                <a:gd name="connsiteX12" fmla="*/ 12346 w 21600"/>
                <a:gd name="connsiteY12" fmla="*/ 16986 h 23107"/>
                <a:gd name="connsiteX13" fmla="*/ 12106 w 21600"/>
                <a:gd name="connsiteY13" fmla="*/ 22192 h 23107"/>
                <a:gd name="connsiteX14" fmla="*/ 10293 w 21600"/>
                <a:gd name="connsiteY14" fmla="*/ 17655 h 23107"/>
                <a:gd name="connsiteX15" fmla="*/ 8445 w 21600"/>
                <a:gd name="connsiteY15" fmla="*/ 22103 h 23107"/>
                <a:gd name="connsiteX16" fmla="*/ 7282 w 21600"/>
                <a:gd name="connsiteY16" fmla="*/ 19919 h 23107"/>
                <a:gd name="connsiteX17" fmla="*/ 5366 w 21600"/>
                <a:gd name="connsiteY17" fmla="*/ 23107 h 23107"/>
                <a:gd name="connsiteX18" fmla="*/ 4805 w 21600"/>
                <a:gd name="connsiteY18" fmla="*/ 18240 h 23107"/>
                <a:gd name="connsiteX19" fmla="*/ 1637 w 21600"/>
                <a:gd name="connsiteY19" fmla="*/ 21760 h 23107"/>
                <a:gd name="connsiteX20" fmla="*/ 2391 w 21600"/>
                <a:gd name="connsiteY20" fmla="*/ 16387 h 23107"/>
                <a:gd name="connsiteX21" fmla="*/ 0 w 21600"/>
                <a:gd name="connsiteY21" fmla="*/ 12877 h 23107"/>
                <a:gd name="connsiteX22" fmla="*/ 2631 w 21600"/>
                <a:gd name="connsiteY22" fmla="*/ 11181 h 23107"/>
                <a:gd name="connsiteX23" fmla="*/ 819 w 21600"/>
                <a:gd name="connsiteY23" fmla="*/ 6645 h 23107"/>
                <a:gd name="connsiteX24" fmla="*/ 4479 w 21600"/>
                <a:gd name="connsiteY24" fmla="*/ 6734 h 23107"/>
                <a:gd name="connsiteX25" fmla="*/ 4502 w 21600"/>
                <a:gd name="connsiteY25" fmla="*/ 3625 h 23107"/>
                <a:gd name="connsiteX26" fmla="*/ 8004 w 21600"/>
                <a:gd name="connsiteY26" fmla="*/ 4303 h 23107"/>
                <a:gd name="connsiteX27" fmla="*/ 9722 w 21600"/>
                <a:gd name="connsiteY27" fmla="*/ 1887 h 23107"/>
                <a:gd name="connsiteX28" fmla="*/ 12109 w 21600"/>
                <a:gd name="connsiteY28" fmla="*/ 2964 h 23107"/>
                <a:gd name="connsiteX0" fmla="*/ 12109 w 21600"/>
                <a:gd name="connsiteY0" fmla="*/ 3356 h 23499"/>
                <a:gd name="connsiteX1" fmla="*/ 14539 w 21600"/>
                <a:gd name="connsiteY1" fmla="*/ 0 h 23499"/>
                <a:gd name="connsiteX2" fmla="*/ 15325 w 21600"/>
                <a:gd name="connsiteY2" fmla="*/ 4871 h 23499"/>
                <a:gd name="connsiteX3" fmla="*/ 18007 w 21600"/>
                <a:gd name="connsiteY3" fmla="*/ 3564 h 23499"/>
                <a:gd name="connsiteX4" fmla="*/ 16380 w 21600"/>
                <a:gd name="connsiteY4" fmla="*/ 6924 h 23499"/>
                <a:gd name="connsiteX5" fmla="*/ 21600 w 21600"/>
                <a:gd name="connsiteY5" fmla="*/ 7037 h 23499"/>
                <a:gd name="connsiteX6" fmla="*/ 16985 w 21600"/>
                <a:gd name="connsiteY6" fmla="*/ 9794 h 23499"/>
                <a:gd name="connsiteX7" fmla="*/ 18270 w 21600"/>
                <a:gd name="connsiteY7" fmla="*/ 11682 h 23499"/>
                <a:gd name="connsiteX8" fmla="*/ 16380 w 21600"/>
                <a:gd name="connsiteY8" fmla="*/ 12702 h 23499"/>
                <a:gd name="connsiteX9" fmla="*/ 18877 w 21600"/>
                <a:gd name="connsiteY9" fmla="*/ 16024 h 23499"/>
                <a:gd name="connsiteX10" fmla="*/ 14640 w 21600"/>
                <a:gd name="connsiteY10" fmla="*/ 14742 h 23499"/>
                <a:gd name="connsiteX11" fmla="*/ 15562 w 21600"/>
                <a:gd name="connsiteY11" fmla="*/ 18893 h 23499"/>
                <a:gd name="connsiteX12" fmla="*/ 12346 w 21600"/>
                <a:gd name="connsiteY12" fmla="*/ 17378 h 23499"/>
                <a:gd name="connsiteX13" fmla="*/ 12106 w 21600"/>
                <a:gd name="connsiteY13" fmla="*/ 22584 h 23499"/>
                <a:gd name="connsiteX14" fmla="*/ 10293 w 21600"/>
                <a:gd name="connsiteY14" fmla="*/ 18047 h 23499"/>
                <a:gd name="connsiteX15" fmla="*/ 8445 w 21600"/>
                <a:gd name="connsiteY15" fmla="*/ 22495 h 23499"/>
                <a:gd name="connsiteX16" fmla="*/ 7282 w 21600"/>
                <a:gd name="connsiteY16" fmla="*/ 20311 h 23499"/>
                <a:gd name="connsiteX17" fmla="*/ 5366 w 21600"/>
                <a:gd name="connsiteY17" fmla="*/ 23499 h 23499"/>
                <a:gd name="connsiteX18" fmla="*/ 4805 w 21600"/>
                <a:gd name="connsiteY18" fmla="*/ 18632 h 23499"/>
                <a:gd name="connsiteX19" fmla="*/ 1637 w 21600"/>
                <a:gd name="connsiteY19" fmla="*/ 22152 h 23499"/>
                <a:gd name="connsiteX20" fmla="*/ 2391 w 21600"/>
                <a:gd name="connsiteY20" fmla="*/ 16779 h 23499"/>
                <a:gd name="connsiteX21" fmla="*/ 0 w 21600"/>
                <a:gd name="connsiteY21" fmla="*/ 13269 h 23499"/>
                <a:gd name="connsiteX22" fmla="*/ 2631 w 21600"/>
                <a:gd name="connsiteY22" fmla="*/ 11573 h 23499"/>
                <a:gd name="connsiteX23" fmla="*/ 819 w 21600"/>
                <a:gd name="connsiteY23" fmla="*/ 7037 h 23499"/>
                <a:gd name="connsiteX24" fmla="*/ 4479 w 21600"/>
                <a:gd name="connsiteY24" fmla="*/ 7126 h 23499"/>
                <a:gd name="connsiteX25" fmla="*/ 4502 w 21600"/>
                <a:gd name="connsiteY25" fmla="*/ 4017 h 23499"/>
                <a:gd name="connsiteX26" fmla="*/ 8004 w 21600"/>
                <a:gd name="connsiteY26" fmla="*/ 4695 h 23499"/>
                <a:gd name="connsiteX27" fmla="*/ 9722 w 21600"/>
                <a:gd name="connsiteY27" fmla="*/ 2279 h 23499"/>
                <a:gd name="connsiteX28" fmla="*/ 12109 w 21600"/>
                <a:gd name="connsiteY28" fmla="*/ 3356 h 23499"/>
                <a:gd name="connsiteX0" fmla="*/ 12109 w 21600"/>
                <a:gd name="connsiteY0" fmla="*/ 3356 h 23499"/>
                <a:gd name="connsiteX1" fmla="*/ 14539 w 21600"/>
                <a:gd name="connsiteY1" fmla="*/ 0 h 23499"/>
                <a:gd name="connsiteX2" fmla="*/ 15325 w 21600"/>
                <a:gd name="connsiteY2" fmla="*/ 4871 h 23499"/>
                <a:gd name="connsiteX3" fmla="*/ 18007 w 21600"/>
                <a:gd name="connsiteY3" fmla="*/ 3564 h 23499"/>
                <a:gd name="connsiteX4" fmla="*/ 16380 w 21600"/>
                <a:gd name="connsiteY4" fmla="*/ 6924 h 23499"/>
                <a:gd name="connsiteX5" fmla="*/ 21600 w 21600"/>
                <a:gd name="connsiteY5" fmla="*/ 7037 h 23499"/>
                <a:gd name="connsiteX6" fmla="*/ 16985 w 21600"/>
                <a:gd name="connsiteY6" fmla="*/ 9794 h 23499"/>
                <a:gd name="connsiteX7" fmla="*/ 18270 w 21600"/>
                <a:gd name="connsiteY7" fmla="*/ 11682 h 23499"/>
                <a:gd name="connsiteX8" fmla="*/ 16380 w 21600"/>
                <a:gd name="connsiteY8" fmla="*/ 12702 h 23499"/>
                <a:gd name="connsiteX9" fmla="*/ 18877 w 21600"/>
                <a:gd name="connsiteY9" fmla="*/ 16024 h 23499"/>
                <a:gd name="connsiteX10" fmla="*/ 14640 w 21600"/>
                <a:gd name="connsiteY10" fmla="*/ 14742 h 23499"/>
                <a:gd name="connsiteX11" fmla="*/ 15562 w 21600"/>
                <a:gd name="connsiteY11" fmla="*/ 18893 h 23499"/>
                <a:gd name="connsiteX12" fmla="*/ 12346 w 21600"/>
                <a:gd name="connsiteY12" fmla="*/ 17378 h 23499"/>
                <a:gd name="connsiteX13" fmla="*/ 12106 w 21600"/>
                <a:gd name="connsiteY13" fmla="*/ 22584 h 23499"/>
                <a:gd name="connsiteX14" fmla="*/ 10293 w 21600"/>
                <a:gd name="connsiteY14" fmla="*/ 18047 h 23499"/>
                <a:gd name="connsiteX15" fmla="*/ 8445 w 21600"/>
                <a:gd name="connsiteY15" fmla="*/ 22495 h 23499"/>
                <a:gd name="connsiteX16" fmla="*/ 7282 w 21600"/>
                <a:gd name="connsiteY16" fmla="*/ 20311 h 23499"/>
                <a:gd name="connsiteX17" fmla="*/ 5366 w 21600"/>
                <a:gd name="connsiteY17" fmla="*/ 23499 h 23499"/>
                <a:gd name="connsiteX18" fmla="*/ 4805 w 21600"/>
                <a:gd name="connsiteY18" fmla="*/ 18632 h 23499"/>
                <a:gd name="connsiteX19" fmla="*/ 1637 w 21600"/>
                <a:gd name="connsiteY19" fmla="*/ 22152 h 23499"/>
                <a:gd name="connsiteX20" fmla="*/ 2391 w 21600"/>
                <a:gd name="connsiteY20" fmla="*/ 16779 h 23499"/>
                <a:gd name="connsiteX21" fmla="*/ 0 w 21600"/>
                <a:gd name="connsiteY21" fmla="*/ 13269 h 23499"/>
                <a:gd name="connsiteX22" fmla="*/ 2631 w 21600"/>
                <a:gd name="connsiteY22" fmla="*/ 11573 h 23499"/>
                <a:gd name="connsiteX23" fmla="*/ 819 w 21600"/>
                <a:gd name="connsiteY23" fmla="*/ 7037 h 23499"/>
                <a:gd name="connsiteX24" fmla="*/ 4479 w 21600"/>
                <a:gd name="connsiteY24" fmla="*/ 7126 h 23499"/>
                <a:gd name="connsiteX25" fmla="*/ 4502 w 21600"/>
                <a:gd name="connsiteY25" fmla="*/ 4017 h 23499"/>
                <a:gd name="connsiteX26" fmla="*/ 8004 w 21600"/>
                <a:gd name="connsiteY26" fmla="*/ 4695 h 23499"/>
                <a:gd name="connsiteX27" fmla="*/ 9722 w 21600"/>
                <a:gd name="connsiteY27" fmla="*/ 2279 h 23499"/>
                <a:gd name="connsiteX28" fmla="*/ 12109 w 21600"/>
                <a:gd name="connsiteY28" fmla="*/ 3356 h 23499"/>
                <a:gd name="connsiteX0" fmla="*/ 12109 w 21600"/>
                <a:gd name="connsiteY0" fmla="*/ 3356 h 23499"/>
                <a:gd name="connsiteX1" fmla="*/ 14539 w 21600"/>
                <a:gd name="connsiteY1" fmla="*/ 0 h 23499"/>
                <a:gd name="connsiteX2" fmla="*/ 15325 w 21600"/>
                <a:gd name="connsiteY2" fmla="*/ 4871 h 23499"/>
                <a:gd name="connsiteX3" fmla="*/ 18007 w 21600"/>
                <a:gd name="connsiteY3" fmla="*/ 3564 h 23499"/>
                <a:gd name="connsiteX4" fmla="*/ 16380 w 21600"/>
                <a:gd name="connsiteY4" fmla="*/ 6924 h 23499"/>
                <a:gd name="connsiteX5" fmla="*/ 21600 w 21600"/>
                <a:gd name="connsiteY5" fmla="*/ 7037 h 23499"/>
                <a:gd name="connsiteX6" fmla="*/ 16985 w 21600"/>
                <a:gd name="connsiteY6" fmla="*/ 9794 h 23499"/>
                <a:gd name="connsiteX7" fmla="*/ 18270 w 21600"/>
                <a:gd name="connsiteY7" fmla="*/ 11682 h 23499"/>
                <a:gd name="connsiteX8" fmla="*/ 16380 w 21600"/>
                <a:gd name="connsiteY8" fmla="*/ 12702 h 23499"/>
                <a:gd name="connsiteX9" fmla="*/ 18877 w 21600"/>
                <a:gd name="connsiteY9" fmla="*/ 16024 h 23499"/>
                <a:gd name="connsiteX10" fmla="*/ 14640 w 21600"/>
                <a:gd name="connsiteY10" fmla="*/ 14742 h 23499"/>
                <a:gd name="connsiteX11" fmla="*/ 15562 w 21600"/>
                <a:gd name="connsiteY11" fmla="*/ 18893 h 23499"/>
                <a:gd name="connsiteX12" fmla="*/ 12346 w 21600"/>
                <a:gd name="connsiteY12" fmla="*/ 17378 h 23499"/>
                <a:gd name="connsiteX13" fmla="*/ 12106 w 21600"/>
                <a:gd name="connsiteY13" fmla="*/ 22584 h 23499"/>
                <a:gd name="connsiteX14" fmla="*/ 10293 w 21600"/>
                <a:gd name="connsiteY14" fmla="*/ 18047 h 23499"/>
                <a:gd name="connsiteX15" fmla="*/ 8445 w 21600"/>
                <a:gd name="connsiteY15" fmla="*/ 22495 h 23499"/>
                <a:gd name="connsiteX16" fmla="*/ 7282 w 21600"/>
                <a:gd name="connsiteY16" fmla="*/ 20311 h 23499"/>
                <a:gd name="connsiteX17" fmla="*/ 5366 w 21600"/>
                <a:gd name="connsiteY17" fmla="*/ 23499 h 23499"/>
                <a:gd name="connsiteX18" fmla="*/ 4805 w 21600"/>
                <a:gd name="connsiteY18" fmla="*/ 18632 h 23499"/>
                <a:gd name="connsiteX19" fmla="*/ 1637 w 21600"/>
                <a:gd name="connsiteY19" fmla="*/ 22152 h 23499"/>
                <a:gd name="connsiteX20" fmla="*/ 2391 w 21600"/>
                <a:gd name="connsiteY20" fmla="*/ 16779 h 23499"/>
                <a:gd name="connsiteX21" fmla="*/ 0 w 21600"/>
                <a:gd name="connsiteY21" fmla="*/ 13269 h 23499"/>
                <a:gd name="connsiteX22" fmla="*/ 2631 w 21600"/>
                <a:gd name="connsiteY22" fmla="*/ 11573 h 23499"/>
                <a:gd name="connsiteX23" fmla="*/ 819 w 21600"/>
                <a:gd name="connsiteY23" fmla="*/ 7037 h 23499"/>
                <a:gd name="connsiteX24" fmla="*/ 4479 w 21600"/>
                <a:gd name="connsiteY24" fmla="*/ 7126 h 23499"/>
                <a:gd name="connsiteX25" fmla="*/ 4502 w 21600"/>
                <a:gd name="connsiteY25" fmla="*/ 4017 h 23499"/>
                <a:gd name="connsiteX26" fmla="*/ 8004 w 21600"/>
                <a:gd name="connsiteY26" fmla="*/ 4695 h 23499"/>
                <a:gd name="connsiteX27" fmla="*/ 9722 w 21600"/>
                <a:gd name="connsiteY27" fmla="*/ 2279 h 23499"/>
                <a:gd name="connsiteX28" fmla="*/ 12109 w 21600"/>
                <a:gd name="connsiteY28" fmla="*/ 3356 h 23499"/>
                <a:gd name="connsiteX0" fmla="*/ 12109 w 21600"/>
                <a:gd name="connsiteY0" fmla="*/ 3356 h 23499"/>
                <a:gd name="connsiteX1" fmla="*/ 14539 w 21600"/>
                <a:gd name="connsiteY1" fmla="*/ 0 h 23499"/>
                <a:gd name="connsiteX2" fmla="*/ 15325 w 21600"/>
                <a:gd name="connsiteY2" fmla="*/ 4871 h 23499"/>
                <a:gd name="connsiteX3" fmla="*/ 18007 w 21600"/>
                <a:gd name="connsiteY3" fmla="*/ 3564 h 23499"/>
                <a:gd name="connsiteX4" fmla="*/ 16380 w 21600"/>
                <a:gd name="connsiteY4" fmla="*/ 6924 h 23499"/>
                <a:gd name="connsiteX5" fmla="*/ 21600 w 21600"/>
                <a:gd name="connsiteY5" fmla="*/ 7037 h 23499"/>
                <a:gd name="connsiteX6" fmla="*/ 16985 w 21600"/>
                <a:gd name="connsiteY6" fmla="*/ 9794 h 23499"/>
                <a:gd name="connsiteX7" fmla="*/ 18270 w 21600"/>
                <a:gd name="connsiteY7" fmla="*/ 11682 h 23499"/>
                <a:gd name="connsiteX8" fmla="*/ 16380 w 21600"/>
                <a:gd name="connsiteY8" fmla="*/ 12702 h 23499"/>
                <a:gd name="connsiteX9" fmla="*/ 18877 w 21600"/>
                <a:gd name="connsiteY9" fmla="*/ 16024 h 23499"/>
                <a:gd name="connsiteX10" fmla="*/ 14640 w 21600"/>
                <a:gd name="connsiteY10" fmla="*/ 14742 h 23499"/>
                <a:gd name="connsiteX11" fmla="*/ 15562 w 21600"/>
                <a:gd name="connsiteY11" fmla="*/ 18893 h 23499"/>
                <a:gd name="connsiteX12" fmla="*/ 12346 w 21600"/>
                <a:gd name="connsiteY12" fmla="*/ 17378 h 23499"/>
                <a:gd name="connsiteX13" fmla="*/ 12106 w 21600"/>
                <a:gd name="connsiteY13" fmla="*/ 22584 h 23499"/>
                <a:gd name="connsiteX14" fmla="*/ 10293 w 21600"/>
                <a:gd name="connsiteY14" fmla="*/ 18047 h 23499"/>
                <a:gd name="connsiteX15" fmla="*/ 8445 w 21600"/>
                <a:gd name="connsiteY15" fmla="*/ 22495 h 23499"/>
                <a:gd name="connsiteX16" fmla="*/ 7282 w 21600"/>
                <a:gd name="connsiteY16" fmla="*/ 20311 h 23499"/>
                <a:gd name="connsiteX17" fmla="*/ 5366 w 21600"/>
                <a:gd name="connsiteY17" fmla="*/ 23499 h 23499"/>
                <a:gd name="connsiteX18" fmla="*/ 4805 w 21600"/>
                <a:gd name="connsiteY18" fmla="*/ 18632 h 23499"/>
                <a:gd name="connsiteX19" fmla="*/ 1637 w 21600"/>
                <a:gd name="connsiteY19" fmla="*/ 22152 h 23499"/>
                <a:gd name="connsiteX20" fmla="*/ 2391 w 21600"/>
                <a:gd name="connsiteY20" fmla="*/ 16779 h 23499"/>
                <a:gd name="connsiteX21" fmla="*/ 0 w 21600"/>
                <a:gd name="connsiteY21" fmla="*/ 13269 h 23499"/>
                <a:gd name="connsiteX22" fmla="*/ 2631 w 21600"/>
                <a:gd name="connsiteY22" fmla="*/ 11573 h 23499"/>
                <a:gd name="connsiteX23" fmla="*/ 819 w 21600"/>
                <a:gd name="connsiteY23" fmla="*/ 7037 h 23499"/>
                <a:gd name="connsiteX24" fmla="*/ 4479 w 21600"/>
                <a:gd name="connsiteY24" fmla="*/ 7126 h 23499"/>
                <a:gd name="connsiteX25" fmla="*/ 4502 w 21600"/>
                <a:gd name="connsiteY25" fmla="*/ 4017 h 23499"/>
                <a:gd name="connsiteX26" fmla="*/ 8004 w 21600"/>
                <a:gd name="connsiteY26" fmla="*/ 4695 h 23499"/>
                <a:gd name="connsiteX27" fmla="*/ 7286 w 21600"/>
                <a:gd name="connsiteY27" fmla="*/ 1084 h 23499"/>
                <a:gd name="connsiteX28" fmla="*/ 12109 w 21600"/>
                <a:gd name="connsiteY28" fmla="*/ 3356 h 23499"/>
                <a:gd name="connsiteX0" fmla="*/ 10570 w 21600"/>
                <a:gd name="connsiteY0" fmla="*/ 3858 h 23499"/>
                <a:gd name="connsiteX1" fmla="*/ 14539 w 21600"/>
                <a:gd name="connsiteY1" fmla="*/ 0 h 23499"/>
                <a:gd name="connsiteX2" fmla="*/ 15325 w 21600"/>
                <a:gd name="connsiteY2" fmla="*/ 4871 h 23499"/>
                <a:gd name="connsiteX3" fmla="*/ 18007 w 21600"/>
                <a:gd name="connsiteY3" fmla="*/ 3564 h 23499"/>
                <a:gd name="connsiteX4" fmla="*/ 16380 w 21600"/>
                <a:gd name="connsiteY4" fmla="*/ 6924 h 23499"/>
                <a:gd name="connsiteX5" fmla="*/ 21600 w 21600"/>
                <a:gd name="connsiteY5" fmla="*/ 7037 h 23499"/>
                <a:gd name="connsiteX6" fmla="*/ 16985 w 21600"/>
                <a:gd name="connsiteY6" fmla="*/ 9794 h 23499"/>
                <a:gd name="connsiteX7" fmla="*/ 18270 w 21600"/>
                <a:gd name="connsiteY7" fmla="*/ 11682 h 23499"/>
                <a:gd name="connsiteX8" fmla="*/ 16380 w 21600"/>
                <a:gd name="connsiteY8" fmla="*/ 12702 h 23499"/>
                <a:gd name="connsiteX9" fmla="*/ 18877 w 21600"/>
                <a:gd name="connsiteY9" fmla="*/ 16024 h 23499"/>
                <a:gd name="connsiteX10" fmla="*/ 14640 w 21600"/>
                <a:gd name="connsiteY10" fmla="*/ 14742 h 23499"/>
                <a:gd name="connsiteX11" fmla="*/ 15562 w 21600"/>
                <a:gd name="connsiteY11" fmla="*/ 18893 h 23499"/>
                <a:gd name="connsiteX12" fmla="*/ 12346 w 21600"/>
                <a:gd name="connsiteY12" fmla="*/ 17378 h 23499"/>
                <a:gd name="connsiteX13" fmla="*/ 12106 w 21600"/>
                <a:gd name="connsiteY13" fmla="*/ 22584 h 23499"/>
                <a:gd name="connsiteX14" fmla="*/ 10293 w 21600"/>
                <a:gd name="connsiteY14" fmla="*/ 18047 h 23499"/>
                <a:gd name="connsiteX15" fmla="*/ 8445 w 21600"/>
                <a:gd name="connsiteY15" fmla="*/ 22495 h 23499"/>
                <a:gd name="connsiteX16" fmla="*/ 7282 w 21600"/>
                <a:gd name="connsiteY16" fmla="*/ 20311 h 23499"/>
                <a:gd name="connsiteX17" fmla="*/ 5366 w 21600"/>
                <a:gd name="connsiteY17" fmla="*/ 23499 h 23499"/>
                <a:gd name="connsiteX18" fmla="*/ 4805 w 21600"/>
                <a:gd name="connsiteY18" fmla="*/ 18632 h 23499"/>
                <a:gd name="connsiteX19" fmla="*/ 1637 w 21600"/>
                <a:gd name="connsiteY19" fmla="*/ 22152 h 23499"/>
                <a:gd name="connsiteX20" fmla="*/ 2391 w 21600"/>
                <a:gd name="connsiteY20" fmla="*/ 16779 h 23499"/>
                <a:gd name="connsiteX21" fmla="*/ 0 w 21600"/>
                <a:gd name="connsiteY21" fmla="*/ 13269 h 23499"/>
                <a:gd name="connsiteX22" fmla="*/ 2631 w 21600"/>
                <a:gd name="connsiteY22" fmla="*/ 11573 h 23499"/>
                <a:gd name="connsiteX23" fmla="*/ 819 w 21600"/>
                <a:gd name="connsiteY23" fmla="*/ 7037 h 23499"/>
                <a:gd name="connsiteX24" fmla="*/ 4479 w 21600"/>
                <a:gd name="connsiteY24" fmla="*/ 7126 h 23499"/>
                <a:gd name="connsiteX25" fmla="*/ 4502 w 21600"/>
                <a:gd name="connsiteY25" fmla="*/ 4017 h 23499"/>
                <a:gd name="connsiteX26" fmla="*/ 8004 w 21600"/>
                <a:gd name="connsiteY26" fmla="*/ 4695 h 23499"/>
                <a:gd name="connsiteX27" fmla="*/ 7286 w 21600"/>
                <a:gd name="connsiteY27" fmla="*/ 1084 h 23499"/>
                <a:gd name="connsiteX28" fmla="*/ 10570 w 21600"/>
                <a:gd name="connsiteY28" fmla="*/ 3858 h 23499"/>
                <a:gd name="connsiteX0" fmla="*/ 10570 w 21600"/>
                <a:gd name="connsiteY0" fmla="*/ 4352 h 23993"/>
                <a:gd name="connsiteX1" fmla="*/ 14539 w 21600"/>
                <a:gd name="connsiteY1" fmla="*/ 494 h 23993"/>
                <a:gd name="connsiteX2" fmla="*/ 13000 w 21600"/>
                <a:gd name="connsiteY2" fmla="*/ 996 h 23993"/>
                <a:gd name="connsiteX3" fmla="*/ 15325 w 21600"/>
                <a:gd name="connsiteY3" fmla="*/ 5365 h 23993"/>
                <a:gd name="connsiteX4" fmla="*/ 18007 w 21600"/>
                <a:gd name="connsiteY4" fmla="*/ 4058 h 23993"/>
                <a:gd name="connsiteX5" fmla="*/ 16380 w 21600"/>
                <a:gd name="connsiteY5" fmla="*/ 7418 h 23993"/>
                <a:gd name="connsiteX6" fmla="*/ 21600 w 21600"/>
                <a:gd name="connsiteY6" fmla="*/ 7531 h 23993"/>
                <a:gd name="connsiteX7" fmla="*/ 16985 w 21600"/>
                <a:gd name="connsiteY7" fmla="*/ 10288 h 23993"/>
                <a:gd name="connsiteX8" fmla="*/ 18270 w 21600"/>
                <a:gd name="connsiteY8" fmla="*/ 12176 h 23993"/>
                <a:gd name="connsiteX9" fmla="*/ 16380 w 21600"/>
                <a:gd name="connsiteY9" fmla="*/ 13196 h 23993"/>
                <a:gd name="connsiteX10" fmla="*/ 18877 w 21600"/>
                <a:gd name="connsiteY10" fmla="*/ 16518 h 23993"/>
                <a:gd name="connsiteX11" fmla="*/ 14640 w 21600"/>
                <a:gd name="connsiteY11" fmla="*/ 15236 h 23993"/>
                <a:gd name="connsiteX12" fmla="*/ 15562 w 21600"/>
                <a:gd name="connsiteY12" fmla="*/ 19387 h 23993"/>
                <a:gd name="connsiteX13" fmla="*/ 12346 w 21600"/>
                <a:gd name="connsiteY13" fmla="*/ 17872 h 23993"/>
                <a:gd name="connsiteX14" fmla="*/ 12106 w 21600"/>
                <a:gd name="connsiteY14" fmla="*/ 23078 h 23993"/>
                <a:gd name="connsiteX15" fmla="*/ 10293 w 21600"/>
                <a:gd name="connsiteY15" fmla="*/ 18541 h 23993"/>
                <a:gd name="connsiteX16" fmla="*/ 8445 w 21600"/>
                <a:gd name="connsiteY16" fmla="*/ 22989 h 23993"/>
                <a:gd name="connsiteX17" fmla="*/ 7282 w 21600"/>
                <a:gd name="connsiteY17" fmla="*/ 20805 h 23993"/>
                <a:gd name="connsiteX18" fmla="*/ 5366 w 21600"/>
                <a:gd name="connsiteY18" fmla="*/ 23993 h 23993"/>
                <a:gd name="connsiteX19" fmla="*/ 4805 w 21600"/>
                <a:gd name="connsiteY19" fmla="*/ 19126 h 23993"/>
                <a:gd name="connsiteX20" fmla="*/ 1637 w 21600"/>
                <a:gd name="connsiteY20" fmla="*/ 22646 h 23993"/>
                <a:gd name="connsiteX21" fmla="*/ 2391 w 21600"/>
                <a:gd name="connsiteY21" fmla="*/ 17273 h 23993"/>
                <a:gd name="connsiteX22" fmla="*/ 0 w 21600"/>
                <a:gd name="connsiteY22" fmla="*/ 13763 h 23993"/>
                <a:gd name="connsiteX23" fmla="*/ 2631 w 21600"/>
                <a:gd name="connsiteY23" fmla="*/ 12067 h 23993"/>
                <a:gd name="connsiteX24" fmla="*/ 819 w 21600"/>
                <a:gd name="connsiteY24" fmla="*/ 7531 h 23993"/>
                <a:gd name="connsiteX25" fmla="*/ 4479 w 21600"/>
                <a:gd name="connsiteY25" fmla="*/ 7620 h 23993"/>
                <a:gd name="connsiteX26" fmla="*/ 4502 w 21600"/>
                <a:gd name="connsiteY26" fmla="*/ 4511 h 23993"/>
                <a:gd name="connsiteX27" fmla="*/ 8004 w 21600"/>
                <a:gd name="connsiteY27" fmla="*/ 5189 h 23993"/>
                <a:gd name="connsiteX28" fmla="*/ 7286 w 21600"/>
                <a:gd name="connsiteY28" fmla="*/ 1578 h 23993"/>
                <a:gd name="connsiteX29" fmla="*/ 10570 w 21600"/>
                <a:gd name="connsiteY29" fmla="*/ 4352 h 23993"/>
                <a:gd name="connsiteX0" fmla="*/ 10570 w 21600"/>
                <a:gd name="connsiteY0" fmla="*/ 4056 h 23697"/>
                <a:gd name="connsiteX1" fmla="*/ 12486 w 21600"/>
                <a:gd name="connsiteY1" fmla="*/ 868 h 23697"/>
                <a:gd name="connsiteX2" fmla="*/ 13000 w 21600"/>
                <a:gd name="connsiteY2" fmla="*/ 700 h 23697"/>
                <a:gd name="connsiteX3" fmla="*/ 15325 w 21600"/>
                <a:gd name="connsiteY3" fmla="*/ 5069 h 23697"/>
                <a:gd name="connsiteX4" fmla="*/ 18007 w 21600"/>
                <a:gd name="connsiteY4" fmla="*/ 3762 h 23697"/>
                <a:gd name="connsiteX5" fmla="*/ 16380 w 21600"/>
                <a:gd name="connsiteY5" fmla="*/ 7122 h 23697"/>
                <a:gd name="connsiteX6" fmla="*/ 21600 w 21600"/>
                <a:gd name="connsiteY6" fmla="*/ 7235 h 23697"/>
                <a:gd name="connsiteX7" fmla="*/ 16985 w 21600"/>
                <a:gd name="connsiteY7" fmla="*/ 9992 h 23697"/>
                <a:gd name="connsiteX8" fmla="*/ 18270 w 21600"/>
                <a:gd name="connsiteY8" fmla="*/ 11880 h 23697"/>
                <a:gd name="connsiteX9" fmla="*/ 16380 w 21600"/>
                <a:gd name="connsiteY9" fmla="*/ 12900 h 23697"/>
                <a:gd name="connsiteX10" fmla="*/ 18877 w 21600"/>
                <a:gd name="connsiteY10" fmla="*/ 16222 h 23697"/>
                <a:gd name="connsiteX11" fmla="*/ 14640 w 21600"/>
                <a:gd name="connsiteY11" fmla="*/ 14940 h 23697"/>
                <a:gd name="connsiteX12" fmla="*/ 15562 w 21600"/>
                <a:gd name="connsiteY12" fmla="*/ 19091 h 23697"/>
                <a:gd name="connsiteX13" fmla="*/ 12346 w 21600"/>
                <a:gd name="connsiteY13" fmla="*/ 17576 h 23697"/>
                <a:gd name="connsiteX14" fmla="*/ 12106 w 21600"/>
                <a:gd name="connsiteY14" fmla="*/ 22782 h 23697"/>
                <a:gd name="connsiteX15" fmla="*/ 10293 w 21600"/>
                <a:gd name="connsiteY15" fmla="*/ 18245 h 23697"/>
                <a:gd name="connsiteX16" fmla="*/ 8445 w 21600"/>
                <a:gd name="connsiteY16" fmla="*/ 22693 h 23697"/>
                <a:gd name="connsiteX17" fmla="*/ 7282 w 21600"/>
                <a:gd name="connsiteY17" fmla="*/ 20509 h 23697"/>
                <a:gd name="connsiteX18" fmla="*/ 5366 w 21600"/>
                <a:gd name="connsiteY18" fmla="*/ 23697 h 23697"/>
                <a:gd name="connsiteX19" fmla="*/ 4805 w 21600"/>
                <a:gd name="connsiteY19" fmla="*/ 18830 h 23697"/>
                <a:gd name="connsiteX20" fmla="*/ 1637 w 21600"/>
                <a:gd name="connsiteY20" fmla="*/ 22350 h 23697"/>
                <a:gd name="connsiteX21" fmla="*/ 2391 w 21600"/>
                <a:gd name="connsiteY21" fmla="*/ 16977 h 23697"/>
                <a:gd name="connsiteX22" fmla="*/ 0 w 21600"/>
                <a:gd name="connsiteY22" fmla="*/ 13467 h 23697"/>
                <a:gd name="connsiteX23" fmla="*/ 2631 w 21600"/>
                <a:gd name="connsiteY23" fmla="*/ 11771 h 23697"/>
                <a:gd name="connsiteX24" fmla="*/ 819 w 21600"/>
                <a:gd name="connsiteY24" fmla="*/ 7235 h 23697"/>
                <a:gd name="connsiteX25" fmla="*/ 4479 w 21600"/>
                <a:gd name="connsiteY25" fmla="*/ 7324 h 23697"/>
                <a:gd name="connsiteX26" fmla="*/ 4502 w 21600"/>
                <a:gd name="connsiteY26" fmla="*/ 4215 h 23697"/>
                <a:gd name="connsiteX27" fmla="*/ 8004 w 21600"/>
                <a:gd name="connsiteY27" fmla="*/ 4893 h 23697"/>
                <a:gd name="connsiteX28" fmla="*/ 7286 w 21600"/>
                <a:gd name="connsiteY28" fmla="*/ 1282 h 23697"/>
                <a:gd name="connsiteX29" fmla="*/ 10570 w 21600"/>
                <a:gd name="connsiteY29" fmla="*/ 4056 h 23697"/>
                <a:gd name="connsiteX0" fmla="*/ 10570 w 21600"/>
                <a:gd name="connsiteY0" fmla="*/ 4084 h 23725"/>
                <a:gd name="connsiteX1" fmla="*/ 12486 w 21600"/>
                <a:gd name="connsiteY1" fmla="*/ 896 h 23725"/>
                <a:gd name="connsiteX2" fmla="*/ 13000 w 21600"/>
                <a:gd name="connsiteY2" fmla="*/ 728 h 23725"/>
                <a:gd name="connsiteX3" fmla="*/ 14812 w 21600"/>
                <a:gd name="connsiteY3" fmla="*/ 5264 h 23725"/>
                <a:gd name="connsiteX4" fmla="*/ 18007 w 21600"/>
                <a:gd name="connsiteY4" fmla="*/ 3790 h 23725"/>
                <a:gd name="connsiteX5" fmla="*/ 16380 w 21600"/>
                <a:gd name="connsiteY5" fmla="*/ 7150 h 23725"/>
                <a:gd name="connsiteX6" fmla="*/ 21600 w 21600"/>
                <a:gd name="connsiteY6" fmla="*/ 7263 h 23725"/>
                <a:gd name="connsiteX7" fmla="*/ 16985 w 21600"/>
                <a:gd name="connsiteY7" fmla="*/ 10020 h 23725"/>
                <a:gd name="connsiteX8" fmla="*/ 18270 w 21600"/>
                <a:gd name="connsiteY8" fmla="*/ 11908 h 23725"/>
                <a:gd name="connsiteX9" fmla="*/ 16380 w 21600"/>
                <a:gd name="connsiteY9" fmla="*/ 12928 h 23725"/>
                <a:gd name="connsiteX10" fmla="*/ 18877 w 21600"/>
                <a:gd name="connsiteY10" fmla="*/ 16250 h 23725"/>
                <a:gd name="connsiteX11" fmla="*/ 14640 w 21600"/>
                <a:gd name="connsiteY11" fmla="*/ 14968 h 23725"/>
                <a:gd name="connsiteX12" fmla="*/ 15562 w 21600"/>
                <a:gd name="connsiteY12" fmla="*/ 19119 h 23725"/>
                <a:gd name="connsiteX13" fmla="*/ 12346 w 21600"/>
                <a:gd name="connsiteY13" fmla="*/ 17604 h 23725"/>
                <a:gd name="connsiteX14" fmla="*/ 12106 w 21600"/>
                <a:gd name="connsiteY14" fmla="*/ 22810 h 23725"/>
                <a:gd name="connsiteX15" fmla="*/ 10293 w 21600"/>
                <a:gd name="connsiteY15" fmla="*/ 18273 h 23725"/>
                <a:gd name="connsiteX16" fmla="*/ 8445 w 21600"/>
                <a:gd name="connsiteY16" fmla="*/ 22721 h 23725"/>
                <a:gd name="connsiteX17" fmla="*/ 7282 w 21600"/>
                <a:gd name="connsiteY17" fmla="*/ 20537 h 23725"/>
                <a:gd name="connsiteX18" fmla="*/ 5366 w 21600"/>
                <a:gd name="connsiteY18" fmla="*/ 23725 h 23725"/>
                <a:gd name="connsiteX19" fmla="*/ 4805 w 21600"/>
                <a:gd name="connsiteY19" fmla="*/ 18858 h 23725"/>
                <a:gd name="connsiteX20" fmla="*/ 1637 w 21600"/>
                <a:gd name="connsiteY20" fmla="*/ 22378 h 23725"/>
                <a:gd name="connsiteX21" fmla="*/ 2391 w 21600"/>
                <a:gd name="connsiteY21" fmla="*/ 17005 h 23725"/>
                <a:gd name="connsiteX22" fmla="*/ 0 w 21600"/>
                <a:gd name="connsiteY22" fmla="*/ 13495 h 23725"/>
                <a:gd name="connsiteX23" fmla="*/ 2631 w 21600"/>
                <a:gd name="connsiteY23" fmla="*/ 11799 h 23725"/>
                <a:gd name="connsiteX24" fmla="*/ 819 w 21600"/>
                <a:gd name="connsiteY24" fmla="*/ 7263 h 23725"/>
                <a:gd name="connsiteX25" fmla="*/ 4479 w 21600"/>
                <a:gd name="connsiteY25" fmla="*/ 7352 h 23725"/>
                <a:gd name="connsiteX26" fmla="*/ 4502 w 21600"/>
                <a:gd name="connsiteY26" fmla="*/ 4243 h 23725"/>
                <a:gd name="connsiteX27" fmla="*/ 8004 w 21600"/>
                <a:gd name="connsiteY27" fmla="*/ 4921 h 23725"/>
                <a:gd name="connsiteX28" fmla="*/ 7286 w 21600"/>
                <a:gd name="connsiteY28" fmla="*/ 1310 h 23725"/>
                <a:gd name="connsiteX29" fmla="*/ 10570 w 21600"/>
                <a:gd name="connsiteY29" fmla="*/ 4084 h 23725"/>
                <a:gd name="connsiteX0" fmla="*/ 10570 w 21600"/>
                <a:gd name="connsiteY0" fmla="*/ 4084 h 23725"/>
                <a:gd name="connsiteX1" fmla="*/ 12486 w 21600"/>
                <a:gd name="connsiteY1" fmla="*/ 896 h 23725"/>
                <a:gd name="connsiteX2" fmla="*/ 13000 w 21600"/>
                <a:gd name="connsiteY2" fmla="*/ 728 h 23725"/>
                <a:gd name="connsiteX3" fmla="*/ 14812 w 21600"/>
                <a:gd name="connsiteY3" fmla="*/ 5264 h 23725"/>
                <a:gd name="connsiteX4" fmla="*/ 17687 w 21600"/>
                <a:gd name="connsiteY4" fmla="*/ 482 h 23725"/>
                <a:gd name="connsiteX5" fmla="*/ 16380 w 21600"/>
                <a:gd name="connsiteY5" fmla="*/ 7150 h 23725"/>
                <a:gd name="connsiteX6" fmla="*/ 21600 w 21600"/>
                <a:gd name="connsiteY6" fmla="*/ 7263 h 23725"/>
                <a:gd name="connsiteX7" fmla="*/ 16985 w 21600"/>
                <a:gd name="connsiteY7" fmla="*/ 10020 h 23725"/>
                <a:gd name="connsiteX8" fmla="*/ 18270 w 21600"/>
                <a:gd name="connsiteY8" fmla="*/ 11908 h 23725"/>
                <a:gd name="connsiteX9" fmla="*/ 16380 w 21600"/>
                <a:gd name="connsiteY9" fmla="*/ 12928 h 23725"/>
                <a:gd name="connsiteX10" fmla="*/ 18877 w 21600"/>
                <a:gd name="connsiteY10" fmla="*/ 16250 h 23725"/>
                <a:gd name="connsiteX11" fmla="*/ 14640 w 21600"/>
                <a:gd name="connsiteY11" fmla="*/ 14968 h 23725"/>
                <a:gd name="connsiteX12" fmla="*/ 15562 w 21600"/>
                <a:gd name="connsiteY12" fmla="*/ 19119 h 23725"/>
                <a:gd name="connsiteX13" fmla="*/ 12346 w 21600"/>
                <a:gd name="connsiteY13" fmla="*/ 17604 h 23725"/>
                <a:gd name="connsiteX14" fmla="*/ 12106 w 21600"/>
                <a:gd name="connsiteY14" fmla="*/ 22810 h 23725"/>
                <a:gd name="connsiteX15" fmla="*/ 10293 w 21600"/>
                <a:gd name="connsiteY15" fmla="*/ 18273 h 23725"/>
                <a:gd name="connsiteX16" fmla="*/ 8445 w 21600"/>
                <a:gd name="connsiteY16" fmla="*/ 22721 h 23725"/>
                <a:gd name="connsiteX17" fmla="*/ 7282 w 21600"/>
                <a:gd name="connsiteY17" fmla="*/ 20537 h 23725"/>
                <a:gd name="connsiteX18" fmla="*/ 5366 w 21600"/>
                <a:gd name="connsiteY18" fmla="*/ 23725 h 23725"/>
                <a:gd name="connsiteX19" fmla="*/ 4805 w 21600"/>
                <a:gd name="connsiteY19" fmla="*/ 18858 h 23725"/>
                <a:gd name="connsiteX20" fmla="*/ 1637 w 21600"/>
                <a:gd name="connsiteY20" fmla="*/ 22378 h 23725"/>
                <a:gd name="connsiteX21" fmla="*/ 2391 w 21600"/>
                <a:gd name="connsiteY21" fmla="*/ 17005 h 23725"/>
                <a:gd name="connsiteX22" fmla="*/ 0 w 21600"/>
                <a:gd name="connsiteY22" fmla="*/ 13495 h 23725"/>
                <a:gd name="connsiteX23" fmla="*/ 2631 w 21600"/>
                <a:gd name="connsiteY23" fmla="*/ 11799 h 23725"/>
                <a:gd name="connsiteX24" fmla="*/ 819 w 21600"/>
                <a:gd name="connsiteY24" fmla="*/ 7263 h 23725"/>
                <a:gd name="connsiteX25" fmla="*/ 4479 w 21600"/>
                <a:gd name="connsiteY25" fmla="*/ 7352 h 23725"/>
                <a:gd name="connsiteX26" fmla="*/ 4502 w 21600"/>
                <a:gd name="connsiteY26" fmla="*/ 4243 h 23725"/>
                <a:gd name="connsiteX27" fmla="*/ 8004 w 21600"/>
                <a:gd name="connsiteY27" fmla="*/ 4921 h 23725"/>
                <a:gd name="connsiteX28" fmla="*/ 7286 w 21600"/>
                <a:gd name="connsiteY28" fmla="*/ 1310 h 23725"/>
                <a:gd name="connsiteX29" fmla="*/ 10570 w 21600"/>
                <a:gd name="connsiteY29" fmla="*/ 4084 h 23725"/>
                <a:gd name="connsiteX0" fmla="*/ 10570 w 21552"/>
                <a:gd name="connsiteY0" fmla="*/ 4084 h 23725"/>
                <a:gd name="connsiteX1" fmla="*/ 12486 w 21552"/>
                <a:gd name="connsiteY1" fmla="*/ 896 h 23725"/>
                <a:gd name="connsiteX2" fmla="*/ 13000 w 21552"/>
                <a:gd name="connsiteY2" fmla="*/ 728 h 23725"/>
                <a:gd name="connsiteX3" fmla="*/ 14812 w 21552"/>
                <a:gd name="connsiteY3" fmla="*/ 5264 h 23725"/>
                <a:gd name="connsiteX4" fmla="*/ 17687 w 21552"/>
                <a:gd name="connsiteY4" fmla="*/ 482 h 23725"/>
                <a:gd name="connsiteX5" fmla="*/ 16380 w 21552"/>
                <a:gd name="connsiteY5" fmla="*/ 7150 h 23725"/>
                <a:gd name="connsiteX6" fmla="*/ 21552 w 21552"/>
                <a:gd name="connsiteY6" fmla="*/ 4349 h 23725"/>
                <a:gd name="connsiteX7" fmla="*/ 16985 w 21552"/>
                <a:gd name="connsiteY7" fmla="*/ 10020 h 23725"/>
                <a:gd name="connsiteX8" fmla="*/ 18270 w 21552"/>
                <a:gd name="connsiteY8" fmla="*/ 11908 h 23725"/>
                <a:gd name="connsiteX9" fmla="*/ 16380 w 21552"/>
                <a:gd name="connsiteY9" fmla="*/ 12928 h 23725"/>
                <a:gd name="connsiteX10" fmla="*/ 18877 w 21552"/>
                <a:gd name="connsiteY10" fmla="*/ 16250 h 23725"/>
                <a:gd name="connsiteX11" fmla="*/ 14640 w 21552"/>
                <a:gd name="connsiteY11" fmla="*/ 14968 h 23725"/>
                <a:gd name="connsiteX12" fmla="*/ 15562 w 21552"/>
                <a:gd name="connsiteY12" fmla="*/ 19119 h 23725"/>
                <a:gd name="connsiteX13" fmla="*/ 12346 w 21552"/>
                <a:gd name="connsiteY13" fmla="*/ 17604 h 23725"/>
                <a:gd name="connsiteX14" fmla="*/ 12106 w 21552"/>
                <a:gd name="connsiteY14" fmla="*/ 22810 h 23725"/>
                <a:gd name="connsiteX15" fmla="*/ 10293 w 21552"/>
                <a:gd name="connsiteY15" fmla="*/ 18273 h 23725"/>
                <a:gd name="connsiteX16" fmla="*/ 8445 w 21552"/>
                <a:gd name="connsiteY16" fmla="*/ 22721 h 23725"/>
                <a:gd name="connsiteX17" fmla="*/ 7282 w 21552"/>
                <a:gd name="connsiteY17" fmla="*/ 20537 h 23725"/>
                <a:gd name="connsiteX18" fmla="*/ 5366 w 21552"/>
                <a:gd name="connsiteY18" fmla="*/ 23725 h 23725"/>
                <a:gd name="connsiteX19" fmla="*/ 4805 w 21552"/>
                <a:gd name="connsiteY19" fmla="*/ 18858 h 23725"/>
                <a:gd name="connsiteX20" fmla="*/ 1637 w 21552"/>
                <a:gd name="connsiteY20" fmla="*/ 22378 h 23725"/>
                <a:gd name="connsiteX21" fmla="*/ 2391 w 21552"/>
                <a:gd name="connsiteY21" fmla="*/ 17005 h 23725"/>
                <a:gd name="connsiteX22" fmla="*/ 0 w 21552"/>
                <a:gd name="connsiteY22" fmla="*/ 13495 h 23725"/>
                <a:gd name="connsiteX23" fmla="*/ 2631 w 21552"/>
                <a:gd name="connsiteY23" fmla="*/ 11799 h 23725"/>
                <a:gd name="connsiteX24" fmla="*/ 819 w 21552"/>
                <a:gd name="connsiteY24" fmla="*/ 7263 h 23725"/>
                <a:gd name="connsiteX25" fmla="*/ 4479 w 21552"/>
                <a:gd name="connsiteY25" fmla="*/ 7352 h 23725"/>
                <a:gd name="connsiteX26" fmla="*/ 4502 w 21552"/>
                <a:gd name="connsiteY26" fmla="*/ 4243 h 23725"/>
                <a:gd name="connsiteX27" fmla="*/ 8004 w 21552"/>
                <a:gd name="connsiteY27" fmla="*/ 4921 h 23725"/>
                <a:gd name="connsiteX28" fmla="*/ 7286 w 21552"/>
                <a:gd name="connsiteY28" fmla="*/ 1310 h 23725"/>
                <a:gd name="connsiteX29" fmla="*/ 10570 w 21552"/>
                <a:gd name="connsiteY29" fmla="*/ 4084 h 23725"/>
                <a:gd name="connsiteX0" fmla="*/ 10570 w 21552"/>
                <a:gd name="connsiteY0" fmla="*/ 4084 h 23725"/>
                <a:gd name="connsiteX1" fmla="*/ 12486 w 21552"/>
                <a:gd name="connsiteY1" fmla="*/ 896 h 23725"/>
                <a:gd name="connsiteX2" fmla="*/ 13000 w 21552"/>
                <a:gd name="connsiteY2" fmla="*/ 728 h 23725"/>
                <a:gd name="connsiteX3" fmla="*/ 14812 w 21552"/>
                <a:gd name="connsiteY3" fmla="*/ 5264 h 23725"/>
                <a:gd name="connsiteX4" fmla="*/ 17687 w 21552"/>
                <a:gd name="connsiteY4" fmla="*/ 482 h 23725"/>
                <a:gd name="connsiteX5" fmla="*/ 16380 w 21552"/>
                <a:gd name="connsiteY5" fmla="*/ 7150 h 23725"/>
                <a:gd name="connsiteX6" fmla="*/ 21552 w 21552"/>
                <a:gd name="connsiteY6" fmla="*/ 4349 h 23725"/>
                <a:gd name="connsiteX7" fmla="*/ 16985 w 21552"/>
                <a:gd name="connsiteY7" fmla="*/ 10020 h 23725"/>
                <a:gd name="connsiteX8" fmla="*/ 18270 w 21552"/>
                <a:gd name="connsiteY8" fmla="*/ 11908 h 23725"/>
                <a:gd name="connsiteX9" fmla="*/ 16380 w 21552"/>
                <a:gd name="connsiteY9" fmla="*/ 12928 h 23725"/>
                <a:gd name="connsiteX10" fmla="*/ 18877 w 21552"/>
                <a:gd name="connsiteY10" fmla="*/ 16250 h 23725"/>
                <a:gd name="connsiteX11" fmla="*/ 14640 w 21552"/>
                <a:gd name="connsiteY11" fmla="*/ 14968 h 23725"/>
                <a:gd name="connsiteX12" fmla="*/ 15562 w 21552"/>
                <a:gd name="connsiteY12" fmla="*/ 19119 h 23725"/>
                <a:gd name="connsiteX13" fmla="*/ 12346 w 21552"/>
                <a:gd name="connsiteY13" fmla="*/ 17604 h 23725"/>
                <a:gd name="connsiteX14" fmla="*/ 12106 w 21552"/>
                <a:gd name="connsiteY14" fmla="*/ 22810 h 23725"/>
                <a:gd name="connsiteX15" fmla="*/ 10293 w 21552"/>
                <a:gd name="connsiteY15" fmla="*/ 18273 h 23725"/>
                <a:gd name="connsiteX16" fmla="*/ 8445 w 21552"/>
                <a:gd name="connsiteY16" fmla="*/ 22721 h 23725"/>
                <a:gd name="connsiteX17" fmla="*/ 7282 w 21552"/>
                <a:gd name="connsiteY17" fmla="*/ 20537 h 23725"/>
                <a:gd name="connsiteX18" fmla="*/ 5366 w 21552"/>
                <a:gd name="connsiteY18" fmla="*/ 23725 h 23725"/>
                <a:gd name="connsiteX19" fmla="*/ 4805 w 21552"/>
                <a:gd name="connsiteY19" fmla="*/ 18858 h 23725"/>
                <a:gd name="connsiteX20" fmla="*/ 1637 w 21552"/>
                <a:gd name="connsiteY20" fmla="*/ 22378 h 23725"/>
                <a:gd name="connsiteX21" fmla="*/ 2391 w 21552"/>
                <a:gd name="connsiteY21" fmla="*/ 17005 h 23725"/>
                <a:gd name="connsiteX22" fmla="*/ 0 w 21552"/>
                <a:gd name="connsiteY22" fmla="*/ 13495 h 23725"/>
                <a:gd name="connsiteX23" fmla="*/ 2631 w 21552"/>
                <a:gd name="connsiteY23" fmla="*/ 11799 h 23725"/>
                <a:gd name="connsiteX24" fmla="*/ 1196 w 21552"/>
                <a:gd name="connsiteY24" fmla="*/ 4577 h 23725"/>
                <a:gd name="connsiteX25" fmla="*/ 4479 w 21552"/>
                <a:gd name="connsiteY25" fmla="*/ 7352 h 23725"/>
                <a:gd name="connsiteX26" fmla="*/ 4502 w 21552"/>
                <a:gd name="connsiteY26" fmla="*/ 4243 h 23725"/>
                <a:gd name="connsiteX27" fmla="*/ 8004 w 21552"/>
                <a:gd name="connsiteY27" fmla="*/ 4921 h 23725"/>
                <a:gd name="connsiteX28" fmla="*/ 7286 w 21552"/>
                <a:gd name="connsiteY28" fmla="*/ 1310 h 23725"/>
                <a:gd name="connsiteX29" fmla="*/ 10570 w 21552"/>
                <a:gd name="connsiteY29" fmla="*/ 4084 h 2372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380 w 21552"/>
                <a:gd name="connsiteY5" fmla="*/ 6940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196 w 21552"/>
                <a:gd name="connsiteY24" fmla="*/ 4367 h 23515"/>
                <a:gd name="connsiteX25" fmla="*/ 4479 w 21552"/>
                <a:gd name="connsiteY25" fmla="*/ 7142 h 23515"/>
                <a:gd name="connsiteX26" fmla="*/ 4502 w 21552"/>
                <a:gd name="connsiteY26" fmla="*/ 4033 h 23515"/>
                <a:gd name="connsiteX27" fmla="*/ 8004 w 21552"/>
                <a:gd name="connsiteY27" fmla="*/ 4711 h 23515"/>
                <a:gd name="connsiteX28" fmla="*/ 7286 w 21552"/>
                <a:gd name="connsiteY28" fmla="*/ 1100 h 23515"/>
                <a:gd name="connsiteX29" fmla="*/ 10570 w 21552"/>
                <a:gd name="connsiteY29" fmla="*/ 3874 h 2351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420 w 21552"/>
                <a:gd name="connsiteY5" fmla="*/ 5812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196 w 21552"/>
                <a:gd name="connsiteY24" fmla="*/ 4367 h 23515"/>
                <a:gd name="connsiteX25" fmla="*/ 4479 w 21552"/>
                <a:gd name="connsiteY25" fmla="*/ 7142 h 23515"/>
                <a:gd name="connsiteX26" fmla="*/ 4502 w 21552"/>
                <a:gd name="connsiteY26" fmla="*/ 4033 h 23515"/>
                <a:gd name="connsiteX27" fmla="*/ 8004 w 21552"/>
                <a:gd name="connsiteY27" fmla="*/ 4711 h 23515"/>
                <a:gd name="connsiteX28" fmla="*/ 7286 w 21552"/>
                <a:gd name="connsiteY28" fmla="*/ 1100 h 23515"/>
                <a:gd name="connsiteX29" fmla="*/ 10570 w 21552"/>
                <a:gd name="connsiteY29" fmla="*/ 3874 h 2351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420 w 21552"/>
                <a:gd name="connsiteY5" fmla="*/ 5812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196 w 21552"/>
                <a:gd name="connsiteY24" fmla="*/ 4367 h 23515"/>
                <a:gd name="connsiteX25" fmla="*/ 4479 w 21552"/>
                <a:gd name="connsiteY25" fmla="*/ 7142 h 23515"/>
                <a:gd name="connsiteX26" fmla="*/ 4502 w 21552"/>
                <a:gd name="connsiteY26" fmla="*/ 4033 h 23515"/>
                <a:gd name="connsiteX27" fmla="*/ 8004 w 21552"/>
                <a:gd name="connsiteY27" fmla="*/ 4711 h 23515"/>
                <a:gd name="connsiteX28" fmla="*/ 8826 w 21552"/>
                <a:gd name="connsiteY28" fmla="*/ 598 h 23515"/>
                <a:gd name="connsiteX29" fmla="*/ 10570 w 21552"/>
                <a:gd name="connsiteY29" fmla="*/ 3874 h 2351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420 w 21552"/>
                <a:gd name="connsiteY5" fmla="*/ 5812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196 w 21552"/>
                <a:gd name="connsiteY24" fmla="*/ 4367 h 23515"/>
                <a:gd name="connsiteX25" fmla="*/ 4479 w 21552"/>
                <a:gd name="connsiteY25" fmla="*/ 7142 h 23515"/>
                <a:gd name="connsiteX26" fmla="*/ 5301 w 21552"/>
                <a:gd name="connsiteY26" fmla="*/ 3028 h 23515"/>
                <a:gd name="connsiteX27" fmla="*/ 8004 w 21552"/>
                <a:gd name="connsiteY27" fmla="*/ 4711 h 23515"/>
                <a:gd name="connsiteX28" fmla="*/ 8826 w 21552"/>
                <a:gd name="connsiteY28" fmla="*/ 598 h 23515"/>
                <a:gd name="connsiteX29" fmla="*/ 10570 w 21552"/>
                <a:gd name="connsiteY29" fmla="*/ 3874 h 2351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420 w 21552"/>
                <a:gd name="connsiteY5" fmla="*/ 5812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215 w 21552"/>
                <a:gd name="connsiteY24" fmla="*/ 4731 h 23515"/>
                <a:gd name="connsiteX25" fmla="*/ 4479 w 21552"/>
                <a:gd name="connsiteY25" fmla="*/ 7142 h 23515"/>
                <a:gd name="connsiteX26" fmla="*/ 5301 w 21552"/>
                <a:gd name="connsiteY26" fmla="*/ 3028 h 23515"/>
                <a:gd name="connsiteX27" fmla="*/ 8004 w 21552"/>
                <a:gd name="connsiteY27" fmla="*/ 4711 h 23515"/>
                <a:gd name="connsiteX28" fmla="*/ 8826 w 21552"/>
                <a:gd name="connsiteY28" fmla="*/ 598 h 23515"/>
                <a:gd name="connsiteX29" fmla="*/ 10570 w 21552"/>
                <a:gd name="connsiteY29" fmla="*/ 3874 h 2351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420 w 21552"/>
                <a:gd name="connsiteY5" fmla="*/ 5812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284 w 21552"/>
                <a:gd name="connsiteY24" fmla="*/ 5990 h 23515"/>
                <a:gd name="connsiteX25" fmla="*/ 4479 w 21552"/>
                <a:gd name="connsiteY25" fmla="*/ 7142 h 23515"/>
                <a:gd name="connsiteX26" fmla="*/ 5301 w 21552"/>
                <a:gd name="connsiteY26" fmla="*/ 3028 h 23515"/>
                <a:gd name="connsiteX27" fmla="*/ 8004 w 21552"/>
                <a:gd name="connsiteY27" fmla="*/ 4711 h 23515"/>
                <a:gd name="connsiteX28" fmla="*/ 8826 w 21552"/>
                <a:gd name="connsiteY28" fmla="*/ 598 h 23515"/>
                <a:gd name="connsiteX29" fmla="*/ 10570 w 21552"/>
                <a:gd name="connsiteY29" fmla="*/ 3874 h 23515"/>
                <a:gd name="connsiteX0" fmla="*/ 10570 w 21552"/>
                <a:gd name="connsiteY0" fmla="*/ 3874 h 23515"/>
                <a:gd name="connsiteX1" fmla="*/ 12486 w 21552"/>
                <a:gd name="connsiteY1" fmla="*/ 686 h 23515"/>
                <a:gd name="connsiteX2" fmla="*/ 13000 w 21552"/>
                <a:gd name="connsiteY2" fmla="*/ 518 h 23515"/>
                <a:gd name="connsiteX3" fmla="*/ 14744 w 21552"/>
                <a:gd name="connsiteY3" fmla="*/ 3795 h 23515"/>
                <a:gd name="connsiteX4" fmla="*/ 17687 w 21552"/>
                <a:gd name="connsiteY4" fmla="*/ 272 h 23515"/>
                <a:gd name="connsiteX5" fmla="*/ 16420 w 21552"/>
                <a:gd name="connsiteY5" fmla="*/ 5812 h 23515"/>
                <a:gd name="connsiteX6" fmla="*/ 21552 w 21552"/>
                <a:gd name="connsiteY6" fmla="*/ 4139 h 23515"/>
                <a:gd name="connsiteX7" fmla="*/ 16985 w 21552"/>
                <a:gd name="connsiteY7" fmla="*/ 9810 h 23515"/>
                <a:gd name="connsiteX8" fmla="*/ 18270 w 21552"/>
                <a:gd name="connsiteY8" fmla="*/ 11698 h 23515"/>
                <a:gd name="connsiteX9" fmla="*/ 16380 w 21552"/>
                <a:gd name="connsiteY9" fmla="*/ 12718 h 23515"/>
                <a:gd name="connsiteX10" fmla="*/ 18877 w 21552"/>
                <a:gd name="connsiteY10" fmla="*/ 16040 h 23515"/>
                <a:gd name="connsiteX11" fmla="*/ 14640 w 21552"/>
                <a:gd name="connsiteY11" fmla="*/ 14758 h 23515"/>
                <a:gd name="connsiteX12" fmla="*/ 15562 w 21552"/>
                <a:gd name="connsiteY12" fmla="*/ 18909 h 23515"/>
                <a:gd name="connsiteX13" fmla="*/ 12346 w 21552"/>
                <a:gd name="connsiteY13" fmla="*/ 17394 h 23515"/>
                <a:gd name="connsiteX14" fmla="*/ 12106 w 21552"/>
                <a:gd name="connsiteY14" fmla="*/ 22600 h 23515"/>
                <a:gd name="connsiteX15" fmla="*/ 10293 w 21552"/>
                <a:gd name="connsiteY15" fmla="*/ 18063 h 23515"/>
                <a:gd name="connsiteX16" fmla="*/ 8445 w 21552"/>
                <a:gd name="connsiteY16" fmla="*/ 22511 h 23515"/>
                <a:gd name="connsiteX17" fmla="*/ 7282 w 21552"/>
                <a:gd name="connsiteY17" fmla="*/ 20327 h 23515"/>
                <a:gd name="connsiteX18" fmla="*/ 5366 w 21552"/>
                <a:gd name="connsiteY18" fmla="*/ 23515 h 23515"/>
                <a:gd name="connsiteX19" fmla="*/ 4805 w 21552"/>
                <a:gd name="connsiteY19" fmla="*/ 18648 h 23515"/>
                <a:gd name="connsiteX20" fmla="*/ 1637 w 21552"/>
                <a:gd name="connsiteY20" fmla="*/ 22168 h 23515"/>
                <a:gd name="connsiteX21" fmla="*/ 2391 w 21552"/>
                <a:gd name="connsiteY21" fmla="*/ 16795 h 23515"/>
                <a:gd name="connsiteX22" fmla="*/ 0 w 21552"/>
                <a:gd name="connsiteY22" fmla="*/ 13285 h 23515"/>
                <a:gd name="connsiteX23" fmla="*/ 2631 w 21552"/>
                <a:gd name="connsiteY23" fmla="*/ 11589 h 23515"/>
                <a:gd name="connsiteX24" fmla="*/ 1284 w 21552"/>
                <a:gd name="connsiteY24" fmla="*/ 5990 h 23515"/>
                <a:gd name="connsiteX25" fmla="*/ 4479 w 21552"/>
                <a:gd name="connsiteY25" fmla="*/ 7142 h 23515"/>
                <a:gd name="connsiteX26" fmla="*/ 5301 w 21552"/>
                <a:gd name="connsiteY26" fmla="*/ 3028 h 23515"/>
                <a:gd name="connsiteX27" fmla="*/ 8004 w 21552"/>
                <a:gd name="connsiteY27" fmla="*/ 4711 h 23515"/>
                <a:gd name="connsiteX28" fmla="*/ 8914 w 21552"/>
                <a:gd name="connsiteY28" fmla="*/ 2221 h 23515"/>
                <a:gd name="connsiteX29" fmla="*/ 10570 w 21552"/>
                <a:gd name="connsiteY29" fmla="*/ 3874 h 23515"/>
                <a:gd name="connsiteX0" fmla="*/ 10570 w 21552"/>
                <a:gd name="connsiteY0" fmla="*/ 3602 h 23243"/>
                <a:gd name="connsiteX1" fmla="*/ 11548 w 21552"/>
                <a:gd name="connsiteY1" fmla="*/ 2372 h 23243"/>
                <a:gd name="connsiteX2" fmla="*/ 13000 w 21552"/>
                <a:gd name="connsiteY2" fmla="*/ 246 h 23243"/>
                <a:gd name="connsiteX3" fmla="*/ 14744 w 21552"/>
                <a:gd name="connsiteY3" fmla="*/ 3523 h 23243"/>
                <a:gd name="connsiteX4" fmla="*/ 17687 w 21552"/>
                <a:gd name="connsiteY4" fmla="*/ 0 h 23243"/>
                <a:gd name="connsiteX5" fmla="*/ 16420 w 21552"/>
                <a:gd name="connsiteY5" fmla="*/ 5540 h 23243"/>
                <a:gd name="connsiteX6" fmla="*/ 21552 w 21552"/>
                <a:gd name="connsiteY6" fmla="*/ 3867 h 23243"/>
                <a:gd name="connsiteX7" fmla="*/ 16985 w 21552"/>
                <a:gd name="connsiteY7" fmla="*/ 9538 h 23243"/>
                <a:gd name="connsiteX8" fmla="*/ 18270 w 21552"/>
                <a:gd name="connsiteY8" fmla="*/ 11426 h 23243"/>
                <a:gd name="connsiteX9" fmla="*/ 16380 w 21552"/>
                <a:gd name="connsiteY9" fmla="*/ 12446 h 23243"/>
                <a:gd name="connsiteX10" fmla="*/ 18877 w 21552"/>
                <a:gd name="connsiteY10" fmla="*/ 15768 h 23243"/>
                <a:gd name="connsiteX11" fmla="*/ 14640 w 21552"/>
                <a:gd name="connsiteY11" fmla="*/ 14486 h 23243"/>
                <a:gd name="connsiteX12" fmla="*/ 15562 w 21552"/>
                <a:gd name="connsiteY12" fmla="*/ 18637 h 23243"/>
                <a:gd name="connsiteX13" fmla="*/ 12346 w 21552"/>
                <a:gd name="connsiteY13" fmla="*/ 17122 h 23243"/>
                <a:gd name="connsiteX14" fmla="*/ 12106 w 21552"/>
                <a:gd name="connsiteY14" fmla="*/ 22328 h 23243"/>
                <a:gd name="connsiteX15" fmla="*/ 10293 w 21552"/>
                <a:gd name="connsiteY15" fmla="*/ 17791 h 23243"/>
                <a:gd name="connsiteX16" fmla="*/ 8445 w 21552"/>
                <a:gd name="connsiteY16" fmla="*/ 22239 h 23243"/>
                <a:gd name="connsiteX17" fmla="*/ 7282 w 21552"/>
                <a:gd name="connsiteY17" fmla="*/ 20055 h 23243"/>
                <a:gd name="connsiteX18" fmla="*/ 5366 w 21552"/>
                <a:gd name="connsiteY18" fmla="*/ 23243 h 23243"/>
                <a:gd name="connsiteX19" fmla="*/ 4805 w 21552"/>
                <a:gd name="connsiteY19" fmla="*/ 18376 h 23243"/>
                <a:gd name="connsiteX20" fmla="*/ 1637 w 21552"/>
                <a:gd name="connsiteY20" fmla="*/ 21896 h 23243"/>
                <a:gd name="connsiteX21" fmla="*/ 2391 w 21552"/>
                <a:gd name="connsiteY21" fmla="*/ 16523 h 23243"/>
                <a:gd name="connsiteX22" fmla="*/ 0 w 21552"/>
                <a:gd name="connsiteY22" fmla="*/ 13013 h 23243"/>
                <a:gd name="connsiteX23" fmla="*/ 2631 w 21552"/>
                <a:gd name="connsiteY23" fmla="*/ 11317 h 23243"/>
                <a:gd name="connsiteX24" fmla="*/ 1284 w 21552"/>
                <a:gd name="connsiteY24" fmla="*/ 5718 h 23243"/>
                <a:gd name="connsiteX25" fmla="*/ 4479 w 21552"/>
                <a:gd name="connsiteY25" fmla="*/ 6870 h 23243"/>
                <a:gd name="connsiteX26" fmla="*/ 5301 w 21552"/>
                <a:gd name="connsiteY26" fmla="*/ 2756 h 23243"/>
                <a:gd name="connsiteX27" fmla="*/ 8004 w 21552"/>
                <a:gd name="connsiteY27" fmla="*/ 4439 h 23243"/>
                <a:gd name="connsiteX28" fmla="*/ 8914 w 21552"/>
                <a:gd name="connsiteY28" fmla="*/ 1949 h 23243"/>
                <a:gd name="connsiteX29" fmla="*/ 10570 w 21552"/>
                <a:gd name="connsiteY29" fmla="*/ 3602 h 23243"/>
                <a:gd name="connsiteX0" fmla="*/ 10570 w 21552"/>
                <a:gd name="connsiteY0" fmla="*/ 3602 h 23243"/>
                <a:gd name="connsiteX1" fmla="*/ 11548 w 21552"/>
                <a:gd name="connsiteY1" fmla="*/ 2372 h 23243"/>
                <a:gd name="connsiteX2" fmla="*/ 13019 w 21552"/>
                <a:gd name="connsiteY2" fmla="*/ 610 h 23243"/>
                <a:gd name="connsiteX3" fmla="*/ 14744 w 21552"/>
                <a:gd name="connsiteY3" fmla="*/ 3523 h 23243"/>
                <a:gd name="connsiteX4" fmla="*/ 17687 w 21552"/>
                <a:gd name="connsiteY4" fmla="*/ 0 h 23243"/>
                <a:gd name="connsiteX5" fmla="*/ 16420 w 21552"/>
                <a:gd name="connsiteY5" fmla="*/ 5540 h 23243"/>
                <a:gd name="connsiteX6" fmla="*/ 21552 w 21552"/>
                <a:gd name="connsiteY6" fmla="*/ 3867 h 23243"/>
                <a:gd name="connsiteX7" fmla="*/ 16985 w 21552"/>
                <a:gd name="connsiteY7" fmla="*/ 9538 h 23243"/>
                <a:gd name="connsiteX8" fmla="*/ 18270 w 21552"/>
                <a:gd name="connsiteY8" fmla="*/ 11426 h 23243"/>
                <a:gd name="connsiteX9" fmla="*/ 16380 w 21552"/>
                <a:gd name="connsiteY9" fmla="*/ 12446 h 23243"/>
                <a:gd name="connsiteX10" fmla="*/ 18877 w 21552"/>
                <a:gd name="connsiteY10" fmla="*/ 15768 h 23243"/>
                <a:gd name="connsiteX11" fmla="*/ 14640 w 21552"/>
                <a:gd name="connsiteY11" fmla="*/ 14486 h 23243"/>
                <a:gd name="connsiteX12" fmla="*/ 15562 w 21552"/>
                <a:gd name="connsiteY12" fmla="*/ 18637 h 23243"/>
                <a:gd name="connsiteX13" fmla="*/ 12346 w 21552"/>
                <a:gd name="connsiteY13" fmla="*/ 17122 h 23243"/>
                <a:gd name="connsiteX14" fmla="*/ 12106 w 21552"/>
                <a:gd name="connsiteY14" fmla="*/ 22328 h 23243"/>
                <a:gd name="connsiteX15" fmla="*/ 10293 w 21552"/>
                <a:gd name="connsiteY15" fmla="*/ 17791 h 23243"/>
                <a:gd name="connsiteX16" fmla="*/ 8445 w 21552"/>
                <a:gd name="connsiteY16" fmla="*/ 22239 h 23243"/>
                <a:gd name="connsiteX17" fmla="*/ 7282 w 21552"/>
                <a:gd name="connsiteY17" fmla="*/ 20055 h 23243"/>
                <a:gd name="connsiteX18" fmla="*/ 5366 w 21552"/>
                <a:gd name="connsiteY18" fmla="*/ 23243 h 23243"/>
                <a:gd name="connsiteX19" fmla="*/ 4805 w 21552"/>
                <a:gd name="connsiteY19" fmla="*/ 18376 h 23243"/>
                <a:gd name="connsiteX20" fmla="*/ 1637 w 21552"/>
                <a:gd name="connsiteY20" fmla="*/ 21896 h 23243"/>
                <a:gd name="connsiteX21" fmla="*/ 2391 w 21552"/>
                <a:gd name="connsiteY21" fmla="*/ 16523 h 23243"/>
                <a:gd name="connsiteX22" fmla="*/ 0 w 21552"/>
                <a:gd name="connsiteY22" fmla="*/ 13013 h 23243"/>
                <a:gd name="connsiteX23" fmla="*/ 2631 w 21552"/>
                <a:gd name="connsiteY23" fmla="*/ 11317 h 23243"/>
                <a:gd name="connsiteX24" fmla="*/ 1284 w 21552"/>
                <a:gd name="connsiteY24" fmla="*/ 5718 h 23243"/>
                <a:gd name="connsiteX25" fmla="*/ 4479 w 21552"/>
                <a:gd name="connsiteY25" fmla="*/ 6870 h 23243"/>
                <a:gd name="connsiteX26" fmla="*/ 5301 w 21552"/>
                <a:gd name="connsiteY26" fmla="*/ 2756 h 23243"/>
                <a:gd name="connsiteX27" fmla="*/ 8004 w 21552"/>
                <a:gd name="connsiteY27" fmla="*/ 4439 h 23243"/>
                <a:gd name="connsiteX28" fmla="*/ 8914 w 21552"/>
                <a:gd name="connsiteY28" fmla="*/ 1949 h 23243"/>
                <a:gd name="connsiteX29" fmla="*/ 10570 w 21552"/>
                <a:gd name="connsiteY29" fmla="*/ 3602 h 23243"/>
                <a:gd name="connsiteX0" fmla="*/ 10570 w 21552"/>
                <a:gd name="connsiteY0" fmla="*/ 3602 h 23243"/>
                <a:gd name="connsiteX1" fmla="*/ 11548 w 21552"/>
                <a:gd name="connsiteY1" fmla="*/ 2372 h 23243"/>
                <a:gd name="connsiteX2" fmla="*/ 13087 w 21552"/>
                <a:gd name="connsiteY2" fmla="*/ 1870 h 23243"/>
                <a:gd name="connsiteX3" fmla="*/ 14744 w 21552"/>
                <a:gd name="connsiteY3" fmla="*/ 3523 h 23243"/>
                <a:gd name="connsiteX4" fmla="*/ 17687 w 21552"/>
                <a:gd name="connsiteY4" fmla="*/ 0 h 23243"/>
                <a:gd name="connsiteX5" fmla="*/ 16420 w 21552"/>
                <a:gd name="connsiteY5" fmla="*/ 5540 h 23243"/>
                <a:gd name="connsiteX6" fmla="*/ 21552 w 21552"/>
                <a:gd name="connsiteY6" fmla="*/ 3867 h 23243"/>
                <a:gd name="connsiteX7" fmla="*/ 16985 w 21552"/>
                <a:gd name="connsiteY7" fmla="*/ 9538 h 23243"/>
                <a:gd name="connsiteX8" fmla="*/ 18270 w 21552"/>
                <a:gd name="connsiteY8" fmla="*/ 11426 h 23243"/>
                <a:gd name="connsiteX9" fmla="*/ 16380 w 21552"/>
                <a:gd name="connsiteY9" fmla="*/ 12446 h 23243"/>
                <a:gd name="connsiteX10" fmla="*/ 18877 w 21552"/>
                <a:gd name="connsiteY10" fmla="*/ 15768 h 23243"/>
                <a:gd name="connsiteX11" fmla="*/ 14640 w 21552"/>
                <a:gd name="connsiteY11" fmla="*/ 14486 h 23243"/>
                <a:gd name="connsiteX12" fmla="*/ 15562 w 21552"/>
                <a:gd name="connsiteY12" fmla="*/ 18637 h 23243"/>
                <a:gd name="connsiteX13" fmla="*/ 12346 w 21552"/>
                <a:gd name="connsiteY13" fmla="*/ 17122 h 23243"/>
                <a:gd name="connsiteX14" fmla="*/ 12106 w 21552"/>
                <a:gd name="connsiteY14" fmla="*/ 22328 h 23243"/>
                <a:gd name="connsiteX15" fmla="*/ 10293 w 21552"/>
                <a:gd name="connsiteY15" fmla="*/ 17791 h 23243"/>
                <a:gd name="connsiteX16" fmla="*/ 8445 w 21552"/>
                <a:gd name="connsiteY16" fmla="*/ 22239 h 23243"/>
                <a:gd name="connsiteX17" fmla="*/ 7282 w 21552"/>
                <a:gd name="connsiteY17" fmla="*/ 20055 h 23243"/>
                <a:gd name="connsiteX18" fmla="*/ 5366 w 21552"/>
                <a:gd name="connsiteY18" fmla="*/ 23243 h 23243"/>
                <a:gd name="connsiteX19" fmla="*/ 4805 w 21552"/>
                <a:gd name="connsiteY19" fmla="*/ 18376 h 23243"/>
                <a:gd name="connsiteX20" fmla="*/ 1637 w 21552"/>
                <a:gd name="connsiteY20" fmla="*/ 21896 h 23243"/>
                <a:gd name="connsiteX21" fmla="*/ 2391 w 21552"/>
                <a:gd name="connsiteY21" fmla="*/ 16523 h 23243"/>
                <a:gd name="connsiteX22" fmla="*/ 0 w 21552"/>
                <a:gd name="connsiteY22" fmla="*/ 13013 h 23243"/>
                <a:gd name="connsiteX23" fmla="*/ 2631 w 21552"/>
                <a:gd name="connsiteY23" fmla="*/ 11317 h 23243"/>
                <a:gd name="connsiteX24" fmla="*/ 1284 w 21552"/>
                <a:gd name="connsiteY24" fmla="*/ 5718 h 23243"/>
                <a:gd name="connsiteX25" fmla="*/ 4479 w 21552"/>
                <a:gd name="connsiteY25" fmla="*/ 6870 h 23243"/>
                <a:gd name="connsiteX26" fmla="*/ 5301 w 21552"/>
                <a:gd name="connsiteY26" fmla="*/ 2756 h 23243"/>
                <a:gd name="connsiteX27" fmla="*/ 8004 w 21552"/>
                <a:gd name="connsiteY27" fmla="*/ 4439 h 23243"/>
                <a:gd name="connsiteX28" fmla="*/ 8914 w 21552"/>
                <a:gd name="connsiteY28" fmla="*/ 1949 h 23243"/>
                <a:gd name="connsiteX29" fmla="*/ 10570 w 21552"/>
                <a:gd name="connsiteY29" fmla="*/ 3602 h 23243"/>
                <a:gd name="connsiteX0" fmla="*/ 10570 w 21552"/>
                <a:gd name="connsiteY0" fmla="*/ 3602 h 23243"/>
                <a:gd name="connsiteX1" fmla="*/ 11548 w 21552"/>
                <a:gd name="connsiteY1" fmla="*/ 2372 h 23243"/>
                <a:gd name="connsiteX2" fmla="*/ 13087 w 21552"/>
                <a:gd name="connsiteY2" fmla="*/ 1870 h 23243"/>
                <a:gd name="connsiteX3" fmla="*/ 14744 w 21552"/>
                <a:gd name="connsiteY3" fmla="*/ 3523 h 23243"/>
                <a:gd name="connsiteX4" fmla="*/ 17687 w 21552"/>
                <a:gd name="connsiteY4" fmla="*/ 0 h 23243"/>
                <a:gd name="connsiteX5" fmla="*/ 16420 w 21552"/>
                <a:gd name="connsiteY5" fmla="*/ 5540 h 23243"/>
                <a:gd name="connsiteX6" fmla="*/ 21552 w 21552"/>
                <a:gd name="connsiteY6" fmla="*/ 3867 h 23243"/>
                <a:gd name="connsiteX7" fmla="*/ 16985 w 21552"/>
                <a:gd name="connsiteY7" fmla="*/ 9538 h 23243"/>
                <a:gd name="connsiteX8" fmla="*/ 18270 w 21552"/>
                <a:gd name="connsiteY8" fmla="*/ 11426 h 23243"/>
                <a:gd name="connsiteX9" fmla="*/ 16380 w 21552"/>
                <a:gd name="connsiteY9" fmla="*/ 12446 h 23243"/>
                <a:gd name="connsiteX10" fmla="*/ 18877 w 21552"/>
                <a:gd name="connsiteY10" fmla="*/ 15768 h 23243"/>
                <a:gd name="connsiteX11" fmla="*/ 14640 w 21552"/>
                <a:gd name="connsiteY11" fmla="*/ 14486 h 23243"/>
                <a:gd name="connsiteX12" fmla="*/ 15562 w 21552"/>
                <a:gd name="connsiteY12" fmla="*/ 18637 h 23243"/>
                <a:gd name="connsiteX13" fmla="*/ 12346 w 21552"/>
                <a:gd name="connsiteY13" fmla="*/ 17122 h 23243"/>
                <a:gd name="connsiteX14" fmla="*/ 12106 w 21552"/>
                <a:gd name="connsiteY14" fmla="*/ 22328 h 23243"/>
                <a:gd name="connsiteX15" fmla="*/ 10293 w 21552"/>
                <a:gd name="connsiteY15" fmla="*/ 17791 h 23243"/>
                <a:gd name="connsiteX16" fmla="*/ 8445 w 21552"/>
                <a:gd name="connsiteY16" fmla="*/ 22239 h 23243"/>
                <a:gd name="connsiteX17" fmla="*/ 7282 w 21552"/>
                <a:gd name="connsiteY17" fmla="*/ 20055 h 23243"/>
                <a:gd name="connsiteX18" fmla="*/ 5366 w 21552"/>
                <a:gd name="connsiteY18" fmla="*/ 23243 h 23243"/>
                <a:gd name="connsiteX19" fmla="*/ 4805 w 21552"/>
                <a:gd name="connsiteY19" fmla="*/ 18376 h 23243"/>
                <a:gd name="connsiteX20" fmla="*/ 1637 w 21552"/>
                <a:gd name="connsiteY20" fmla="*/ 21896 h 23243"/>
                <a:gd name="connsiteX21" fmla="*/ 2391 w 21552"/>
                <a:gd name="connsiteY21" fmla="*/ 16523 h 23243"/>
                <a:gd name="connsiteX22" fmla="*/ 0 w 21552"/>
                <a:gd name="connsiteY22" fmla="*/ 13013 h 23243"/>
                <a:gd name="connsiteX23" fmla="*/ 2631 w 21552"/>
                <a:gd name="connsiteY23" fmla="*/ 11317 h 23243"/>
                <a:gd name="connsiteX24" fmla="*/ 1284 w 21552"/>
                <a:gd name="connsiteY24" fmla="*/ 5718 h 23243"/>
                <a:gd name="connsiteX25" fmla="*/ 4479 w 21552"/>
                <a:gd name="connsiteY25" fmla="*/ 6870 h 23243"/>
                <a:gd name="connsiteX26" fmla="*/ 5389 w 21552"/>
                <a:gd name="connsiteY26" fmla="*/ 4380 h 23243"/>
                <a:gd name="connsiteX27" fmla="*/ 8004 w 21552"/>
                <a:gd name="connsiteY27" fmla="*/ 4439 h 23243"/>
                <a:gd name="connsiteX28" fmla="*/ 8914 w 21552"/>
                <a:gd name="connsiteY28" fmla="*/ 1949 h 23243"/>
                <a:gd name="connsiteX29" fmla="*/ 10570 w 21552"/>
                <a:gd name="connsiteY29" fmla="*/ 3602 h 23243"/>
                <a:gd name="connsiteX0" fmla="*/ 10570 w 21552"/>
                <a:gd name="connsiteY0" fmla="*/ 3602 h 23243"/>
                <a:gd name="connsiteX1" fmla="*/ 11548 w 21552"/>
                <a:gd name="connsiteY1" fmla="*/ 2372 h 23243"/>
                <a:gd name="connsiteX2" fmla="*/ 13087 w 21552"/>
                <a:gd name="connsiteY2" fmla="*/ 1870 h 23243"/>
                <a:gd name="connsiteX3" fmla="*/ 14744 w 21552"/>
                <a:gd name="connsiteY3" fmla="*/ 3523 h 23243"/>
                <a:gd name="connsiteX4" fmla="*/ 17687 w 21552"/>
                <a:gd name="connsiteY4" fmla="*/ 0 h 23243"/>
                <a:gd name="connsiteX5" fmla="*/ 16420 w 21552"/>
                <a:gd name="connsiteY5" fmla="*/ 5540 h 23243"/>
                <a:gd name="connsiteX6" fmla="*/ 21552 w 21552"/>
                <a:gd name="connsiteY6" fmla="*/ 3867 h 23243"/>
                <a:gd name="connsiteX7" fmla="*/ 16985 w 21552"/>
                <a:gd name="connsiteY7" fmla="*/ 9538 h 23243"/>
                <a:gd name="connsiteX8" fmla="*/ 18270 w 21552"/>
                <a:gd name="connsiteY8" fmla="*/ 11426 h 23243"/>
                <a:gd name="connsiteX9" fmla="*/ 16380 w 21552"/>
                <a:gd name="connsiteY9" fmla="*/ 12446 h 23243"/>
                <a:gd name="connsiteX10" fmla="*/ 18877 w 21552"/>
                <a:gd name="connsiteY10" fmla="*/ 15768 h 23243"/>
                <a:gd name="connsiteX11" fmla="*/ 14640 w 21552"/>
                <a:gd name="connsiteY11" fmla="*/ 14486 h 23243"/>
                <a:gd name="connsiteX12" fmla="*/ 15562 w 21552"/>
                <a:gd name="connsiteY12" fmla="*/ 18637 h 23243"/>
                <a:gd name="connsiteX13" fmla="*/ 12346 w 21552"/>
                <a:gd name="connsiteY13" fmla="*/ 17122 h 23243"/>
                <a:gd name="connsiteX14" fmla="*/ 12106 w 21552"/>
                <a:gd name="connsiteY14" fmla="*/ 22328 h 23243"/>
                <a:gd name="connsiteX15" fmla="*/ 10293 w 21552"/>
                <a:gd name="connsiteY15" fmla="*/ 17791 h 23243"/>
                <a:gd name="connsiteX16" fmla="*/ 8445 w 21552"/>
                <a:gd name="connsiteY16" fmla="*/ 22239 h 23243"/>
                <a:gd name="connsiteX17" fmla="*/ 7282 w 21552"/>
                <a:gd name="connsiteY17" fmla="*/ 20055 h 23243"/>
                <a:gd name="connsiteX18" fmla="*/ 5366 w 21552"/>
                <a:gd name="connsiteY18" fmla="*/ 23243 h 23243"/>
                <a:gd name="connsiteX19" fmla="*/ 4805 w 21552"/>
                <a:gd name="connsiteY19" fmla="*/ 18376 h 23243"/>
                <a:gd name="connsiteX20" fmla="*/ 1637 w 21552"/>
                <a:gd name="connsiteY20" fmla="*/ 21896 h 23243"/>
                <a:gd name="connsiteX21" fmla="*/ 2391 w 21552"/>
                <a:gd name="connsiteY21" fmla="*/ 16523 h 23243"/>
                <a:gd name="connsiteX22" fmla="*/ 0 w 21552"/>
                <a:gd name="connsiteY22" fmla="*/ 13013 h 23243"/>
                <a:gd name="connsiteX23" fmla="*/ 2631 w 21552"/>
                <a:gd name="connsiteY23" fmla="*/ 11317 h 23243"/>
                <a:gd name="connsiteX24" fmla="*/ 1284 w 21552"/>
                <a:gd name="connsiteY24" fmla="*/ 5718 h 23243"/>
                <a:gd name="connsiteX25" fmla="*/ 4479 w 21552"/>
                <a:gd name="connsiteY25" fmla="*/ 6870 h 23243"/>
                <a:gd name="connsiteX26" fmla="*/ 5389 w 21552"/>
                <a:gd name="connsiteY26" fmla="*/ 4380 h 23243"/>
                <a:gd name="connsiteX27" fmla="*/ 8004 w 21552"/>
                <a:gd name="connsiteY27" fmla="*/ 4439 h 23243"/>
                <a:gd name="connsiteX28" fmla="*/ 8982 w 21552"/>
                <a:gd name="connsiteY28" fmla="*/ 3208 h 23243"/>
                <a:gd name="connsiteX29" fmla="*/ 10570 w 21552"/>
                <a:gd name="connsiteY29" fmla="*/ 3602 h 2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552" h="23243">
                  <a:moveTo>
                    <a:pt x="10570" y="3602"/>
                  </a:moveTo>
                  <a:lnTo>
                    <a:pt x="11548" y="2372"/>
                  </a:lnTo>
                  <a:cubicBezTo>
                    <a:pt x="12244" y="1878"/>
                    <a:pt x="12554" y="1678"/>
                    <a:pt x="13087" y="1870"/>
                  </a:cubicBezTo>
                  <a:cubicBezTo>
                    <a:pt x="13620" y="2062"/>
                    <a:pt x="14201" y="3078"/>
                    <a:pt x="14744" y="3523"/>
                  </a:cubicBezTo>
                  <a:lnTo>
                    <a:pt x="17687" y="0"/>
                  </a:lnTo>
                  <a:lnTo>
                    <a:pt x="16420" y="5540"/>
                  </a:lnTo>
                  <a:lnTo>
                    <a:pt x="21552" y="3867"/>
                  </a:lnTo>
                  <a:lnTo>
                    <a:pt x="16985" y="9538"/>
                  </a:lnTo>
                  <a:lnTo>
                    <a:pt x="18270" y="11426"/>
                  </a:lnTo>
                  <a:lnTo>
                    <a:pt x="16380" y="12446"/>
                  </a:lnTo>
                  <a:lnTo>
                    <a:pt x="18877" y="15768"/>
                  </a:lnTo>
                  <a:lnTo>
                    <a:pt x="14640" y="14486"/>
                  </a:lnTo>
                  <a:cubicBezTo>
                    <a:pt x="14741" y="15493"/>
                    <a:pt x="15461" y="17630"/>
                    <a:pt x="15562" y="18637"/>
                  </a:cubicBezTo>
                  <a:lnTo>
                    <a:pt x="12346" y="17122"/>
                  </a:lnTo>
                  <a:cubicBezTo>
                    <a:pt x="12321" y="19208"/>
                    <a:pt x="12131" y="20242"/>
                    <a:pt x="12106" y="22328"/>
                  </a:cubicBezTo>
                  <a:lnTo>
                    <a:pt x="10293" y="17791"/>
                  </a:lnTo>
                  <a:lnTo>
                    <a:pt x="8445" y="22239"/>
                  </a:lnTo>
                  <a:lnTo>
                    <a:pt x="7282" y="20055"/>
                  </a:lnTo>
                  <a:lnTo>
                    <a:pt x="5366" y="23243"/>
                  </a:lnTo>
                  <a:cubicBezTo>
                    <a:pt x="5329" y="22123"/>
                    <a:pt x="4842" y="19496"/>
                    <a:pt x="4805" y="18376"/>
                  </a:cubicBezTo>
                  <a:lnTo>
                    <a:pt x="1637" y="21896"/>
                  </a:lnTo>
                  <a:lnTo>
                    <a:pt x="2391" y="16523"/>
                  </a:lnTo>
                  <a:lnTo>
                    <a:pt x="0" y="13013"/>
                  </a:lnTo>
                  <a:lnTo>
                    <a:pt x="2631" y="11317"/>
                  </a:lnTo>
                  <a:lnTo>
                    <a:pt x="1284" y="5718"/>
                  </a:lnTo>
                  <a:lnTo>
                    <a:pt x="4479" y="6870"/>
                  </a:lnTo>
                  <a:cubicBezTo>
                    <a:pt x="4509" y="6254"/>
                    <a:pt x="5359" y="4996"/>
                    <a:pt x="5389" y="4380"/>
                  </a:cubicBezTo>
                  <a:lnTo>
                    <a:pt x="8004" y="4439"/>
                  </a:lnTo>
                  <a:lnTo>
                    <a:pt x="8982" y="3208"/>
                  </a:lnTo>
                  <a:lnTo>
                    <a:pt x="10570" y="3602"/>
                  </a:lnTo>
                  <a:close/>
                </a:path>
              </a:pathLst>
            </a:custGeom>
            <a:solidFill>
              <a:schemeClr val="bg1"/>
            </a:solidFill>
            <a:ln w="63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4716015" y="3264189"/>
              <a:ext cx="2088233" cy="738664"/>
            </a:xfrm>
            <a:prstGeom prst="rect">
              <a:avLst/>
            </a:prstGeom>
          </p:spPr>
          <p:txBody>
            <a:bodyPr wrap="square">
              <a:spAutoFit/>
            </a:bodyPr>
            <a:lstStyle/>
            <a:p>
              <a:pPr algn="ctr"/>
              <a:r>
                <a:rPr lang="en-GB" sz="1400" dirty="0" smtClean="0">
                  <a:latin typeface="Century Gothic" pitchFamily="34" charset="0"/>
                </a:rPr>
                <a:t>Asthma attacks kill three people every day in the UK.</a:t>
              </a:r>
              <a:endParaRPr lang="en-GB" sz="1400" dirty="0">
                <a:latin typeface="Century Gothic" pitchFamily="34" charset="0"/>
              </a:endParaRPr>
            </a:p>
          </p:txBody>
        </p:sp>
      </p:grpSp>
      <p:grpSp>
        <p:nvGrpSpPr>
          <p:cNvPr id="26" name="Group 25"/>
          <p:cNvGrpSpPr/>
          <p:nvPr/>
        </p:nvGrpSpPr>
        <p:grpSpPr>
          <a:xfrm>
            <a:off x="4427984" y="908720"/>
            <a:ext cx="4644008" cy="2160240"/>
            <a:chOff x="4427984" y="980728"/>
            <a:chExt cx="4644008" cy="2160240"/>
          </a:xfrm>
        </p:grpSpPr>
        <p:sp>
          <p:nvSpPr>
            <p:cNvPr id="18" name="Rounded Rectangle 17"/>
            <p:cNvSpPr/>
            <p:nvPr/>
          </p:nvSpPr>
          <p:spPr>
            <a:xfrm>
              <a:off x="4427984" y="980728"/>
              <a:ext cx="4536504" cy="2160240"/>
            </a:xfrm>
            <a:prstGeom prst="roundRect">
              <a:avLst/>
            </a:prstGeom>
            <a:noFill/>
            <a:ln w="6350">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lveoli.png"/>
            <p:cNvPicPr>
              <a:picLocks noChangeAspect="1"/>
            </p:cNvPicPr>
            <p:nvPr/>
          </p:nvPicPr>
          <p:blipFill>
            <a:blip r:embed="rId4" cstate="print"/>
            <a:stretch>
              <a:fillRect/>
            </a:stretch>
          </p:blipFill>
          <p:spPr>
            <a:xfrm>
              <a:off x="4572000" y="1052736"/>
              <a:ext cx="3672408" cy="1942924"/>
            </a:xfrm>
            <a:prstGeom prst="rect">
              <a:avLst/>
            </a:prstGeom>
          </p:spPr>
        </p:pic>
        <p:sp>
          <p:nvSpPr>
            <p:cNvPr id="19" name="TextBox 18"/>
            <p:cNvSpPr txBox="1"/>
            <p:nvPr/>
          </p:nvSpPr>
          <p:spPr>
            <a:xfrm>
              <a:off x="7668344" y="1052736"/>
              <a:ext cx="1403648" cy="646331"/>
            </a:xfrm>
            <a:prstGeom prst="rect">
              <a:avLst/>
            </a:prstGeom>
            <a:noFill/>
          </p:spPr>
          <p:txBody>
            <a:bodyPr wrap="square" rtlCol="0">
              <a:spAutoFit/>
            </a:bodyPr>
            <a:lstStyle/>
            <a:p>
              <a:r>
                <a:rPr lang="en-GB" sz="1200" b="1" dirty="0" smtClean="0">
                  <a:latin typeface="Century Gothic" pitchFamily="34" charset="0"/>
                </a:rPr>
                <a:t>Inflamed bronchial tube of an asthmatic</a:t>
              </a:r>
            </a:p>
          </p:txBody>
        </p:sp>
        <p:sp>
          <p:nvSpPr>
            <p:cNvPr id="20" name="TextBox 19"/>
            <p:cNvSpPr txBox="1"/>
            <p:nvPr/>
          </p:nvSpPr>
          <p:spPr>
            <a:xfrm>
              <a:off x="5508104" y="1052736"/>
              <a:ext cx="1368152" cy="461665"/>
            </a:xfrm>
            <a:prstGeom prst="rect">
              <a:avLst/>
            </a:prstGeom>
            <a:noFill/>
          </p:spPr>
          <p:txBody>
            <a:bodyPr wrap="square" rtlCol="0">
              <a:spAutoFit/>
            </a:bodyPr>
            <a:lstStyle/>
            <a:p>
              <a:r>
                <a:rPr lang="en-GB" sz="1200" b="1" dirty="0" smtClean="0">
                  <a:latin typeface="Century Gothic" pitchFamily="34" charset="0"/>
                </a:rPr>
                <a:t>Normal bronchial tube</a:t>
              </a:r>
            </a:p>
          </p:txBody>
        </p:sp>
        <p:sp>
          <p:nvSpPr>
            <p:cNvPr id="21" name="TextBox 20"/>
            <p:cNvSpPr txBox="1"/>
            <p:nvPr/>
          </p:nvSpPr>
          <p:spPr>
            <a:xfrm>
              <a:off x="4427984" y="1124744"/>
              <a:ext cx="792088" cy="600164"/>
            </a:xfrm>
            <a:prstGeom prst="rect">
              <a:avLst/>
            </a:prstGeom>
            <a:noFill/>
          </p:spPr>
          <p:txBody>
            <a:bodyPr wrap="square" rtlCol="0">
              <a:spAutoFit/>
            </a:bodyPr>
            <a:lstStyle/>
            <a:p>
              <a:r>
                <a:rPr lang="en-GB" sz="1100" dirty="0" smtClean="0">
                  <a:latin typeface="Century Gothic" pitchFamily="34" charset="0"/>
                </a:rPr>
                <a:t>Relaxed smooth muscles</a:t>
              </a:r>
            </a:p>
          </p:txBody>
        </p:sp>
        <p:sp>
          <p:nvSpPr>
            <p:cNvPr id="22" name="TextBox 21"/>
            <p:cNvSpPr txBox="1"/>
            <p:nvPr/>
          </p:nvSpPr>
          <p:spPr>
            <a:xfrm>
              <a:off x="6228184" y="1532692"/>
              <a:ext cx="864096" cy="600164"/>
            </a:xfrm>
            <a:prstGeom prst="rect">
              <a:avLst/>
            </a:prstGeom>
            <a:noFill/>
          </p:spPr>
          <p:txBody>
            <a:bodyPr wrap="square" rtlCol="0">
              <a:spAutoFit/>
            </a:bodyPr>
            <a:lstStyle/>
            <a:p>
              <a:r>
                <a:rPr lang="en-GB" sz="1100" dirty="0" smtClean="0">
                  <a:latin typeface="Century Gothic" pitchFamily="34" charset="0"/>
                </a:rPr>
                <a:t>Tightened smooth muscles</a:t>
              </a:r>
            </a:p>
          </p:txBody>
        </p:sp>
        <p:sp>
          <p:nvSpPr>
            <p:cNvPr id="23" name="TextBox 22"/>
            <p:cNvSpPr txBox="1"/>
            <p:nvPr/>
          </p:nvSpPr>
          <p:spPr>
            <a:xfrm>
              <a:off x="5076056" y="2708920"/>
              <a:ext cx="792088" cy="261610"/>
            </a:xfrm>
            <a:prstGeom prst="rect">
              <a:avLst/>
            </a:prstGeom>
            <a:noFill/>
          </p:spPr>
          <p:txBody>
            <a:bodyPr wrap="square" rtlCol="0">
              <a:spAutoFit/>
            </a:bodyPr>
            <a:lstStyle/>
            <a:p>
              <a:r>
                <a:rPr lang="en-GB" sz="1100" dirty="0" smtClean="0">
                  <a:latin typeface="Century Gothic" pitchFamily="34" charset="0"/>
                </a:rPr>
                <a:t>Alveoli</a:t>
              </a:r>
            </a:p>
          </p:txBody>
        </p:sp>
        <p:sp>
          <p:nvSpPr>
            <p:cNvPr id="24" name="TextBox 23"/>
            <p:cNvSpPr txBox="1"/>
            <p:nvPr/>
          </p:nvSpPr>
          <p:spPr>
            <a:xfrm>
              <a:off x="7164288" y="2807350"/>
              <a:ext cx="792088" cy="261610"/>
            </a:xfrm>
            <a:prstGeom prst="rect">
              <a:avLst/>
            </a:prstGeom>
            <a:noFill/>
          </p:spPr>
          <p:txBody>
            <a:bodyPr wrap="square" rtlCol="0">
              <a:spAutoFit/>
            </a:bodyPr>
            <a:lstStyle/>
            <a:p>
              <a:r>
                <a:rPr lang="en-GB" sz="1100" dirty="0" smtClean="0">
                  <a:latin typeface="Century Gothic" pitchFamily="34" charset="0"/>
                </a:rPr>
                <a:t>Mucus</a:t>
              </a:r>
            </a:p>
          </p:txBody>
        </p:sp>
        <p:sp>
          <p:nvSpPr>
            <p:cNvPr id="25" name="TextBox 24"/>
            <p:cNvSpPr txBox="1"/>
            <p:nvPr/>
          </p:nvSpPr>
          <p:spPr>
            <a:xfrm>
              <a:off x="7185732" y="2599101"/>
              <a:ext cx="792088" cy="261610"/>
            </a:xfrm>
            <a:prstGeom prst="rect">
              <a:avLst/>
            </a:prstGeom>
            <a:noFill/>
          </p:spPr>
          <p:txBody>
            <a:bodyPr wrap="square" rtlCol="0">
              <a:spAutoFit/>
            </a:bodyPr>
            <a:lstStyle/>
            <a:p>
              <a:r>
                <a:rPr lang="en-GB" sz="1100" dirty="0" smtClean="0">
                  <a:latin typeface="Century Gothic" pitchFamily="34" charset="0"/>
                </a:rPr>
                <a:t>Swelling</a:t>
              </a:r>
            </a:p>
          </p:txBody>
        </p:sp>
      </p:gr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70" name="Picture 69"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71" name="TextBox 70"/>
          <p:cNvSpPr txBox="1"/>
          <p:nvPr/>
        </p:nvSpPr>
        <p:spPr>
          <a:xfrm>
            <a:off x="2699792" y="251937"/>
            <a:ext cx="3744416"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All about Asthma</a:t>
            </a:r>
            <a:endParaRPr lang="en-GB" sz="3200" dirty="0">
              <a:solidFill>
                <a:srgbClr val="CC0000"/>
              </a:solidFill>
              <a:latin typeface="Century Gothic" pitchFamily="34" charset="0"/>
              <a:ea typeface="+mj-ea"/>
              <a:cs typeface="+mj-cs"/>
            </a:endParaRPr>
          </a:p>
        </p:txBody>
      </p:sp>
      <p:sp>
        <p:nvSpPr>
          <p:cNvPr id="29" name="TextBox 28"/>
          <p:cNvSpPr txBox="1"/>
          <p:nvPr/>
        </p:nvSpPr>
        <p:spPr>
          <a:xfrm>
            <a:off x="107504" y="2420888"/>
            <a:ext cx="2592288" cy="2197396"/>
          </a:xfrm>
          <a:prstGeom prst="rect">
            <a:avLst/>
          </a:prstGeom>
          <a:noFill/>
        </p:spPr>
        <p:txBody>
          <a:bodyPr wrap="square" rtlCol="0">
            <a:spAutoFit/>
          </a:bodyPr>
          <a:lstStyle/>
          <a:p>
            <a:pPr>
              <a:lnSpc>
                <a:spcPct val="114000"/>
              </a:lnSpc>
            </a:pPr>
            <a:r>
              <a:rPr lang="en-GB" sz="1200" b="1" dirty="0" smtClean="0">
                <a:latin typeface="Century Gothic" pitchFamily="34" charset="0"/>
              </a:rPr>
              <a:t>Treating asthma</a:t>
            </a:r>
          </a:p>
          <a:p>
            <a:pPr>
              <a:lnSpc>
                <a:spcPct val="114000"/>
              </a:lnSpc>
            </a:pPr>
            <a:r>
              <a:rPr lang="en-GB" sz="1200" dirty="0" smtClean="0">
                <a:latin typeface="Century Gothic" pitchFamily="34" charset="0"/>
              </a:rPr>
              <a:t>There is no cure for asthma </a:t>
            </a:r>
            <a:br>
              <a:rPr lang="en-GB" sz="1200" dirty="0" smtClean="0">
                <a:latin typeface="Century Gothic" pitchFamily="34" charset="0"/>
              </a:rPr>
            </a:br>
            <a:r>
              <a:rPr lang="en-GB" sz="1200" dirty="0" smtClean="0">
                <a:latin typeface="Century Gothic" pitchFamily="34" charset="0"/>
              </a:rPr>
              <a:t>but there are treatments that control it. Asthma drugs are usually given by inhalers. The drugs are very effective and have few side effects. However, they are not good at helping all symptoms in all people. New ones need to be developed.</a:t>
            </a:r>
          </a:p>
        </p:txBody>
      </p:sp>
      <p:grpSp>
        <p:nvGrpSpPr>
          <p:cNvPr id="36" name="Group 35"/>
          <p:cNvGrpSpPr/>
          <p:nvPr/>
        </p:nvGrpSpPr>
        <p:grpSpPr>
          <a:xfrm>
            <a:off x="4139952" y="4418090"/>
            <a:ext cx="3248917" cy="595085"/>
            <a:chOff x="4139952" y="4418090"/>
            <a:chExt cx="3248917" cy="595085"/>
          </a:xfrm>
        </p:grpSpPr>
        <p:sp>
          <p:nvSpPr>
            <p:cNvPr id="17" name="Rounded Rectangle 16"/>
            <p:cNvSpPr/>
            <p:nvPr/>
          </p:nvSpPr>
          <p:spPr>
            <a:xfrm>
              <a:off x="4139952" y="4418090"/>
              <a:ext cx="3248917" cy="595085"/>
            </a:xfrm>
            <a:prstGeom prst="roundRect">
              <a:avLst/>
            </a:prstGeo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4142971" y="4439360"/>
              <a:ext cx="2517261" cy="523220"/>
            </a:xfrm>
            <a:prstGeom prst="rect">
              <a:avLst/>
            </a:prstGeom>
          </p:spPr>
          <p:txBody>
            <a:bodyPr wrap="square">
              <a:spAutoFit/>
            </a:bodyPr>
            <a:lstStyle/>
            <a:p>
              <a:r>
                <a:rPr lang="en-GB" sz="1400" dirty="0" smtClean="0">
                  <a:solidFill>
                    <a:schemeClr val="bg1"/>
                  </a:solidFill>
                  <a:latin typeface="Century Gothic" pitchFamily="34" charset="0"/>
                </a:rPr>
                <a:t>In the UK around 1 in every 11 children has asthma. </a:t>
              </a:r>
            </a:p>
          </p:txBody>
        </p:sp>
      </p:grpSp>
      <p:sp>
        <p:nvSpPr>
          <p:cNvPr id="34" name="Rectangle 33"/>
          <p:cNvSpPr/>
          <p:nvPr/>
        </p:nvSpPr>
        <p:spPr>
          <a:xfrm>
            <a:off x="107504" y="980728"/>
            <a:ext cx="4392488" cy="1355371"/>
          </a:xfrm>
          <a:prstGeom prst="rect">
            <a:avLst/>
          </a:prstGeom>
        </p:spPr>
        <p:txBody>
          <a:bodyPr wrap="square">
            <a:spAutoFit/>
          </a:bodyPr>
          <a:lstStyle/>
          <a:p>
            <a:pPr>
              <a:lnSpc>
                <a:spcPct val="114000"/>
              </a:lnSpc>
            </a:pPr>
            <a:r>
              <a:rPr lang="en-GB" sz="1200" b="1" dirty="0" smtClean="0">
                <a:latin typeface="Century Gothic" pitchFamily="34" charset="0"/>
              </a:rPr>
              <a:t>What is asthma?</a:t>
            </a:r>
          </a:p>
          <a:p>
            <a:pPr>
              <a:lnSpc>
                <a:spcPct val="114000"/>
              </a:lnSpc>
            </a:pPr>
            <a:r>
              <a:rPr lang="en-GB" sz="1200" dirty="0" smtClean="0">
                <a:latin typeface="Century Gothic" pitchFamily="34" charset="0"/>
              </a:rPr>
              <a:t>Asthma affects the </a:t>
            </a:r>
            <a:r>
              <a:rPr lang="en-GB" sz="1200" b="1" dirty="0" smtClean="0">
                <a:latin typeface="Century Gothic" pitchFamily="34" charset="0"/>
              </a:rPr>
              <a:t>gas exchange system</a:t>
            </a:r>
            <a:r>
              <a:rPr lang="en-GB" sz="1200" dirty="0" smtClean="0">
                <a:latin typeface="Century Gothic" pitchFamily="34" charset="0"/>
              </a:rPr>
              <a:t>. When an asthmatic comes into contact with something that irritates their lungs, such as smoke, the muscles around their </a:t>
            </a:r>
            <a:r>
              <a:rPr lang="en-GB" sz="1200" b="1" dirty="0" smtClean="0">
                <a:latin typeface="Century Gothic" pitchFamily="34" charset="0"/>
              </a:rPr>
              <a:t>bronchi</a:t>
            </a:r>
            <a:r>
              <a:rPr lang="en-GB" sz="1200" dirty="0" smtClean="0">
                <a:latin typeface="Century Gothic" pitchFamily="34" charset="0"/>
              </a:rPr>
              <a:t> tighten and become narrower. More sticky </a:t>
            </a:r>
            <a:r>
              <a:rPr lang="en-GB" sz="1200" b="1" dirty="0" smtClean="0">
                <a:latin typeface="Century Gothic" pitchFamily="34" charset="0"/>
              </a:rPr>
              <a:t>mucus </a:t>
            </a:r>
            <a:r>
              <a:rPr lang="en-GB" sz="1200" dirty="0" smtClean="0">
                <a:latin typeface="Century Gothic" pitchFamily="34" charset="0"/>
              </a:rPr>
              <a:t>is made</a:t>
            </a:r>
            <a:r>
              <a:rPr lang="en-GB" sz="1200" b="1" dirty="0" smtClean="0">
                <a:latin typeface="Century Gothic" pitchFamily="34" charset="0"/>
              </a:rPr>
              <a:t>.</a:t>
            </a:r>
            <a:r>
              <a:rPr lang="en-GB" sz="1200" dirty="0" smtClean="0">
                <a:latin typeface="Century Gothic" pitchFamily="34" charset="0"/>
              </a:rPr>
              <a:t> We are not sure what causes asthma.</a:t>
            </a:r>
          </a:p>
        </p:txBody>
      </p:sp>
      <p:sp>
        <p:nvSpPr>
          <p:cNvPr id="35" name="Rectangle 34"/>
          <p:cNvSpPr/>
          <p:nvPr/>
        </p:nvSpPr>
        <p:spPr>
          <a:xfrm>
            <a:off x="2627784" y="2644175"/>
            <a:ext cx="2016224" cy="1776384"/>
          </a:xfrm>
          <a:prstGeom prst="rect">
            <a:avLst/>
          </a:prstGeom>
        </p:spPr>
        <p:txBody>
          <a:bodyPr wrap="square">
            <a:spAutoFit/>
          </a:bodyPr>
          <a:lstStyle/>
          <a:p>
            <a:pPr>
              <a:lnSpc>
                <a:spcPct val="114000"/>
              </a:lnSpc>
            </a:pPr>
            <a:r>
              <a:rPr lang="en-GB" sz="1200" dirty="0" smtClean="0">
                <a:latin typeface="Century Gothic" pitchFamily="34" charset="0"/>
              </a:rPr>
              <a:t>An inhaler relieves asthma symptoms quickly to allow breathing to become easier and prevent </a:t>
            </a:r>
            <a:br>
              <a:rPr lang="en-GB" sz="1200" dirty="0" smtClean="0">
                <a:latin typeface="Century Gothic" pitchFamily="34" charset="0"/>
              </a:rPr>
            </a:br>
            <a:r>
              <a:rPr lang="en-GB" sz="1200" dirty="0" smtClean="0">
                <a:latin typeface="Century Gothic" pitchFamily="34" charset="0"/>
              </a:rPr>
              <a:t>an asthma attack. Inhalers have saved millions of lives.</a:t>
            </a:r>
            <a:endParaRPr lang="en-GB" sz="1200" strike="sngStrike" dirty="0" smtClean="0">
              <a:latin typeface="Century Gothic" pitchFamily="34" charset="0"/>
            </a:endParaRPr>
          </a:p>
        </p:txBody>
      </p:sp>
      <p:sp>
        <p:nvSpPr>
          <p:cNvPr id="37" name="Rectangle 36"/>
          <p:cNvSpPr/>
          <p:nvPr/>
        </p:nvSpPr>
        <p:spPr>
          <a:xfrm>
            <a:off x="144016" y="4797152"/>
            <a:ext cx="6444208" cy="1985159"/>
          </a:xfrm>
          <a:prstGeom prst="rect">
            <a:avLst/>
          </a:prstGeom>
        </p:spPr>
        <p:txBody>
          <a:bodyPr wrap="square">
            <a:spAutoFit/>
          </a:bodyPr>
          <a:lstStyle/>
          <a:p>
            <a:r>
              <a:rPr lang="en-GB" sz="1400" b="1" dirty="0" smtClean="0">
                <a:latin typeface="Century Gothic" pitchFamily="34" charset="0"/>
              </a:rPr>
              <a:t>Check your understanding</a:t>
            </a:r>
          </a:p>
          <a:p>
            <a:pPr marL="179388" indent="-179388">
              <a:spcBef>
                <a:spcPts val="600"/>
              </a:spcBef>
            </a:pPr>
            <a:r>
              <a:rPr lang="en-GB" sz="1400" b="1" dirty="0" smtClean="0">
                <a:solidFill>
                  <a:srgbClr val="FF0000"/>
                </a:solidFill>
                <a:latin typeface="Century Gothic" pitchFamily="34" charset="0"/>
              </a:rPr>
              <a:t>1 </a:t>
            </a:r>
            <a:r>
              <a:rPr lang="en-GB" sz="1400" dirty="0" smtClean="0">
                <a:latin typeface="Century Gothic" pitchFamily="34" charset="0"/>
              </a:rPr>
              <a:t>	Describe how the gas exchange of people with asthma is different </a:t>
            </a:r>
            <a:br>
              <a:rPr lang="en-GB" sz="1400" dirty="0" smtClean="0">
                <a:latin typeface="Century Gothic" pitchFamily="34" charset="0"/>
              </a:rPr>
            </a:br>
            <a:r>
              <a:rPr lang="en-GB" sz="1400" dirty="0" smtClean="0">
                <a:latin typeface="Century Gothic" pitchFamily="34" charset="0"/>
              </a:rPr>
              <a:t>to healthy people</a:t>
            </a:r>
          </a:p>
          <a:p>
            <a:pPr marL="179388" indent="-179388">
              <a:spcBef>
                <a:spcPts val="600"/>
              </a:spcBef>
            </a:pPr>
            <a:r>
              <a:rPr lang="en-GB" sz="1400" b="1" dirty="0" smtClean="0">
                <a:solidFill>
                  <a:srgbClr val="FF0000"/>
                </a:solidFill>
                <a:latin typeface="Century Gothic" pitchFamily="34" charset="0"/>
              </a:rPr>
              <a:t>2	</a:t>
            </a:r>
            <a:r>
              <a:rPr lang="en-GB" sz="1400" dirty="0" smtClean="0">
                <a:latin typeface="Century Gothic" pitchFamily="34" charset="0"/>
              </a:rPr>
              <a:t>Explain why asthma can make breathing difficult</a:t>
            </a:r>
          </a:p>
          <a:p>
            <a:pPr marL="179388" indent="-179388">
              <a:spcBef>
                <a:spcPts val="600"/>
              </a:spcBef>
            </a:pPr>
            <a:r>
              <a:rPr lang="en-GB" sz="1400" b="1" dirty="0" smtClean="0">
                <a:solidFill>
                  <a:srgbClr val="FF0000"/>
                </a:solidFill>
                <a:latin typeface="Century Gothic" pitchFamily="34" charset="0"/>
              </a:rPr>
              <a:t>3</a:t>
            </a:r>
            <a:r>
              <a:rPr lang="en-GB" sz="1400" dirty="0" smtClean="0">
                <a:latin typeface="Century Gothic" pitchFamily="34" charset="0"/>
              </a:rPr>
              <a:t>	Suggest how the drug in an inhaler helps relieve asthma symptoms</a:t>
            </a:r>
          </a:p>
          <a:p>
            <a:pPr marL="179388" indent="-179388">
              <a:spcBef>
                <a:spcPts val="600"/>
              </a:spcBef>
            </a:pPr>
            <a:r>
              <a:rPr lang="en-GB" sz="1400" b="1" dirty="0" smtClean="0">
                <a:solidFill>
                  <a:srgbClr val="FF0000"/>
                </a:solidFill>
                <a:latin typeface="Century Gothic" pitchFamily="34" charset="0"/>
              </a:rPr>
              <a:t>4</a:t>
            </a:r>
            <a:r>
              <a:rPr lang="en-GB" sz="1400" dirty="0" smtClean="0">
                <a:latin typeface="Century Gothic" pitchFamily="34" charset="0"/>
              </a:rPr>
              <a:t>	Explain why asthma attacks can kill if not treated effectively.</a:t>
            </a:r>
          </a:p>
          <a:p>
            <a:pPr marL="342900" indent="-342900">
              <a:spcBef>
                <a:spcPts val="600"/>
              </a:spcBef>
              <a:buAutoNum type="arabicPlain" startAt="3"/>
            </a:pPr>
            <a:endParaRPr lang="en-GB" sz="1400" dirty="0" smtClean="0">
              <a:latin typeface="Century Gothic" pitchFamily="34" charset="0"/>
            </a:endParaRPr>
          </a:p>
        </p:txBody>
      </p:sp>
      <p:pic>
        <p:nvPicPr>
          <p:cNvPr id="16" name="Picture 15" descr="asthma child.png"/>
          <p:cNvPicPr>
            <a:picLocks noChangeAspect="1"/>
          </p:cNvPicPr>
          <p:nvPr/>
        </p:nvPicPr>
        <p:blipFill>
          <a:blip r:embed="rId6" cstate="print"/>
          <a:srcRect r="3547"/>
          <a:stretch>
            <a:fillRect/>
          </a:stretch>
        </p:blipFill>
        <p:spPr>
          <a:xfrm>
            <a:off x="6192688" y="2764742"/>
            <a:ext cx="2951312" cy="3765948"/>
          </a:xfrm>
          <a:prstGeom prst="rect">
            <a:avLst/>
          </a:prstGeom>
          <a:ln>
            <a:noFill/>
          </a:ln>
          <a:effectLst>
            <a:outerShdw blurRad="292100" dist="139700" dir="2700000" algn="tl" rotWithShape="0">
              <a:srgbClr val="333333">
                <a:alpha val="65000"/>
              </a:srgbClr>
            </a:outerShdw>
          </a:effectLst>
        </p:spPr>
      </p:pic>
      <p:cxnSp>
        <p:nvCxnSpPr>
          <p:cNvPr id="28" name="Straight Connector 27"/>
          <p:cNvCxnSpPr/>
          <p:nvPr/>
        </p:nvCxnSpPr>
        <p:spPr>
          <a:xfrm>
            <a:off x="2627784" y="2708920"/>
            <a:ext cx="0" cy="1728192"/>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4" cstate="print"/>
          <a:srcRect/>
          <a:stretch>
            <a:fillRect/>
          </a:stretch>
        </p:blipFill>
        <p:spPr bwMode="auto">
          <a:xfrm>
            <a:off x="107504" y="1134036"/>
            <a:ext cx="2232248" cy="2288956"/>
          </a:xfrm>
          <a:prstGeom prst="rect">
            <a:avLst/>
          </a:prstGeom>
          <a:noFill/>
          <a:ln w="9525">
            <a:noFill/>
            <a:miter lim="800000"/>
            <a:headEnd/>
            <a:tailEnd/>
          </a:ln>
        </p:spPr>
      </p:pic>
      <p:pic>
        <p:nvPicPr>
          <p:cNvPr id="40" name="Picture 39" descr="rabbit.png"/>
          <p:cNvPicPr>
            <a:picLocks noChangeAspect="1"/>
          </p:cNvPicPr>
          <p:nvPr/>
        </p:nvPicPr>
        <p:blipFill>
          <a:blip r:embed="rId5" cstate="print"/>
          <a:stretch>
            <a:fillRect/>
          </a:stretch>
        </p:blipFill>
        <p:spPr>
          <a:xfrm flipH="1">
            <a:off x="2699792" y="3731688"/>
            <a:ext cx="1636064" cy="2793656"/>
          </a:xfrm>
          <a:prstGeom prst="rect">
            <a:avLst/>
          </a:prstGeom>
          <a:effectLst>
            <a:outerShdw blurRad="215900" dist="38100" dir="13500000" sx="101000" sy="101000" algn="br" rotWithShape="0">
              <a:prstClr val="black">
                <a:alpha val="40000"/>
              </a:prstClr>
            </a:outerShdw>
          </a:effectLst>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a:t>
              </a:r>
              <a:endParaRPr lang="en-GB" sz="1600" dirty="0">
                <a:latin typeface="Century Gothic" pitchFamily="34" charset="0"/>
              </a:endParaRPr>
            </a:p>
          </p:txBody>
        </p:sp>
        <p:pic>
          <p:nvPicPr>
            <p:cNvPr id="70" name="Picture 69" descr="Student sheets.png"/>
            <p:cNvPicPr>
              <a:picLocks noChangeAspect="1"/>
            </p:cNvPicPr>
            <p:nvPr/>
          </p:nvPicPr>
          <p:blipFill>
            <a:blip r:embed="rId6" cstate="print"/>
            <a:stretch>
              <a:fillRect/>
            </a:stretch>
          </p:blipFill>
          <p:spPr>
            <a:xfrm>
              <a:off x="8598815" y="44624"/>
              <a:ext cx="510483" cy="596982"/>
            </a:xfrm>
            <a:prstGeom prst="rect">
              <a:avLst/>
            </a:prstGeom>
          </p:spPr>
        </p:pic>
      </p:grpSp>
      <p:sp>
        <p:nvSpPr>
          <p:cNvPr id="71" name="TextBox 70"/>
          <p:cNvSpPr txBox="1"/>
          <p:nvPr/>
        </p:nvSpPr>
        <p:spPr>
          <a:xfrm>
            <a:off x="1763688" y="251937"/>
            <a:ext cx="5688632"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Animal testing evidence</a:t>
            </a:r>
            <a:endParaRPr lang="en-GB" sz="3200" dirty="0">
              <a:solidFill>
                <a:srgbClr val="CC0000"/>
              </a:solidFill>
              <a:latin typeface="Century Gothic" pitchFamily="34" charset="0"/>
              <a:ea typeface="+mj-ea"/>
              <a:cs typeface="+mj-cs"/>
            </a:endParaRPr>
          </a:p>
        </p:txBody>
      </p:sp>
      <p:pic>
        <p:nvPicPr>
          <p:cNvPr id="21" name="Picture 20" descr="inhaler.png"/>
          <p:cNvPicPr>
            <a:picLocks noChangeAspect="1"/>
          </p:cNvPicPr>
          <p:nvPr/>
        </p:nvPicPr>
        <p:blipFill>
          <a:blip r:embed="rId7" cstate="print"/>
          <a:srcRect r="13537"/>
          <a:stretch>
            <a:fillRect/>
          </a:stretch>
        </p:blipFill>
        <p:spPr>
          <a:xfrm>
            <a:off x="6444208" y="1628800"/>
            <a:ext cx="2448272" cy="18877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1" name="Group 30"/>
          <p:cNvGrpSpPr/>
          <p:nvPr/>
        </p:nvGrpSpPr>
        <p:grpSpPr>
          <a:xfrm>
            <a:off x="0" y="836712"/>
            <a:ext cx="8951655" cy="5616624"/>
            <a:chOff x="84841" y="1124744"/>
            <a:chExt cx="8951655" cy="5328592"/>
          </a:xfrm>
          <a:effectLst/>
        </p:grpSpPr>
        <p:sp>
          <p:nvSpPr>
            <p:cNvPr id="27" name="Rectangle 26"/>
            <p:cNvSpPr/>
            <p:nvPr/>
          </p:nvSpPr>
          <p:spPr>
            <a:xfrm>
              <a:off x="84841" y="1124744"/>
              <a:ext cx="4438837" cy="2629695"/>
            </a:xfrm>
            <a:prstGeom prst="rect">
              <a:avLst/>
            </a:prstGeom>
            <a:noFill/>
            <a:ln w="6350">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p:nvSpPr>
          <p:spPr>
            <a:xfrm>
              <a:off x="4597659" y="1124744"/>
              <a:ext cx="4438837" cy="2629695"/>
            </a:xfrm>
            <a:prstGeom prst="rect">
              <a:avLst/>
            </a:prstGeom>
            <a:noFill/>
            <a:ln w="6350">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p:cNvSpPr/>
            <p:nvPr/>
          </p:nvSpPr>
          <p:spPr>
            <a:xfrm>
              <a:off x="84841" y="3823641"/>
              <a:ext cx="4438837" cy="2629695"/>
            </a:xfrm>
            <a:prstGeom prst="rect">
              <a:avLst/>
            </a:prstGeom>
            <a:noFill/>
            <a:ln w="6350">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p:nvSpPr>
          <p:spPr>
            <a:xfrm>
              <a:off x="4597659" y="3823641"/>
              <a:ext cx="4438837" cy="2629695"/>
            </a:xfrm>
            <a:prstGeom prst="rect">
              <a:avLst/>
            </a:prstGeom>
            <a:noFill/>
            <a:ln w="6350">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5" name="Rectangle 24"/>
          <p:cNvSpPr/>
          <p:nvPr/>
        </p:nvSpPr>
        <p:spPr>
          <a:xfrm>
            <a:off x="2411760" y="915685"/>
            <a:ext cx="2088232" cy="2585323"/>
          </a:xfrm>
          <a:prstGeom prst="rect">
            <a:avLst/>
          </a:prstGeom>
        </p:spPr>
        <p:txBody>
          <a:bodyPr wrap="square">
            <a:spAutoFit/>
          </a:bodyPr>
          <a:lstStyle/>
          <a:p>
            <a:r>
              <a:rPr lang="en-GB" dirty="0" smtClean="0">
                <a:latin typeface="Century Gothic" pitchFamily="34" charset="0"/>
              </a:rPr>
              <a:t>Organs-on-chips have been developed for some organs. They can be used to check that drugs work  without using </a:t>
            </a:r>
            <a:br>
              <a:rPr lang="en-GB" dirty="0" smtClean="0">
                <a:latin typeface="Century Gothic" pitchFamily="34" charset="0"/>
              </a:rPr>
            </a:br>
            <a:r>
              <a:rPr lang="en-GB" dirty="0" smtClean="0">
                <a:latin typeface="Century Gothic" pitchFamily="34" charset="0"/>
              </a:rPr>
              <a:t>an animal.</a:t>
            </a:r>
          </a:p>
        </p:txBody>
      </p:sp>
      <p:sp>
        <p:nvSpPr>
          <p:cNvPr id="39" name="TextBox 38"/>
          <p:cNvSpPr txBox="1"/>
          <p:nvPr/>
        </p:nvSpPr>
        <p:spPr>
          <a:xfrm>
            <a:off x="4644008" y="980728"/>
            <a:ext cx="4176464" cy="1754326"/>
          </a:xfrm>
          <a:prstGeom prst="rect">
            <a:avLst/>
          </a:prstGeom>
          <a:noFill/>
        </p:spPr>
        <p:txBody>
          <a:bodyPr wrap="square" rtlCol="0">
            <a:spAutoFit/>
          </a:bodyPr>
          <a:lstStyle/>
          <a:p>
            <a:r>
              <a:rPr lang="en-GB" dirty="0" smtClean="0">
                <a:latin typeface="Century Gothic" pitchFamily="34" charset="0"/>
              </a:rPr>
              <a:t>Inhalers, and nearly every other medical breakthrough in the last 100 years, has resulted </a:t>
            </a:r>
            <a:br>
              <a:rPr lang="en-GB" dirty="0" smtClean="0">
                <a:latin typeface="Century Gothic" pitchFamily="34" charset="0"/>
              </a:rPr>
            </a:br>
            <a:r>
              <a:rPr lang="en-GB" dirty="0" smtClean="0">
                <a:latin typeface="Century Gothic" pitchFamily="34" charset="0"/>
              </a:rPr>
              <a:t>directly from </a:t>
            </a:r>
            <a:br>
              <a:rPr lang="en-GB" dirty="0" smtClean="0">
                <a:latin typeface="Century Gothic" pitchFamily="34" charset="0"/>
              </a:rPr>
            </a:br>
            <a:r>
              <a:rPr lang="en-GB" dirty="0" smtClean="0">
                <a:latin typeface="Century Gothic" pitchFamily="34" charset="0"/>
              </a:rPr>
              <a:t>research </a:t>
            </a:r>
            <a:br>
              <a:rPr lang="en-GB" dirty="0" smtClean="0">
                <a:latin typeface="Century Gothic" pitchFamily="34" charset="0"/>
              </a:rPr>
            </a:br>
            <a:r>
              <a:rPr lang="en-GB" dirty="0" smtClean="0">
                <a:latin typeface="Century Gothic" pitchFamily="34" charset="0"/>
              </a:rPr>
              <a:t>using animals.</a:t>
            </a:r>
            <a:endParaRPr lang="en-GB" dirty="0">
              <a:latin typeface="Century Gothic" pitchFamily="34" charset="0"/>
            </a:endParaRPr>
          </a:p>
        </p:txBody>
      </p:sp>
      <p:sp>
        <p:nvSpPr>
          <p:cNvPr id="36" name="TextBox 35"/>
          <p:cNvSpPr txBox="1"/>
          <p:nvPr/>
        </p:nvSpPr>
        <p:spPr>
          <a:xfrm>
            <a:off x="179512" y="1124744"/>
            <a:ext cx="1440160" cy="369332"/>
          </a:xfrm>
          <a:prstGeom prst="rect">
            <a:avLst/>
          </a:prstGeom>
          <a:noFill/>
        </p:spPr>
        <p:txBody>
          <a:bodyPr wrap="square" rtlCol="0">
            <a:spAutoFit/>
          </a:bodyPr>
          <a:lstStyle/>
          <a:p>
            <a:r>
              <a:rPr lang="en-GB" dirty="0" smtClean="0">
                <a:latin typeface="Century Gothic" pitchFamily="34" charset="0"/>
              </a:rPr>
              <a:t>Lung cells</a:t>
            </a:r>
            <a:endParaRPr lang="en-GB" dirty="0">
              <a:latin typeface="Century Gothic" pitchFamily="34" charset="0"/>
            </a:endParaRPr>
          </a:p>
        </p:txBody>
      </p:sp>
      <p:sp>
        <p:nvSpPr>
          <p:cNvPr id="37" name="Rectangle 36"/>
          <p:cNvSpPr/>
          <p:nvPr/>
        </p:nvSpPr>
        <p:spPr>
          <a:xfrm>
            <a:off x="251520" y="4255928"/>
            <a:ext cx="2448272" cy="1477328"/>
          </a:xfrm>
          <a:prstGeom prst="rect">
            <a:avLst/>
          </a:prstGeom>
        </p:spPr>
        <p:txBody>
          <a:bodyPr wrap="square">
            <a:spAutoFit/>
          </a:bodyPr>
          <a:lstStyle/>
          <a:p>
            <a:r>
              <a:rPr lang="en-GB" dirty="0" smtClean="0">
                <a:latin typeface="Century Gothic" pitchFamily="34" charset="0"/>
              </a:rPr>
              <a:t>Every species of animal is different.</a:t>
            </a:r>
          </a:p>
          <a:p>
            <a:r>
              <a:rPr lang="en-GB" dirty="0" smtClean="0">
                <a:latin typeface="Century Gothic" pitchFamily="34" charset="0"/>
              </a:rPr>
              <a:t>A drug that works in an animal may not work in a human.</a:t>
            </a:r>
          </a:p>
        </p:txBody>
      </p:sp>
      <p:pic>
        <p:nvPicPr>
          <p:cNvPr id="43" name="Picture 4"/>
          <p:cNvPicPr>
            <a:picLocks noChangeAspect="1" noChangeArrowheads="1"/>
          </p:cNvPicPr>
          <p:nvPr/>
        </p:nvPicPr>
        <p:blipFill>
          <a:blip r:embed="rId8" cstate="print"/>
          <a:srcRect l="15997" r="30941" b="12453"/>
          <a:stretch>
            <a:fillRect/>
          </a:stretch>
        </p:blipFill>
        <p:spPr bwMode="auto">
          <a:xfrm>
            <a:off x="4644008" y="3789039"/>
            <a:ext cx="2145649" cy="2578369"/>
          </a:xfrm>
          <a:prstGeom prst="rect">
            <a:avLst/>
          </a:prstGeom>
          <a:noFill/>
          <a:ln w="9525">
            <a:noFill/>
            <a:miter lim="800000"/>
            <a:headEnd/>
            <a:tailEnd/>
          </a:ln>
          <a:effectLst>
            <a:outerShdw blurRad="127000" dist="50800" algn="l" rotWithShape="0">
              <a:prstClr val="black">
                <a:alpha val="40000"/>
              </a:prstClr>
            </a:outerShdw>
          </a:effectLst>
        </p:spPr>
      </p:pic>
      <p:sp>
        <p:nvSpPr>
          <p:cNvPr id="44" name="Rectangle 43"/>
          <p:cNvSpPr/>
          <p:nvPr/>
        </p:nvSpPr>
        <p:spPr>
          <a:xfrm>
            <a:off x="6876256" y="4327936"/>
            <a:ext cx="2088232" cy="1477328"/>
          </a:xfrm>
          <a:prstGeom prst="rect">
            <a:avLst/>
          </a:prstGeom>
        </p:spPr>
        <p:txBody>
          <a:bodyPr wrap="square">
            <a:spAutoFit/>
          </a:bodyPr>
          <a:lstStyle/>
          <a:p>
            <a:r>
              <a:rPr lang="en-GB" dirty="0" smtClean="0">
                <a:latin typeface="Century Gothic" pitchFamily="34" charset="0"/>
              </a:rPr>
              <a:t>Computer models and human cells are also used to test new drugs.</a:t>
            </a:r>
          </a:p>
        </p:txBody>
      </p:sp>
      <p:cxnSp>
        <p:nvCxnSpPr>
          <p:cNvPr id="26" name="Straight Connector 25"/>
          <p:cNvCxnSpPr/>
          <p:nvPr/>
        </p:nvCxnSpPr>
        <p:spPr>
          <a:xfrm flipH="1">
            <a:off x="355600" y="1424011"/>
            <a:ext cx="72008" cy="21602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39552" y="1412776"/>
            <a:ext cx="360040" cy="43204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Down Arrow 45"/>
          <p:cNvSpPr/>
          <p:nvPr/>
        </p:nvSpPr>
        <p:spPr>
          <a:xfrm rot="9491710">
            <a:off x="1174356" y="1936649"/>
            <a:ext cx="251628" cy="752456"/>
          </a:xfrm>
          <a:prstGeom prst="downArrow">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4" cstate="print"/>
          <a:srcRect/>
          <a:stretch>
            <a:fillRect/>
          </a:stretch>
        </p:blipFill>
        <p:spPr bwMode="auto">
          <a:xfrm>
            <a:off x="91441" y="836712"/>
            <a:ext cx="3112408" cy="2769564"/>
          </a:xfrm>
          <a:prstGeom prst="rect">
            <a:avLst/>
          </a:prstGeom>
          <a:noFill/>
          <a:ln w="9525">
            <a:noFill/>
            <a:miter lim="800000"/>
            <a:headEnd/>
            <a:tailEnd/>
          </a:ln>
        </p:spPr>
      </p:pic>
      <p:pic>
        <p:nvPicPr>
          <p:cNvPr id="25" name="Picture 24" descr="lungs.png"/>
          <p:cNvPicPr>
            <a:picLocks noChangeAspect="1"/>
          </p:cNvPicPr>
          <p:nvPr/>
        </p:nvPicPr>
        <p:blipFill>
          <a:blip r:embed="rId5" cstate="print"/>
          <a:stretch>
            <a:fillRect/>
          </a:stretch>
        </p:blipFill>
        <p:spPr>
          <a:xfrm>
            <a:off x="7027492" y="4005064"/>
            <a:ext cx="2009004" cy="1736596"/>
          </a:xfrm>
          <a:prstGeom prst="rect">
            <a:avLst/>
          </a:prstGeom>
          <a:ln>
            <a:noFill/>
          </a:ln>
          <a:effectLst>
            <a:outerShdw blurRad="292100" dist="139700" dir="2700000" algn="tl" rotWithShape="0">
              <a:srgbClr val="333333">
                <a:alpha val="65000"/>
              </a:srgbClr>
            </a:outerShdw>
          </a:effectLst>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SS2b</a:t>
              </a:r>
              <a:endParaRPr lang="en-GB" sz="1600" dirty="0">
                <a:latin typeface="Century Gothic" pitchFamily="34" charset="0"/>
              </a:endParaRPr>
            </a:p>
          </p:txBody>
        </p:sp>
        <p:pic>
          <p:nvPicPr>
            <p:cNvPr id="70" name="Picture 69" descr="Student sheets.png"/>
            <p:cNvPicPr>
              <a:picLocks noChangeAspect="1"/>
            </p:cNvPicPr>
            <p:nvPr/>
          </p:nvPicPr>
          <p:blipFill>
            <a:blip r:embed="rId6" cstate="print"/>
            <a:stretch>
              <a:fillRect/>
            </a:stretch>
          </p:blipFill>
          <p:spPr>
            <a:xfrm>
              <a:off x="8598815" y="44624"/>
              <a:ext cx="510483" cy="596982"/>
            </a:xfrm>
            <a:prstGeom prst="rect">
              <a:avLst/>
            </a:prstGeom>
          </p:spPr>
        </p:pic>
      </p:grpSp>
      <p:sp>
        <p:nvSpPr>
          <p:cNvPr id="71" name="TextBox 70"/>
          <p:cNvSpPr txBox="1"/>
          <p:nvPr/>
        </p:nvSpPr>
        <p:spPr>
          <a:xfrm>
            <a:off x="1763688" y="251937"/>
            <a:ext cx="5688632"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Animal testing evidence</a:t>
            </a:r>
            <a:endParaRPr lang="en-GB" sz="3200" dirty="0">
              <a:solidFill>
                <a:srgbClr val="CC0000"/>
              </a:solidFill>
              <a:latin typeface="Century Gothic" pitchFamily="34" charset="0"/>
              <a:ea typeface="+mj-ea"/>
              <a:cs typeface="+mj-cs"/>
            </a:endParaRPr>
          </a:p>
        </p:txBody>
      </p:sp>
      <p:grpSp>
        <p:nvGrpSpPr>
          <p:cNvPr id="3" name="Group 30"/>
          <p:cNvGrpSpPr/>
          <p:nvPr/>
        </p:nvGrpSpPr>
        <p:grpSpPr>
          <a:xfrm>
            <a:off x="84841" y="836712"/>
            <a:ext cx="8951655" cy="5616624"/>
            <a:chOff x="84841" y="1124744"/>
            <a:chExt cx="8951655" cy="5328592"/>
          </a:xfrm>
          <a:effectLst/>
        </p:grpSpPr>
        <p:sp>
          <p:nvSpPr>
            <p:cNvPr id="27" name="Rectangle 26"/>
            <p:cNvSpPr/>
            <p:nvPr/>
          </p:nvSpPr>
          <p:spPr>
            <a:xfrm>
              <a:off x="84841" y="1124744"/>
              <a:ext cx="4438837" cy="2629695"/>
            </a:xfrm>
            <a:prstGeom prst="rect">
              <a:avLst/>
            </a:prstGeom>
            <a:noFill/>
            <a:ln w="952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p:nvSpPr>
          <p:spPr>
            <a:xfrm>
              <a:off x="4597659" y="1124744"/>
              <a:ext cx="4438837" cy="2629695"/>
            </a:xfrm>
            <a:prstGeom prst="rect">
              <a:avLst/>
            </a:prstGeom>
            <a:noFill/>
            <a:ln w="952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p:cNvSpPr/>
            <p:nvPr/>
          </p:nvSpPr>
          <p:spPr>
            <a:xfrm>
              <a:off x="84841" y="3823641"/>
              <a:ext cx="4438837" cy="2629695"/>
            </a:xfrm>
            <a:prstGeom prst="rect">
              <a:avLst/>
            </a:prstGeom>
            <a:noFill/>
            <a:ln w="952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p:nvSpPr>
          <p:spPr>
            <a:xfrm>
              <a:off x="4597659" y="3823641"/>
              <a:ext cx="4438837" cy="2629695"/>
            </a:xfrm>
            <a:prstGeom prst="rect">
              <a:avLst/>
            </a:prstGeom>
            <a:noFill/>
            <a:ln w="952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2" name="Rectangle 41"/>
          <p:cNvSpPr/>
          <p:nvPr/>
        </p:nvSpPr>
        <p:spPr>
          <a:xfrm>
            <a:off x="2771800" y="1052736"/>
            <a:ext cx="1800200" cy="1754326"/>
          </a:xfrm>
          <a:prstGeom prst="rect">
            <a:avLst/>
          </a:prstGeom>
        </p:spPr>
        <p:txBody>
          <a:bodyPr wrap="square">
            <a:spAutoFit/>
          </a:bodyPr>
          <a:lstStyle/>
          <a:p>
            <a:r>
              <a:rPr lang="en-GB" dirty="0" smtClean="0">
                <a:latin typeface="Century Gothic" pitchFamily="34" charset="0"/>
              </a:rPr>
              <a:t>Without the use of animal testing we risk testing unsafe</a:t>
            </a:r>
          </a:p>
          <a:p>
            <a:r>
              <a:rPr lang="en-GB" dirty="0" smtClean="0">
                <a:latin typeface="Century Gothic" pitchFamily="34" charset="0"/>
              </a:rPr>
              <a:t>  drugs on</a:t>
            </a:r>
          </a:p>
          <a:p>
            <a:r>
              <a:rPr lang="en-GB" dirty="0" smtClean="0">
                <a:latin typeface="Century Gothic" pitchFamily="34" charset="0"/>
              </a:rPr>
              <a:t>      humans.</a:t>
            </a:r>
            <a:endParaRPr lang="en-GB" dirty="0">
              <a:latin typeface="Century Gothic" pitchFamily="34" charset="0"/>
            </a:endParaRPr>
          </a:p>
        </p:txBody>
      </p:sp>
      <p:sp>
        <p:nvSpPr>
          <p:cNvPr id="40" name="Rectangle 39"/>
          <p:cNvSpPr/>
          <p:nvPr/>
        </p:nvSpPr>
        <p:spPr>
          <a:xfrm>
            <a:off x="4644008" y="3796005"/>
            <a:ext cx="2592288" cy="2585323"/>
          </a:xfrm>
          <a:prstGeom prst="rect">
            <a:avLst/>
          </a:prstGeom>
        </p:spPr>
        <p:txBody>
          <a:bodyPr wrap="square">
            <a:spAutoFit/>
          </a:bodyPr>
          <a:lstStyle/>
          <a:p>
            <a:r>
              <a:rPr lang="en-GB" dirty="0" smtClean="0">
                <a:latin typeface="Century Gothic" pitchFamily="34" charset="0"/>
              </a:rPr>
              <a:t>Alternatives to animal testing like computers and cells in dishes are not enough. </a:t>
            </a:r>
            <a:br>
              <a:rPr lang="en-GB" dirty="0" smtClean="0">
                <a:latin typeface="Century Gothic" pitchFamily="34" charset="0"/>
              </a:rPr>
            </a:br>
            <a:r>
              <a:rPr lang="en-GB" dirty="0" smtClean="0">
                <a:latin typeface="Century Gothic" pitchFamily="34" charset="0"/>
              </a:rPr>
              <a:t>They don’t have </a:t>
            </a:r>
            <a:br>
              <a:rPr lang="en-GB" dirty="0" smtClean="0">
                <a:latin typeface="Century Gothic" pitchFamily="34" charset="0"/>
              </a:rPr>
            </a:br>
            <a:r>
              <a:rPr lang="en-GB" dirty="0" smtClean="0">
                <a:latin typeface="Century Gothic" pitchFamily="34" charset="0"/>
              </a:rPr>
              <a:t>a gas exchange system so we don’t know what the effect will be on asthma. </a:t>
            </a:r>
          </a:p>
        </p:txBody>
      </p:sp>
      <p:pic>
        <p:nvPicPr>
          <p:cNvPr id="20" name="Picture 19" descr="mouse.png"/>
          <p:cNvPicPr>
            <a:picLocks noChangeAspect="1"/>
          </p:cNvPicPr>
          <p:nvPr/>
        </p:nvPicPr>
        <p:blipFill>
          <a:blip r:embed="rId7" cstate="print"/>
          <a:stretch>
            <a:fillRect/>
          </a:stretch>
        </p:blipFill>
        <p:spPr>
          <a:xfrm flipH="1">
            <a:off x="377320" y="5157192"/>
            <a:ext cx="4122672" cy="1275625"/>
          </a:xfrm>
          <a:prstGeom prst="rect">
            <a:avLst/>
          </a:prstGeom>
        </p:spPr>
      </p:pic>
      <p:sp>
        <p:nvSpPr>
          <p:cNvPr id="22" name="Rectangle 21"/>
          <p:cNvSpPr/>
          <p:nvPr/>
        </p:nvSpPr>
        <p:spPr>
          <a:xfrm>
            <a:off x="179512" y="3789040"/>
            <a:ext cx="4248472" cy="1477328"/>
          </a:xfrm>
          <a:prstGeom prst="rect">
            <a:avLst/>
          </a:prstGeom>
        </p:spPr>
        <p:txBody>
          <a:bodyPr wrap="square">
            <a:spAutoFit/>
          </a:bodyPr>
          <a:lstStyle/>
          <a:p>
            <a:r>
              <a:rPr lang="en-GB" dirty="0" smtClean="0">
                <a:latin typeface="Century Gothic" pitchFamily="34" charset="0"/>
              </a:rPr>
              <a:t>Animal tests miss possible drugs.  Substances which were toxic to some animal species, and so discarded, could be safe and effective in humans.</a:t>
            </a:r>
            <a:endParaRPr lang="en-GB" dirty="0">
              <a:latin typeface="Century Gothic" pitchFamily="34" charset="0"/>
            </a:endParaRPr>
          </a:p>
        </p:txBody>
      </p:sp>
      <p:pic>
        <p:nvPicPr>
          <p:cNvPr id="33" name="Picture 3"/>
          <p:cNvPicPr>
            <a:picLocks noChangeAspect="1" noChangeArrowheads="1"/>
          </p:cNvPicPr>
          <p:nvPr/>
        </p:nvPicPr>
        <p:blipFill>
          <a:blip r:embed="rId8" cstate="print"/>
          <a:srcRect l="7605" t="7966" r="4206" b="9719"/>
          <a:stretch>
            <a:fillRect/>
          </a:stretch>
        </p:blipFill>
        <p:spPr bwMode="auto">
          <a:xfrm>
            <a:off x="7181190" y="917209"/>
            <a:ext cx="1797100" cy="2631061"/>
          </a:xfrm>
          <a:prstGeom prst="rect">
            <a:avLst/>
          </a:prstGeom>
          <a:noFill/>
          <a:ln w="9525">
            <a:noFill/>
            <a:miter lim="800000"/>
            <a:headEnd/>
            <a:tailEnd/>
          </a:ln>
          <a:effectLst>
            <a:outerShdw blurRad="139700" dist="50800" dir="10800000" algn="r" rotWithShape="0">
              <a:prstClr val="black">
                <a:alpha val="40000"/>
              </a:prstClr>
            </a:outerShdw>
          </a:effectLst>
        </p:spPr>
      </p:pic>
      <p:sp>
        <p:nvSpPr>
          <p:cNvPr id="34" name="TextBox 33"/>
          <p:cNvSpPr txBox="1"/>
          <p:nvPr/>
        </p:nvSpPr>
        <p:spPr>
          <a:xfrm>
            <a:off x="4644008" y="1048668"/>
            <a:ext cx="2376264" cy="2308324"/>
          </a:xfrm>
          <a:prstGeom prst="rect">
            <a:avLst/>
          </a:prstGeom>
          <a:noFill/>
        </p:spPr>
        <p:txBody>
          <a:bodyPr wrap="square" rtlCol="0">
            <a:spAutoFit/>
          </a:bodyPr>
          <a:lstStyle/>
          <a:p>
            <a:r>
              <a:rPr lang="en-GB" dirty="0" smtClean="0">
                <a:latin typeface="Century Gothic" pitchFamily="34" charset="0"/>
              </a:rPr>
              <a:t>In 2015 researchers used testing on mice to find a substance which causes swelling in human airways. </a:t>
            </a:r>
            <a:br>
              <a:rPr lang="en-GB" dirty="0" smtClean="0">
                <a:latin typeface="Century Gothic" pitchFamily="34" charset="0"/>
              </a:rPr>
            </a:br>
            <a:r>
              <a:rPr lang="en-GB" dirty="0" smtClean="0">
                <a:latin typeface="Century Gothic" pitchFamily="34" charset="0"/>
              </a:rPr>
              <a:t>This could lead to new asthma drugs.</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4" cstate="print"/>
          <a:srcRect/>
          <a:stretch>
            <a:fillRect/>
          </a:stretch>
        </p:blipFill>
        <p:spPr bwMode="auto">
          <a:xfrm>
            <a:off x="0" y="3251820"/>
            <a:ext cx="9144000" cy="2337420"/>
          </a:xfrm>
          <a:prstGeom prst="rect">
            <a:avLst/>
          </a:prstGeom>
          <a:ln>
            <a:noFill/>
          </a:ln>
          <a:effectLst>
            <a:outerShdw blurRad="292100" dist="139700" dir="2700000" algn="tl" rotWithShape="0">
              <a:srgbClr val="333333">
                <a:alpha val="65000"/>
              </a:srgbClr>
            </a:outerShdw>
          </a:effectLst>
        </p:spPr>
      </p:pic>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70" name="Picture 69" descr="Student sheets.png"/>
            <p:cNvPicPr>
              <a:picLocks noChangeAspect="1"/>
            </p:cNvPicPr>
            <p:nvPr/>
          </p:nvPicPr>
          <p:blipFill>
            <a:blip r:embed="rId5" cstate="print"/>
            <a:stretch>
              <a:fillRect/>
            </a:stretch>
          </p:blipFill>
          <p:spPr>
            <a:xfrm>
              <a:off x="8598815" y="44624"/>
              <a:ext cx="510483" cy="596982"/>
            </a:xfrm>
            <a:prstGeom prst="rect">
              <a:avLst/>
            </a:prstGeom>
          </p:spPr>
        </p:pic>
      </p:grpSp>
      <p:sp>
        <p:nvSpPr>
          <p:cNvPr id="71" name="TextBox 70"/>
          <p:cNvSpPr txBox="1"/>
          <p:nvPr/>
        </p:nvSpPr>
        <p:spPr>
          <a:xfrm>
            <a:off x="1547664" y="263550"/>
            <a:ext cx="6480720" cy="1077218"/>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How essential is animal </a:t>
            </a:r>
            <a:br>
              <a:rPr lang="en-GB" sz="3200" dirty="0" smtClean="0">
                <a:solidFill>
                  <a:srgbClr val="CC0000"/>
                </a:solidFill>
                <a:latin typeface="Century Gothic" pitchFamily="34" charset="0"/>
                <a:ea typeface="+mj-ea"/>
                <a:cs typeface="+mj-cs"/>
              </a:rPr>
            </a:br>
            <a:r>
              <a:rPr lang="en-GB" sz="3200" dirty="0" smtClean="0">
                <a:solidFill>
                  <a:srgbClr val="CC0000"/>
                </a:solidFill>
                <a:latin typeface="Century Gothic" pitchFamily="34" charset="0"/>
                <a:ea typeface="+mj-ea"/>
                <a:cs typeface="+mj-cs"/>
              </a:rPr>
              <a:t>testing for drug development?</a:t>
            </a:r>
            <a:endParaRPr lang="en-GB" sz="3200" dirty="0">
              <a:solidFill>
                <a:srgbClr val="CC0000"/>
              </a:solidFill>
              <a:latin typeface="Century Gothic" pitchFamily="34" charset="0"/>
              <a:ea typeface="+mj-ea"/>
              <a:cs typeface="+mj-cs"/>
            </a:endParaRPr>
          </a:p>
        </p:txBody>
      </p:sp>
      <p:sp>
        <p:nvSpPr>
          <p:cNvPr id="31" name="TextBox 30"/>
          <p:cNvSpPr txBox="1"/>
          <p:nvPr/>
        </p:nvSpPr>
        <p:spPr>
          <a:xfrm>
            <a:off x="6479704" y="4158307"/>
            <a:ext cx="2376264" cy="461665"/>
          </a:xfrm>
          <a:prstGeom prst="rect">
            <a:avLst/>
          </a:prstGeom>
          <a:noFill/>
        </p:spPr>
        <p:txBody>
          <a:bodyPr wrap="square" rtlCol="0">
            <a:spAutoFit/>
          </a:bodyPr>
          <a:lstStyle/>
          <a:p>
            <a:r>
              <a:rPr lang="en-GB" sz="2400" b="1" dirty="0" smtClean="0">
                <a:solidFill>
                  <a:schemeClr val="bg1"/>
                </a:solidFill>
                <a:latin typeface="Century Gothic" pitchFamily="34" charset="0"/>
              </a:rPr>
              <a:t>Very essential</a:t>
            </a:r>
            <a:endParaRPr lang="en-GB" sz="2400" b="1" dirty="0">
              <a:solidFill>
                <a:schemeClr val="bg1"/>
              </a:solidFill>
              <a:latin typeface="Century Gothic" pitchFamily="34" charset="0"/>
            </a:endParaRPr>
          </a:p>
        </p:txBody>
      </p:sp>
      <p:sp>
        <p:nvSpPr>
          <p:cNvPr id="32" name="TextBox 31"/>
          <p:cNvSpPr txBox="1"/>
          <p:nvPr/>
        </p:nvSpPr>
        <p:spPr>
          <a:xfrm>
            <a:off x="359704" y="4158307"/>
            <a:ext cx="2376264"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Not essential</a:t>
            </a:r>
            <a:endParaRPr lang="en-GB" sz="2400" b="1" dirty="0">
              <a:solidFill>
                <a:schemeClr val="bg1"/>
              </a:solidFill>
              <a:latin typeface="Century Gothic" pitchFamily="34" charset="0"/>
            </a:endParaRPr>
          </a:p>
        </p:txBody>
      </p:sp>
      <p:sp>
        <p:nvSpPr>
          <p:cNvPr id="35" name="TextBox 34"/>
          <p:cNvSpPr txBox="1"/>
          <p:nvPr/>
        </p:nvSpPr>
        <p:spPr>
          <a:xfrm>
            <a:off x="251520" y="1960384"/>
            <a:ext cx="1728192" cy="892552"/>
          </a:xfrm>
          <a:prstGeom prst="rect">
            <a:avLst/>
          </a:prstGeom>
          <a:noFill/>
        </p:spPr>
        <p:txBody>
          <a:bodyPr wrap="square" rtlCol="0">
            <a:spAutoFit/>
          </a:bodyPr>
          <a:lstStyle/>
          <a:p>
            <a:pPr marL="271463" indent="-271463"/>
            <a:r>
              <a:rPr lang="en-GB" sz="2400" b="1" dirty="0" smtClean="0">
                <a:solidFill>
                  <a:srgbClr val="C00000"/>
                </a:solidFill>
                <a:latin typeface="Century Gothic" pitchFamily="34" charset="0"/>
              </a:rPr>
              <a:t>1</a:t>
            </a:r>
            <a:r>
              <a:rPr lang="en-GB" sz="1400" dirty="0" smtClean="0">
                <a:latin typeface="Century Gothic" pitchFamily="34" charset="0"/>
              </a:rPr>
              <a:t>	Read each evidence card.</a:t>
            </a:r>
            <a:endParaRPr lang="en-GB" sz="1400" dirty="0">
              <a:latin typeface="Century Gothic" pitchFamily="34" charset="0"/>
            </a:endParaRPr>
          </a:p>
        </p:txBody>
      </p:sp>
      <p:sp>
        <p:nvSpPr>
          <p:cNvPr id="36" name="TextBox 35"/>
          <p:cNvSpPr txBox="1"/>
          <p:nvPr/>
        </p:nvSpPr>
        <p:spPr>
          <a:xfrm>
            <a:off x="2123728" y="1960384"/>
            <a:ext cx="2520280" cy="892552"/>
          </a:xfrm>
          <a:prstGeom prst="rect">
            <a:avLst/>
          </a:prstGeom>
          <a:noFill/>
        </p:spPr>
        <p:txBody>
          <a:bodyPr wrap="square" rtlCol="0">
            <a:spAutoFit/>
          </a:bodyPr>
          <a:lstStyle/>
          <a:p>
            <a:pPr marL="271463" indent="-271463"/>
            <a:r>
              <a:rPr lang="en-GB" sz="2400" b="1" dirty="0" smtClean="0">
                <a:solidFill>
                  <a:srgbClr val="C00000"/>
                </a:solidFill>
                <a:latin typeface="Century Gothic" pitchFamily="34" charset="0"/>
              </a:rPr>
              <a:t>2</a:t>
            </a:r>
            <a:r>
              <a:rPr lang="en-GB" sz="1400" dirty="0" smtClean="0">
                <a:latin typeface="Century Gothic" pitchFamily="34" charset="0"/>
              </a:rPr>
              <a:t>	Decide what it tells you about animal testing being essential or not.</a:t>
            </a:r>
            <a:endParaRPr lang="en-GB" sz="1400" dirty="0">
              <a:latin typeface="Century Gothic" pitchFamily="34" charset="0"/>
            </a:endParaRPr>
          </a:p>
        </p:txBody>
      </p:sp>
      <p:sp>
        <p:nvSpPr>
          <p:cNvPr id="37" name="TextBox 36"/>
          <p:cNvSpPr txBox="1"/>
          <p:nvPr/>
        </p:nvSpPr>
        <p:spPr>
          <a:xfrm>
            <a:off x="4788024" y="1960384"/>
            <a:ext cx="1944216" cy="892552"/>
          </a:xfrm>
          <a:prstGeom prst="rect">
            <a:avLst/>
          </a:prstGeom>
          <a:noFill/>
        </p:spPr>
        <p:txBody>
          <a:bodyPr wrap="square" rtlCol="0">
            <a:spAutoFit/>
          </a:bodyPr>
          <a:lstStyle/>
          <a:p>
            <a:pPr marL="271463" indent="-271463"/>
            <a:r>
              <a:rPr lang="en-GB" sz="2400" b="1" dirty="0" smtClean="0">
                <a:solidFill>
                  <a:srgbClr val="C00000"/>
                </a:solidFill>
                <a:latin typeface="Century Gothic" pitchFamily="34" charset="0"/>
              </a:rPr>
              <a:t>3</a:t>
            </a:r>
            <a:r>
              <a:rPr lang="en-GB" sz="1400" dirty="0" smtClean="0">
                <a:latin typeface="Century Gothic" pitchFamily="34" charset="0"/>
              </a:rPr>
              <a:t>	Place the card along the line below</a:t>
            </a:r>
            <a:endParaRPr lang="en-GB" sz="1400" dirty="0">
              <a:latin typeface="Century Gothic" pitchFamily="34" charset="0"/>
            </a:endParaRPr>
          </a:p>
        </p:txBody>
      </p:sp>
      <p:sp>
        <p:nvSpPr>
          <p:cNvPr id="39" name="TextBox 38"/>
          <p:cNvSpPr txBox="1"/>
          <p:nvPr/>
        </p:nvSpPr>
        <p:spPr>
          <a:xfrm>
            <a:off x="6732240" y="1960384"/>
            <a:ext cx="2160240" cy="892552"/>
          </a:xfrm>
          <a:prstGeom prst="rect">
            <a:avLst/>
          </a:prstGeom>
          <a:noFill/>
        </p:spPr>
        <p:txBody>
          <a:bodyPr wrap="square" rtlCol="0">
            <a:spAutoFit/>
          </a:bodyPr>
          <a:lstStyle/>
          <a:p>
            <a:pPr marL="271463" indent="-271463"/>
            <a:r>
              <a:rPr lang="en-GB" sz="2400" b="1" dirty="0" smtClean="0">
                <a:solidFill>
                  <a:srgbClr val="C00000"/>
                </a:solidFill>
                <a:latin typeface="Century Gothic" pitchFamily="34" charset="0"/>
              </a:rPr>
              <a:t>4</a:t>
            </a:r>
            <a:r>
              <a:rPr lang="en-GB" sz="1400" dirty="0" smtClean="0">
                <a:latin typeface="Century Gothic" pitchFamily="34" charset="0"/>
              </a:rPr>
              <a:t>	After placing all the cards discuss the question above</a:t>
            </a:r>
            <a:endParaRPr lang="en-GB" sz="1400" dirty="0">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79938" y="5157192"/>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2270" y="4437112"/>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212022" y="4365104"/>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340140" y="4437112"/>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811797" y="515719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248" y="3717032"/>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6262" y="5229203"/>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507942" y="4149083"/>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428010" y="3501011"/>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12568" r="40409"/>
          <a:stretch/>
        </p:blipFill>
        <p:spPr bwMode="auto">
          <a:xfrm>
            <a:off x="4068033" y="5157192"/>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7811799" y="3573016"/>
            <a:ext cx="410310" cy="4704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501011"/>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47079</TotalTime>
  <Words>979</Words>
  <Application>Microsoft Office PowerPoint</Application>
  <PresentationFormat>On-screen Show (4:3)</PresentationFormat>
  <Paragraphs>177</Paragraphs>
  <Slides>17</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Calibri</vt:lpstr>
      <vt:lpstr>Century Gothic</vt:lpstr>
      <vt:lpstr>Ebrima</vt:lpstr>
      <vt:lpstr>Mangal</vt:lpstr>
      <vt:lpstr>ＭＳ Ｐゴシック</vt:lpstr>
      <vt:lpstr>Wingdings 2</vt:lpstr>
      <vt:lpstr>Symbol</vt:lpstr>
      <vt:lpstr>Lato Regular</vt:lpstr>
      <vt:lpstr>LilyUPC</vt:lpstr>
      <vt:lpstr>Office Theme</vt:lpstr>
      <vt:lpstr>Slide 1</vt:lpstr>
      <vt:lpstr>Slide 2</vt:lpstr>
      <vt:lpstr>Slide 3</vt:lpstr>
      <vt:lpstr>Slide 4</vt:lpstr>
      <vt:lpstr>Slide 5</vt:lpstr>
      <vt:lpstr>Slide 6</vt:lpstr>
      <vt:lpstr>Slide 7</vt:lpstr>
      <vt:lpstr>Slide 8</vt:lpstr>
      <vt:lpstr>Slide 9</vt:lpstr>
      <vt:lpstr>Slide 10</vt:lpstr>
      <vt:lpstr>Student sheets</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838</cp:revision>
  <dcterms:created xsi:type="dcterms:W3CDTF">2014-09-15T10:50:25Z</dcterms:created>
  <dcterms:modified xsi:type="dcterms:W3CDTF">2015-10-05T10:02:38Z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