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7" r:id="rId2"/>
    <p:sldId id="272" r:id="rId3"/>
    <p:sldId id="273" r:id="rId4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FF00"/>
    <a:srgbClr val="33CCCC"/>
    <a:srgbClr val="00FFCC"/>
    <a:srgbClr val="00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4" d="100"/>
          <a:sy n="84" d="100"/>
        </p:scale>
        <p:origin x="-2442" y="-6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6D983-2934-4E18-94A2-0EC788EAB0B5}" type="datetimeFigureOut">
              <a:rPr lang="nl-NL" smtClean="0"/>
              <a:t>24-8-2017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8BFB0-0136-4482-B4EA-BE4D6041CDB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7609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6D983-2934-4E18-94A2-0EC788EAB0B5}" type="datetimeFigureOut">
              <a:rPr lang="nl-NL" smtClean="0"/>
              <a:t>24-8-2017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8BFB0-0136-4482-B4EA-BE4D6041CDB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5575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6D983-2934-4E18-94A2-0EC788EAB0B5}" type="datetimeFigureOut">
              <a:rPr lang="nl-NL" smtClean="0"/>
              <a:t>24-8-2017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8BFB0-0136-4482-B4EA-BE4D6041CDB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96355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6D983-2934-4E18-94A2-0EC788EAB0B5}" type="datetimeFigureOut">
              <a:rPr lang="nl-NL" smtClean="0"/>
              <a:t>24-8-2017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8BFB0-0136-4482-B4EA-BE4D6041CDB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67396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6D983-2934-4E18-94A2-0EC788EAB0B5}" type="datetimeFigureOut">
              <a:rPr lang="nl-NL" smtClean="0"/>
              <a:t>24-8-2017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8BFB0-0136-4482-B4EA-BE4D6041CDB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77308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6D983-2934-4E18-94A2-0EC788EAB0B5}" type="datetimeFigureOut">
              <a:rPr lang="nl-NL" smtClean="0"/>
              <a:t>24-8-2017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8BFB0-0136-4482-B4EA-BE4D6041CDB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82852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6D983-2934-4E18-94A2-0EC788EAB0B5}" type="datetimeFigureOut">
              <a:rPr lang="nl-NL" smtClean="0"/>
              <a:t>24-8-2017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8BFB0-0136-4482-B4EA-BE4D6041CDB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5127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6D983-2934-4E18-94A2-0EC788EAB0B5}" type="datetimeFigureOut">
              <a:rPr lang="nl-NL" smtClean="0"/>
              <a:t>24-8-2017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8BFB0-0136-4482-B4EA-BE4D6041CDB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11343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6D983-2934-4E18-94A2-0EC788EAB0B5}" type="datetimeFigureOut">
              <a:rPr lang="nl-NL" smtClean="0"/>
              <a:t>24-8-2017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8BFB0-0136-4482-B4EA-BE4D6041CDB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16364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6D983-2934-4E18-94A2-0EC788EAB0B5}" type="datetimeFigureOut">
              <a:rPr lang="nl-NL" smtClean="0"/>
              <a:t>24-8-2017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8BFB0-0136-4482-B4EA-BE4D6041CDB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0913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6D983-2934-4E18-94A2-0EC788EAB0B5}" type="datetimeFigureOut">
              <a:rPr lang="nl-NL" smtClean="0"/>
              <a:t>24-8-2017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8BFB0-0136-4482-B4EA-BE4D6041CDB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69174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06D983-2934-4E18-94A2-0EC788EAB0B5}" type="datetimeFigureOut">
              <a:rPr lang="nl-NL" smtClean="0"/>
              <a:t>24-8-2017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98BFB0-0136-4482-B4EA-BE4D6041CDB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0491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3200" b="1" dirty="0" smtClean="0">
                <a:solidFill>
                  <a:srgbClr val="4F81BD"/>
                </a:solidFill>
              </a:rPr>
              <a:t>Voorbeeld leerlijn </a:t>
            </a:r>
            <a:r>
              <a:rPr lang="nl-NL" sz="3200" b="1" dirty="0" err="1" smtClean="0">
                <a:solidFill>
                  <a:srgbClr val="4F81BD"/>
                </a:solidFill>
              </a:rPr>
              <a:t>Stanislascollege</a:t>
            </a:r>
            <a:r>
              <a:rPr lang="nl-NL" sz="3200" b="1" dirty="0" smtClean="0">
                <a:solidFill>
                  <a:srgbClr val="4F81BD"/>
                </a:solidFill>
              </a:rPr>
              <a:t> Pijnacker</a:t>
            </a:r>
            <a:endParaRPr lang="nl-NL" sz="2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043608" y="1268760"/>
            <a:ext cx="7704856" cy="4664350"/>
          </a:xfrm>
          <a:prstGeom prst="rect">
            <a:avLst/>
          </a:prstGeom>
        </p:spPr>
        <p:txBody>
          <a:bodyPr vert="horz" lIns="91440" tIns="45720" rIns="91440" bIns="45720" numCol="2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l-NL" sz="2000" b="1" dirty="0">
                <a:solidFill>
                  <a:schemeClr val="accent1">
                    <a:lumMod val="75000"/>
                  </a:schemeClr>
                </a:solidFill>
              </a:rPr>
              <a:t>V4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l-NL" sz="2000" b="1" dirty="0" err="1">
                <a:solidFill>
                  <a:schemeClr val="accent5">
                    <a:lumMod val="75000"/>
                  </a:schemeClr>
                </a:solidFill>
              </a:rPr>
              <a:t>Ecoreizen</a:t>
            </a:r>
            <a:endParaRPr lang="nl-NL" sz="20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nl-NL" sz="2000" b="1" dirty="0" err="1">
                <a:solidFill>
                  <a:schemeClr val="accent5">
                    <a:lumMod val="75000"/>
                  </a:schemeClr>
                </a:solidFill>
              </a:rPr>
              <a:t>Ecobrandstoffen</a:t>
            </a:r>
            <a:endParaRPr lang="nl-NL" sz="20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nl-NL" sz="2000" b="1" dirty="0" err="1">
                <a:solidFill>
                  <a:schemeClr val="accent5">
                    <a:lumMod val="75000"/>
                  </a:schemeClr>
                </a:solidFill>
              </a:rPr>
              <a:t>Zelfherstellend</a:t>
            </a:r>
            <a:r>
              <a:rPr lang="nl-NL" sz="2000" b="1" dirty="0">
                <a:solidFill>
                  <a:schemeClr val="accent5">
                    <a:lumMod val="75000"/>
                  </a:schemeClr>
                </a:solidFill>
              </a:rPr>
              <a:t> beton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l-NL" sz="2000" dirty="0">
                <a:solidFill>
                  <a:srgbClr val="C00000"/>
                </a:solidFill>
              </a:rPr>
              <a:t>Water verrassend gewoon!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l-NL" sz="2000" b="1" dirty="0">
                <a:solidFill>
                  <a:schemeClr val="accent5">
                    <a:lumMod val="75000"/>
                  </a:schemeClr>
                </a:solidFill>
              </a:rPr>
              <a:t>Slimme polymeren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l-NL" sz="2000" b="1" dirty="0">
                <a:solidFill>
                  <a:schemeClr val="accent1">
                    <a:lumMod val="75000"/>
                  </a:schemeClr>
                </a:solidFill>
              </a:rPr>
              <a:t>V5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l-NL" sz="2000" b="1" dirty="0">
                <a:solidFill>
                  <a:schemeClr val="accent5">
                    <a:lumMod val="75000"/>
                  </a:schemeClr>
                </a:solidFill>
              </a:rPr>
              <a:t>Groene chemie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l-NL" sz="2000" dirty="0">
                <a:solidFill>
                  <a:srgbClr val="C00000"/>
                </a:solidFill>
              </a:rPr>
              <a:t>Zuur versus glazuur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l-NL" sz="2000" dirty="0">
                <a:solidFill>
                  <a:schemeClr val="bg1">
                    <a:lumMod val="50000"/>
                  </a:schemeClr>
                </a:solidFill>
              </a:rPr>
              <a:t>Lewis (H7 Nova)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l-NL" sz="2000" b="1" dirty="0">
                <a:solidFill>
                  <a:schemeClr val="accent5">
                    <a:lumMod val="75000"/>
                  </a:schemeClr>
                </a:solidFill>
              </a:rPr>
              <a:t>Weet wat je eet!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l-NL" sz="2000" dirty="0" smtClean="0">
                <a:solidFill>
                  <a:srgbClr val="C00000"/>
                </a:solidFill>
              </a:rPr>
              <a:t>Chemie in de mobiel</a:t>
            </a:r>
            <a:endParaRPr lang="nl-NL" sz="2000" dirty="0">
              <a:solidFill>
                <a:srgbClr val="C0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nl-NL" sz="2000" b="1" dirty="0">
                <a:solidFill>
                  <a:schemeClr val="accent1">
                    <a:lumMod val="75000"/>
                  </a:schemeClr>
                </a:solidFill>
              </a:rPr>
              <a:t>V6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l-NL" sz="2000" dirty="0">
                <a:solidFill>
                  <a:schemeClr val="bg1">
                    <a:lumMod val="50000"/>
                  </a:schemeClr>
                </a:solidFill>
              </a:rPr>
              <a:t>Hoofdstuk 12 Nova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l-NL" sz="2000" dirty="0">
                <a:solidFill>
                  <a:srgbClr val="C00000"/>
                </a:solidFill>
              </a:rPr>
              <a:t>Reacties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l-NL" sz="2000" dirty="0">
                <a:solidFill>
                  <a:schemeClr val="bg1">
                    <a:lumMod val="50000"/>
                  </a:schemeClr>
                </a:solidFill>
              </a:rPr>
              <a:t>Hoofdstuk 11 Nova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l-NL" sz="2000" dirty="0">
                <a:solidFill>
                  <a:srgbClr val="C00000"/>
                </a:solidFill>
              </a:rPr>
              <a:t>Moderne biotechnologie</a:t>
            </a:r>
          </a:p>
          <a:p>
            <a:pPr marL="0" lvl="0" indent="0">
              <a:spcBef>
                <a:spcPts val="0"/>
              </a:spcBef>
              <a:buNone/>
            </a:pPr>
            <a:endParaRPr lang="nl-NL" sz="2000" b="1" dirty="0">
              <a:solidFill>
                <a:srgbClr val="4BACC6">
                  <a:lumMod val="75000"/>
                </a:srgbClr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endParaRPr lang="nl-NL" sz="2000" b="1" dirty="0">
              <a:solidFill>
                <a:srgbClr val="4BACC6">
                  <a:lumMod val="75000"/>
                </a:srgbClr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endParaRPr lang="nl-NL" sz="2000" b="1" dirty="0">
              <a:solidFill>
                <a:srgbClr val="4BACC6">
                  <a:lumMod val="75000"/>
                </a:srgbClr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en-GB" sz="2000" b="1" dirty="0" err="1" smtClean="0">
                <a:solidFill>
                  <a:srgbClr val="4BACC6">
                    <a:lumMod val="75000"/>
                  </a:srgbClr>
                </a:solidFill>
              </a:rPr>
              <a:t>Versie</a:t>
            </a:r>
            <a:r>
              <a:rPr lang="en-GB" sz="2000" b="1" dirty="0" smtClean="0">
                <a:solidFill>
                  <a:srgbClr val="4BACC6">
                    <a:lumMod val="75000"/>
                  </a:srgbClr>
                </a:solidFill>
              </a:rPr>
              <a:t> </a:t>
            </a:r>
            <a:r>
              <a:rPr lang="en-GB" sz="2000" b="1" dirty="0" err="1" smtClean="0">
                <a:solidFill>
                  <a:srgbClr val="4BACC6">
                    <a:lumMod val="75000"/>
                  </a:srgbClr>
                </a:solidFill>
              </a:rPr>
              <a:t>Steunpunt</a:t>
            </a:r>
            <a:r>
              <a:rPr lang="en-GB" sz="2000" b="1" dirty="0" smtClean="0">
                <a:solidFill>
                  <a:srgbClr val="4BACC6">
                    <a:lumMod val="75000"/>
                  </a:srgbClr>
                </a:solidFill>
              </a:rPr>
              <a:t> Zuid-Holland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en-GB" sz="2000" dirty="0" err="1" smtClean="0">
                <a:solidFill>
                  <a:srgbClr val="C00000"/>
                </a:solidFill>
              </a:rPr>
              <a:t>Hiaat</a:t>
            </a:r>
            <a:r>
              <a:rPr lang="en-GB" sz="2000" dirty="0" smtClean="0">
                <a:solidFill>
                  <a:srgbClr val="C00000"/>
                </a:solidFill>
              </a:rPr>
              <a:t> </a:t>
            </a:r>
            <a:r>
              <a:rPr lang="en-GB" sz="2000" dirty="0" err="1" smtClean="0">
                <a:solidFill>
                  <a:srgbClr val="C00000"/>
                </a:solidFill>
              </a:rPr>
              <a:t>opvullende</a:t>
            </a:r>
            <a:r>
              <a:rPr lang="en-GB" sz="2000" dirty="0" smtClean="0">
                <a:solidFill>
                  <a:srgbClr val="C00000"/>
                </a:solidFill>
              </a:rPr>
              <a:t> module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GB" sz="2000" dirty="0" err="1" smtClean="0">
                <a:solidFill>
                  <a:schemeClr val="bg1">
                    <a:lumMod val="50000"/>
                  </a:schemeClr>
                </a:solidFill>
              </a:rPr>
              <a:t>Hoofdstuk</a:t>
            </a:r>
            <a:r>
              <a:rPr lang="en-GB" sz="20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bg1">
                    <a:lumMod val="50000"/>
                  </a:schemeClr>
                </a:solidFill>
              </a:rPr>
              <a:t>uit</a:t>
            </a:r>
            <a:r>
              <a:rPr lang="en-GB" sz="20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bg1">
                    <a:lumMod val="50000"/>
                  </a:schemeClr>
                </a:solidFill>
              </a:rPr>
              <a:t>methode</a:t>
            </a:r>
            <a:endParaRPr lang="nl-NL" sz="2000" dirty="0">
              <a:solidFill>
                <a:schemeClr val="bg1">
                  <a:lumMod val="50000"/>
                </a:schemeClr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endParaRPr lang="nl-NL" sz="2000" b="1" dirty="0">
              <a:solidFill>
                <a:srgbClr val="4BACC6">
                  <a:lumMod val="75000"/>
                </a:srgb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nl-NL" sz="2000" dirty="0">
              <a:solidFill>
                <a:srgbClr val="C00000"/>
              </a:solidFill>
            </a:endParaRPr>
          </a:p>
        </p:txBody>
      </p:sp>
      <p:pic>
        <p:nvPicPr>
          <p:cNvPr id="6" name="Picture 4" descr="Het logo van het Betasteunpunt Zuid-Holla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933110"/>
            <a:ext cx="1547132" cy="747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5807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611559" y="1412776"/>
            <a:ext cx="8341835" cy="35086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De wereldreis </a:t>
            </a:r>
            <a:r>
              <a:rPr lang="nl-NL" dirty="0"/>
              <a:t>(Module: </a:t>
            </a:r>
            <a:r>
              <a:rPr lang="nl-NL" dirty="0" err="1"/>
              <a:t>Ecoreizen</a:t>
            </a:r>
            <a:r>
              <a:rPr lang="nl-NL" dirty="0"/>
              <a:t>) </a:t>
            </a:r>
          </a:p>
          <a:p>
            <a:r>
              <a:rPr lang="nl-NL" dirty="0"/>
              <a:t>Product: verslag,  Dekt domeinen: A1, A2, A9, A10, A11, A14, en E3</a:t>
            </a:r>
          </a:p>
          <a:p>
            <a:r>
              <a:rPr lang="nl-NL" i="1" dirty="0"/>
              <a:t>Bijkomend voordeel: automatiseren mol berekeningen</a:t>
            </a:r>
          </a:p>
          <a:p>
            <a:endParaRPr lang="nl-NL" dirty="0"/>
          </a:p>
          <a:p>
            <a:r>
              <a:rPr lang="nl-NL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Wat tanken we in 2020? </a:t>
            </a:r>
            <a:r>
              <a:rPr lang="nl-NL" dirty="0"/>
              <a:t>(Module: </a:t>
            </a:r>
            <a:r>
              <a:rPr lang="nl-NL" dirty="0" err="1"/>
              <a:t>Ecobrandstoffen</a:t>
            </a:r>
            <a:r>
              <a:rPr lang="nl-NL" dirty="0"/>
              <a:t>)</a:t>
            </a:r>
          </a:p>
          <a:p>
            <a:r>
              <a:rPr lang="nl-NL" dirty="0"/>
              <a:t>Product: Presentatie,  Dekt domeinen: A1, A2, </a:t>
            </a:r>
            <a:r>
              <a:rPr lang="nl-NL" b="1" dirty="0"/>
              <a:t>A5</a:t>
            </a:r>
            <a:r>
              <a:rPr lang="nl-NL" dirty="0"/>
              <a:t>, A9, A10, A11, </a:t>
            </a:r>
            <a:r>
              <a:rPr lang="nl-NL" b="1" dirty="0"/>
              <a:t>A13</a:t>
            </a:r>
            <a:r>
              <a:rPr lang="nl-NL" dirty="0"/>
              <a:t>, A14, </a:t>
            </a:r>
            <a:r>
              <a:rPr lang="nl-NL" b="1" dirty="0"/>
              <a:t>C9</a:t>
            </a:r>
            <a:r>
              <a:rPr lang="nl-NL" dirty="0"/>
              <a:t>, E3 en </a:t>
            </a:r>
            <a:r>
              <a:rPr lang="nl-NL" b="1" dirty="0"/>
              <a:t>E5</a:t>
            </a:r>
          </a:p>
          <a:p>
            <a:endParaRPr lang="nl-NL" dirty="0"/>
          </a:p>
          <a:p>
            <a:r>
              <a:rPr lang="nl-NL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Zelfherstellend beton </a:t>
            </a:r>
            <a:r>
              <a:rPr lang="nl-NL" dirty="0"/>
              <a:t>(Module: Zelfherstellend beton)</a:t>
            </a:r>
          </a:p>
          <a:p>
            <a:r>
              <a:rPr lang="nl-NL" dirty="0"/>
              <a:t>Product: Onderzoeksverslagen en artikel.</a:t>
            </a:r>
          </a:p>
          <a:p>
            <a:r>
              <a:rPr lang="nl-NL" dirty="0"/>
              <a:t>Dekt domeinen: A1, A2, A5, A10, A11, </a:t>
            </a:r>
            <a:r>
              <a:rPr lang="nl-NL" b="1" dirty="0"/>
              <a:t>A12</a:t>
            </a:r>
            <a:r>
              <a:rPr lang="nl-NL" dirty="0"/>
              <a:t>, A14, C9, </a:t>
            </a:r>
            <a:r>
              <a:rPr lang="nl-NL" b="1" dirty="0"/>
              <a:t>E4</a:t>
            </a:r>
            <a:r>
              <a:rPr lang="nl-NL" dirty="0"/>
              <a:t> en E5</a:t>
            </a:r>
          </a:p>
          <a:p>
            <a:r>
              <a:rPr lang="nl-NL" i="1" dirty="0"/>
              <a:t>Bijkomend voordeel: oefenen zouten en neerslagreacties.</a:t>
            </a:r>
          </a:p>
          <a:p>
            <a:endParaRPr lang="nl-NL" dirty="0"/>
          </a:p>
        </p:txBody>
      </p:sp>
      <p:sp>
        <p:nvSpPr>
          <p:cNvPr id="5" name="Tekstvak 4"/>
          <p:cNvSpPr txBox="1"/>
          <p:nvPr/>
        </p:nvSpPr>
        <p:spPr>
          <a:xfrm rot="16200000">
            <a:off x="-1049272" y="2848291"/>
            <a:ext cx="2952329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b="1" dirty="0"/>
              <a:t>Vwo 4</a:t>
            </a:r>
          </a:p>
        </p:txBody>
      </p:sp>
      <p:pic>
        <p:nvPicPr>
          <p:cNvPr id="7" name="Picture 4" descr="Het logo van het Betasteunpunt Zuid-Holla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843596"/>
            <a:ext cx="1547132" cy="747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NL" b="1" dirty="0">
                <a:solidFill>
                  <a:srgbClr val="4F81BD"/>
                </a:solidFill>
              </a:rPr>
              <a:t>Delftse leerlijn </a:t>
            </a:r>
            <a:r>
              <a:rPr lang="nl-NL" sz="2800" b="1" dirty="0">
                <a:solidFill>
                  <a:srgbClr val="4F81BD"/>
                </a:solidFill>
              </a:rPr>
              <a:t>als schoolexamen</a:t>
            </a:r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3392634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/>
          <p:nvPr/>
        </p:nvSpPr>
        <p:spPr>
          <a:xfrm>
            <a:off x="755576" y="1465614"/>
            <a:ext cx="813690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l-NL" sz="2000" b="1" dirty="0">
                <a:solidFill>
                  <a:srgbClr val="1F497D">
                    <a:lumMod val="60000"/>
                    <a:lumOff val="40000"/>
                  </a:srgbClr>
                </a:solidFill>
              </a:rPr>
              <a:t>Groene chemie </a:t>
            </a:r>
            <a:r>
              <a:rPr lang="nl-NL" dirty="0">
                <a:solidFill>
                  <a:prstClr val="black"/>
                </a:solidFill>
              </a:rPr>
              <a:t>(Module: Groene chemie)</a:t>
            </a:r>
          </a:p>
          <a:p>
            <a:pPr lvl="0"/>
            <a:r>
              <a:rPr lang="nl-NL" dirty="0">
                <a:solidFill>
                  <a:prstClr val="black"/>
                </a:solidFill>
              </a:rPr>
              <a:t>Product: Advies aan de gemeenteraad, </a:t>
            </a:r>
          </a:p>
          <a:p>
            <a:pPr lvl="0"/>
            <a:r>
              <a:rPr lang="nl-NL" dirty="0">
                <a:solidFill>
                  <a:prstClr val="black"/>
                </a:solidFill>
              </a:rPr>
              <a:t>Dekt domeinen:A2, </a:t>
            </a:r>
            <a:r>
              <a:rPr lang="nl-NL" b="1" dirty="0">
                <a:solidFill>
                  <a:prstClr val="black"/>
                </a:solidFill>
              </a:rPr>
              <a:t>A4</a:t>
            </a:r>
            <a:r>
              <a:rPr lang="nl-NL" dirty="0">
                <a:solidFill>
                  <a:prstClr val="black"/>
                </a:solidFill>
              </a:rPr>
              <a:t>, A9, A10, A13, A14, </a:t>
            </a:r>
            <a:r>
              <a:rPr lang="nl-NL" b="1" dirty="0">
                <a:solidFill>
                  <a:prstClr val="black"/>
                </a:solidFill>
              </a:rPr>
              <a:t>C8, C9, F4, F5, G4 en G5</a:t>
            </a:r>
          </a:p>
          <a:p>
            <a:pPr lvl="0"/>
            <a:r>
              <a:rPr lang="nl-NL" i="1" dirty="0">
                <a:solidFill>
                  <a:prstClr val="black"/>
                </a:solidFill>
              </a:rPr>
              <a:t>Bijkomend voordeel: automatiseren energie, groene chemie en mol berekeningen</a:t>
            </a:r>
          </a:p>
          <a:p>
            <a:pPr lvl="0"/>
            <a:endParaRPr lang="nl-NL" dirty="0">
              <a:solidFill>
                <a:prstClr val="black"/>
              </a:solidFill>
            </a:endParaRPr>
          </a:p>
          <a:p>
            <a:pPr lvl="0"/>
            <a:r>
              <a:rPr lang="nl-NL" sz="2000" b="1" dirty="0">
                <a:solidFill>
                  <a:srgbClr val="1F497D">
                    <a:lumMod val="60000"/>
                    <a:lumOff val="40000"/>
                  </a:srgbClr>
                </a:solidFill>
              </a:rPr>
              <a:t>Weet wat je eet! </a:t>
            </a:r>
            <a:r>
              <a:rPr lang="nl-NL" dirty="0">
                <a:solidFill>
                  <a:prstClr val="black"/>
                </a:solidFill>
              </a:rPr>
              <a:t>(Module: Weet wat je eet!)</a:t>
            </a:r>
          </a:p>
          <a:p>
            <a:pPr lvl="0"/>
            <a:r>
              <a:rPr lang="nl-NL" dirty="0">
                <a:solidFill>
                  <a:prstClr val="black"/>
                </a:solidFill>
              </a:rPr>
              <a:t>Product: Advies aan de ministerie,  Dekt domeinen: A1, A2, A4, A5, </a:t>
            </a:r>
            <a:r>
              <a:rPr lang="nl-NL" b="1" dirty="0">
                <a:solidFill>
                  <a:prstClr val="black"/>
                </a:solidFill>
              </a:rPr>
              <a:t>A8, D2, </a:t>
            </a:r>
            <a:r>
              <a:rPr lang="nl-NL" dirty="0">
                <a:solidFill>
                  <a:prstClr val="black"/>
                </a:solidFill>
              </a:rPr>
              <a:t>en F4 </a:t>
            </a:r>
          </a:p>
          <a:p>
            <a:pPr lvl="0"/>
            <a:r>
              <a:rPr lang="nl-NL" i="1" dirty="0">
                <a:solidFill>
                  <a:prstClr val="black"/>
                </a:solidFill>
              </a:rPr>
              <a:t>Bijkomend voordeel: automatiseren kwantitatieve analyse.</a:t>
            </a:r>
            <a:endParaRPr lang="nl-NL" dirty="0">
              <a:solidFill>
                <a:prstClr val="black"/>
              </a:solidFill>
            </a:endParaRPr>
          </a:p>
          <a:p>
            <a:pPr lvl="0"/>
            <a:endParaRPr lang="nl-NL" b="1" dirty="0">
              <a:solidFill>
                <a:prstClr val="black"/>
              </a:solidFill>
            </a:endParaRPr>
          </a:p>
          <a:p>
            <a:pPr lvl="0"/>
            <a:r>
              <a:rPr lang="nl-NL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Zuivering melkzuur </a:t>
            </a:r>
            <a:r>
              <a:rPr lang="nl-NL" dirty="0">
                <a:solidFill>
                  <a:prstClr val="black"/>
                </a:solidFill>
              </a:rPr>
              <a:t>(Module: Moderne biotechnologie)</a:t>
            </a:r>
          </a:p>
          <a:p>
            <a:pPr lvl="0"/>
            <a:r>
              <a:rPr lang="nl-NL" dirty="0">
                <a:solidFill>
                  <a:prstClr val="black"/>
                </a:solidFill>
              </a:rPr>
              <a:t>Product: Presentatie en advies. Dekt inhoudelijke domeinen: D2, F4, G5</a:t>
            </a:r>
          </a:p>
          <a:p>
            <a:pPr lvl="0"/>
            <a:r>
              <a:rPr lang="nl-NL" i="1" dirty="0">
                <a:solidFill>
                  <a:prstClr val="black"/>
                </a:solidFill>
              </a:rPr>
              <a:t>Bijkomend voordeel: informatie verwerken, herhalen vele concepten en blokschema’s oefenen.</a:t>
            </a:r>
          </a:p>
          <a:p>
            <a:pPr lvl="0"/>
            <a:endParaRPr lang="nl-NL" i="1" dirty="0">
              <a:solidFill>
                <a:prstClr val="black"/>
              </a:solidFill>
            </a:endParaRPr>
          </a:p>
          <a:p>
            <a:pPr lvl="0"/>
            <a:endParaRPr lang="nl-NL" i="1" dirty="0">
              <a:solidFill>
                <a:prstClr val="black"/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 rot="16200000">
            <a:off x="-10092" y="4422881"/>
            <a:ext cx="124330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b="1" dirty="0"/>
              <a:t>Vwo 6</a:t>
            </a:r>
          </a:p>
        </p:txBody>
      </p:sp>
      <p:sp>
        <p:nvSpPr>
          <p:cNvPr id="16" name="Tekstvak 5"/>
          <p:cNvSpPr txBox="1"/>
          <p:nvPr/>
        </p:nvSpPr>
        <p:spPr>
          <a:xfrm rot="16200000">
            <a:off x="-494340" y="2468100"/>
            <a:ext cx="2230288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b="1" dirty="0"/>
              <a:t>Vwo 5</a:t>
            </a:r>
          </a:p>
        </p:txBody>
      </p:sp>
      <p:pic>
        <p:nvPicPr>
          <p:cNvPr id="17" name="Picture 4" descr="Het logo van het Betasteunpunt Zuid-Holla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137" y="5758585"/>
            <a:ext cx="1547132" cy="747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NL" b="1" dirty="0">
                <a:solidFill>
                  <a:srgbClr val="4F81BD"/>
                </a:solidFill>
              </a:rPr>
              <a:t>Delftse leerlijn </a:t>
            </a:r>
            <a:r>
              <a:rPr lang="nl-NL" sz="2800" b="1" dirty="0">
                <a:solidFill>
                  <a:srgbClr val="4F81BD"/>
                </a:solidFill>
              </a:rPr>
              <a:t>als schoolexamen</a:t>
            </a:r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232847950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500</TotalTime>
  <Words>315</Words>
  <Application>Microsoft Office PowerPoint</Application>
  <PresentationFormat>On-screen Show (4:3)</PresentationFormat>
  <Paragraphs>52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Kantoorthema</vt:lpstr>
      <vt:lpstr>Voorbeeld leerlijn Stanislascollege Pijnacker</vt:lpstr>
      <vt:lpstr>Delftse leerlijn als schoolexamen</vt:lpstr>
      <vt:lpstr>Delftse leerlijn als schoolexamen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Haemertjes</dc:creator>
  <cp:lastModifiedBy>Sander Haemers - TNW</cp:lastModifiedBy>
  <cp:revision>55</cp:revision>
  <dcterms:created xsi:type="dcterms:W3CDTF">2015-02-03T19:23:56Z</dcterms:created>
  <dcterms:modified xsi:type="dcterms:W3CDTF">2017-08-24T14:27:08Z</dcterms:modified>
</cp:coreProperties>
</file>